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grandir Grand Bold" panose="020B0604020202020204" charset="0"/>
      <p:regular r:id="rId13"/>
    </p:embeddedFont>
    <p:embeddedFont>
      <p:font typeface="Agrandir Grand Medium" panose="020B0604020202020204" charset="0"/>
      <p:regular r:id="rId14"/>
    </p:embeddedFont>
    <p:embeddedFont>
      <p:font typeface="Blinker" panose="020B0604020202020204" charset="0"/>
      <p:regular r:id="rId15"/>
    </p:embeddedFont>
    <p:embeddedFont>
      <p:font typeface="Open Sans" panose="020B0606030504020204" pitchFamily="3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4F9E8-822F-4884-9BE4-F6FABF946D19}" v="2" dt="2025-07-24T05:27:24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2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0"/>
            <a:ext cx="5376612" cy="10287000"/>
          </a:xfrm>
          <a:custGeom>
            <a:avLst/>
            <a:gdLst/>
            <a:ahLst/>
            <a:cxnLst/>
            <a:rect l="l" t="t" r="r" b="b"/>
            <a:pathLst>
              <a:path w="5376612" h="10287000">
                <a:moveTo>
                  <a:pt x="0" y="0"/>
                </a:moveTo>
                <a:lnTo>
                  <a:pt x="5376612" y="0"/>
                </a:lnTo>
                <a:lnTo>
                  <a:pt x="53766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3" name="TextBox 3"/>
          <p:cNvSpPr txBox="1"/>
          <p:nvPr/>
        </p:nvSpPr>
        <p:spPr>
          <a:xfrm>
            <a:off x="5661379" y="4981575"/>
            <a:ext cx="11597921" cy="3153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30"/>
              </a:lnSpc>
            </a:pPr>
            <a:r>
              <a:rPr lang="en-US" sz="10402" b="1">
                <a:solidFill>
                  <a:srgbClr val="FFFFFF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Investor </a:t>
            </a:r>
          </a:p>
          <a:p>
            <a:pPr algn="l">
              <a:lnSpc>
                <a:spcPts val="11130"/>
              </a:lnSpc>
            </a:pPr>
            <a:r>
              <a:rPr lang="en-US" sz="10402" b="1">
                <a:solidFill>
                  <a:srgbClr val="FFFFFF"/>
                </a:solidFill>
                <a:latin typeface="Agrandir Grand Medium"/>
                <a:ea typeface="Agrandir Grand Medium"/>
                <a:cs typeface="Agrandir Grand Medium"/>
                <a:sym typeface="Agrandir Grand Medium"/>
              </a:rPr>
              <a:t>Pitch Deck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89636" y="8944269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TEMPLATE GUIDELINES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92983" y="990600"/>
            <a:ext cx="8966317" cy="156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[COMPANY NAME]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[TAGLINE - ONE COMPELLING SENTENCE ABOUT WHAT YOU DO]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[YOUR NAME, TITLE]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[DATE]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[CONTACT INFORMATION]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90575"/>
            <a:ext cx="9184580" cy="96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3"/>
              </a:lnSpc>
            </a:pPr>
            <a:r>
              <a:rPr lang="en-US" sz="47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FUNDING REQUEST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Clearly state what you need and how you’ll use 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629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FUNDING DETAILS: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Amount requested: $X million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Funding type: Series A/Seed/etc. 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Timeline: X month runway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Milestones to be achieved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ADVISORS &amp; SUPPORTERS: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X% for team expansion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X% for product development 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X% for marketing and sales 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X% for operations and other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NEXT STEPS: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Contact information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Calendar link for follow-up meetings </a:t>
            </a:r>
          </a:p>
          <a:p>
            <a:pPr marL="453392" lvl="1" indent="-226696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Data room or additional materials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0100"/>
            <a:ext cx="10261922" cy="1873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6"/>
              </a:lnSpc>
            </a:pPr>
            <a:r>
              <a:rPr lang="en-US" sz="4997" b="1">
                <a:solidFill>
                  <a:srgbClr val="FFFFFF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MORE INFORMATION?</a:t>
            </a:r>
          </a:p>
          <a:p>
            <a:pPr algn="l">
              <a:lnSpc>
                <a:spcPts val="6996"/>
              </a:lnSpc>
            </a:pPr>
            <a:r>
              <a:rPr lang="en-US" sz="4997" b="1">
                <a:solidFill>
                  <a:srgbClr val="FFFFFF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CONTACT US</a:t>
            </a:r>
          </a:p>
        </p:txBody>
      </p:sp>
      <p:sp>
        <p:nvSpPr>
          <p:cNvPr id="3" name="Freeform 3"/>
          <p:cNvSpPr/>
          <p:nvPr/>
        </p:nvSpPr>
        <p:spPr>
          <a:xfrm rot="-10800000" flipH="1">
            <a:off x="12922079" y="20454"/>
            <a:ext cx="5365921" cy="10266546"/>
          </a:xfrm>
          <a:custGeom>
            <a:avLst/>
            <a:gdLst/>
            <a:ahLst/>
            <a:cxnLst/>
            <a:rect l="l" t="t" r="r" b="b"/>
            <a:pathLst>
              <a:path w="5365921" h="10266546">
                <a:moveTo>
                  <a:pt x="5365921" y="0"/>
                </a:moveTo>
                <a:lnTo>
                  <a:pt x="0" y="0"/>
                </a:lnTo>
                <a:lnTo>
                  <a:pt x="0" y="10266546"/>
                </a:lnTo>
                <a:lnTo>
                  <a:pt x="5365921" y="10266546"/>
                </a:lnTo>
                <a:lnTo>
                  <a:pt x="53659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4" name="TextBox 4"/>
          <p:cNvSpPr txBox="1"/>
          <p:nvPr/>
        </p:nvSpPr>
        <p:spPr>
          <a:xfrm>
            <a:off x="1028700" y="8706682"/>
            <a:ext cx="10450323" cy="54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hello@yourcompany.com        @yourcompany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4375"/>
            <a:ext cx="9184580" cy="128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3"/>
              </a:lnSpc>
            </a:pPr>
            <a:r>
              <a:rPr lang="en-US" sz="63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THE 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9560936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Clearly articulate the pain point your solution addresses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STRUCTURE: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Specific problem statement - be concrete and relatable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size affected by this problem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Current inadequate solutions and their limitations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Why this problem matters now - urgency/timing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EXAMPLE ELEMENTS: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quotes highlighting the pain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Statistics showing problem magnitude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Visual representation of the current broken process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research data supporting the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MAKE THE AUDIENCE FEEL THE PAIN. USE STORIES AND EMOTIONS, </a:t>
            </a:r>
          </a:p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NOT JUST STATISTICS. THE PROBLEM SHOULD BE SO CLEAR THAT THE SOLUTION BECOMES OBVIOUS.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14375"/>
            <a:ext cx="9184580" cy="1285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3"/>
              </a:lnSpc>
            </a:pPr>
            <a:r>
              <a:rPr lang="en-US" sz="63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OUR 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Present your solution as the logical answer to the problem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COMPONENTS: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Clear description of what your product/service does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Unique value proposition - what makes you different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features that directly address the problem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Benefits to customers - quantified when possible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VISUAL ELEMENTS: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Product screenshots or demo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Before/after comparison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Simple diagram showing how it works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testimonial or case study highlight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KEEP IT SIMPLE. DON’T OVERWHELM WITH FEATURES. FOCUS ON THE CORE VALUE AND HOW IT SOLVES THE SPECIFIC PROBLEM YOU OUTLINED.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09625"/>
            <a:ext cx="9184580" cy="91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3"/>
              </a:lnSpc>
            </a:pPr>
            <a:r>
              <a:rPr lang="en-US" sz="45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MARKET OPPORTUNITY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Demonstrate the size and potential of your target market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COMPONENTS: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TAM - Total Addressable Market: $X billion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SAM - Serviceable Addressable Market: $X million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SOM - Serviceable Obtainable Market: $X million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growth rate and trends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VISUAL ELEMENTS: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Primary target customer segment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Secondary target segments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personas and pain points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entry strategy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USE CREDIBLE SOURCES FOR MARKET DATA. BE REALISTIC ABOUT YOUR ADDRESSABLE MARKET - INVESTORS SEE INFLATED NUMBERS ALL THE TIME.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19150"/>
            <a:ext cx="9184580" cy="86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3"/>
              </a:lnSpc>
            </a:pPr>
            <a:r>
              <a:rPr lang="en-US" sz="42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TRACTION &amp; VALIDATION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Prove that customers want and will pay for your 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METRICS: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Revenue: $X ARR/MRR with X% growth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Customers: X active users/customers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Usage: X% retention rate, X engagement metric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validation: X pilot customers, X letters of intent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SOCIAL PROOF: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Notable customer logos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testimonials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Press coverage or awards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Partnership announcements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SHOW MOMENTUM AND GROWTH TRAJECTORY.EVEN EARLY-STAGE COMPANIES CAN SHOW VALIDATION THROUGH PILOT PROGRAMS, PRE-ORDERS, OR USER ENGAGEMENT.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71525"/>
            <a:ext cx="9184580" cy="1089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3"/>
              </a:lnSpc>
            </a:pPr>
            <a:r>
              <a:rPr lang="en-US" sz="54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BUSINESS MODEL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Explain how you make money and achieve profitability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REVENUE STREAMS: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Primary revenue model: subscription/transaction/licensing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Pricing strategy and tiers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Secondary revenue opportunities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Revenue per customer and lifetime value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UNIT ECONOMICS: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Acquisition Cost (CAC): $X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Lifetime Value (LTV): $X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LTV/CAC ratio: Xx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Gross margin: X%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SHOW THAT YOU UNDERSTAND THE PATH TO PROFITABILITY. </a:t>
            </a:r>
          </a:p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INVESTORS WANT TO SEE SUSTAINABLE UNIT ECONOMICS AND SCALABLE REVENUE MODELS.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47725"/>
            <a:ext cx="9184580" cy="76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3"/>
              </a:lnSpc>
            </a:pPr>
            <a:r>
              <a:rPr lang="en-US" sz="38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GO-TO-MARKET STRATEGY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Outline your plan to acquire and retain customers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ACQUISITION: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Primary acquisition channels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Sales strategy: direct, channel partners, etc.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Marketing strategy and tactics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acquisition timeline and milestones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COMPETITIVE ADVANTAGE: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differentiators from competitors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Barriers to entry you’re creating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Network effects or competitive moats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Intellectual property or technology advantages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935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BE SPECIFIC ABOUT CUSTOMER ACQUISITION COSTS AND CONVERSION RATES. SHOW YOU HAVE A REPEATABLE, SCALABLE SALES PROCESS.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28675"/>
            <a:ext cx="9184580" cy="83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3"/>
              </a:lnSpc>
            </a:pPr>
            <a:r>
              <a:rPr lang="en-US" sz="41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FINANCIAL PROJECTIONS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Present realistic, data-driven financial forecasts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3-5 YEAR PROJECTIONS: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Revenue growth: Year 1: $X, Year 3: $X, Year 5: $X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Gross margin progression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Path to profitability timeline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assumptions and drivers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KEY METRICS: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Customer growth projections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Market share assumptions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Team growth and operational scaling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Cash flow and funding 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BASE PROJECTIONS ON BOTTOM-UP ANALYSIS, NOT TOP-DOWN MARKET CAPTURE. SHOW MULTIPLE SCENARIOS IF POSSIBLE.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84932" y="0"/>
            <a:ext cx="6503068" cy="10287000"/>
            <a:chOff x="0" y="0"/>
            <a:chExt cx="2199803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9803" cy="3479800"/>
            </a:xfrm>
            <a:custGeom>
              <a:avLst/>
              <a:gdLst/>
              <a:ahLst/>
              <a:cxnLst/>
              <a:rect l="l" t="t" r="r" b="b"/>
              <a:pathLst>
                <a:path w="2199803" h="3479800">
                  <a:moveTo>
                    <a:pt x="0" y="0"/>
                  </a:moveTo>
                  <a:lnTo>
                    <a:pt x="2199803" y="0"/>
                  </a:lnTo>
                  <a:lnTo>
                    <a:pt x="2199803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4346886" y="1297028"/>
            <a:ext cx="3941114" cy="7540482"/>
          </a:xfrm>
          <a:custGeom>
            <a:avLst/>
            <a:gdLst/>
            <a:ahLst/>
            <a:cxnLst/>
            <a:rect l="l" t="t" r="r" b="b"/>
            <a:pathLst>
              <a:path w="3941114" h="7540482">
                <a:moveTo>
                  <a:pt x="3941114" y="0"/>
                </a:moveTo>
                <a:lnTo>
                  <a:pt x="0" y="0"/>
                </a:lnTo>
                <a:lnTo>
                  <a:pt x="0" y="7540482"/>
                </a:lnTo>
                <a:lnTo>
                  <a:pt x="3941114" y="7540482"/>
                </a:lnTo>
                <a:lnTo>
                  <a:pt x="39411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82284"/>
            </a:stretch>
          </a:blipFill>
        </p:spPr>
        <p:txBody>
          <a:bodyPr/>
          <a:lstStyle/>
          <a:p>
            <a:endParaRPr lang="en-SG"/>
          </a:p>
        </p:txBody>
      </p:sp>
      <p:sp>
        <p:nvSpPr>
          <p:cNvPr id="5" name="TextBox 5"/>
          <p:cNvSpPr txBox="1"/>
          <p:nvPr/>
        </p:nvSpPr>
        <p:spPr>
          <a:xfrm>
            <a:off x="10589636" y="990600"/>
            <a:ext cx="6669664" cy="30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YOUR COMPANY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90575"/>
            <a:ext cx="9184580" cy="96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3"/>
              </a:lnSpc>
            </a:pPr>
            <a:r>
              <a:rPr lang="en-US" sz="4795" b="1">
                <a:solidFill>
                  <a:srgbClr val="004AAD"/>
                </a:solidFill>
                <a:latin typeface="Agrandir Grand Bold"/>
                <a:ea typeface="Agrandir Grand Bold"/>
                <a:cs typeface="Agrandir Grand Bold"/>
                <a:sym typeface="Agrandir Grand Bold"/>
              </a:rPr>
              <a:t>TEAM &amp; ADVISORS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361846"/>
            <a:ext cx="1006332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Demonstrate you have the right team to execute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33122"/>
            <a:ext cx="9560936" cy="4587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FOUNDING TEAM: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CEO/Founder: Background and relevant experience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CTO/Co-founder: Technical background and achievements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Other key team members and their expertise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Previous startup or industry experience</a:t>
            </a:r>
          </a:p>
          <a:p>
            <a:pPr algn="l">
              <a:lnSpc>
                <a:spcPts val="3359"/>
              </a:lnSpc>
            </a:pPr>
            <a:endParaRPr lang="en-US" sz="2400">
              <a:solidFill>
                <a:srgbClr val="004AA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ADVISORS &amp; SUPPORTERS: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Industry advisors and their credentials 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Previous investors or supporters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Strategic partnerships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4AAD"/>
                </a:solidFill>
                <a:latin typeface="Open Sans"/>
                <a:ea typeface="Open Sans"/>
                <a:cs typeface="Open Sans"/>
                <a:sym typeface="Open Sans"/>
              </a:rPr>
              <a:t>Board members or key supporters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3692" y="8944269"/>
            <a:ext cx="1041669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5"/>
              </a:lnSpc>
              <a:spcBef>
                <a:spcPct val="0"/>
              </a:spcBef>
            </a:pPr>
            <a:r>
              <a:rPr lang="en-US" sz="1810" spc="373">
                <a:solidFill>
                  <a:srgbClr val="4A5568"/>
                </a:solidFill>
                <a:latin typeface="Blinker"/>
                <a:ea typeface="Blinker"/>
                <a:cs typeface="Blinker"/>
                <a:sym typeface="Blinker"/>
              </a:rPr>
              <a:t>PRO TIP: HIGHLIGHT DOMAIN EXPERTISE AND TRACK RECORD. SHOW WHY THIS TEAM IS UNIQUELY POSITIONED TO SOLVE THIS SPECIFIC PROBLEM.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89636" y="9168107"/>
            <a:ext cx="6669664" cy="620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BLUEPRINT VAULT</a:t>
            </a:r>
          </a:p>
          <a:p>
            <a:pPr algn="r">
              <a:lnSpc>
                <a:spcPts val="2535"/>
              </a:lnSpc>
            </a:pPr>
            <a:r>
              <a:rPr lang="en-US" sz="1810" spc="373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INVESTOR PITCHDECK 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901</Words>
  <Application>Microsoft Office PowerPoint</Application>
  <PresentationFormat>Custom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Agrandir Grand Bold</vt:lpstr>
      <vt:lpstr>Open Sans</vt:lpstr>
      <vt:lpstr>Blinker</vt:lpstr>
      <vt:lpstr>Agrandir Grand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 Presentation Template</dc:title>
  <dc:creator>Blueprint Vault</dc:creator>
  <cp:lastModifiedBy>Tah Wee Han</cp:lastModifiedBy>
  <cp:revision>1</cp:revision>
  <dcterms:created xsi:type="dcterms:W3CDTF">2006-08-16T00:00:00Z</dcterms:created>
  <dcterms:modified xsi:type="dcterms:W3CDTF">2025-07-24T05:27:34Z</dcterms:modified>
  <dc:identifier>DAGuDITELbE</dc:identifier>
</cp:coreProperties>
</file>