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notesMasterIdLst>
    <p:notesMasterId r:id="rId29"/>
  </p:notesMasterIdLst>
  <p:sldIdLst>
    <p:sldId id="256" r:id="rId2"/>
    <p:sldId id="267" r:id="rId3"/>
    <p:sldId id="268" r:id="rId4"/>
    <p:sldId id="269" r:id="rId5"/>
    <p:sldId id="270" r:id="rId6"/>
    <p:sldId id="271" r:id="rId7"/>
    <p:sldId id="257" r:id="rId8"/>
    <p:sldId id="258" r:id="rId9"/>
    <p:sldId id="259" r:id="rId10"/>
    <p:sldId id="260" r:id="rId11"/>
    <p:sldId id="261" r:id="rId12"/>
    <p:sldId id="262" r:id="rId13"/>
    <p:sldId id="263" r:id="rId14"/>
    <p:sldId id="264" r:id="rId15"/>
    <p:sldId id="265" r:id="rId16"/>
    <p:sldId id="266" r:id="rId17"/>
    <p:sldId id="272" r:id="rId18"/>
    <p:sldId id="273" r:id="rId19"/>
    <p:sldId id="274" r:id="rId20"/>
    <p:sldId id="275" r:id="rId21"/>
    <p:sldId id="276" r:id="rId22"/>
    <p:sldId id="277" r:id="rId23"/>
    <p:sldId id="278" r:id="rId24"/>
    <p:sldId id="279" r:id="rId25"/>
    <p:sldId id="281" r:id="rId26"/>
    <p:sldId id="280"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EF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varScale="1">
        <p:scale>
          <a:sx n="55" d="100"/>
          <a:sy n="55" d="100"/>
        </p:scale>
        <p:origin x="109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DF823E-2A20-4586-94F9-056BE093837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3EE8EDB1-7710-45F8-8BF6-1315FCDDAF76}">
      <dgm:prSet phldrT="[Text]"/>
      <dgm:spPr>
        <a:solidFill>
          <a:schemeClr val="tx1">
            <a:lumMod val="95000"/>
            <a:lumOff val="5000"/>
          </a:schemeClr>
        </a:solidFill>
      </dgm:spPr>
      <dgm:t>
        <a:bodyPr/>
        <a:lstStyle/>
        <a:p>
          <a:r>
            <a:rPr lang="en-IN" dirty="0"/>
            <a:t>Automatic bin packing</a:t>
          </a:r>
        </a:p>
      </dgm:t>
    </dgm:pt>
    <dgm:pt modelId="{101CF632-FC5A-4E8A-97AD-9B7552650E4B}" type="parTrans" cxnId="{7594759F-3B5A-4886-9AC6-58683A947A27}">
      <dgm:prSet/>
      <dgm:spPr/>
      <dgm:t>
        <a:bodyPr/>
        <a:lstStyle/>
        <a:p>
          <a:endParaRPr lang="en-IN"/>
        </a:p>
      </dgm:t>
    </dgm:pt>
    <dgm:pt modelId="{B2065A4C-B627-4C51-A8AB-A85C52AB1AA7}" type="sibTrans" cxnId="{7594759F-3B5A-4886-9AC6-58683A947A27}">
      <dgm:prSet/>
      <dgm:spPr/>
      <dgm:t>
        <a:bodyPr/>
        <a:lstStyle/>
        <a:p>
          <a:endParaRPr lang="en-IN"/>
        </a:p>
      </dgm:t>
    </dgm:pt>
    <dgm:pt modelId="{AA1462B0-2762-46B0-9868-ECAD2C9469E1}">
      <dgm:prSet phldrT="[Text]"/>
      <dgm:spPr>
        <a:solidFill>
          <a:schemeClr val="bg2">
            <a:lumMod val="50000"/>
          </a:schemeClr>
        </a:solidFill>
      </dgm:spPr>
      <dgm:t>
        <a:bodyPr/>
        <a:lstStyle/>
        <a:p>
          <a:r>
            <a:rPr lang="en-IN" dirty="0"/>
            <a:t>Service Discovery and load balancing</a:t>
          </a:r>
        </a:p>
      </dgm:t>
    </dgm:pt>
    <dgm:pt modelId="{F2A7E96B-0920-417A-8C3F-6D6759189166}" type="parTrans" cxnId="{C71A928F-656C-4EF2-919B-C71A293556B4}">
      <dgm:prSet/>
      <dgm:spPr/>
      <dgm:t>
        <a:bodyPr/>
        <a:lstStyle/>
        <a:p>
          <a:endParaRPr lang="en-IN"/>
        </a:p>
      </dgm:t>
    </dgm:pt>
    <dgm:pt modelId="{FA2BF7F3-9D7E-41C9-81FF-727BF8920FE6}" type="sibTrans" cxnId="{C71A928F-656C-4EF2-919B-C71A293556B4}">
      <dgm:prSet/>
      <dgm:spPr/>
      <dgm:t>
        <a:bodyPr/>
        <a:lstStyle/>
        <a:p>
          <a:endParaRPr lang="en-IN"/>
        </a:p>
      </dgm:t>
    </dgm:pt>
    <dgm:pt modelId="{C5E19651-C2B8-40A9-8260-C9EFE5EB566D}">
      <dgm:prSet phldrT="[Text]"/>
      <dgm:spPr>
        <a:solidFill>
          <a:schemeClr val="accent4">
            <a:lumMod val="60000"/>
            <a:lumOff val="40000"/>
          </a:schemeClr>
        </a:solidFill>
      </dgm:spPr>
      <dgm:t>
        <a:bodyPr/>
        <a:lstStyle/>
        <a:p>
          <a:r>
            <a:rPr lang="en-IN" dirty="0"/>
            <a:t>Storage orchestration</a:t>
          </a:r>
        </a:p>
      </dgm:t>
    </dgm:pt>
    <dgm:pt modelId="{C1EBBCB6-A73B-4F77-A7AF-4AC471D5AF00}" type="parTrans" cxnId="{EF78B729-9069-4316-B047-9FA0CA328ADC}">
      <dgm:prSet/>
      <dgm:spPr/>
      <dgm:t>
        <a:bodyPr/>
        <a:lstStyle/>
        <a:p>
          <a:endParaRPr lang="en-IN"/>
        </a:p>
      </dgm:t>
    </dgm:pt>
    <dgm:pt modelId="{48E4DAF5-E639-425E-813D-7799F960748B}" type="sibTrans" cxnId="{EF78B729-9069-4316-B047-9FA0CA328ADC}">
      <dgm:prSet/>
      <dgm:spPr/>
      <dgm:t>
        <a:bodyPr/>
        <a:lstStyle/>
        <a:p>
          <a:endParaRPr lang="en-IN"/>
        </a:p>
      </dgm:t>
    </dgm:pt>
    <dgm:pt modelId="{BFB6756D-CF8F-4608-ACC6-A721EC4C9CD3}">
      <dgm:prSet phldrT="[Text]"/>
      <dgm:spPr>
        <a:solidFill>
          <a:schemeClr val="accent6">
            <a:lumMod val="40000"/>
            <a:lumOff val="60000"/>
          </a:schemeClr>
        </a:solidFill>
      </dgm:spPr>
      <dgm:t>
        <a:bodyPr/>
        <a:lstStyle/>
        <a:p>
          <a:r>
            <a:rPr lang="en-IN" dirty="0"/>
            <a:t>Self-healing</a:t>
          </a:r>
        </a:p>
      </dgm:t>
    </dgm:pt>
    <dgm:pt modelId="{FB8F263F-4137-43AC-BB97-D6008C5BCCFF}" type="parTrans" cxnId="{98F1C598-5760-4848-857F-123F9412AB6B}">
      <dgm:prSet/>
      <dgm:spPr/>
      <dgm:t>
        <a:bodyPr/>
        <a:lstStyle/>
        <a:p>
          <a:endParaRPr lang="en-IN"/>
        </a:p>
      </dgm:t>
    </dgm:pt>
    <dgm:pt modelId="{34756CC3-7F3B-411F-99A7-6FC36C816E9F}" type="sibTrans" cxnId="{98F1C598-5760-4848-857F-123F9412AB6B}">
      <dgm:prSet/>
      <dgm:spPr/>
      <dgm:t>
        <a:bodyPr/>
        <a:lstStyle/>
        <a:p>
          <a:endParaRPr lang="en-IN"/>
        </a:p>
      </dgm:t>
    </dgm:pt>
    <dgm:pt modelId="{802A3232-6317-4897-8A9B-0117583042DE}">
      <dgm:prSet phldrT="[Text]"/>
      <dgm:spPr>
        <a:solidFill>
          <a:schemeClr val="accent2">
            <a:lumMod val="60000"/>
            <a:lumOff val="40000"/>
          </a:schemeClr>
        </a:solidFill>
      </dgm:spPr>
      <dgm:t>
        <a:bodyPr/>
        <a:lstStyle/>
        <a:p>
          <a:r>
            <a:rPr lang="en-IN" dirty="0">
              <a:solidFill>
                <a:schemeClr val="tx1"/>
              </a:solidFill>
            </a:rPr>
            <a:t>Automated Rollout/Roll Backs</a:t>
          </a:r>
        </a:p>
      </dgm:t>
    </dgm:pt>
    <dgm:pt modelId="{180234FD-18C0-4019-8D14-B9766F628DEC}" type="parTrans" cxnId="{97E58561-99F3-461B-84D1-9E9C08732E8E}">
      <dgm:prSet/>
      <dgm:spPr/>
      <dgm:t>
        <a:bodyPr/>
        <a:lstStyle/>
        <a:p>
          <a:endParaRPr lang="en-IN"/>
        </a:p>
      </dgm:t>
    </dgm:pt>
    <dgm:pt modelId="{41E23724-B576-4A35-AEF6-ABE8260A52CF}" type="sibTrans" cxnId="{97E58561-99F3-461B-84D1-9E9C08732E8E}">
      <dgm:prSet/>
      <dgm:spPr/>
      <dgm:t>
        <a:bodyPr/>
        <a:lstStyle/>
        <a:p>
          <a:endParaRPr lang="en-IN"/>
        </a:p>
      </dgm:t>
    </dgm:pt>
    <dgm:pt modelId="{A4A6AAE4-2D39-4723-B80F-FD42AEB4BEDD}">
      <dgm:prSet phldrT="[Text]"/>
      <dgm:spPr>
        <a:solidFill>
          <a:srgbClr val="002060"/>
        </a:solidFill>
      </dgm:spPr>
      <dgm:t>
        <a:bodyPr/>
        <a:lstStyle/>
        <a:p>
          <a:r>
            <a:rPr lang="en-IN" dirty="0"/>
            <a:t>Secrets and Config maps</a:t>
          </a:r>
        </a:p>
      </dgm:t>
    </dgm:pt>
    <dgm:pt modelId="{CC3C1CC1-762B-458E-A692-1571BCFEB686}" type="parTrans" cxnId="{B9D1107E-B7F6-4EB4-AA45-D4FEC784D1FB}">
      <dgm:prSet/>
      <dgm:spPr/>
      <dgm:t>
        <a:bodyPr/>
        <a:lstStyle/>
        <a:p>
          <a:endParaRPr lang="en-IN"/>
        </a:p>
      </dgm:t>
    </dgm:pt>
    <dgm:pt modelId="{F25001CB-8214-4966-8C12-F57A5344573D}" type="sibTrans" cxnId="{B9D1107E-B7F6-4EB4-AA45-D4FEC784D1FB}">
      <dgm:prSet/>
      <dgm:spPr/>
      <dgm:t>
        <a:bodyPr/>
        <a:lstStyle/>
        <a:p>
          <a:endParaRPr lang="en-IN"/>
        </a:p>
      </dgm:t>
    </dgm:pt>
    <dgm:pt modelId="{62C07CEE-A261-48B7-9656-3111012D9FB4}">
      <dgm:prSet phldrT="[Text]"/>
      <dgm:spPr/>
      <dgm:t>
        <a:bodyPr/>
        <a:lstStyle/>
        <a:p>
          <a:r>
            <a:rPr lang="en-IN" dirty="0"/>
            <a:t>Horizontal Scaling</a:t>
          </a:r>
        </a:p>
      </dgm:t>
    </dgm:pt>
    <dgm:pt modelId="{905FD5EA-5E5A-431C-BAFE-CEA8F8DF6F60}" type="parTrans" cxnId="{7B638B0E-0CF2-45FE-ACC9-59E9C55B08D5}">
      <dgm:prSet/>
      <dgm:spPr/>
      <dgm:t>
        <a:bodyPr/>
        <a:lstStyle/>
        <a:p>
          <a:endParaRPr lang="en-IN"/>
        </a:p>
      </dgm:t>
    </dgm:pt>
    <dgm:pt modelId="{5F6BC7B9-E210-4200-935D-7EB560300B07}" type="sibTrans" cxnId="{7B638B0E-0CF2-45FE-ACC9-59E9C55B08D5}">
      <dgm:prSet/>
      <dgm:spPr/>
      <dgm:t>
        <a:bodyPr/>
        <a:lstStyle/>
        <a:p>
          <a:endParaRPr lang="en-IN"/>
        </a:p>
      </dgm:t>
    </dgm:pt>
    <dgm:pt modelId="{FCD1B3AC-4455-465F-B481-0B0306833179}" type="pres">
      <dgm:prSet presAssocID="{65DF823E-2A20-4586-94F9-056BE0938373}" presName="diagram" presStyleCnt="0">
        <dgm:presLayoutVars>
          <dgm:dir/>
          <dgm:resizeHandles val="exact"/>
        </dgm:presLayoutVars>
      </dgm:prSet>
      <dgm:spPr/>
    </dgm:pt>
    <dgm:pt modelId="{2E41B1B3-092C-42B0-A676-B1A5CDC410AA}" type="pres">
      <dgm:prSet presAssocID="{3EE8EDB1-7710-45F8-8BF6-1315FCDDAF76}" presName="node" presStyleLbl="node1" presStyleIdx="0" presStyleCnt="7">
        <dgm:presLayoutVars>
          <dgm:bulletEnabled val="1"/>
        </dgm:presLayoutVars>
      </dgm:prSet>
      <dgm:spPr/>
    </dgm:pt>
    <dgm:pt modelId="{963A72A6-6FBC-44D8-8539-FAF3D1F10A9A}" type="pres">
      <dgm:prSet presAssocID="{B2065A4C-B627-4C51-A8AB-A85C52AB1AA7}" presName="sibTrans" presStyleCnt="0"/>
      <dgm:spPr/>
    </dgm:pt>
    <dgm:pt modelId="{7CC53B13-83EC-49F2-8D60-C9FE8CD190F2}" type="pres">
      <dgm:prSet presAssocID="{AA1462B0-2762-46B0-9868-ECAD2C9469E1}" presName="node" presStyleLbl="node1" presStyleIdx="1" presStyleCnt="7">
        <dgm:presLayoutVars>
          <dgm:bulletEnabled val="1"/>
        </dgm:presLayoutVars>
      </dgm:prSet>
      <dgm:spPr/>
    </dgm:pt>
    <dgm:pt modelId="{FA7987A6-5BA0-4CD4-B668-9AA4E8FB773C}" type="pres">
      <dgm:prSet presAssocID="{FA2BF7F3-9D7E-41C9-81FF-727BF8920FE6}" presName="sibTrans" presStyleCnt="0"/>
      <dgm:spPr/>
    </dgm:pt>
    <dgm:pt modelId="{CDDF75B5-531E-4818-9F0F-A3E509E02A1F}" type="pres">
      <dgm:prSet presAssocID="{C5E19651-C2B8-40A9-8260-C9EFE5EB566D}" presName="node" presStyleLbl="node1" presStyleIdx="2" presStyleCnt="7">
        <dgm:presLayoutVars>
          <dgm:bulletEnabled val="1"/>
        </dgm:presLayoutVars>
      </dgm:prSet>
      <dgm:spPr/>
    </dgm:pt>
    <dgm:pt modelId="{B187B25A-767D-430B-A3BE-1FB9C4F49623}" type="pres">
      <dgm:prSet presAssocID="{48E4DAF5-E639-425E-813D-7799F960748B}" presName="sibTrans" presStyleCnt="0"/>
      <dgm:spPr/>
    </dgm:pt>
    <dgm:pt modelId="{ADCC8F06-DDFB-44FD-BA1E-F668CF6D37A8}" type="pres">
      <dgm:prSet presAssocID="{BFB6756D-CF8F-4608-ACC6-A721EC4C9CD3}" presName="node" presStyleLbl="node1" presStyleIdx="3" presStyleCnt="7" custLinFactY="22161" custLinFactNeighborX="3815" custLinFactNeighborY="100000">
        <dgm:presLayoutVars>
          <dgm:bulletEnabled val="1"/>
        </dgm:presLayoutVars>
      </dgm:prSet>
      <dgm:spPr/>
    </dgm:pt>
    <dgm:pt modelId="{9D43D7BB-986F-44E8-AD5A-8FBA6B225F2F}" type="pres">
      <dgm:prSet presAssocID="{34756CC3-7F3B-411F-99A7-6FC36C816E9F}" presName="sibTrans" presStyleCnt="0"/>
      <dgm:spPr/>
    </dgm:pt>
    <dgm:pt modelId="{056B45D1-AC3D-4179-AB3F-EA8EF1DA044C}" type="pres">
      <dgm:prSet presAssocID="{802A3232-6317-4897-8A9B-0117583042DE}" presName="node" presStyleLbl="node1" presStyleIdx="4" presStyleCnt="7">
        <dgm:presLayoutVars>
          <dgm:bulletEnabled val="1"/>
        </dgm:presLayoutVars>
      </dgm:prSet>
      <dgm:spPr/>
    </dgm:pt>
    <dgm:pt modelId="{A8D8AE7E-19BF-4746-B1D2-77ADA64D5186}" type="pres">
      <dgm:prSet presAssocID="{41E23724-B576-4A35-AEF6-ABE8260A52CF}" presName="sibTrans" presStyleCnt="0"/>
      <dgm:spPr/>
    </dgm:pt>
    <dgm:pt modelId="{A688E9DA-4536-442B-B987-1A0E44BD03C9}" type="pres">
      <dgm:prSet presAssocID="{A4A6AAE4-2D39-4723-B80F-FD42AEB4BEDD}" presName="node" presStyleLbl="node1" presStyleIdx="5" presStyleCnt="7" custLinFactX="-8282" custLinFactY="21251" custLinFactNeighborX="-100000" custLinFactNeighborY="100000">
        <dgm:presLayoutVars>
          <dgm:bulletEnabled val="1"/>
        </dgm:presLayoutVars>
      </dgm:prSet>
      <dgm:spPr/>
    </dgm:pt>
    <dgm:pt modelId="{0D8EF557-6D19-4B30-927C-E75D0EB3881E}" type="pres">
      <dgm:prSet presAssocID="{F25001CB-8214-4966-8C12-F57A5344573D}" presName="sibTrans" presStyleCnt="0"/>
      <dgm:spPr/>
    </dgm:pt>
    <dgm:pt modelId="{E065AEFB-48FF-4DB5-82D8-C29955EB914C}" type="pres">
      <dgm:prSet presAssocID="{62C07CEE-A261-48B7-9656-3111012D9FB4}" presName="node" presStyleLbl="node1" presStyleIdx="6" presStyleCnt="7" custLinFactX="7340" custLinFactNeighborX="100000" custLinFactNeighborY="10617">
        <dgm:presLayoutVars>
          <dgm:bulletEnabled val="1"/>
        </dgm:presLayoutVars>
      </dgm:prSet>
      <dgm:spPr/>
    </dgm:pt>
  </dgm:ptLst>
  <dgm:cxnLst>
    <dgm:cxn modelId="{7B638B0E-0CF2-45FE-ACC9-59E9C55B08D5}" srcId="{65DF823E-2A20-4586-94F9-056BE0938373}" destId="{62C07CEE-A261-48B7-9656-3111012D9FB4}" srcOrd="6" destOrd="0" parTransId="{905FD5EA-5E5A-431C-BAFE-CEA8F8DF6F60}" sibTransId="{5F6BC7B9-E210-4200-935D-7EB560300B07}"/>
    <dgm:cxn modelId="{CE345B11-8B03-4CFF-9FD7-126239BFE9F8}" type="presOf" srcId="{3EE8EDB1-7710-45F8-8BF6-1315FCDDAF76}" destId="{2E41B1B3-092C-42B0-A676-B1A5CDC410AA}" srcOrd="0" destOrd="0" presId="urn:microsoft.com/office/officeart/2005/8/layout/default"/>
    <dgm:cxn modelId="{EF78B729-9069-4316-B047-9FA0CA328ADC}" srcId="{65DF823E-2A20-4586-94F9-056BE0938373}" destId="{C5E19651-C2B8-40A9-8260-C9EFE5EB566D}" srcOrd="2" destOrd="0" parTransId="{C1EBBCB6-A73B-4F77-A7AF-4AC471D5AF00}" sibTransId="{48E4DAF5-E639-425E-813D-7799F960748B}"/>
    <dgm:cxn modelId="{04538132-5EC0-4AD5-B224-AC56119CDB97}" type="presOf" srcId="{AA1462B0-2762-46B0-9868-ECAD2C9469E1}" destId="{7CC53B13-83EC-49F2-8D60-C9FE8CD190F2}" srcOrd="0" destOrd="0" presId="urn:microsoft.com/office/officeart/2005/8/layout/default"/>
    <dgm:cxn modelId="{6B09073B-EEB9-4841-A610-AC8A89CE1363}" type="presOf" srcId="{65DF823E-2A20-4586-94F9-056BE0938373}" destId="{FCD1B3AC-4455-465F-B481-0B0306833179}" srcOrd="0" destOrd="0" presId="urn:microsoft.com/office/officeart/2005/8/layout/default"/>
    <dgm:cxn modelId="{900B015D-9AD5-4ADB-852C-61470771F265}" type="presOf" srcId="{A4A6AAE4-2D39-4723-B80F-FD42AEB4BEDD}" destId="{A688E9DA-4536-442B-B987-1A0E44BD03C9}" srcOrd="0" destOrd="0" presId="urn:microsoft.com/office/officeart/2005/8/layout/default"/>
    <dgm:cxn modelId="{97E58561-99F3-461B-84D1-9E9C08732E8E}" srcId="{65DF823E-2A20-4586-94F9-056BE0938373}" destId="{802A3232-6317-4897-8A9B-0117583042DE}" srcOrd="4" destOrd="0" parTransId="{180234FD-18C0-4019-8D14-B9766F628DEC}" sibTransId="{41E23724-B576-4A35-AEF6-ABE8260A52CF}"/>
    <dgm:cxn modelId="{B9D1107E-B7F6-4EB4-AA45-D4FEC784D1FB}" srcId="{65DF823E-2A20-4586-94F9-056BE0938373}" destId="{A4A6AAE4-2D39-4723-B80F-FD42AEB4BEDD}" srcOrd="5" destOrd="0" parTransId="{CC3C1CC1-762B-458E-A692-1571BCFEB686}" sibTransId="{F25001CB-8214-4966-8C12-F57A5344573D}"/>
    <dgm:cxn modelId="{C71A928F-656C-4EF2-919B-C71A293556B4}" srcId="{65DF823E-2A20-4586-94F9-056BE0938373}" destId="{AA1462B0-2762-46B0-9868-ECAD2C9469E1}" srcOrd="1" destOrd="0" parTransId="{F2A7E96B-0920-417A-8C3F-6D6759189166}" sibTransId="{FA2BF7F3-9D7E-41C9-81FF-727BF8920FE6}"/>
    <dgm:cxn modelId="{98F1C598-5760-4848-857F-123F9412AB6B}" srcId="{65DF823E-2A20-4586-94F9-056BE0938373}" destId="{BFB6756D-CF8F-4608-ACC6-A721EC4C9CD3}" srcOrd="3" destOrd="0" parTransId="{FB8F263F-4137-43AC-BB97-D6008C5BCCFF}" sibTransId="{34756CC3-7F3B-411F-99A7-6FC36C816E9F}"/>
    <dgm:cxn modelId="{7594759F-3B5A-4886-9AC6-58683A947A27}" srcId="{65DF823E-2A20-4586-94F9-056BE0938373}" destId="{3EE8EDB1-7710-45F8-8BF6-1315FCDDAF76}" srcOrd="0" destOrd="0" parTransId="{101CF632-FC5A-4E8A-97AD-9B7552650E4B}" sibTransId="{B2065A4C-B627-4C51-A8AB-A85C52AB1AA7}"/>
    <dgm:cxn modelId="{8ED975AB-307A-4B79-A0D9-D53244C7450E}" type="presOf" srcId="{BFB6756D-CF8F-4608-ACC6-A721EC4C9CD3}" destId="{ADCC8F06-DDFB-44FD-BA1E-F668CF6D37A8}" srcOrd="0" destOrd="0" presId="urn:microsoft.com/office/officeart/2005/8/layout/default"/>
    <dgm:cxn modelId="{3B1FFDAC-90AA-4506-829E-B8F1A45D6504}" type="presOf" srcId="{C5E19651-C2B8-40A9-8260-C9EFE5EB566D}" destId="{CDDF75B5-531E-4818-9F0F-A3E509E02A1F}" srcOrd="0" destOrd="0" presId="urn:microsoft.com/office/officeart/2005/8/layout/default"/>
    <dgm:cxn modelId="{270F4ACA-A75E-4895-B53C-804B53341D09}" type="presOf" srcId="{62C07CEE-A261-48B7-9656-3111012D9FB4}" destId="{E065AEFB-48FF-4DB5-82D8-C29955EB914C}" srcOrd="0" destOrd="0" presId="urn:microsoft.com/office/officeart/2005/8/layout/default"/>
    <dgm:cxn modelId="{6FC1DCFB-05DB-475E-9C50-2532C85E4EB8}" type="presOf" srcId="{802A3232-6317-4897-8A9B-0117583042DE}" destId="{056B45D1-AC3D-4179-AB3F-EA8EF1DA044C}" srcOrd="0" destOrd="0" presId="urn:microsoft.com/office/officeart/2005/8/layout/default"/>
    <dgm:cxn modelId="{40DE85D7-9814-4244-AB92-6CC3A2D87C94}" type="presParOf" srcId="{FCD1B3AC-4455-465F-B481-0B0306833179}" destId="{2E41B1B3-092C-42B0-A676-B1A5CDC410AA}" srcOrd="0" destOrd="0" presId="urn:microsoft.com/office/officeart/2005/8/layout/default"/>
    <dgm:cxn modelId="{CAF07E85-19CD-4589-99C7-F12E62169645}" type="presParOf" srcId="{FCD1B3AC-4455-465F-B481-0B0306833179}" destId="{963A72A6-6FBC-44D8-8539-FAF3D1F10A9A}" srcOrd="1" destOrd="0" presId="urn:microsoft.com/office/officeart/2005/8/layout/default"/>
    <dgm:cxn modelId="{E1F1B4A2-3E35-448E-A2E2-A0F6A7A4011C}" type="presParOf" srcId="{FCD1B3AC-4455-465F-B481-0B0306833179}" destId="{7CC53B13-83EC-49F2-8D60-C9FE8CD190F2}" srcOrd="2" destOrd="0" presId="urn:microsoft.com/office/officeart/2005/8/layout/default"/>
    <dgm:cxn modelId="{57E7A6BD-23C5-4556-84C4-D08A0B5CE674}" type="presParOf" srcId="{FCD1B3AC-4455-465F-B481-0B0306833179}" destId="{FA7987A6-5BA0-4CD4-B668-9AA4E8FB773C}" srcOrd="3" destOrd="0" presId="urn:microsoft.com/office/officeart/2005/8/layout/default"/>
    <dgm:cxn modelId="{086B3A81-8DC4-4314-BC94-16313E07A83C}" type="presParOf" srcId="{FCD1B3AC-4455-465F-B481-0B0306833179}" destId="{CDDF75B5-531E-4818-9F0F-A3E509E02A1F}" srcOrd="4" destOrd="0" presId="urn:microsoft.com/office/officeart/2005/8/layout/default"/>
    <dgm:cxn modelId="{33A885AF-F6E6-4BAF-A9C7-54F641827927}" type="presParOf" srcId="{FCD1B3AC-4455-465F-B481-0B0306833179}" destId="{B187B25A-767D-430B-A3BE-1FB9C4F49623}" srcOrd="5" destOrd="0" presId="urn:microsoft.com/office/officeart/2005/8/layout/default"/>
    <dgm:cxn modelId="{6381BCE7-C89D-4E4B-84B3-C18ED379CFA1}" type="presParOf" srcId="{FCD1B3AC-4455-465F-B481-0B0306833179}" destId="{ADCC8F06-DDFB-44FD-BA1E-F668CF6D37A8}" srcOrd="6" destOrd="0" presId="urn:microsoft.com/office/officeart/2005/8/layout/default"/>
    <dgm:cxn modelId="{7F3FC0B4-B846-4934-AB3B-684D52BAFB7C}" type="presParOf" srcId="{FCD1B3AC-4455-465F-B481-0B0306833179}" destId="{9D43D7BB-986F-44E8-AD5A-8FBA6B225F2F}" srcOrd="7" destOrd="0" presId="urn:microsoft.com/office/officeart/2005/8/layout/default"/>
    <dgm:cxn modelId="{686AF6A3-97E1-4840-93F0-9FE55121C3C3}" type="presParOf" srcId="{FCD1B3AC-4455-465F-B481-0B0306833179}" destId="{056B45D1-AC3D-4179-AB3F-EA8EF1DA044C}" srcOrd="8" destOrd="0" presId="urn:microsoft.com/office/officeart/2005/8/layout/default"/>
    <dgm:cxn modelId="{116A2C9D-99BE-4717-8B31-08C5C964DE5D}" type="presParOf" srcId="{FCD1B3AC-4455-465F-B481-0B0306833179}" destId="{A8D8AE7E-19BF-4746-B1D2-77ADA64D5186}" srcOrd="9" destOrd="0" presId="urn:microsoft.com/office/officeart/2005/8/layout/default"/>
    <dgm:cxn modelId="{A0C6B886-9412-4C2F-B9C4-F5C0D7E4B183}" type="presParOf" srcId="{FCD1B3AC-4455-465F-B481-0B0306833179}" destId="{A688E9DA-4536-442B-B987-1A0E44BD03C9}" srcOrd="10" destOrd="0" presId="urn:microsoft.com/office/officeart/2005/8/layout/default"/>
    <dgm:cxn modelId="{C65F1AC6-9288-4973-8550-35302B62E383}" type="presParOf" srcId="{FCD1B3AC-4455-465F-B481-0B0306833179}" destId="{0D8EF557-6D19-4B30-927C-E75D0EB3881E}" srcOrd="11" destOrd="0" presId="urn:microsoft.com/office/officeart/2005/8/layout/default"/>
    <dgm:cxn modelId="{734B550F-A2A3-4100-B412-D51A9A259FC5}" type="presParOf" srcId="{FCD1B3AC-4455-465F-B481-0B0306833179}" destId="{E065AEFB-48FF-4DB5-82D8-C29955EB914C}"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41B1B3-092C-42B0-A676-B1A5CDC410AA}">
      <dsp:nvSpPr>
        <dsp:cNvPr id="0" name=""/>
        <dsp:cNvSpPr/>
      </dsp:nvSpPr>
      <dsp:spPr>
        <a:xfrm>
          <a:off x="0" y="82836"/>
          <a:ext cx="2513012" cy="1507807"/>
        </a:xfrm>
        <a:prstGeom prst="rect">
          <a:avLst/>
        </a:prstGeom>
        <a:solidFill>
          <a:schemeClr val="tx1">
            <a:lumMod val="95000"/>
            <a:lumOff val="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Automatic bin packing</a:t>
          </a:r>
        </a:p>
      </dsp:txBody>
      <dsp:txXfrm>
        <a:off x="0" y="82836"/>
        <a:ext cx="2513012" cy="1507807"/>
      </dsp:txXfrm>
    </dsp:sp>
    <dsp:sp modelId="{7CC53B13-83EC-49F2-8D60-C9FE8CD190F2}">
      <dsp:nvSpPr>
        <dsp:cNvPr id="0" name=""/>
        <dsp:cNvSpPr/>
      </dsp:nvSpPr>
      <dsp:spPr>
        <a:xfrm>
          <a:off x="2764313" y="82836"/>
          <a:ext cx="2513012" cy="1507807"/>
        </a:xfrm>
        <a:prstGeom prst="rect">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Service Discovery and load balancing</a:t>
          </a:r>
        </a:p>
      </dsp:txBody>
      <dsp:txXfrm>
        <a:off x="2764313" y="82836"/>
        <a:ext cx="2513012" cy="1507807"/>
      </dsp:txXfrm>
    </dsp:sp>
    <dsp:sp modelId="{CDDF75B5-531E-4818-9F0F-A3E509E02A1F}">
      <dsp:nvSpPr>
        <dsp:cNvPr id="0" name=""/>
        <dsp:cNvSpPr/>
      </dsp:nvSpPr>
      <dsp:spPr>
        <a:xfrm>
          <a:off x="5528627" y="82836"/>
          <a:ext cx="2513012" cy="1507807"/>
        </a:xfrm>
        <a:prstGeom prst="rect">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Storage orchestration</a:t>
          </a:r>
        </a:p>
      </dsp:txBody>
      <dsp:txXfrm>
        <a:off x="5528627" y="82836"/>
        <a:ext cx="2513012" cy="1507807"/>
      </dsp:txXfrm>
    </dsp:sp>
    <dsp:sp modelId="{ADCC8F06-DDFB-44FD-BA1E-F668CF6D37A8}">
      <dsp:nvSpPr>
        <dsp:cNvPr id="0" name=""/>
        <dsp:cNvSpPr/>
      </dsp:nvSpPr>
      <dsp:spPr>
        <a:xfrm>
          <a:off x="95871" y="3683889"/>
          <a:ext cx="2513012" cy="1507807"/>
        </a:xfrm>
        <a:prstGeom prst="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Self-healing</a:t>
          </a:r>
        </a:p>
      </dsp:txBody>
      <dsp:txXfrm>
        <a:off x="95871" y="3683889"/>
        <a:ext cx="2513012" cy="1507807"/>
      </dsp:txXfrm>
    </dsp:sp>
    <dsp:sp modelId="{056B45D1-AC3D-4179-AB3F-EA8EF1DA044C}">
      <dsp:nvSpPr>
        <dsp:cNvPr id="0" name=""/>
        <dsp:cNvSpPr/>
      </dsp:nvSpPr>
      <dsp:spPr>
        <a:xfrm>
          <a:off x="2764313" y="1841944"/>
          <a:ext cx="2513012" cy="1507807"/>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solidFill>
                <a:schemeClr val="tx1"/>
              </a:solidFill>
            </a:rPr>
            <a:t>Automated Rollout/Roll Backs</a:t>
          </a:r>
        </a:p>
      </dsp:txBody>
      <dsp:txXfrm>
        <a:off x="2764313" y="1841944"/>
        <a:ext cx="2513012" cy="1507807"/>
      </dsp:txXfrm>
    </dsp:sp>
    <dsp:sp modelId="{A688E9DA-4536-442B-B987-1A0E44BD03C9}">
      <dsp:nvSpPr>
        <dsp:cNvPr id="0" name=""/>
        <dsp:cNvSpPr/>
      </dsp:nvSpPr>
      <dsp:spPr>
        <a:xfrm>
          <a:off x="2807487" y="3670176"/>
          <a:ext cx="2513012" cy="150780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Secrets and Config maps</a:t>
          </a:r>
        </a:p>
      </dsp:txBody>
      <dsp:txXfrm>
        <a:off x="2807487" y="3670176"/>
        <a:ext cx="2513012" cy="1507807"/>
      </dsp:txXfrm>
    </dsp:sp>
    <dsp:sp modelId="{E065AEFB-48FF-4DB5-82D8-C29955EB914C}">
      <dsp:nvSpPr>
        <dsp:cNvPr id="0" name=""/>
        <dsp:cNvSpPr/>
      </dsp:nvSpPr>
      <dsp:spPr>
        <a:xfrm>
          <a:off x="5461781" y="3683889"/>
          <a:ext cx="2513012" cy="15078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Horizontal Scaling</a:t>
          </a:r>
        </a:p>
      </dsp:txBody>
      <dsp:txXfrm>
        <a:off x="5461781" y="3683889"/>
        <a:ext cx="2513012" cy="150780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20E631-3672-44C1-AF13-6C154C84D326}" type="datetimeFigureOut">
              <a:rPr lang="en-IN" smtClean="0"/>
              <a:t>05-11-2024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BF022-8C3B-4C58-A4F9-9B468A5D15CB}" type="slidenum">
              <a:rPr lang="en-IN" smtClean="0"/>
              <a:t>‹#›</a:t>
            </a:fld>
            <a:endParaRPr lang="en-IN"/>
          </a:p>
        </p:txBody>
      </p:sp>
    </p:spTree>
    <p:extLst>
      <p:ext uri="{BB962C8B-B14F-4D97-AF65-F5344CB8AC3E}">
        <p14:creationId xmlns:p14="http://schemas.microsoft.com/office/powerpoint/2010/main" val="2353013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BBF022-8C3B-4C58-A4F9-9B468A5D15CB}" type="slidenum">
              <a:rPr lang="en-IN" smtClean="0"/>
              <a:t>1</a:t>
            </a:fld>
            <a:endParaRPr lang="en-IN"/>
          </a:p>
        </p:txBody>
      </p:sp>
    </p:spTree>
    <p:extLst>
      <p:ext uri="{BB962C8B-B14F-4D97-AF65-F5344CB8AC3E}">
        <p14:creationId xmlns:p14="http://schemas.microsoft.com/office/powerpoint/2010/main" val="792758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393E8-44AD-E54D-B9F9-BC8CAA119C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B3D77F-A0FD-6898-791D-353C904895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0DAB22-C29E-D028-EF52-EDD6775836D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1FA6612-75A6-7422-A949-6D9756D86BA3}"/>
              </a:ext>
            </a:extLst>
          </p:cNvPr>
          <p:cNvSpPr>
            <a:spLocks noGrp="1"/>
          </p:cNvSpPr>
          <p:nvPr>
            <p:ph type="sldNum" sz="quarter" idx="5"/>
          </p:nvPr>
        </p:nvSpPr>
        <p:spPr/>
        <p:txBody>
          <a:bodyPr/>
          <a:lstStyle/>
          <a:p>
            <a:fld id="{8EBBF022-8C3B-4C58-A4F9-9B468A5D15CB}" type="slidenum">
              <a:rPr lang="en-IN" smtClean="0"/>
              <a:t>25</a:t>
            </a:fld>
            <a:endParaRPr lang="en-IN"/>
          </a:p>
        </p:txBody>
      </p:sp>
    </p:spTree>
    <p:extLst>
      <p:ext uri="{BB962C8B-B14F-4D97-AF65-F5344CB8AC3E}">
        <p14:creationId xmlns:p14="http://schemas.microsoft.com/office/powerpoint/2010/main" val="2988512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FF991D-C3FA-F9A0-9A79-757E372C49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7BF58B-71B0-DC8F-C237-A7D624F4E8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3B1919-9168-D42D-3241-439FB7D7D49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C1A4294-4840-4732-5D58-9E0A7F35593D}"/>
              </a:ext>
            </a:extLst>
          </p:cNvPr>
          <p:cNvSpPr>
            <a:spLocks noGrp="1"/>
          </p:cNvSpPr>
          <p:nvPr>
            <p:ph type="sldNum" sz="quarter" idx="5"/>
          </p:nvPr>
        </p:nvSpPr>
        <p:spPr/>
        <p:txBody>
          <a:bodyPr/>
          <a:lstStyle/>
          <a:p>
            <a:fld id="{8EBBF022-8C3B-4C58-A4F9-9B468A5D15CB}" type="slidenum">
              <a:rPr lang="en-IN" smtClean="0"/>
              <a:t>26</a:t>
            </a:fld>
            <a:endParaRPr lang="en-IN"/>
          </a:p>
        </p:txBody>
      </p:sp>
    </p:spTree>
    <p:extLst>
      <p:ext uri="{BB962C8B-B14F-4D97-AF65-F5344CB8AC3E}">
        <p14:creationId xmlns:p14="http://schemas.microsoft.com/office/powerpoint/2010/main" val="3962661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64F39D-0136-74F8-D4FD-96FB8BCEC0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2610C6-9E3F-8EAC-B665-DF4C10523A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3F46D5-63C8-7C16-CCB5-7053CEEDC0D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3118295-AD3A-6500-C87A-45E2FD689E72}"/>
              </a:ext>
            </a:extLst>
          </p:cNvPr>
          <p:cNvSpPr>
            <a:spLocks noGrp="1"/>
          </p:cNvSpPr>
          <p:nvPr>
            <p:ph type="sldNum" sz="quarter" idx="5"/>
          </p:nvPr>
        </p:nvSpPr>
        <p:spPr/>
        <p:txBody>
          <a:bodyPr/>
          <a:lstStyle/>
          <a:p>
            <a:fld id="{8EBBF022-8C3B-4C58-A4F9-9B468A5D15CB}" type="slidenum">
              <a:rPr lang="en-IN" smtClean="0"/>
              <a:t>27</a:t>
            </a:fld>
            <a:endParaRPr lang="en-IN"/>
          </a:p>
        </p:txBody>
      </p:sp>
    </p:spTree>
    <p:extLst>
      <p:ext uri="{BB962C8B-B14F-4D97-AF65-F5344CB8AC3E}">
        <p14:creationId xmlns:p14="http://schemas.microsoft.com/office/powerpoint/2010/main" val="3737357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BBF022-8C3B-4C58-A4F9-9B468A5D15CB}" type="slidenum">
              <a:rPr lang="en-IN" smtClean="0"/>
              <a:t>17</a:t>
            </a:fld>
            <a:endParaRPr lang="en-IN"/>
          </a:p>
        </p:txBody>
      </p:sp>
    </p:spTree>
    <p:extLst>
      <p:ext uri="{BB962C8B-B14F-4D97-AF65-F5344CB8AC3E}">
        <p14:creationId xmlns:p14="http://schemas.microsoft.com/office/powerpoint/2010/main" val="2081704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BBF022-8C3B-4C58-A4F9-9B468A5D15CB}" type="slidenum">
              <a:rPr lang="en-IN" smtClean="0"/>
              <a:t>18</a:t>
            </a:fld>
            <a:endParaRPr lang="en-IN"/>
          </a:p>
        </p:txBody>
      </p:sp>
    </p:spTree>
    <p:extLst>
      <p:ext uri="{BB962C8B-B14F-4D97-AF65-F5344CB8AC3E}">
        <p14:creationId xmlns:p14="http://schemas.microsoft.com/office/powerpoint/2010/main" val="1607879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BBF022-8C3B-4C58-A4F9-9B468A5D15CB}" type="slidenum">
              <a:rPr lang="en-IN" smtClean="0"/>
              <a:t>19</a:t>
            </a:fld>
            <a:endParaRPr lang="en-IN"/>
          </a:p>
        </p:txBody>
      </p:sp>
    </p:spTree>
    <p:extLst>
      <p:ext uri="{BB962C8B-B14F-4D97-AF65-F5344CB8AC3E}">
        <p14:creationId xmlns:p14="http://schemas.microsoft.com/office/powerpoint/2010/main" val="2999366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BBF022-8C3B-4C58-A4F9-9B468A5D15CB}" type="slidenum">
              <a:rPr lang="en-IN" smtClean="0"/>
              <a:t>20</a:t>
            </a:fld>
            <a:endParaRPr lang="en-IN"/>
          </a:p>
        </p:txBody>
      </p:sp>
    </p:spTree>
    <p:extLst>
      <p:ext uri="{BB962C8B-B14F-4D97-AF65-F5344CB8AC3E}">
        <p14:creationId xmlns:p14="http://schemas.microsoft.com/office/powerpoint/2010/main" val="468531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BBF022-8C3B-4C58-A4F9-9B468A5D15CB}" type="slidenum">
              <a:rPr lang="en-IN" smtClean="0"/>
              <a:t>21</a:t>
            </a:fld>
            <a:endParaRPr lang="en-IN"/>
          </a:p>
        </p:txBody>
      </p:sp>
    </p:spTree>
    <p:extLst>
      <p:ext uri="{BB962C8B-B14F-4D97-AF65-F5344CB8AC3E}">
        <p14:creationId xmlns:p14="http://schemas.microsoft.com/office/powerpoint/2010/main" val="561430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BBF022-8C3B-4C58-A4F9-9B468A5D15CB}" type="slidenum">
              <a:rPr lang="en-IN" smtClean="0"/>
              <a:t>22</a:t>
            </a:fld>
            <a:endParaRPr lang="en-IN"/>
          </a:p>
        </p:txBody>
      </p:sp>
    </p:spTree>
    <p:extLst>
      <p:ext uri="{BB962C8B-B14F-4D97-AF65-F5344CB8AC3E}">
        <p14:creationId xmlns:p14="http://schemas.microsoft.com/office/powerpoint/2010/main" val="336550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BBF022-8C3B-4C58-A4F9-9B468A5D15CB}" type="slidenum">
              <a:rPr lang="en-IN" smtClean="0"/>
              <a:t>23</a:t>
            </a:fld>
            <a:endParaRPr lang="en-IN"/>
          </a:p>
        </p:txBody>
      </p:sp>
    </p:spTree>
    <p:extLst>
      <p:ext uri="{BB962C8B-B14F-4D97-AF65-F5344CB8AC3E}">
        <p14:creationId xmlns:p14="http://schemas.microsoft.com/office/powerpoint/2010/main" val="2342223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BBF022-8C3B-4C58-A4F9-9B468A5D15CB}" type="slidenum">
              <a:rPr lang="en-IN" smtClean="0"/>
              <a:t>24</a:t>
            </a:fld>
            <a:endParaRPr lang="en-IN"/>
          </a:p>
        </p:txBody>
      </p:sp>
    </p:spTree>
    <p:extLst>
      <p:ext uri="{BB962C8B-B14F-4D97-AF65-F5344CB8AC3E}">
        <p14:creationId xmlns:p14="http://schemas.microsoft.com/office/powerpoint/2010/main" val="1215623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11/5/2024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95041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11/5/2024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36264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11/5/2024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4769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11/5/2024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55937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11/5/2024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14335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11/5/2024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12732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11/5/2024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7969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11/5/2024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12516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11/5/2024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3949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11/5/2024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0055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11/5/2024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3208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400" spc="40">
                <a:solidFill>
                  <a:schemeClr val="tx1">
                    <a:tint val="75000"/>
                  </a:schemeClr>
                </a:solidFill>
              </a:defRPr>
            </a:lvl1pPr>
          </a:lstStyle>
          <a:p>
            <a:fld id="{72345051-2045-45DA-935E-2E3CA1A69ADC}" type="datetimeFigureOut">
              <a:rPr lang="en-US" smtClean="0"/>
              <a:t>11/5/2024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400" spc="4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400" spc="4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798365714"/>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18" r:id="rId6"/>
    <p:sldLayoutId id="2147483814" r:id="rId7"/>
    <p:sldLayoutId id="2147483815" r:id="rId8"/>
    <p:sldLayoutId id="2147483816" r:id="rId9"/>
    <p:sldLayoutId id="2147483817" r:id="rId10"/>
    <p:sldLayoutId id="2147483819" r:id="rId11"/>
  </p:sldLayoutIdLst>
  <p:txStyles>
    <p:titleStyle>
      <a:lvl1pPr algn="l" defTabSz="914400" rtl="0" eaLnBrk="1" latinLnBrk="0" hangingPunct="1">
        <a:lnSpc>
          <a:spcPct val="105000"/>
        </a:lnSpc>
        <a:spcBef>
          <a:spcPct val="0"/>
        </a:spcBef>
        <a:buNone/>
        <a:defRPr sz="4400" kern="1200" spc="200">
          <a:solidFill>
            <a:schemeClr val="tx1"/>
          </a:solidFill>
          <a:latin typeface="+mj-lt"/>
          <a:ea typeface="+mj-ea"/>
          <a:cs typeface="+mj-cs"/>
        </a:defRPr>
      </a:lvl1pPr>
    </p:titleStyle>
    <p:bodyStyle>
      <a:lvl1pPr marL="228600" indent="-228600" algn="l" defTabSz="914400" rtl="0" eaLnBrk="1" latinLnBrk="0" hangingPunct="1">
        <a:lnSpc>
          <a:spcPct val="105000"/>
        </a:lnSpc>
        <a:spcBef>
          <a:spcPts val="1000"/>
        </a:spcBef>
        <a:buFont typeface="Arial" panose="020B0604020202020204" pitchFamily="34" charset="0"/>
        <a:buChar char="•"/>
        <a:defRPr sz="2600" kern="1200" spc="150">
          <a:solidFill>
            <a:schemeClr val="tx1"/>
          </a:solidFill>
          <a:latin typeface="+mn-lt"/>
          <a:ea typeface="+mn-ea"/>
          <a:cs typeface="+mn-cs"/>
        </a:defRPr>
      </a:lvl1pPr>
      <a:lvl2pPr marL="685800" indent="-228600" algn="l" defTabSz="914400" rtl="0" eaLnBrk="1" latinLnBrk="0" hangingPunct="1">
        <a:lnSpc>
          <a:spcPct val="105000"/>
        </a:lnSpc>
        <a:spcBef>
          <a:spcPts val="500"/>
        </a:spcBef>
        <a:buFont typeface="Arial" panose="020B0604020202020204" pitchFamily="34" charset="0"/>
        <a:buChar char="•"/>
        <a:defRPr sz="2200" kern="1200" spc="150">
          <a:solidFill>
            <a:schemeClr val="tx1"/>
          </a:solidFill>
          <a:latin typeface="+mn-lt"/>
          <a:ea typeface="+mn-ea"/>
          <a:cs typeface="+mn-cs"/>
        </a:defRPr>
      </a:lvl2pPr>
      <a:lvl3pPr marL="1143000" indent="-228600" algn="l" defTabSz="914400" rtl="0" eaLnBrk="1" latinLnBrk="0" hangingPunct="1">
        <a:lnSpc>
          <a:spcPct val="105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105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105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56857-90EE-B07A-BBF7-5770466B2CDF}"/>
              </a:ext>
            </a:extLst>
          </p:cNvPr>
          <p:cNvSpPr>
            <a:spLocks noGrp="1"/>
          </p:cNvSpPr>
          <p:nvPr>
            <p:ph type="ctrTitle"/>
          </p:nvPr>
        </p:nvSpPr>
        <p:spPr>
          <a:xfrm>
            <a:off x="5297762" y="640080"/>
            <a:ext cx="6251110" cy="3566160"/>
          </a:xfrm>
        </p:spPr>
        <p:txBody>
          <a:bodyPr anchor="b">
            <a:normAutofit/>
          </a:bodyPr>
          <a:lstStyle/>
          <a:p>
            <a:r>
              <a:rPr lang="en-IN" sz="8200"/>
              <a:t>Kubernetes</a:t>
            </a:r>
          </a:p>
        </p:txBody>
      </p:sp>
      <p:sp>
        <p:nvSpPr>
          <p:cNvPr id="3" name="Subtitle 2">
            <a:extLst>
              <a:ext uri="{FF2B5EF4-FFF2-40B4-BE49-F238E27FC236}">
                <a16:creationId xmlns:a16="http://schemas.microsoft.com/office/drawing/2014/main" id="{2274698B-E90E-A8C4-0686-3CAF68920E5D}"/>
              </a:ext>
            </a:extLst>
          </p:cNvPr>
          <p:cNvSpPr>
            <a:spLocks noGrp="1"/>
          </p:cNvSpPr>
          <p:nvPr>
            <p:ph type="subTitle" idx="1"/>
          </p:nvPr>
        </p:nvSpPr>
        <p:spPr>
          <a:xfrm>
            <a:off x="5297760" y="4636008"/>
            <a:ext cx="6251111" cy="1572768"/>
          </a:xfrm>
        </p:spPr>
        <p:txBody>
          <a:bodyPr>
            <a:normAutofit/>
          </a:bodyPr>
          <a:lstStyle/>
          <a:p>
            <a:r>
              <a:rPr lang="en-IN"/>
              <a:t>BY</a:t>
            </a:r>
          </a:p>
          <a:p>
            <a:r>
              <a:rPr lang="en-IN"/>
              <a:t>Krishna Kumar</a:t>
            </a:r>
          </a:p>
        </p:txBody>
      </p:sp>
      <p:sp>
        <p:nvSpPr>
          <p:cNvPr id="40"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E66743"/>
          </a:solidFill>
          <a:ln w="38100" cap="rnd">
            <a:solidFill>
              <a:srgbClr val="E6674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view of mint green workspace with laptop, coffee, notebook, pen, glasses, and mouse">
            <a:extLst>
              <a:ext uri="{FF2B5EF4-FFF2-40B4-BE49-F238E27FC236}">
                <a16:creationId xmlns:a16="http://schemas.microsoft.com/office/drawing/2014/main" id="{2EC6D971-559C-1C72-7FEA-A96809AF3F03}"/>
              </a:ext>
            </a:extLst>
          </p:cNvPr>
          <p:cNvPicPr>
            <a:picLocks noChangeAspect="1"/>
          </p:cNvPicPr>
          <p:nvPr/>
        </p:nvPicPr>
        <p:blipFill rotWithShape="1">
          <a:blip r:embed="rId3"/>
          <a:srcRect r="54669"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23457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2FAD2-9B23-6D9F-7731-DB7A76F357FA}"/>
              </a:ext>
            </a:extLst>
          </p:cNvPr>
          <p:cNvSpPr>
            <a:spLocks noGrp="1"/>
          </p:cNvSpPr>
          <p:nvPr>
            <p:ph type="title"/>
          </p:nvPr>
        </p:nvSpPr>
        <p:spPr/>
        <p:txBody>
          <a:bodyPr/>
          <a:lstStyle/>
          <a:p>
            <a:r>
              <a:rPr lang="en-IN" dirty="0">
                <a:latin typeface="AngsanaUPC" panose="02020603050405020304" pitchFamily="18" charset="-34"/>
                <a:cs typeface="AngsanaUPC" panose="02020603050405020304" pitchFamily="18" charset="-34"/>
              </a:rPr>
              <a:t>Self-healing</a:t>
            </a:r>
          </a:p>
        </p:txBody>
      </p:sp>
      <p:sp>
        <p:nvSpPr>
          <p:cNvPr id="3" name="Content Placeholder 2">
            <a:extLst>
              <a:ext uri="{FF2B5EF4-FFF2-40B4-BE49-F238E27FC236}">
                <a16:creationId xmlns:a16="http://schemas.microsoft.com/office/drawing/2014/main" id="{A2BC28AA-4B77-8165-A6D3-782A1F28CEF1}"/>
              </a:ext>
            </a:extLst>
          </p:cNvPr>
          <p:cNvSpPr>
            <a:spLocks noGrp="1"/>
          </p:cNvSpPr>
          <p:nvPr>
            <p:ph idx="1"/>
          </p:nvPr>
        </p:nvSpPr>
        <p:spPr/>
        <p:txBody>
          <a:bodyPr/>
          <a:lstStyle/>
          <a:p>
            <a:pPr marL="0" indent="0">
              <a:buNone/>
            </a:pPr>
            <a:r>
              <a:rPr lang="en-IN" dirty="0">
                <a:latin typeface="AngsanaUPC" panose="02020603050405020304" pitchFamily="18" charset="-34"/>
                <a:cs typeface="AngsanaUPC" panose="02020603050405020304" pitchFamily="18" charset="-34"/>
              </a:rPr>
              <a:t>Replication Controller</a:t>
            </a:r>
          </a:p>
          <a:p>
            <a:pPr marL="0" indent="0">
              <a:buNone/>
            </a:pPr>
            <a:r>
              <a:rPr lang="en-IN" dirty="0">
                <a:latin typeface="AngsanaUPC" panose="02020603050405020304" pitchFamily="18" charset="-34"/>
                <a:cs typeface="AngsanaUPC" panose="02020603050405020304" pitchFamily="18" charset="-34"/>
              </a:rPr>
              <a:t>If container fails      ---</a:t>
            </a:r>
            <a:r>
              <a:rPr lang="en-IN" dirty="0">
                <a:latin typeface="AngsanaUPC" panose="02020603050405020304" pitchFamily="18" charset="-34"/>
                <a:cs typeface="AngsanaUPC" panose="02020603050405020304" pitchFamily="18" charset="-34"/>
                <a:sym typeface="Wingdings" panose="05000000000000000000" pitchFamily="2" charset="2"/>
              </a:rPr>
              <a:t> Restarts the container</a:t>
            </a:r>
          </a:p>
          <a:p>
            <a:pPr marL="0" indent="0">
              <a:buNone/>
            </a:pPr>
            <a:r>
              <a:rPr lang="en-IN" dirty="0">
                <a:latin typeface="AngsanaUPC" panose="02020603050405020304" pitchFamily="18" charset="-34"/>
                <a:cs typeface="AngsanaUPC" panose="02020603050405020304" pitchFamily="18" charset="-34"/>
                <a:sym typeface="Wingdings" panose="05000000000000000000" pitchFamily="2" charset="2"/>
              </a:rPr>
              <a:t>If node fails            --- replaces and reschedules the containers on other nodes</a:t>
            </a:r>
          </a:p>
          <a:p>
            <a:pPr marL="0" indent="0">
              <a:buNone/>
            </a:pPr>
            <a:r>
              <a:rPr lang="en-IN" dirty="0">
                <a:latin typeface="AngsanaUPC" panose="02020603050405020304" pitchFamily="18" charset="-34"/>
                <a:cs typeface="AngsanaUPC" panose="02020603050405020304" pitchFamily="18" charset="-34"/>
                <a:sym typeface="Wingdings" panose="05000000000000000000" pitchFamily="2" charset="2"/>
              </a:rPr>
              <a:t>If  container does not respond         --- Kills the container</a:t>
            </a:r>
          </a:p>
          <a:p>
            <a:pPr marL="0" indent="0">
              <a:buNone/>
            </a:pPr>
            <a:r>
              <a:rPr lang="en-IN" dirty="0">
                <a:latin typeface="AngsanaUPC" panose="02020603050405020304" pitchFamily="18" charset="-34"/>
                <a:cs typeface="AngsanaUPC" panose="02020603050405020304" pitchFamily="18" charset="-34"/>
                <a:sym typeface="Wingdings" panose="05000000000000000000" pitchFamily="2" charset="2"/>
              </a:rPr>
              <a:t>to user defined health checks</a:t>
            </a:r>
          </a:p>
        </p:txBody>
      </p:sp>
    </p:spTree>
    <p:extLst>
      <p:ext uri="{BB962C8B-B14F-4D97-AF65-F5344CB8AC3E}">
        <p14:creationId xmlns:p14="http://schemas.microsoft.com/office/powerpoint/2010/main" val="2238953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3E0E6-CE43-781D-03FE-7843A85C3F29}"/>
              </a:ext>
            </a:extLst>
          </p:cNvPr>
          <p:cNvSpPr>
            <a:spLocks noGrp="1"/>
          </p:cNvSpPr>
          <p:nvPr>
            <p:ph type="title"/>
          </p:nvPr>
        </p:nvSpPr>
        <p:spPr/>
        <p:txBody>
          <a:bodyPr/>
          <a:lstStyle/>
          <a:p>
            <a:r>
              <a:rPr lang="en-IN" dirty="0">
                <a:latin typeface="AngsanaUPC" panose="02020603050405020304" pitchFamily="18" charset="-34"/>
                <a:cs typeface="AngsanaUPC" panose="02020603050405020304" pitchFamily="18" charset="-34"/>
              </a:rPr>
              <a:t>Automatic Rollout / Rollback</a:t>
            </a:r>
          </a:p>
        </p:txBody>
      </p:sp>
      <p:sp>
        <p:nvSpPr>
          <p:cNvPr id="3" name="Content Placeholder 2">
            <a:extLst>
              <a:ext uri="{FF2B5EF4-FFF2-40B4-BE49-F238E27FC236}">
                <a16:creationId xmlns:a16="http://schemas.microsoft.com/office/drawing/2014/main" id="{445F1C73-9B73-FA35-C2D5-EF6CADE140A2}"/>
              </a:ext>
            </a:extLst>
          </p:cNvPr>
          <p:cNvSpPr>
            <a:spLocks noGrp="1"/>
          </p:cNvSpPr>
          <p:nvPr>
            <p:ph idx="1"/>
          </p:nvPr>
        </p:nvSpPr>
        <p:spPr/>
        <p:txBody>
          <a:bodyPr/>
          <a:lstStyle/>
          <a:p>
            <a:pPr marL="0" indent="0">
              <a:buNone/>
            </a:pPr>
            <a:r>
              <a:rPr lang="en-IN" sz="2400" dirty="0">
                <a:latin typeface="AngsanaUPC" panose="02020603050405020304" pitchFamily="18" charset="-34"/>
                <a:cs typeface="AngsanaUPC" panose="02020603050405020304" pitchFamily="18" charset="-34"/>
              </a:rPr>
              <a:t>Roll Out : Deploys  changes to application or its configuration</a:t>
            </a:r>
          </a:p>
          <a:p>
            <a:pPr marL="0" indent="0">
              <a:buNone/>
            </a:pPr>
            <a:r>
              <a:rPr lang="en-IN" sz="2400" dirty="0">
                <a:latin typeface="AngsanaUPC" panose="02020603050405020304" pitchFamily="18" charset="-34"/>
                <a:cs typeface="AngsanaUPC" panose="02020603050405020304" pitchFamily="18" charset="-34"/>
              </a:rPr>
              <a:t>Roll Back : Reverts the changes and restores to its previous state</a:t>
            </a:r>
          </a:p>
          <a:p>
            <a:pPr marL="0" indent="0">
              <a:buNone/>
            </a:pPr>
            <a:r>
              <a:rPr lang="en-US" sz="2400" dirty="0">
                <a:latin typeface="AngsanaUPC" panose="02020603050405020304" pitchFamily="18" charset="-34"/>
                <a:cs typeface="AngsanaUPC" panose="02020603050405020304" pitchFamily="18" charset="-34"/>
              </a:rPr>
              <a:t>Kubernetes ensures there is no downtime during this process</a:t>
            </a:r>
          </a:p>
          <a:p>
            <a:pPr marL="0" indent="0">
              <a:buNone/>
            </a:pPr>
            <a:endParaRPr lang="en-IN" dirty="0">
              <a:latin typeface="AngsanaUPC" panose="02020603050405020304" pitchFamily="18" charset="-34"/>
              <a:cs typeface="AngsanaUPC" panose="02020603050405020304" pitchFamily="18" charset="-34"/>
            </a:endParaRPr>
          </a:p>
        </p:txBody>
      </p:sp>
      <p:sp>
        <p:nvSpPr>
          <p:cNvPr id="8" name="Rectangle 7">
            <a:extLst>
              <a:ext uri="{FF2B5EF4-FFF2-40B4-BE49-F238E27FC236}">
                <a16:creationId xmlns:a16="http://schemas.microsoft.com/office/drawing/2014/main" id="{99524B52-30F1-E0BD-3F77-B6440B857482}"/>
              </a:ext>
            </a:extLst>
          </p:cNvPr>
          <p:cNvSpPr/>
          <p:nvPr/>
        </p:nvSpPr>
        <p:spPr>
          <a:xfrm>
            <a:off x="717463" y="3773770"/>
            <a:ext cx="10515601" cy="2803744"/>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3600" dirty="0">
              <a:solidFill>
                <a:schemeClr val="tx1"/>
              </a:solidFill>
              <a:latin typeface="AngsanaUPC" panose="02020603050405020304" pitchFamily="18" charset="-34"/>
              <a:cs typeface="AngsanaUPC" panose="02020603050405020304" pitchFamily="18" charset="-34"/>
            </a:endParaRPr>
          </a:p>
          <a:p>
            <a:r>
              <a:rPr lang="en-IN" sz="2800" dirty="0">
                <a:solidFill>
                  <a:schemeClr val="tx1"/>
                </a:solidFill>
                <a:latin typeface="AngsanaUPC" panose="02020603050405020304" pitchFamily="18" charset="-34"/>
                <a:cs typeface="AngsanaUPC" panose="02020603050405020304" pitchFamily="18" charset="-34"/>
              </a:rPr>
              <a:t>Kubernetes progressively rolls out changes to your application or its configuration while monitoring application health to ensure that it does not kill all your instances at the same time .Also if anything goes wrong it automatically roll backs  </a:t>
            </a:r>
          </a:p>
        </p:txBody>
      </p:sp>
      <p:pic>
        <p:nvPicPr>
          <p:cNvPr id="9" name="Picture 8">
            <a:extLst>
              <a:ext uri="{FF2B5EF4-FFF2-40B4-BE49-F238E27FC236}">
                <a16:creationId xmlns:a16="http://schemas.microsoft.com/office/drawing/2014/main" id="{59EE5060-4F42-C979-9C24-AD4A15D3ED41}"/>
              </a:ext>
            </a:extLst>
          </p:cNvPr>
          <p:cNvPicPr>
            <a:picLocks noChangeAspect="1"/>
          </p:cNvPicPr>
          <p:nvPr/>
        </p:nvPicPr>
        <p:blipFill>
          <a:blip r:embed="rId2"/>
          <a:stretch>
            <a:fillRect/>
          </a:stretch>
        </p:blipFill>
        <p:spPr>
          <a:xfrm>
            <a:off x="998483" y="3773770"/>
            <a:ext cx="4621169" cy="731583"/>
          </a:xfrm>
          <a:prstGeom prst="rect">
            <a:avLst/>
          </a:prstGeom>
          <a:solidFill>
            <a:schemeClr val="bg1">
              <a:lumMod val="95000"/>
            </a:schemeClr>
          </a:solidFill>
        </p:spPr>
      </p:pic>
    </p:spTree>
    <p:extLst>
      <p:ext uri="{BB962C8B-B14F-4D97-AF65-F5344CB8AC3E}">
        <p14:creationId xmlns:p14="http://schemas.microsoft.com/office/powerpoint/2010/main" val="3636917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F0B0E-4C73-FAA8-AACD-3768B3AA85F6}"/>
              </a:ext>
            </a:extLst>
          </p:cNvPr>
          <p:cNvSpPr>
            <a:spLocks noGrp="1"/>
          </p:cNvSpPr>
          <p:nvPr>
            <p:ph type="title"/>
          </p:nvPr>
        </p:nvSpPr>
        <p:spPr>
          <a:xfrm>
            <a:off x="576072" y="238539"/>
            <a:ext cx="11018520" cy="1434415"/>
          </a:xfrm>
        </p:spPr>
        <p:txBody>
          <a:bodyPr anchor="b">
            <a:normAutofit fontScale="90000"/>
          </a:bodyPr>
          <a:lstStyle/>
          <a:p>
            <a:r>
              <a:rPr lang="en-IN" sz="7200">
                <a:latin typeface="AngsanaUPC" panose="02020603050405020304" pitchFamily="18" charset="-34"/>
                <a:cs typeface="AngsanaUPC" panose="02020603050405020304" pitchFamily="18" charset="-34"/>
              </a:rPr>
              <a:t>Secrets and Configuration management</a:t>
            </a:r>
          </a:p>
        </p:txBody>
      </p:sp>
      <p:sp>
        <p:nvSpPr>
          <p:cNvPr id="2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306EE5"/>
          </a:solidFill>
          <a:ln w="38100" cap="rnd">
            <a:solidFill>
              <a:srgbClr val="306EE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4D84F6-8EFB-5254-DCAA-ECA92F0E1F16}"/>
              </a:ext>
            </a:extLst>
          </p:cNvPr>
          <p:cNvSpPr>
            <a:spLocks noGrp="1"/>
          </p:cNvSpPr>
          <p:nvPr>
            <p:ph idx="1"/>
          </p:nvPr>
        </p:nvSpPr>
        <p:spPr>
          <a:xfrm>
            <a:off x="572493" y="2071316"/>
            <a:ext cx="6713552" cy="4119172"/>
          </a:xfrm>
        </p:spPr>
        <p:txBody>
          <a:bodyPr anchor="t">
            <a:normAutofit/>
          </a:bodyPr>
          <a:lstStyle/>
          <a:p>
            <a:pPr marL="0" indent="0">
              <a:buNone/>
            </a:pPr>
            <a:endParaRPr lang="en-IN" dirty="0"/>
          </a:p>
          <a:p>
            <a:pPr marL="0" indent="0">
              <a:buNone/>
            </a:pPr>
            <a:endParaRPr lang="en-IN" dirty="0">
              <a:latin typeface="AngsanaUPC" panose="02020603050405020304" pitchFamily="18" charset="-34"/>
              <a:cs typeface="AngsanaUPC" panose="02020603050405020304" pitchFamily="18" charset="-34"/>
            </a:endParaRPr>
          </a:p>
          <a:p>
            <a:pPr marL="0" indent="0">
              <a:buNone/>
            </a:pPr>
            <a:r>
              <a:rPr lang="en-IN" dirty="0">
                <a:latin typeface="AngsanaUPC" panose="02020603050405020304" pitchFamily="18" charset="-34"/>
                <a:cs typeface="AngsanaUPC" panose="02020603050405020304" pitchFamily="18" charset="-34"/>
              </a:rPr>
              <a:t>Kubernetes  manages secrets and configuration details for the application separately from the container image</a:t>
            </a:r>
          </a:p>
          <a:p>
            <a:pPr marL="0" indent="0">
              <a:buNone/>
            </a:pPr>
            <a:endParaRPr lang="en-IN" dirty="0">
              <a:latin typeface="AngsanaUPC" panose="02020603050405020304" pitchFamily="18" charset="-34"/>
              <a:cs typeface="AngsanaUPC" panose="02020603050405020304" pitchFamily="18" charset="-34"/>
            </a:endParaRPr>
          </a:p>
        </p:txBody>
      </p:sp>
      <p:pic>
        <p:nvPicPr>
          <p:cNvPr id="5" name="Picture 10">
            <a:extLst>
              <a:ext uri="{FF2B5EF4-FFF2-40B4-BE49-F238E27FC236}">
                <a16:creationId xmlns:a16="http://schemas.microsoft.com/office/drawing/2014/main" id="{AABE41B1-E463-DB7F-DCAB-C54653830F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963" r="69683" b="4"/>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769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F0B0E-4C73-FAA8-AACD-3768B3AA85F6}"/>
              </a:ext>
            </a:extLst>
          </p:cNvPr>
          <p:cNvSpPr>
            <a:spLocks noGrp="1"/>
          </p:cNvSpPr>
          <p:nvPr>
            <p:ph type="title"/>
          </p:nvPr>
        </p:nvSpPr>
        <p:spPr>
          <a:xfrm>
            <a:off x="660481" y="522694"/>
            <a:ext cx="10973649" cy="1143265"/>
          </a:xfrm>
        </p:spPr>
        <p:txBody>
          <a:bodyPr anchor="b">
            <a:normAutofit fontScale="90000"/>
          </a:bodyPr>
          <a:lstStyle/>
          <a:p>
            <a:r>
              <a:rPr lang="en-IN" sz="6000" dirty="0">
                <a:latin typeface="AngsanaUPC" panose="02020603050405020304" pitchFamily="18" charset="-34"/>
                <a:cs typeface="AngsanaUPC" panose="02020603050405020304" pitchFamily="18" charset="-34"/>
              </a:rPr>
              <a:t>Secrets and Configuration management</a:t>
            </a:r>
          </a:p>
        </p:txBody>
      </p:sp>
      <p:sp>
        <p:nvSpPr>
          <p:cNvPr id="2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306EE5"/>
          </a:solidFill>
          <a:ln w="38100" cap="rnd">
            <a:solidFill>
              <a:srgbClr val="306EE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4D84F6-8EFB-5254-DCAA-ECA92F0E1F16}"/>
              </a:ext>
            </a:extLst>
          </p:cNvPr>
          <p:cNvSpPr>
            <a:spLocks noGrp="1"/>
          </p:cNvSpPr>
          <p:nvPr>
            <p:ph idx="1"/>
          </p:nvPr>
        </p:nvSpPr>
        <p:spPr>
          <a:xfrm>
            <a:off x="572492" y="2071315"/>
            <a:ext cx="11493383" cy="4930803"/>
          </a:xfrm>
        </p:spPr>
        <p:txBody>
          <a:bodyPr anchor="t">
            <a:normAutofit/>
          </a:bodyPr>
          <a:lstStyle/>
          <a:p>
            <a:pPr marL="0" indent="0">
              <a:buNone/>
            </a:pPr>
            <a:endParaRPr lang="en-IN" dirty="0">
              <a:latin typeface="AngsanaUPC" panose="02020603050405020304" pitchFamily="18" charset="-34"/>
              <a:cs typeface="AngsanaUPC" panose="02020603050405020304" pitchFamily="18" charset="-34"/>
            </a:endParaRPr>
          </a:p>
          <a:p>
            <a:pPr marL="0" indent="0">
              <a:buNone/>
            </a:pPr>
            <a:endParaRPr lang="en-IN" dirty="0">
              <a:latin typeface="AngsanaUPC" panose="02020603050405020304" pitchFamily="18" charset="-34"/>
              <a:cs typeface="AngsanaUPC" panose="02020603050405020304" pitchFamily="18" charset="-34"/>
            </a:endParaRPr>
          </a:p>
        </p:txBody>
      </p:sp>
      <p:sp>
        <p:nvSpPr>
          <p:cNvPr id="4" name="Rectangle 3">
            <a:extLst>
              <a:ext uri="{FF2B5EF4-FFF2-40B4-BE49-F238E27FC236}">
                <a16:creationId xmlns:a16="http://schemas.microsoft.com/office/drawing/2014/main" id="{4071ED8E-67B4-06E7-7B48-0A3E298B760E}"/>
              </a:ext>
            </a:extLst>
          </p:cNvPr>
          <p:cNvSpPr/>
          <p:nvPr/>
        </p:nvSpPr>
        <p:spPr>
          <a:xfrm>
            <a:off x="557870" y="1848164"/>
            <a:ext cx="5656545" cy="5040927"/>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sp>
        <p:nvSpPr>
          <p:cNvPr id="6" name="Rectangle 5">
            <a:extLst>
              <a:ext uri="{FF2B5EF4-FFF2-40B4-BE49-F238E27FC236}">
                <a16:creationId xmlns:a16="http://schemas.microsoft.com/office/drawing/2014/main" id="{4F476A8F-84F8-9408-9905-812D5B537754}"/>
              </a:ext>
            </a:extLst>
          </p:cNvPr>
          <p:cNvSpPr/>
          <p:nvPr/>
        </p:nvSpPr>
        <p:spPr>
          <a:xfrm>
            <a:off x="6226394" y="1848165"/>
            <a:ext cx="5407736" cy="5087254"/>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  </a:t>
            </a:r>
          </a:p>
          <a:p>
            <a:pPr algn="ctr"/>
            <a:endParaRPr lang="en-IN" dirty="0"/>
          </a:p>
          <a:p>
            <a:pPr algn="ctr"/>
            <a:endParaRPr lang="en-IN" dirty="0"/>
          </a:p>
          <a:p>
            <a:pPr algn="ctr"/>
            <a:endParaRPr lang="en-IN" dirty="0"/>
          </a:p>
          <a:p>
            <a:pPr algn="ctr"/>
            <a:endParaRPr lang="en-IN" dirty="0"/>
          </a:p>
          <a:p>
            <a:pPr algn="ctr"/>
            <a:r>
              <a:rPr lang="en-IN" dirty="0"/>
              <a:t>  </a:t>
            </a:r>
          </a:p>
        </p:txBody>
      </p:sp>
      <p:sp>
        <p:nvSpPr>
          <p:cNvPr id="7" name="Rectangle: Rounded Corners 6">
            <a:extLst>
              <a:ext uri="{FF2B5EF4-FFF2-40B4-BE49-F238E27FC236}">
                <a16:creationId xmlns:a16="http://schemas.microsoft.com/office/drawing/2014/main" id="{79F66ACA-1E6D-1DB5-384B-B6492C5C0FA3}"/>
              </a:ext>
            </a:extLst>
          </p:cNvPr>
          <p:cNvSpPr/>
          <p:nvPr/>
        </p:nvSpPr>
        <p:spPr>
          <a:xfrm>
            <a:off x="896567" y="1875153"/>
            <a:ext cx="1509217" cy="414764"/>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ngsanaUPC" panose="02020603050405020304" pitchFamily="18" charset="-34"/>
                <a:cs typeface="AngsanaUPC" panose="02020603050405020304" pitchFamily="18" charset="-34"/>
              </a:rPr>
              <a:t>Secret</a:t>
            </a:r>
          </a:p>
        </p:txBody>
      </p:sp>
      <p:sp>
        <p:nvSpPr>
          <p:cNvPr id="8" name="TextBox 7">
            <a:extLst>
              <a:ext uri="{FF2B5EF4-FFF2-40B4-BE49-F238E27FC236}">
                <a16:creationId xmlns:a16="http://schemas.microsoft.com/office/drawing/2014/main" id="{D5B82740-C8DC-A29A-9A8B-5996CF6176A9}"/>
              </a:ext>
            </a:extLst>
          </p:cNvPr>
          <p:cNvSpPr txBox="1"/>
          <p:nvPr/>
        </p:nvSpPr>
        <p:spPr>
          <a:xfrm>
            <a:off x="866640" y="2289917"/>
            <a:ext cx="4926163" cy="4062651"/>
          </a:xfrm>
          <a:prstGeom prst="rect">
            <a:avLst/>
          </a:prstGeom>
          <a:noFill/>
        </p:spPr>
        <p:txBody>
          <a:bodyPr wrap="square" rtlCol="0">
            <a:spAutoFit/>
          </a:bodyPr>
          <a:lstStyle/>
          <a:p>
            <a:pPr marL="342900" indent="-324000">
              <a:buFont typeface="Wingdings" panose="05000000000000000000" pitchFamily="2" charset="2"/>
              <a:buChar char="Ø"/>
            </a:pPr>
            <a:r>
              <a:rPr lang="en-IN" sz="2400" dirty="0">
                <a:solidFill>
                  <a:schemeClr val="tx1"/>
                </a:solidFill>
                <a:latin typeface="AngsanaUPC" panose="02020603050405020304" pitchFamily="18" charset="-34"/>
                <a:cs typeface="AngsanaUPC" panose="02020603050405020304" pitchFamily="18" charset="-34"/>
              </a:rPr>
              <a:t>Secret is Kubernetes object created outside the pod and containers</a:t>
            </a:r>
            <a:endParaRPr lang="en-IN" sz="2400" dirty="0">
              <a:latin typeface="AngsanaUPC" panose="02020603050405020304" pitchFamily="18" charset="-34"/>
              <a:cs typeface="AngsanaUPC" panose="02020603050405020304" pitchFamily="18" charset="-34"/>
            </a:endParaRPr>
          </a:p>
          <a:p>
            <a:pPr marL="18900"/>
            <a:r>
              <a:rPr lang="en-IN" sz="2400" dirty="0">
                <a:solidFill>
                  <a:schemeClr val="tx1"/>
                </a:solidFill>
                <a:latin typeface="AngsanaUPC" panose="02020603050405020304" pitchFamily="18" charset="-34"/>
                <a:cs typeface="AngsanaUPC" panose="02020603050405020304" pitchFamily="18" charset="-34"/>
              </a:rPr>
              <a:t>Secrets contains the sensitive information of the application like passwords, tokens e</a:t>
            </a:r>
            <a:r>
              <a:rPr lang="en-IN" sz="2400" dirty="0">
                <a:latin typeface="AngsanaUPC" panose="02020603050405020304" pitchFamily="18" charset="-34"/>
                <a:cs typeface="AngsanaUPC" panose="02020603050405020304" pitchFamily="18" charset="-34"/>
              </a:rPr>
              <a:t>tc.</a:t>
            </a:r>
          </a:p>
          <a:p>
            <a:pPr marL="342900" indent="-324000">
              <a:buFont typeface="Wingdings" panose="05000000000000000000" pitchFamily="2" charset="2"/>
              <a:buChar char="Ø"/>
            </a:pPr>
            <a:endParaRPr lang="en-IN" sz="2400" dirty="0">
              <a:latin typeface="AngsanaUPC" panose="02020603050405020304" pitchFamily="18" charset="-34"/>
              <a:cs typeface="AngsanaUPC" panose="02020603050405020304" pitchFamily="18" charset="-34"/>
            </a:endParaRPr>
          </a:p>
          <a:p>
            <a:pPr marL="342900" indent="-324000">
              <a:buFont typeface="Wingdings" panose="05000000000000000000" pitchFamily="2" charset="2"/>
              <a:buChar char="Ø"/>
            </a:pPr>
            <a:endParaRPr lang="en-IN" sz="2400" dirty="0">
              <a:latin typeface="AngsanaUPC" panose="02020603050405020304" pitchFamily="18" charset="-34"/>
              <a:cs typeface="AngsanaUPC" panose="02020603050405020304" pitchFamily="18" charset="-34"/>
            </a:endParaRPr>
          </a:p>
          <a:p>
            <a:pPr marL="18900"/>
            <a:endParaRPr lang="en-IN" sz="2400" dirty="0">
              <a:latin typeface="AngsanaUPC" panose="02020603050405020304" pitchFamily="18" charset="-34"/>
              <a:cs typeface="AngsanaUPC" panose="02020603050405020304" pitchFamily="18" charset="-34"/>
            </a:endParaRPr>
          </a:p>
          <a:p>
            <a:pPr marL="18900"/>
            <a:r>
              <a:rPr lang="en-IN" sz="2400" dirty="0">
                <a:solidFill>
                  <a:schemeClr val="tx1"/>
                </a:solidFill>
                <a:latin typeface="AngsanaUPC" panose="02020603050405020304" pitchFamily="18" charset="-34"/>
                <a:cs typeface="AngsanaUPC" panose="02020603050405020304" pitchFamily="18" charset="-34"/>
              </a:rPr>
              <a:t>Secret is Kubernetes object that</a:t>
            </a:r>
          </a:p>
          <a:p>
            <a:pPr marL="18900"/>
            <a:r>
              <a:rPr lang="en-IN" sz="2400" dirty="0">
                <a:solidFill>
                  <a:schemeClr val="tx1"/>
                </a:solidFill>
                <a:latin typeface="AngsanaUPC" panose="02020603050405020304" pitchFamily="18" charset="-34"/>
                <a:cs typeface="AngsanaUPC" panose="02020603050405020304" pitchFamily="18" charset="-34"/>
              </a:rPr>
              <a:t> separates the sensitive data from </a:t>
            </a:r>
          </a:p>
          <a:p>
            <a:pPr marL="18900"/>
            <a:r>
              <a:rPr lang="en-IN" sz="2400" dirty="0">
                <a:solidFill>
                  <a:schemeClr val="tx1"/>
                </a:solidFill>
                <a:latin typeface="AngsanaUPC" panose="02020603050405020304" pitchFamily="18" charset="-34"/>
                <a:cs typeface="AngsanaUPC" panose="02020603050405020304" pitchFamily="18" charset="-34"/>
              </a:rPr>
              <a:t>pods and containers</a:t>
            </a:r>
            <a:endParaRPr lang="en-IN" sz="2400" dirty="0">
              <a:latin typeface="AngsanaUPC" panose="02020603050405020304" pitchFamily="18" charset="-34"/>
              <a:cs typeface="AngsanaUPC" panose="02020603050405020304" pitchFamily="18" charset="-34"/>
            </a:endParaRPr>
          </a:p>
          <a:p>
            <a:endParaRPr lang="en-IN" dirty="0">
              <a:solidFill>
                <a:schemeClr val="tx1"/>
              </a:solidFill>
            </a:endParaRPr>
          </a:p>
        </p:txBody>
      </p:sp>
      <p:sp>
        <p:nvSpPr>
          <p:cNvPr id="9" name="Rectangle: Rounded Corners 8">
            <a:extLst>
              <a:ext uri="{FF2B5EF4-FFF2-40B4-BE49-F238E27FC236}">
                <a16:creationId xmlns:a16="http://schemas.microsoft.com/office/drawing/2014/main" id="{4BBDCD72-223C-3DB9-4E24-3592EA0A0280}"/>
              </a:ext>
            </a:extLst>
          </p:cNvPr>
          <p:cNvSpPr/>
          <p:nvPr/>
        </p:nvSpPr>
        <p:spPr>
          <a:xfrm>
            <a:off x="3752193" y="3648718"/>
            <a:ext cx="5160579" cy="3162955"/>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0" name="Group 9">
            <a:extLst>
              <a:ext uri="{FF2B5EF4-FFF2-40B4-BE49-F238E27FC236}">
                <a16:creationId xmlns:a16="http://schemas.microsoft.com/office/drawing/2014/main" id="{071923DB-8A6C-8A8B-3D9A-E269299FFD87}"/>
              </a:ext>
            </a:extLst>
          </p:cNvPr>
          <p:cNvGrpSpPr/>
          <p:nvPr/>
        </p:nvGrpSpPr>
        <p:grpSpPr>
          <a:xfrm>
            <a:off x="5615432" y="3711003"/>
            <a:ext cx="2648745" cy="2603979"/>
            <a:chOff x="7477398" y="3464875"/>
            <a:chExt cx="3005020" cy="3160396"/>
          </a:xfrm>
        </p:grpSpPr>
        <p:grpSp>
          <p:nvGrpSpPr>
            <p:cNvPr id="11" name="Group 10">
              <a:extLst>
                <a:ext uri="{FF2B5EF4-FFF2-40B4-BE49-F238E27FC236}">
                  <a16:creationId xmlns:a16="http://schemas.microsoft.com/office/drawing/2014/main" id="{6538CADB-67B3-8BBB-DD57-46EA4AB94A7B}"/>
                </a:ext>
              </a:extLst>
            </p:cNvPr>
            <p:cNvGrpSpPr/>
            <p:nvPr/>
          </p:nvGrpSpPr>
          <p:grpSpPr>
            <a:xfrm>
              <a:off x="7477398" y="3920168"/>
              <a:ext cx="2184762" cy="2705103"/>
              <a:chOff x="7477398" y="3920168"/>
              <a:chExt cx="2184762" cy="2705103"/>
            </a:xfrm>
          </p:grpSpPr>
          <p:sp>
            <p:nvSpPr>
              <p:cNvPr id="19" name="Oval 18">
                <a:extLst>
                  <a:ext uri="{FF2B5EF4-FFF2-40B4-BE49-F238E27FC236}">
                    <a16:creationId xmlns:a16="http://schemas.microsoft.com/office/drawing/2014/main" id="{42B7C859-BBF8-43BB-AD6B-C7559943B99E}"/>
                  </a:ext>
                </a:extLst>
              </p:cNvPr>
              <p:cNvSpPr/>
              <p:nvPr/>
            </p:nvSpPr>
            <p:spPr>
              <a:xfrm>
                <a:off x="7477398" y="3920168"/>
                <a:ext cx="2184762" cy="2224962"/>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152D2130-AD28-6D58-029D-33EF62133A6E}"/>
                  </a:ext>
                </a:extLst>
              </p:cNvPr>
              <p:cNvSpPr txBox="1"/>
              <p:nvPr/>
            </p:nvSpPr>
            <p:spPr>
              <a:xfrm>
                <a:off x="8262400" y="6255939"/>
                <a:ext cx="490840" cy="369332"/>
              </a:xfrm>
              <a:prstGeom prst="rect">
                <a:avLst/>
              </a:prstGeom>
              <a:noFill/>
            </p:spPr>
            <p:txBody>
              <a:bodyPr wrap="none" rtlCol="0">
                <a:spAutoFit/>
              </a:bodyPr>
              <a:lstStyle/>
              <a:p>
                <a:r>
                  <a:rPr lang="en-IN" dirty="0">
                    <a:latin typeface="AngsanaUPC" panose="02020603050405020304" pitchFamily="18" charset="-34"/>
                    <a:cs typeface="AngsanaUPC" panose="02020603050405020304" pitchFamily="18" charset="-34"/>
                  </a:rPr>
                  <a:t>POD</a:t>
                </a:r>
              </a:p>
            </p:txBody>
          </p:sp>
        </p:grpSp>
        <p:sp>
          <p:nvSpPr>
            <p:cNvPr id="12" name="TextBox 11">
              <a:extLst>
                <a:ext uri="{FF2B5EF4-FFF2-40B4-BE49-F238E27FC236}">
                  <a16:creationId xmlns:a16="http://schemas.microsoft.com/office/drawing/2014/main" id="{067AB422-111F-3375-CD69-8A3BE5552F06}"/>
                </a:ext>
              </a:extLst>
            </p:cNvPr>
            <p:cNvSpPr txBox="1"/>
            <p:nvPr/>
          </p:nvSpPr>
          <p:spPr>
            <a:xfrm>
              <a:off x="8054178" y="3464875"/>
              <a:ext cx="2428240" cy="369332"/>
            </a:xfrm>
            <a:prstGeom prst="rect">
              <a:avLst/>
            </a:prstGeom>
            <a:noFill/>
          </p:spPr>
          <p:txBody>
            <a:bodyPr wrap="square" rtlCol="0">
              <a:spAutoFit/>
            </a:bodyPr>
            <a:lstStyle/>
            <a:p>
              <a:r>
                <a:rPr lang="en-IN" dirty="0">
                  <a:latin typeface="AngsanaUPC" panose="02020603050405020304" pitchFamily="18" charset="-34"/>
                  <a:cs typeface="AngsanaUPC" panose="02020603050405020304" pitchFamily="18" charset="-34"/>
                </a:rPr>
                <a:t>10.10.10.101</a:t>
              </a:r>
            </a:p>
          </p:txBody>
        </p:sp>
        <p:grpSp>
          <p:nvGrpSpPr>
            <p:cNvPr id="13" name="Group 12">
              <a:extLst>
                <a:ext uri="{FF2B5EF4-FFF2-40B4-BE49-F238E27FC236}">
                  <a16:creationId xmlns:a16="http://schemas.microsoft.com/office/drawing/2014/main" id="{A1642B52-B3E9-8446-5C6B-70DE4EB19072}"/>
                </a:ext>
              </a:extLst>
            </p:cNvPr>
            <p:cNvGrpSpPr/>
            <p:nvPr/>
          </p:nvGrpSpPr>
          <p:grpSpPr>
            <a:xfrm>
              <a:off x="8170539" y="4341841"/>
              <a:ext cx="1344225" cy="954392"/>
              <a:chOff x="8170539" y="4341841"/>
              <a:chExt cx="1344225" cy="954392"/>
            </a:xfrm>
          </p:grpSpPr>
          <p:pic>
            <p:nvPicPr>
              <p:cNvPr id="17" name="Picture 6">
                <a:extLst>
                  <a:ext uri="{FF2B5EF4-FFF2-40B4-BE49-F238E27FC236}">
                    <a16:creationId xmlns:a16="http://schemas.microsoft.com/office/drawing/2014/main" id="{63230E2D-06C4-9945-2DC6-D5434F8B16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1566" y="4341841"/>
                <a:ext cx="673198" cy="67319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DB1D9391-7F85-5036-8A44-3CC3FB0B01DF}"/>
                  </a:ext>
                </a:extLst>
              </p:cNvPr>
              <p:cNvSpPr txBox="1"/>
              <p:nvPr/>
            </p:nvSpPr>
            <p:spPr>
              <a:xfrm>
                <a:off x="8170539" y="4847982"/>
                <a:ext cx="1050085" cy="448251"/>
              </a:xfrm>
              <a:prstGeom prst="rect">
                <a:avLst/>
              </a:prstGeom>
              <a:noFill/>
            </p:spPr>
            <p:txBody>
              <a:bodyPr wrap="square" rtlCol="0">
                <a:spAutoFit/>
              </a:bodyPr>
              <a:lstStyle/>
              <a:p>
                <a:r>
                  <a:rPr lang="en-IN" dirty="0">
                    <a:latin typeface="AngsanaUPC" panose="02020603050405020304" pitchFamily="18" charset="-34"/>
                    <a:cs typeface="AngsanaUPC" panose="02020603050405020304" pitchFamily="18" charset="-34"/>
                  </a:rPr>
                  <a:t>Containers</a:t>
                </a:r>
              </a:p>
            </p:txBody>
          </p:sp>
        </p:grpSp>
        <p:grpSp>
          <p:nvGrpSpPr>
            <p:cNvPr id="14" name="Group 13">
              <a:extLst>
                <a:ext uri="{FF2B5EF4-FFF2-40B4-BE49-F238E27FC236}">
                  <a16:creationId xmlns:a16="http://schemas.microsoft.com/office/drawing/2014/main" id="{702F9BB7-7274-9936-A5DC-44C5049391C1}"/>
                </a:ext>
              </a:extLst>
            </p:cNvPr>
            <p:cNvGrpSpPr/>
            <p:nvPr/>
          </p:nvGrpSpPr>
          <p:grpSpPr>
            <a:xfrm>
              <a:off x="8262399" y="5298518"/>
              <a:ext cx="785793" cy="867847"/>
              <a:chOff x="8262399" y="5298518"/>
              <a:chExt cx="785793" cy="867847"/>
            </a:xfrm>
          </p:grpSpPr>
          <p:pic>
            <p:nvPicPr>
              <p:cNvPr id="15" name="Picture 8">
                <a:extLst>
                  <a:ext uri="{FF2B5EF4-FFF2-40B4-BE49-F238E27FC236}">
                    <a16:creationId xmlns:a16="http://schemas.microsoft.com/office/drawing/2014/main" id="{323AA044-9FDB-0AAD-3A9A-63DD872DE8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2400" y="5298518"/>
                <a:ext cx="584279" cy="5842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35D4C5A5-A3A6-4D86-B16E-410C5FD2153F}"/>
                  </a:ext>
                </a:extLst>
              </p:cNvPr>
              <p:cNvSpPr txBox="1"/>
              <p:nvPr/>
            </p:nvSpPr>
            <p:spPr>
              <a:xfrm>
                <a:off x="8262399" y="5797033"/>
                <a:ext cx="785793" cy="369332"/>
              </a:xfrm>
              <a:prstGeom prst="rect">
                <a:avLst/>
              </a:prstGeom>
              <a:noFill/>
            </p:spPr>
            <p:txBody>
              <a:bodyPr wrap="square" rtlCol="0">
                <a:spAutoFit/>
              </a:bodyPr>
              <a:lstStyle/>
              <a:p>
                <a:r>
                  <a:rPr lang="en-IN" dirty="0">
                    <a:latin typeface="AngsanaUPC" panose="02020603050405020304" pitchFamily="18" charset="-34"/>
                    <a:cs typeface="AngsanaUPC" panose="02020603050405020304" pitchFamily="18" charset="-34"/>
                  </a:rPr>
                  <a:t>Storage</a:t>
                </a:r>
              </a:p>
            </p:txBody>
          </p:sp>
        </p:grpSp>
      </p:grpSp>
      <p:pic>
        <p:nvPicPr>
          <p:cNvPr id="23" name="Picture 6">
            <a:extLst>
              <a:ext uri="{FF2B5EF4-FFF2-40B4-BE49-F238E27FC236}">
                <a16:creationId xmlns:a16="http://schemas.microsoft.com/office/drawing/2014/main" id="{836166D3-3F76-2E2D-ACDC-ACAC0F6D5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560" y="4176270"/>
            <a:ext cx="593384" cy="55467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a:extLst>
              <a:ext uri="{FF2B5EF4-FFF2-40B4-BE49-F238E27FC236}">
                <a16:creationId xmlns:a16="http://schemas.microsoft.com/office/drawing/2014/main" id="{24F8A088-5720-4674-C54E-E9CB1D07E7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9182" y="4535703"/>
            <a:ext cx="593384" cy="554675"/>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06B49A54-288C-3D38-FCC0-F6B01AF06B81}"/>
              </a:ext>
            </a:extLst>
          </p:cNvPr>
          <p:cNvSpPr txBox="1"/>
          <p:nvPr/>
        </p:nvSpPr>
        <p:spPr>
          <a:xfrm>
            <a:off x="8205045" y="6217777"/>
            <a:ext cx="935099" cy="369332"/>
          </a:xfrm>
          <a:prstGeom prst="rect">
            <a:avLst/>
          </a:prstGeom>
          <a:noFill/>
        </p:spPr>
        <p:txBody>
          <a:bodyPr wrap="square" rtlCol="0">
            <a:spAutoFit/>
          </a:bodyPr>
          <a:lstStyle/>
          <a:p>
            <a:r>
              <a:rPr lang="en-IN" dirty="0">
                <a:latin typeface="AngsanaUPC" panose="02020603050405020304" pitchFamily="18" charset="-34"/>
                <a:cs typeface="AngsanaUPC" panose="02020603050405020304" pitchFamily="18" charset="-34"/>
              </a:rPr>
              <a:t>Node</a:t>
            </a:r>
          </a:p>
        </p:txBody>
      </p:sp>
      <p:sp>
        <p:nvSpPr>
          <p:cNvPr id="28" name="Rectangle: Rounded Corners 27">
            <a:extLst>
              <a:ext uri="{FF2B5EF4-FFF2-40B4-BE49-F238E27FC236}">
                <a16:creationId xmlns:a16="http://schemas.microsoft.com/office/drawing/2014/main" id="{3454BA3D-8002-2301-D4DC-2A0863513428}"/>
              </a:ext>
            </a:extLst>
          </p:cNvPr>
          <p:cNvSpPr/>
          <p:nvPr/>
        </p:nvSpPr>
        <p:spPr>
          <a:xfrm>
            <a:off x="4080078" y="3801890"/>
            <a:ext cx="1093681" cy="493373"/>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Secrets</a:t>
            </a:r>
          </a:p>
        </p:txBody>
      </p:sp>
      <p:sp>
        <p:nvSpPr>
          <p:cNvPr id="29" name="Hexagon 28">
            <a:extLst>
              <a:ext uri="{FF2B5EF4-FFF2-40B4-BE49-F238E27FC236}">
                <a16:creationId xmlns:a16="http://schemas.microsoft.com/office/drawing/2014/main" id="{8D716E8E-D7CB-BCE1-66C5-B3BCA296A4B3}"/>
              </a:ext>
            </a:extLst>
          </p:cNvPr>
          <p:cNvSpPr/>
          <p:nvPr/>
        </p:nvSpPr>
        <p:spPr>
          <a:xfrm>
            <a:off x="3850864" y="4914827"/>
            <a:ext cx="1585967" cy="836480"/>
          </a:xfrm>
          <a:prstGeom prst="hexagon">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Config Map</a:t>
            </a:r>
          </a:p>
        </p:txBody>
      </p:sp>
      <p:cxnSp>
        <p:nvCxnSpPr>
          <p:cNvPr id="31" name="Straight Arrow Connector 30">
            <a:extLst>
              <a:ext uri="{FF2B5EF4-FFF2-40B4-BE49-F238E27FC236}">
                <a16:creationId xmlns:a16="http://schemas.microsoft.com/office/drawing/2014/main" id="{3FB64F38-0B8A-72DA-3806-3EE920F88D45}"/>
              </a:ext>
            </a:extLst>
          </p:cNvPr>
          <p:cNvCxnSpPr/>
          <p:nvPr/>
        </p:nvCxnSpPr>
        <p:spPr>
          <a:xfrm flipH="1" flipV="1">
            <a:off x="5173759" y="4119403"/>
            <a:ext cx="920801" cy="494638"/>
          </a:xfrm>
          <a:prstGeom prst="straightConnector1">
            <a:avLst/>
          </a:prstGeom>
          <a:ln w="412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08BED10-E4EF-D530-B50A-5D852E3FFDCF}"/>
              </a:ext>
            </a:extLst>
          </p:cNvPr>
          <p:cNvCxnSpPr>
            <a:cxnSpLocks/>
          </p:cNvCxnSpPr>
          <p:nvPr/>
        </p:nvCxnSpPr>
        <p:spPr>
          <a:xfrm flipH="1">
            <a:off x="5441810" y="4976443"/>
            <a:ext cx="740656" cy="292590"/>
          </a:xfrm>
          <a:prstGeom prst="straightConnector1">
            <a:avLst/>
          </a:prstGeom>
          <a:ln w="412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8" name="Hexagon 37">
            <a:extLst>
              <a:ext uri="{FF2B5EF4-FFF2-40B4-BE49-F238E27FC236}">
                <a16:creationId xmlns:a16="http://schemas.microsoft.com/office/drawing/2014/main" id="{F92370D4-5F24-02B6-C2E5-F762E5570D0F}"/>
              </a:ext>
            </a:extLst>
          </p:cNvPr>
          <p:cNvSpPr/>
          <p:nvPr/>
        </p:nvSpPr>
        <p:spPr>
          <a:xfrm>
            <a:off x="6287619" y="1897646"/>
            <a:ext cx="2507099" cy="385589"/>
          </a:xfrm>
          <a:prstGeom prst="hexagon">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ngsanaUPC" panose="02020603050405020304" pitchFamily="18" charset="-34"/>
                <a:cs typeface="AngsanaUPC" panose="02020603050405020304" pitchFamily="18" charset="-34"/>
              </a:rPr>
              <a:t>Config Map</a:t>
            </a:r>
          </a:p>
        </p:txBody>
      </p:sp>
      <p:sp>
        <p:nvSpPr>
          <p:cNvPr id="44" name="TextBox 43">
            <a:extLst>
              <a:ext uri="{FF2B5EF4-FFF2-40B4-BE49-F238E27FC236}">
                <a16:creationId xmlns:a16="http://schemas.microsoft.com/office/drawing/2014/main" id="{BEA7BD18-C490-4675-4A00-F4912A0C5D62}"/>
              </a:ext>
            </a:extLst>
          </p:cNvPr>
          <p:cNvSpPr txBox="1"/>
          <p:nvPr/>
        </p:nvSpPr>
        <p:spPr>
          <a:xfrm>
            <a:off x="7343523" y="2388972"/>
            <a:ext cx="5081751" cy="3693319"/>
          </a:xfrm>
          <a:prstGeom prst="rect">
            <a:avLst/>
          </a:prstGeom>
          <a:noFill/>
        </p:spPr>
        <p:txBody>
          <a:bodyPr wrap="square" rtlCol="0">
            <a:spAutoFit/>
          </a:bodyPr>
          <a:lstStyle/>
          <a:p>
            <a:pPr marL="342900" indent="-324000">
              <a:buFont typeface="Wingdings" panose="05000000000000000000" pitchFamily="2" charset="2"/>
              <a:buChar char="Ø"/>
            </a:pPr>
            <a:r>
              <a:rPr lang="en-IN" sz="2400" dirty="0">
                <a:solidFill>
                  <a:schemeClr val="tx1"/>
                </a:solidFill>
                <a:latin typeface="AngsanaUPC" panose="02020603050405020304" pitchFamily="18" charset="-34"/>
                <a:cs typeface="AngsanaUPC" panose="02020603050405020304" pitchFamily="18" charset="-34"/>
              </a:rPr>
              <a:t>In Kubernetes  configurations are handled</a:t>
            </a:r>
          </a:p>
          <a:p>
            <a:pPr marL="18900"/>
            <a:r>
              <a:rPr lang="en-IN" sz="2400" dirty="0">
                <a:solidFill>
                  <a:schemeClr val="tx1"/>
                </a:solidFill>
                <a:latin typeface="AngsanaUPC" panose="02020603050405020304" pitchFamily="18" charset="-34"/>
                <a:cs typeface="AngsanaUPC" panose="02020603050405020304" pitchFamily="18" charset="-34"/>
              </a:rPr>
              <a:t>       using config maps</a:t>
            </a:r>
            <a:endParaRPr lang="en-IN" sz="2400" dirty="0">
              <a:latin typeface="AngsanaUPC" panose="02020603050405020304" pitchFamily="18" charset="-34"/>
              <a:cs typeface="AngsanaUPC" panose="02020603050405020304" pitchFamily="18" charset="-34"/>
            </a:endParaRPr>
          </a:p>
          <a:p>
            <a:pPr marL="342900" indent="-324000" algn="ctr">
              <a:buFont typeface="Wingdings" panose="05000000000000000000" pitchFamily="2" charset="2"/>
              <a:buChar char="Ø"/>
            </a:pPr>
            <a:r>
              <a:rPr lang="en-IN" sz="2400" dirty="0">
                <a:latin typeface="AngsanaUPC" panose="02020603050405020304" pitchFamily="18" charset="-34"/>
                <a:cs typeface="AngsanaUPC" panose="02020603050405020304" pitchFamily="18" charset="-34"/>
              </a:rPr>
              <a:t>Config map is Kubernetes object that is created</a:t>
            </a:r>
          </a:p>
          <a:p>
            <a:pPr marL="18900" algn="ctr"/>
            <a:r>
              <a:rPr lang="en-IN" sz="2400" dirty="0">
                <a:latin typeface="AngsanaUPC" panose="02020603050405020304" pitchFamily="18" charset="-34"/>
                <a:cs typeface="AngsanaUPC" panose="02020603050405020304" pitchFamily="18" charset="-34"/>
              </a:rPr>
              <a:t>              outside the pods and containers</a:t>
            </a:r>
          </a:p>
          <a:p>
            <a:pPr marL="18900"/>
            <a:endParaRPr lang="en-IN" sz="2400" dirty="0">
              <a:latin typeface="AngsanaUPC" panose="02020603050405020304" pitchFamily="18" charset="-34"/>
              <a:cs typeface="AngsanaUPC" panose="02020603050405020304" pitchFamily="18" charset="-34"/>
            </a:endParaRPr>
          </a:p>
          <a:p>
            <a:pPr marL="18900"/>
            <a:endParaRPr lang="en-IN" sz="2400" dirty="0">
              <a:latin typeface="AngsanaUPC" panose="02020603050405020304" pitchFamily="18" charset="-34"/>
              <a:cs typeface="AngsanaUPC" panose="02020603050405020304" pitchFamily="18" charset="-34"/>
            </a:endParaRPr>
          </a:p>
          <a:p>
            <a:pPr marL="18900" algn="ctr"/>
            <a:r>
              <a:rPr lang="en-IN" sz="2400" dirty="0">
                <a:solidFill>
                  <a:schemeClr val="tx1"/>
                </a:solidFill>
                <a:latin typeface="AngsanaUPC" panose="02020603050405020304" pitchFamily="18" charset="-34"/>
                <a:cs typeface="AngsanaUPC" panose="02020603050405020304" pitchFamily="18" charset="-34"/>
              </a:rPr>
              <a:t>                      Config map is Kubernetes object that</a:t>
            </a:r>
          </a:p>
          <a:p>
            <a:pPr marL="18900" algn="ctr"/>
            <a:r>
              <a:rPr lang="en-IN" sz="2400" dirty="0">
                <a:solidFill>
                  <a:schemeClr val="tx1"/>
                </a:solidFill>
                <a:latin typeface="AngsanaUPC" panose="02020603050405020304" pitchFamily="18" charset="-34"/>
                <a:cs typeface="AngsanaUPC" panose="02020603050405020304" pitchFamily="18" charset="-34"/>
              </a:rPr>
              <a:t>                  separates the configurations from </a:t>
            </a:r>
          </a:p>
          <a:p>
            <a:pPr marL="18900" algn="ctr"/>
            <a:r>
              <a:rPr lang="en-IN" sz="2400" dirty="0">
                <a:solidFill>
                  <a:schemeClr val="tx1"/>
                </a:solidFill>
                <a:latin typeface="AngsanaUPC" panose="02020603050405020304" pitchFamily="18" charset="-34"/>
                <a:cs typeface="AngsanaUPC" panose="02020603050405020304" pitchFamily="18" charset="-34"/>
              </a:rPr>
              <a:t>pods and containers</a:t>
            </a:r>
            <a:endParaRPr lang="en-IN" sz="2400" dirty="0">
              <a:latin typeface="AngsanaUPC" panose="02020603050405020304" pitchFamily="18" charset="-34"/>
              <a:cs typeface="AngsanaUPC" panose="02020603050405020304" pitchFamily="18" charset="-34"/>
            </a:endParaRPr>
          </a:p>
          <a:p>
            <a:endParaRPr lang="en-IN" dirty="0">
              <a:solidFill>
                <a:schemeClr val="tx1"/>
              </a:solidFill>
            </a:endParaRPr>
          </a:p>
        </p:txBody>
      </p:sp>
    </p:spTree>
    <p:extLst>
      <p:ext uri="{BB962C8B-B14F-4D97-AF65-F5344CB8AC3E}">
        <p14:creationId xmlns:p14="http://schemas.microsoft.com/office/powerpoint/2010/main" val="2159966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36BE-CC3A-F64A-3187-B1DD3224DA0F}"/>
              </a:ext>
            </a:extLst>
          </p:cNvPr>
          <p:cNvSpPr>
            <a:spLocks noGrp="1"/>
          </p:cNvSpPr>
          <p:nvPr>
            <p:ph type="title"/>
          </p:nvPr>
        </p:nvSpPr>
        <p:spPr/>
        <p:txBody>
          <a:bodyPr/>
          <a:lstStyle/>
          <a:p>
            <a:r>
              <a:rPr lang="en-IN" sz="4400" dirty="0">
                <a:latin typeface="AngsanaUPC" panose="02020603050405020304" pitchFamily="18" charset="-34"/>
                <a:cs typeface="AngsanaUPC" panose="02020603050405020304" pitchFamily="18" charset="-34"/>
              </a:rPr>
              <a:t>Secrets and Configuration management</a:t>
            </a:r>
            <a:endParaRPr lang="en-IN" dirty="0"/>
          </a:p>
        </p:txBody>
      </p:sp>
      <p:sp>
        <p:nvSpPr>
          <p:cNvPr id="3" name="Content Placeholder 2">
            <a:extLst>
              <a:ext uri="{FF2B5EF4-FFF2-40B4-BE49-F238E27FC236}">
                <a16:creationId xmlns:a16="http://schemas.microsoft.com/office/drawing/2014/main" id="{5712EFA8-3F59-7EE6-D701-DF701CF18E03}"/>
              </a:ext>
            </a:extLst>
          </p:cNvPr>
          <p:cNvSpPr>
            <a:spLocks noGrp="1"/>
          </p:cNvSpPr>
          <p:nvPr>
            <p:ph idx="1"/>
          </p:nvPr>
        </p:nvSpPr>
        <p:spPr/>
        <p:txBody>
          <a:bodyPr/>
          <a:lstStyle/>
          <a:p>
            <a:pPr marL="0" indent="0">
              <a:buNone/>
            </a:pPr>
            <a:r>
              <a:rPr lang="en-IN" dirty="0">
                <a:latin typeface="AngsanaUPC" panose="02020603050405020304" pitchFamily="18" charset="-34"/>
                <a:cs typeface="AngsanaUPC" panose="02020603050405020304" pitchFamily="18" charset="-34"/>
              </a:rPr>
              <a:t>Secrets and config maps are stored in data store called ETCD</a:t>
            </a:r>
          </a:p>
          <a:p>
            <a:pPr marL="0" indent="0">
              <a:buNone/>
            </a:pPr>
            <a:r>
              <a:rPr lang="en-IN" dirty="0">
                <a:latin typeface="AngsanaUPC" panose="02020603050405020304" pitchFamily="18" charset="-34"/>
                <a:cs typeface="AngsanaUPC" panose="02020603050405020304" pitchFamily="18" charset="-34"/>
              </a:rPr>
              <a:t>ETCD is key-value data store</a:t>
            </a:r>
          </a:p>
          <a:p>
            <a:pPr marL="0" indent="0">
              <a:buNone/>
            </a:pPr>
            <a:r>
              <a:rPr lang="en-IN" dirty="0">
                <a:latin typeface="AngsanaUPC" panose="02020603050405020304" pitchFamily="18" charset="-34"/>
                <a:cs typeface="AngsanaUPC" panose="02020603050405020304" pitchFamily="18" charset="-34"/>
              </a:rPr>
              <a:t>Max limit for secret is 1 MB</a:t>
            </a:r>
          </a:p>
        </p:txBody>
      </p:sp>
    </p:spTree>
    <p:extLst>
      <p:ext uri="{BB962C8B-B14F-4D97-AF65-F5344CB8AC3E}">
        <p14:creationId xmlns:p14="http://schemas.microsoft.com/office/powerpoint/2010/main" val="2885037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B99D-B3EE-D72B-4BE8-C5935F499AC6}"/>
              </a:ext>
            </a:extLst>
          </p:cNvPr>
          <p:cNvSpPr>
            <a:spLocks noGrp="1"/>
          </p:cNvSpPr>
          <p:nvPr>
            <p:ph type="title"/>
          </p:nvPr>
        </p:nvSpPr>
        <p:spPr/>
        <p:txBody>
          <a:bodyPr/>
          <a:lstStyle/>
          <a:p>
            <a:r>
              <a:rPr lang="en-IN" dirty="0">
                <a:latin typeface="AngsanaUPC" panose="02020603050405020304" pitchFamily="18" charset="-34"/>
                <a:cs typeface="AngsanaUPC" panose="02020603050405020304" pitchFamily="18" charset="-34"/>
              </a:rPr>
              <a:t>Batch Execution</a:t>
            </a:r>
          </a:p>
        </p:txBody>
      </p:sp>
      <p:sp>
        <p:nvSpPr>
          <p:cNvPr id="3" name="Content Placeholder 2">
            <a:extLst>
              <a:ext uri="{FF2B5EF4-FFF2-40B4-BE49-F238E27FC236}">
                <a16:creationId xmlns:a16="http://schemas.microsoft.com/office/drawing/2014/main" id="{A6493601-92EF-B35E-9272-2BBB32FB98D1}"/>
              </a:ext>
            </a:extLst>
          </p:cNvPr>
          <p:cNvSpPr>
            <a:spLocks noGrp="1"/>
          </p:cNvSpPr>
          <p:nvPr>
            <p:ph idx="1"/>
          </p:nvPr>
        </p:nvSpPr>
        <p:spPr/>
        <p:txBody>
          <a:bodyPr/>
          <a:lstStyle/>
          <a:p>
            <a:pPr marL="0" indent="0">
              <a:buNone/>
            </a:pPr>
            <a:r>
              <a:rPr lang="en-US" b="0" i="0" dirty="0">
                <a:solidFill>
                  <a:srgbClr val="131313"/>
                </a:solidFill>
                <a:effectLst/>
                <a:latin typeface="AngsanaUPC" panose="02020603050405020304" pitchFamily="18" charset="-34"/>
                <a:cs typeface="AngsanaUPC" panose="02020603050405020304" pitchFamily="18" charset="-34"/>
              </a:rPr>
              <a:t>Kubernetes supports batch execution, long-running jobs, and replaces failed containers </a:t>
            </a:r>
            <a:br>
              <a:rPr lang="en-US" dirty="0"/>
            </a:br>
            <a:endParaRPr lang="en-IN" dirty="0"/>
          </a:p>
        </p:txBody>
      </p:sp>
    </p:spTree>
    <p:extLst>
      <p:ext uri="{BB962C8B-B14F-4D97-AF65-F5344CB8AC3E}">
        <p14:creationId xmlns:p14="http://schemas.microsoft.com/office/powerpoint/2010/main" val="2898549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8E7B0-42B5-02BD-921A-EF32CEA31BCB}"/>
              </a:ext>
            </a:extLst>
          </p:cNvPr>
          <p:cNvSpPr>
            <a:spLocks noGrp="1"/>
          </p:cNvSpPr>
          <p:nvPr>
            <p:ph type="title"/>
          </p:nvPr>
        </p:nvSpPr>
        <p:spPr/>
        <p:txBody>
          <a:bodyPr/>
          <a:lstStyle/>
          <a:p>
            <a:r>
              <a:rPr lang="en-IN" dirty="0">
                <a:latin typeface="AngsanaUPC" panose="02020603050405020304" pitchFamily="18" charset="-34"/>
                <a:cs typeface="AngsanaUPC" panose="02020603050405020304" pitchFamily="18" charset="-34"/>
              </a:rPr>
              <a:t>Horizontal scaling</a:t>
            </a:r>
          </a:p>
        </p:txBody>
      </p:sp>
      <p:sp>
        <p:nvSpPr>
          <p:cNvPr id="3" name="Content Placeholder 2">
            <a:extLst>
              <a:ext uri="{FF2B5EF4-FFF2-40B4-BE49-F238E27FC236}">
                <a16:creationId xmlns:a16="http://schemas.microsoft.com/office/drawing/2014/main" id="{854F1965-23B7-800E-B0ED-05D3A0A425B4}"/>
              </a:ext>
            </a:extLst>
          </p:cNvPr>
          <p:cNvSpPr>
            <a:spLocks noGrp="1"/>
          </p:cNvSpPr>
          <p:nvPr>
            <p:ph idx="1"/>
          </p:nvPr>
        </p:nvSpPr>
        <p:spPr/>
        <p:txBody>
          <a:bodyPr/>
          <a:lstStyle/>
          <a:p>
            <a:pPr marL="0" indent="0">
              <a:buNone/>
            </a:pPr>
            <a:endParaRPr lang="en-IN" dirty="0"/>
          </a:p>
          <a:p>
            <a:pPr marL="0" indent="0">
              <a:buNone/>
            </a:pPr>
            <a:endParaRPr lang="en-IN" dirty="0"/>
          </a:p>
        </p:txBody>
      </p:sp>
      <p:grpSp>
        <p:nvGrpSpPr>
          <p:cNvPr id="42" name="Group 41">
            <a:extLst>
              <a:ext uri="{FF2B5EF4-FFF2-40B4-BE49-F238E27FC236}">
                <a16:creationId xmlns:a16="http://schemas.microsoft.com/office/drawing/2014/main" id="{16D719CF-56E4-64D6-1A65-17CD781FF159}"/>
              </a:ext>
            </a:extLst>
          </p:cNvPr>
          <p:cNvGrpSpPr/>
          <p:nvPr/>
        </p:nvGrpSpPr>
        <p:grpSpPr>
          <a:xfrm>
            <a:off x="695739" y="1771969"/>
            <a:ext cx="8336501" cy="1657031"/>
            <a:chOff x="695739" y="1771969"/>
            <a:chExt cx="8336501" cy="1657031"/>
          </a:xfrm>
        </p:grpSpPr>
        <p:pic>
          <p:nvPicPr>
            <p:cNvPr id="4" name="Picture 10">
              <a:extLst>
                <a:ext uri="{FF2B5EF4-FFF2-40B4-BE49-F238E27FC236}">
                  <a16:creationId xmlns:a16="http://schemas.microsoft.com/office/drawing/2014/main" id="{D245FD9B-1FA2-D94F-7C7E-93ED188CF9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963" r="69683" b="4"/>
            <a:stretch/>
          </p:blipFill>
          <p:spPr bwMode="auto">
            <a:xfrm>
              <a:off x="695739" y="1771969"/>
              <a:ext cx="990821" cy="10299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D2608A8-CCFA-84A9-54BD-FE9214566496}"/>
                </a:ext>
              </a:extLst>
            </p:cNvPr>
            <p:cNvSpPr txBox="1"/>
            <p:nvPr/>
          </p:nvSpPr>
          <p:spPr>
            <a:xfrm>
              <a:off x="1829021" y="1797784"/>
              <a:ext cx="7203219" cy="1631216"/>
            </a:xfrm>
            <a:prstGeom prst="rect">
              <a:avLst/>
            </a:prstGeom>
            <a:noFill/>
          </p:spPr>
          <p:txBody>
            <a:bodyPr wrap="square" rtlCol="0">
              <a:spAutoFit/>
            </a:bodyPr>
            <a:lstStyle/>
            <a:p>
              <a:r>
                <a:rPr lang="en-IN" sz="2000" dirty="0">
                  <a:latin typeface="AngsanaUPC" panose="02020603050405020304" pitchFamily="18" charset="-34"/>
                  <a:cs typeface="AngsanaUPC" panose="02020603050405020304" pitchFamily="18" charset="-34"/>
                </a:rPr>
                <a:t>In Kubernetes we can scale up or scale down the pods </a:t>
              </a:r>
            </a:p>
            <a:p>
              <a:r>
                <a:rPr lang="en-IN" sz="2000" dirty="0">
                  <a:latin typeface="AngsanaUPC" panose="02020603050405020304" pitchFamily="18" charset="-34"/>
                  <a:cs typeface="AngsanaUPC" panose="02020603050405020304" pitchFamily="18" charset="-34"/>
                </a:rPr>
                <a:t> We can do scaling in different ways </a:t>
              </a:r>
            </a:p>
            <a:p>
              <a:r>
                <a:rPr lang="en-IN" sz="2000" dirty="0">
                  <a:latin typeface="AngsanaUPC" panose="02020603050405020304" pitchFamily="18" charset="-34"/>
                  <a:cs typeface="AngsanaUPC" panose="02020603050405020304" pitchFamily="18" charset="-34"/>
                </a:rPr>
                <a:t> - Using Commands</a:t>
              </a:r>
            </a:p>
            <a:p>
              <a:r>
                <a:rPr lang="en-IN" sz="2000" dirty="0">
                  <a:latin typeface="AngsanaUPC" panose="02020603050405020304" pitchFamily="18" charset="-34"/>
                  <a:cs typeface="AngsanaUPC" panose="02020603050405020304" pitchFamily="18" charset="-34"/>
                </a:rPr>
                <a:t> - Dashboard</a:t>
              </a:r>
            </a:p>
            <a:p>
              <a:r>
                <a:rPr lang="en-IN" sz="2000" dirty="0">
                  <a:latin typeface="AngsanaUPC" panose="02020603050405020304" pitchFamily="18" charset="-34"/>
                  <a:cs typeface="AngsanaUPC" panose="02020603050405020304" pitchFamily="18" charset="-34"/>
                </a:rPr>
                <a:t> - Automatically based on CPU utilization</a:t>
              </a:r>
            </a:p>
          </p:txBody>
        </p:sp>
      </p:grpSp>
      <p:grpSp>
        <p:nvGrpSpPr>
          <p:cNvPr id="44" name="Group 43">
            <a:extLst>
              <a:ext uri="{FF2B5EF4-FFF2-40B4-BE49-F238E27FC236}">
                <a16:creationId xmlns:a16="http://schemas.microsoft.com/office/drawing/2014/main" id="{3211C93C-1E6A-EF04-3B8C-E790EF06D807}"/>
              </a:ext>
            </a:extLst>
          </p:cNvPr>
          <p:cNvGrpSpPr/>
          <p:nvPr/>
        </p:nvGrpSpPr>
        <p:grpSpPr>
          <a:xfrm>
            <a:off x="5178953" y="2613392"/>
            <a:ext cx="5949446" cy="3956720"/>
            <a:chOff x="5178953" y="2613392"/>
            <a:chExt cx="5949446" cy="3956720"/>
          </a:xfrm>
        </p:grpSpPr>
        <p:sp>
          <p:nvSpPr>
            <p:cNvPr id="9" name="Rectangle: Rounded Corners 8">
              <a:extLst>
                <a:ext uri="{FF2B5EF4-FFF2-40B4-BE49-F238E27FC236}">
                  <a16:creationId xmlns:a16="http://schemas.microsoft.com/office/drawing/2014/main" id="{9D0EA32E-953D-5E83-BECF-9C1E841D5DD0}"/>
                </a:ext>
              </a:extLst>
            </p:cNvPr>
            <p:cNvSpPr/>
            <p:nvPr/>
          </p:nvSpPr>
          <p:spPr>
            <a:xfrm>
              <a:off x="5328744" y="4434332"/>
              <a:ext cx="2235375" cy="741680"/>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AngsanaUPC" panose="02020603050405020304" pitchFamily="18" charset="-34"/>
                  <a:cs typeface="AngsanaUPC" panose="02020603050405020304" pitchFamily="18" charset="-34"/>
                </a:rPr>
                <a:t>Replication controller</a:t>
              </a:r>
            </a:p>
          </p:txBody>
        </p:sp>
        <p:sp>
          <p:nvSpPr>
            <p:cNvPr id="10" name="Rectangle: Rounded Corners 9">
              <a:extLst>
                <a:ext uri="{FF2B5EF4-FFF2-40B4-BE49-F238E27FC236}">
                  <a16:creationId xmlns:a16="http://schemas.microsoft.com/office/drawing/2014/main" id="{8C833468-457C-589E-6115-0CA783B804F6}"/>
                </a:ext>
              </a:extLst>
            </p:cNvPr>
            <p:cNvSpPr/>
            <p:nvPr/>
          </p:nvSpPr>
          <p:spPr>
            <a:xfrm>
              <a:off x="9222828" y="4529888"/>
              <a:ext cx="1905571" cy="550568"/>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AngsanaUPC" panose="02020603050405020304" pitchFamily="18" charset="-34"/>
                  <a:cs typeface="AngsanaUPC" panose="02020603050405020304" pitchFamily="18" charset="-34"/>
                </a:rPr>
                <a:t>Manifest file</a:t>
              </a:r>
            </a:p>
          </p:txBody>
        </p:sp>
        <p:sp>
          <p:nvSpPr>
            <p:cNvPr id="11" name="Rectangle: Rounded Corners 10">
              <a:extLst>
                <a:ext uri="{FF2B5EF4-FFF2-40B4-BE49-F238E27FC236}">
                  <a16:creationId xmlns:a16="http://schemas.microsoft.com/office/drawing/2014/main" id="{325FE350-AAA3-B68C-2621-3C9EE9EB313E}"/>
                </a:ext>
              </a:extLst>
            </p:cNvPr>
            <p:cNvSpPr/>
            <p:nvPr/>
          </p:nvSpPr>
          <p:spPr>
            <a:xfrm>
              <a:off x="5529385" y="2613392"/>
              <a:ext cx="1743772" cy="741680"/>
            </a:xfrm>
            <a:prstGeom prst="roundRect">
              <a:avLst/>
            </a:prstGeom>
            <a:solidFill>
              <a:srgbClr val="89EFD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AngsanaUPC" panose="02020603050405020304" pitchFamily="18" charset="-34"/>
                  <a:cs typeface="AngsanaUPC" panose="02020603050405020304" pitchFamily="18" charset="-34"/>
                </a:rPr>
                <a:t>Horizontal pod auto scaler</a:t>
              </a:r>
            </a:p>
          </p:txBody>
        </p:sp>
        <p:cxnSp>
          <p:nvCxnSpPr>
            <p:cNvPr id="13" name="Straight Arrow Connector 12">
              <a:extLst>
                <a:ext uri="{FF2B5EF4-FFF2-40B4-BE49-F238E27FC236}">
                  <a16:creationId xmlns:a16="http://schemas.microsoft.com/office/drawing/2014/main" id="{1141FA49-14AC-019C-6790-B94BFE6C8636}"/>
                </a:ext>
              </a:extLst>
            </p:cNvPr>
            <p:cNvCxnSpPr>
              <a:cxnSpLocks/>
            </p:cNvCxnSpPr>
            <p:nvPr/>
          </p:nvCxnSpPr>
          <p:spPr>
            <a:xfrm>
              <a:off x="6410151" y="3373891"/>
              <a:ext cx="0" cy="107926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A81BC66-DA1D-1DC7-112B-1A7EF35435E4}"/>
                </a:ext>
              </a:extLst>
            </p:cNvPr>
            <p:cNvCxnSpPr>
              <a:cxnSpLocks/>
              <a:stCxn id="10" idx="1"/>
            </p:cNvCxnSpPr>
            <p:nvPr/>
          </p:nvCxnSpPr>
          <p:spPr>
            <a:xfrm flipH="1" flipV="1">
              <a:off x="7564120" y="4789950"/>
              <a:ext cx="1658708" cy="15222"/>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F40EE178-DD9A-09D2-F714-E8FAE5596BD2}"/>
                </a:ext>
              </a:extLst>
            </p:cNvPr>
            <p:cNvGrpSpPr/>
            <p:nvPr/>
          </p:nvGrpSpPr>
          <p:grpSpPr>
            <a:xfrm>
              <a:off x="5178953" y="5245218"/>
              <a:ext cx="788407" cy="1288401"/>
              <a:chOff x="5178953" y="5245218"/>
              <a:chExt cx="788407" cy="1288401"/>
            </a:xfrm>
          </p:grpSpPr>
          <p:sp>
            <p:nvSpPr>
              <p:cNvPr id="21" name="Oval 20">
                <a:extLst>
                  <a:ext uri="{FF2B5EF4-FFF2-40B4-BE49-F238E27FC236}">
                    <a16:creationId xmlns:a16="http://schemas.microsoft.com/office/drawing/2014/main" id="{EC1844D7-7C9C-8E3A-872A-F9B84F2CF3ED}"/>
                  </a:ext>
                </a:extLst>
              </p:cNvPr>
              <p:cNvSpPr/>
              <p:nvPr/>
            </p:nvSpPr>
            <p:spPr>
              <a:xfrm>
                <a:off x="5178953" y="5902998"/>
                <a:ext cx="700865" cy="6306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latin typeface="AngsanaUPC" panose="02020603050405020304" pitchFamily="18" charset="-34"/>
                    <a:cs typeface="AngsanaUPC" panose="02020603050405020304" pitchFamily="18" charset="-34"/>
                  </a:rPr>
                  <a:t>POD</a:t>
                </a:r>
              </a:p>
            </p:txBody>
          </p:sp>
          <p:cxnSp>
            <p:nvCxnSpPr>
              <p:cNvPr id="24" name="Straight Arrow Connector 23">
                <a:extLst>
                  <a:ext uri="{FF2B5EF4-FFF2-40B4-BE49-F238E27FC236}">
                    <a16:creationId xmlns:a16="http://schemas.microsoft.com/office/drawing/2014/main" id="{709B6C04-204C-8969-3F91-5AC6CB35C0BA}"/>
                  </a:ext>
                </a:extLst>
              </p:cNvPr>
              <p:cNvCxnSpPr>
                <a:cxnSpLocks/>
              </p:cNvCxnSpPr>
              <p:nvPr/>
            </p:nvCxnSpPr>
            <p:spPr>
              <a:xfrm flipH="1">
                <a:off x="5529385" y="5245218"/>
                <a:ext cx="437975" cy="6139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8BD4B48A-1E34-FFE1-F12D-091D659B0EF0}"/>
                </a:ext>
              </a:extLst>
            </p:cNvPr>
            <p:cNvGrpSpPr/>
            <p:nvPr/>
          </p:nvGrpSpPr>
          <p:grpSpPr>
            <a:xfrm>
              <a:off x="6933697" y="5258389"/>
              <a:ext cx="794996" cy="1293794"/>
              <a:chOff x="6933697" y="5258389"/>
              <a:chExt cx="794996" cy="1293794"/>
            </a:xfrm>
          </p:grpSpPr>
          <p:sp>
            <p:nvSpPr>
              <p:cNvPr id="23" name="Oval 22">
                <a:extLst>
                  <a:ext uri="{FF2B5EF4-FFF2-40B4-BE49-F238E27FC236}">
                    <a16:creationId xmlns:a16="http://schemas.microsoft.com/office/drawing/2014/main" id="{3DF6D7A5-029B-AB7A-1BB0-DDEE4B092EA3}"/>
                  </a:ext>
                </a:extLst>
              </p:cNvPr>
              <p:cNvSpPr/>
              <p:nvPr/>
            </p:nvSpPr>
            <p:spPr>
              <a:xfrm>
                <a:off x="7027828" y="5921562"/>
                <a:ext cx="700865" cy="6306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latin typeface="AngsanaUPC" panose="02020603050405020304" pitchFamily="18" charset="-34"/>
                    <a:cs typeface="AngsanaUPC" panose="02020603050405020304" pitchFamily="18" charset="-34"/>
                  </a:rPr>
                  <a:t>POD</a:t>
                </a:r>
              </a:p>
            </p:txBody>
          </p:sp>
          <p:cxnSp>
            <p:nvCxnSpPr>
              <p:cNvPr id="28" name="Straight Arrow Connector 27">
                <a:extLst>
                  <a:ext uri="{FF2B5EF4-FFF2-40B4-BE49-F238E27FC236}">
                    <a16:creationId xmlns:a16="http://schemas.microsoft.com/office/drawing/2014/main" id="{22B2A0FC-5458-EF30-2482-F26141A52FE8}"/>
                  </a:ext>
                </a:extLst>
              </p:cNvPr>
              <p:cNvCxnSpPr>
                <a:cxnSpLocks/>
                <a:endCxn id="23" idx="0"/>
              </p:cNvCxnSpPr>
              <p:nvPr/>
            </p:nvCxnSpPr>
            <p:spPr>
              <a:xfrm>
                <a:off x="6933697" y="5258389"/>
                <a:ext cx="444564" cy="663173"/>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C5BD0E4C-06AA-148C-E3AA-2DBE928D730A}"/>
                </a:ext>
              </a:extLst>
            </p:cNvPr>
            <p:cNvGrpSpPr/>
            <p:nvPr/>
          </p:nvGrpSpPr>
          <p:grpSpPr>
            <a:xfrm>
              <a:off x="6059719" y="5258388"/>
              <a:ext cx="700865" cy="1311724"/>
              <a:chOff x="6059719" y="5258388"/>
              <a:chExt cx="700865" cy="1311724"/>
            </a:xfrm>
          </p:grpSpPr>
          <p:sp>
            <p:nvSpPr>
              <p:cNvPr id="22" name="Oval 21">
                <a:extLst>
                  <a:ext uri="{FF2B5EF4-FFF2-40B4-BE49-F238E27FC236}">
                    <a16:creationId xmlns:a16="http://schemas.microsoft.com/office/drawing/2014/main" id="{0C9BB970-4B7E-2BAD-8B0C-FF1E639E4A4B}"/>
                  </a:ext>
                </a:extLst>
              </p:cNvPr>
              <p:cNvSpPr/>
              <p:nvPr/>
            </p:nvSpPr>
            <p:spPr>
              <a:xfrm>
                <a:off x="6059719" y="5939491"/>
                <a:ext cx="700865" cy="6306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latin typeface="AngsanaUPC" panose="02020603050405020304" pitchFamily="18" charset="-34"/>
                    <a:cs typeface="AngsanaUPC" panose="02020603050405020304" pitchFamily="18" charset="-34"/>
                  </a:rPr>
                  <a:t>POD</a:t>
                </a:r>
              </a:p>
            </p:txBody>
          </p:sp>
          <p:cxnSp>
            <p:nvCxnSpPr>
              <p:cNvPr id="31" name="Straight Arrow Connector 30">
                <a:extLst>
                  <a:ext uri="{FF2B5EF4-FFF2-40B4-BE49-F238E27FC236}">
                    <a16:creationId xmlns:a16="http://schemas.microsoft.com/office/drawing/2014/main" id="{9E7EA217-DCB9-B007-126B-257FAB508070}"/>
                  </a:ext>
                </a:extLst>
              </p:cNvPr>
              <p:cNvCxnSpPr>
                <a:cxnSpLocks/>
              </p:cNvCxnSpPr>
              <p:nvPr/>
            </p:nvCxnSpPr>
            <p:spPr>
              <a:xfrm>
                <a:off x="6410151" y="5258388"/>
                <a:ext cx="0" cy="663173"/>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EC3F797F-595C-230F-F553-448F86EE27E2}"/>
                </a:ext>
              </a:extLst>
            </p:cNvPr>
            <p:cNvSpPr txBox="1"/>
            <p:nvPr/>
          </p:nvSpPr>
          <p:spPr>
            <a:xfrm>
              <a:off x="7836776" y="4279653"/>
              <a:ext cx="1776248" cy="369332"/>
            </a:xfrm>
            <a:prstGeom prst="rect">
              <a:avLst/>
            </a:prstGeom>
            <a:noFill/>
          </p:spPr>
          <p:txBody>
            <a:bodyPr wrap="square" rtlCol="0">
              <a:spAutoFit/>
            </a:bodyPr>
            <a:lstStyle/>
            <a:p>
              <a:r>
                <a:rPr lang="en-IN" dirty="0">
                  <a:latin typeface="AngsanaUPC" panose="02020603050405020304" pitchFamily="18" charset="-34"/>
                  <a:cs typeface="AngsanaUPC" panose="02020603050405020304" pitchFamily="18" charset="-34"/>
                </a:rPr>
                <a:t>Replicas:3</a:t>
              </a:r>
            </a:p>
          </p:txBody>
        </p:sp>
      </p:grpSp>
      <p:sp>
        <p:nvSpPr>
          <p:cNvPr id="37" name="TextBox 36">
            <a:extLst>
              <a:ext uri="{FF2B5EF4-FFF2-40B4-BE49-F238E27FC236}">
                <a16:creationId xmlns:a16="http://schemas.microsoft.com/office/drawing/2014/main" id="{FE6A4901-F487-2BA2-C1B8-100F31BD4EB8}"/>
              </a:ext>
            </a:extLst>
          </p:cNvPr>
          <p:cNvSpPr txBox="1"/>
          <p:nvPr/>
        </p:nvSpPr>
        <p:spPr>
          <a:xfrm>
            <a:off x="93125" y="3560599"/>
            <a:ext cx="5071724" cy="2462213"/>
          </a:xfrm>
          <a:prstGeom prst="rect">
            <a:avLst/>
          </a:prstGeom>
          <a:noFill/>
        </p:spPr>
        <p:txBody>
          <a:bodyPr wrap="square" rtlCol="0">
            <a:spAutoFit/>
          </a:bodyPr>
          <a:lstStyle/>
          <a:p>
            <a:r>
              <a:rPr lang="en-IN" sz="2200" dirty="0">
                <a:latin typeface="AngsanaUPC" panose="02020603050405020304" pitchFamily="18" charset="-34"/>
                <a:cs typeface="AngsanaUPC" panose="02020603050405020304" pitchFamily="18" charset="-34"/>
              </a:rPr>
              <a:t>Replication controller(RC/RCS) is a structure that enables to create multiple pods then make sure that number pods always exists .</a:t>
            </a:r>
          </a:p>
          <a:p>
            <a:r>
              <a:rPr lang="en-IN" sz="2200" dirty="0">
                <a:latin typeface="AngsanaUPC" panose="02020603050405020304" pitchFamily="18" charset="-34"/>
                <a:cs typeface="AngsanaUPC" panose="02020603050405020304" pitchFamily="18" charset="-34"/>
              </a:rPr>
              <a:t>If the pod crashes RC replaces it . </a:t>
            </a:r>
          </a:p>
          <a:p>
            <a:r>
              <a:rPr lang="en-IN" sz="2200" dirty="0">
                <a:latin typeface="AngsanaUPC" panose="02020603050405020304" pitchFamily="18" charset="-34"/>
                <a:cs typeface="AngsanaUPC" panose="02020603050405020304" pitchFamily="18" charset="-34"/>
              </a:rPr>
              <a:t>RC get the no of pods to run and make available at any time from the manifest file</a:t>
            </a:r>
          </a:p>
          <a:p>
            <a:r>
              <a:rPr lang="en-IN" sz="2200" dirty="0">
                <a:latin typeface="AngsanaUPC" panose="02020603050405020304" pitchFamily="18" charset="-34"/>
                <a:cs typeface="AngsanaUPC" panose="02020603050405020304" pitchFamily="18" charset="-34"/>
              </a:rPr>
              <a:t>RC ensure that desired no of pods are maintained always</a:t>
            </a:r>
          </a:p>
        </p:txBody>
      </p:sp>
      <p:sp>
        <p:nvSpPr>
          <p:cNvPr id="41" name="TextBox 40">
            <a:extLst>
              <a:ext uri="{FF2B5EF4-FFF2-40B4-BE49-F238E27FC236}">
                <a16:creationId xmlns:a16="http://schemas.microsoft.com/office/drawing/2014/main" id="{6CA4B532-5DAC-0B60-2D14-4110AF3A633C}"/>
              </a:ext>
            </a:extLst>
          </p:cNvPr>
          <p:cNvSpPr txBox="1"/>
          <p:nvPr/>
        </p:nvSpPr>
        <p:spPr>
          <a:xfrm>
            <a:off x="7237490" y="2063078"/>
            <a:ext cx="4744609" cy="769441"/>
          </a:xfrm>
          <a:prstGeom prst="rect">
            <a:avLst/>
          </a:prstGeom>
          <a:noFill/>
        </p:spPr>
        <p:txBody>
          <a:bodyPr wrap="square" rtlCol="0">
            <a:spAutoFit/>
          </a:bodyPr>
          <a:lstStyle/>
          <a:p>
            <a:r>
              <a:rPr lang="en-IN" sz="2200" dirty="0">
                <a:latin typeface="AngsanaUPC" panose="02020603050405020304" pitchFamily="18" charset="-34"/>
                <a:cs typeface="AngsanaUPC" panose="02020603050405020304" pitchFamily="18" charset="-34"/>
              </a:rPr>
              <a:t>Automatically scales the numbers of pods in a RC based on the observed CPU utilization or with custom   metrics</a:t>
            </a:r>
          </a:p>
        </p:txBody>
      </p:sp>
    </p:spTree>
    <p:extLst>
      <p:ext uri="{BB962C8B-B14F-4D97-AF65-F5344CB8AC3E}">
        <p14:creationId xmlns:p14="http://schemas.microsoft.com/office/powerpoint/2010/main" val="521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1"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262267-F0FE-3B8C-AA9C-A3D2091F2E4B}"/>
              </a:ext>
            </a:extLst>
          </p:cNvPr>
          <p:cNvSpPr>
            <a:spLocks noGrp="1"/>
          </p:cNvSpPr>
          <p:nvPr>
            <p:ph type="title"/>
          </p:nvPr>
        </p:nvSpPr>
        <p:spPr>
          <a:xfrm>
            <a:off x="576072" y="238539"/>
            <a:ext cx="11018520" cy="1434415"/>
          </a:xfrm>
        </p:spPr>
        <p:txBody>
          <a:bodyPr anchor="b">
            <a:normAutofit/>
          </a:bodyPr>
          <a:lstStyle/>
          <a:p>
            <a:r>
              <a:rPr lang="en-IN" sz="7200">
                <a:latin typeface="AngsanaUPC" panose="02020603050405020304" pitchFamily="18" charset="-34"/>
                <a:cs typeface="AngsanaUPC" panose="02020603050405020304" pitchFamily="18" charset="-34"/>
              </a:rPr>
              <a:t>Kubernetes Architecture</a:t>
            </a:r>
          </a:p>
        </p:txBody>
      </p:sp>
      <p:sp>
        <p:nvSpPr>
          <p:cNvPr id="2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3573EF"/>
          </a:solidFill>
          <a:ln w="38100" cap="rnd">
            <a:solidFill>
              <a:srgbClr val="3573E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5436C3-FDAE-9E73-B2C5-C399C4A4821B}"/>
              </a:ext>
            </a:extLst>
          </p:cNvPr>
          <p:cNvSpPr>
            <a:spLocks noGrp="1"/>
          </p:cNvSpPr>
          <p:nvPr>
            <p:ph idx="1"/>
          </p:nvPr>
        </p:nvSpPr>
        <p:spPr>
          <a:xfrm>
            <a:off x="572493" y="2071316"/>
            <a:ext cx="6713552" cy="4119172"/>
          </a:xfrm>
        </p:spPr>
        <p:txBody>
          <a:bodyPr anchor="t">
            <a:normAutofit/>
          </a:bodyPr>
          <a:lstStyle/>
          <a:p>
            <a:pPr marL="0" indent="0">
              <a:buNone/>
            </a:pPr>
            <a:endParaRPr lang="en-IN" dirty="0">
              <a:latin typeface="AngsanaUPC" panose="02020603050405020304" pitchFamily="18" charset="-34"/>
              <a:cs typeface="AngsanaUPC" panose="02020603050405020304" pitchFamily="18" charset="-34"/>
            </a:endParaRPr>
          </a:p>
          <a:p>
            <a:pPr marL="0" indent="0">
              <a:buNone/>
            </a:pPr>
            <a:endParaRPr lang="en-IN" dirty="0">
              <a:latin typeface="AngsanaUPC" panose="02020603050405020304" pitchFamily="18" charset="-34"/>
              <a:cs typeface="AngsanaUPC" panose="02020603050405020304" pitchFamily="18" charset="-34"/>
            </a:endParaRPr>
          </a:p>
        </p:txBody>
      </p:sp>
      <p:pic>
        <p:nvPicPr>
          <p:cNvPr id="15" name="Picture 14">
            <a:extLst>
              <a:ext uri="{FF2B5EF4-FFF2-40B4-BE49-F238E27FC236}">
                <a16:creationId xmlns:a16="http://schemas.microsoft.com/office/drawing/2014/main" id="{56558EA2-EC91-23F4-5CD4-FB84660C4C9A}"/>
              </a:ext>
            </a:extLst>
          </p:cNvPr>
          <p:cNvPicPr>
            <a:picLocks noChangeAspect="1"/>
          </p:cNvPicPr>
          <p:nvPr/>
        </p:nvPicPr>
        <p:blipFill rotWithShape="1">
          <a:blip r:embed="rId3">
            <a:extLst>
              <a:ext uri="{28A0092B-C50C-407E-A947-70E740481C1C}">
                <a14:useLocalDpi xmlns:a14="http://schemas.microsoft.com/office/drawing/2010/main" val="0"/>
              </a:ext>
            </a:extLst>
          </a:blip>
          <a:srcRect r="44" b="-3"/>
          <a:stretch/>
        </p:blipFill>
        <p:spPr>
          <a:xfrm>
            <a:off x="10364698" y="110589"/>
            <a:ext cx="1805966" cy="1690314"/>
          </a:xfrm>
          <a:prstGeom prst="rect">
            <a:avLst/>
          </a:prstGeom>
        </p:spPr>
      </p:pic>
      <p:grpSp>
        <p:nvGrpSpPr>
          <p:cNvPr id="50" name="Group 49">
            <a:extLst>
              <a:ext uri="{FF2B5EF4-FFF2-40B4-BE49-F238E27FC236}">
                <a16:creationId xmlns:a16="http://schemas.microsoft.com/office/drawing/2014/main" id="{C3F3E4A2-EFEE-BCBC-B358-838BE59F1AAD}"/>
              </a:ext>
            </a:extLst>
          </p:cNvPr>
          <p:cNvGrpSpPr/>
          <p:nvPr/>
        </p:nvGrpSpPr>
        <p:grpSpPr>
          <a:xfrm>
            <a:off x="3712028" y="3679170"/>
            <a:ext cx="914400" cy="1335021"/>
            <a:chOff x="3341914" y="3650636"/>
            <a:chExt cx="914400" cy="1335021"/>
          </a:xfrm>
        </p:grpSpPr>
        <p:pic>
          <p:nvPicPr>
            <p:cNvPr id="10" name="Graphic 9" descr="Office worker male outline">
              <a:extLst>
                <a:ext uri="{FF2B5EF4-FFF2-40B4-BE49-F238E27FC236}">
                  <a16:creationId xmlns:a16="http://schemas.microsoft.com/office/drawing/2014/main" id="{C9B173B8-9240-5B41-08A4-976FD2A68C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41914" y="3650636"/>
              <a:ext cx="914400" cy="914400"/>
            </a:xfrm>
            <a:prstGeom prst="rect">
              <a:avLst/>
            </a:prstGeom>
          </p:spPr>
        </p:pic>
        <p:sp>
          <p:nvSpPr>
            <p:cNvPr id="25" name="TextBox 24">
              <a:extLst>
                <a:ext uri="{FF2B5EF4-FFF2-40B4-BE49-F238E27FC236}">
                  <a16:creationId xmlns:a16="http://schemas.microsoft.com/office/drawing/2014/main" id="{91DC6CA7-49DD-EA81-CDB8-1436D8B8FEBB}"/>
                </a:ext>
              </a:extLst>
            </p:cNvPr>
            <p:cNvSpPr txBox="1"/>
            <p:nvPr/>
          </p:nvSpPr>
          <p:spPr>
            <a:xfrm>
              <a:off x="3435072" y="4616325"/>
              <a:ext cx="728084" cy="369332"/>
            </a:xfrm>
            <a:prstGeom prst="rect">
              <a:avLst/>
            </a:prstGeom>
            <a:noFill/>
          </p:spPr>
          <p:txBody>
            <a:bodyPr wrap="none" rtlCol="0">
              <a:spAutoFit/>
            </a:bodyPr>
            <a:lstStyle/>
            <a:p>
              <a:r>
                <a:rPr lang="en-IN" dirty="0">
                  <a:latin typeface="AngsanaUPC" panose="02020603050405020304" pitchFamily="18" charset="-34"/>
                  <a:cs typeface="AngsanaUPC" panose="02020603050405020304" pitchFamily="18" charset="-34"/>
                </a:rPr>
                <a:t>Manager</a:t>
              </a:r>
            </a:p>
          </p:txBody>
        </p:sp>
      </p:grpSp>
      <p:grpSp>
        <p:nvGrpSpPr>
          <p:cNvPr id="74" name="Group 73">
            <a:extLst>
              <a:ext uri="{FF2B5EF4-FFF2-40B4-BE49-F238E27FC236}">
                <a16:creationId xmlns:a16="http://schemas.microsoft.com/office/drawing/2014/main" id="{6473DD2D-4418-E66D-A2A1-077DDCAF7543}"/>
              </a:ext>
            </a:extLst>
          </p:cNvPr>
          <p:cNvGrpSpPr/>
          <p:nvPr/>
        </p:nvGrpSpPr>
        <p:grpSpPr>
          <a:xfrm>
            <a:off x="4626428" y="2638019"/>
            <a:ext cx="4196228" cy="1618295"/>
            <a:chOff x="4626428" y="2638019"/>
            <a:chExt cx="4196228" cy="1618295"/>
          </a:xfrm>
        </p:grpSpPr>
        <p:grpSp>
          <p:nvGrpSpPr>
            <p:cNvPr id="51" name="Group 50">
              <a:extLst>
                <a:ext uri="{FF2B5EF4-FFF2-40B4-BE49-F238E27FC236}">
                  <a16:creationId xmlns:a16="http://schemas.microsoft.com/office/drawing/2014/main" id="{797B7B69-0CC4-9180-C62F-33408E93BF96}"/>
                </a:ext>
              </a:extLst>
            </p:cNvPr>
            <p:cNvGrpSpPr/>
            <p:nvPr/>
          </p:nvGrpSpPr>
          <p:grpSpPr>
            <a:xfrm>
              <a:off x="7753132" y="2638019"/>
              <a:ext cx="1069524" cy="1099066"/>
              <a:chOff x="3264352" y="3650636"/>
              <a:chExt cx="1069524" cy="1099066"/>
            </a:xfrm>
          </p:grpSpPr>
          <p:pic>
            <p:nvPicPr>
              <p:cNvPr id="52" name="Graphic 51" descr="Office worker male outline">
                <a:extLst>
                  <a:ext uri="{FF2B5EF4-FFF2-40B4-BE49-F238E27FC236}">
                    <a16:creationId xmlns:a16="http://schemas.microsoft.com/office/drawing/2014/main" id="{6B09A152-720F-7CD8-F087-FE1CA8EC0DE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41914" y="3650636"/>
                <a:ext cx="914400" cy="914400"/>
              </a:xfrm>
              <a:prstGeom prst="rect">
                <a:avLst/>
              </a:prstGeom>
            </p:spPr>
          </p:pic>
          <p:sp>
            <p:nvSpPr>
              <p:cNvPr id="53" name="TextBox 52">
                <a:extLst>
                  <a:ext uri="{FF2B5EF4-FFF2-40B4-BE49-F238E27FC236}">
                    <a16:creationId xmlns:a16="http://schemas.microsoft.com/office/drawing/2014/main" id="{A87D83E5-752F-DDB2-3CC2-86D1290054EA}"/>
                  </a:ext>
                </a:extLst>
              </p:cNvPr>
              <p:cNvSpPr txBox="1"/>
              <p:nvPr/>
            </p:nvSpPr>
            <p:spPr>
              <a:xfrm>
                <a:off x="3264352" y="4380370"/>
                <a:ext cx="1069524" cy="369332"/>
              </a:xfrm>
              <a:prstGeom prst="rect">
                <a:avLst/>
              </a:prstGeom>
              <a:noFill/>
            </p:spPr>
            <p:txBody>
              <a:bodyPr wrap="none" rtlCol="0">
                <a:spAutoFit/>
              </a:bodyPr>
              <a:lstStyle/>
              <a:p>
                <a:r>
                  <a:rPr lang="en-IN" dirty="0">
                    <a:latin typeface="AngsanaUPC" panose="02020603050405020304" pitchFamily="18" charset="-34"/>
                    <a:cs typeface="AngsanaUPC" panose="02020603050405020304" pitchFamily="18" charset="-34"/>
                  </a:rPr>
                  <a:t>Team member</a:t>
                </a:r>
              </a:p>
            </p:txBody>
          </p:sp>
        </p:grpSp>
        <p:cxnSp>
          <p:nvCxnSpPr>
            <p:cNvPr id="68" name="Straight Arrow Connector 67">
              <a:extLst>
                <a:ext uri="{FF2B5EF4-FFF2-40B4-BE49-F238E27FC236}">
                  <a16:creationId xmlns:a16="http://schemas.microsoft.com/office/drawing/2014/main" id="{4047FC31-2868-E353-F55F-0D8BB81DC4A4}"/>
                </a:ext>
              </a:extLst>
            </p:cNvPr>
            <p:cNvCxnSpPr/>
            <p:nvPr/>
          </p:nvCxnSpPr>
          <p:spPr>
            <a:xfrm flipV="1">
              <a:off x="4626428" y="3367753"/>
              <a:ext cx="3186601" cy="88856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2B051A71-2FFF-E9A8-5151-1FDA0F9D3C3B}"/>
              </a:ext>
            </a:extLst>
          </p:cNvPr>
          <p:cNvGrpSpPr/>
          <p:nvPr/>
        </p:nvGrpSpPr>
        <p:grpSpPr>
          <a:xfrm>
            <a:off x="4626428" y="3737085"/>
            <a:ext cx="4178563" cy="1099066"/>
            <a:chOff x="4626428" y="3737085"/>
            <a:chExt cx="4178563" cy="1099066"/>
          </a:xfrm>
        </p:grpSpPr>
        <p:grpSp>
          <p:nvGrpSpPr>
            <p:cNvPr id="60" name="Group 59">
              <a:extLst>
                <a:ext uri="{FF2B5EF4-FFF2-40B4-BE49-F238E27FC236}">
                  <a16:creationId xmlns:a16="http://schemas.microsoft.com/office/drawing/2014/main" id="{5779BE95-459B-6E38-3006-17AEE77FA7FD}"/>
                </a:ext>
              </a:extLst>
            </p:cNvPr>
            <p:cNvGrpSpPr/>
            <p:nvPr/>
          </p:nvGrpSpPr>
          <p:grpSpPr>
            <a:xfrm>
              <a:off x="7735467" y="3737085"/>
              <a:ext cx="1069524" cy="1099066"/>
              <a:chOff x="3264352" y="3650636"/>
              <a:chExt cx="1069524" cy="1099066"/>
            </a:xfrm>
          </p:grpSpPr>
          <p:pic>
            <p:nvPicPr>
              <p:cNvPr id="61" name="Graphic 60" descr="Office worker male outline">
                <a:extLst>
                  <a:ext uri="{FF2B5EF4-FFF2-40B4-BE49-F238E27FC236}">
                    <a16:creationId xmlns:a16="http://schemas.microsoft.com/office/drawing/2014/main" id="{79E39C01-75C4-62CF-591E-F13E2E9DC9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41914" y="3650636"/>
                <a:ext cx="914400" cy="914400"/>
              </a:xfrm>
              <a:prstGeom prst="rect">
                <a:avLst/>
              </a:prstGeom>
            </p:spPr>
          </p:pic>
          <p:sp>
            <p:nvSpPr>
              <p:cNvPr id="62" name="TextBox 61">
                <a:extLst>
                  <a:ext uri="{FF2B5EF4-FFF2-40B4-BE49-F238E27FC236}">
                    <a16:creationId xmlns:a16="http://schemas.microsoft.com/office/drawing/2014/main" id="{17E265C5-C8AC-C688-8552-F2B489938494}"/>
                  </a:ext>
                </a:extLst>
              </p:cNvPr>
              <p:cNvSpPr txBox="1"/>
              <p:nvPr/>
            </p:nvSpPr>
            <p:spPr>
              <a:xfrm>
                <a:off x="3264352" y="4380370"/>
                <a:ext cx="1069524" cy="369332"/>
              </a:xfrm>
              <a:prstGeom prst="rect">
                <a:avLst/>
              </a:prstGeom>
              <a:noFill/>
            </p:spPr>
            <p:txBody>
              <a:bodyPr wrap="none" rtlCol="0">
                <a:spAutoFit/>
              </a:bodyPr>
              <a:lstStyle/>
              <a:p>
                <a:r>
                  <a:rPr lang="en-IN" dirty="0">
                    <a:latin typeface="AngsanaUPC" panose="02020603050405020304" pitchFamily="18" charset="-34"/>
                    <a:cs typeface="AngsanaUPC" panose="02020603050405020304" pitchFamily="18" charset="-34"/>
                  </a:rPr>
                  <a:t>Team member</a:t>
                </a:r>
              </a:p>
            </p:txBody>
          </p:sp>
        </p:grpSp>
        <p:cxnSp>
          <p:nvCxnSpPr>
            <p:cNvPr id="69" name="Straight Arrow Connector 68">
              <a:extLst>
                <a:ext uri="{FF2B5EF4-FFF2-40B4-BE49-F238E27FC236}">
                  <a16:creationId xmlns:a16="http://schemas.microsoft.com/office/drawing/2014/main" id="{90F2606B-F397-373A-1FA0-FDE4C7ACB32E}"/>
                </a:ext>
              </a:extLst>
            </p:cNvPr>
            <p:cNvCxnSpPr>
              <a:cxnSpLocks/>
            </p:cNvCxnSpPr>
            <p:nvPr/>
          </p:nvCxnSpPr>
          <p:spPr>
            <a:xfrm>
              <a:off x="4626428" y="4443281"/>
              <a:ext cx="3186601"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A09A8F27-F58F-1E91-80D3-E702C173C527}"/>
              </a:ext>
            </a:extLst>
          </p:cNvPr>
          <p:cNvGrpSpPr/>
          <p:nvPr/>
        </p:nvGrpSpPr>
        <p:grpSpPr>
          <a:xfrm>
            <a:off x="4600478" y="4627321"/>
            <a:ext cx="4204513" cy="1487957"/>
            <a:chOff x="4600478" y="4627321"/>
            <a:chExt cx="4204513" cy="1487957"/>
          </a:xfrm>
        </p:grpSpPr>
        <p:grpSp>
          <p:nvGrpSpPr>
            <p:cNvPr id="63" name="Group 62">
              <a:extLst>
                <a:ext uri="{FF2B5EF4-FFF2-40B4-BE49-F238E27FC236}">
                  <a16:creationId xmlns:a16="http://schemas.microsoft.com/office/drawing/2014/main" id="{B7E489CA-197A-A945-C69E-E5AED9EAC36F}"/>
                </a:ext>
              </a:extLst>
            </p:cNvPr>
            <p:cNvGrpSpPr/>
            <p:nvPr/>
          </p:nvGrpSpPr>
          <p:grpSpPr>
            <a:xfrm>
              <a:off x="7735467" y="5016212"/>
              <a:ext cx="1069524" cy="1099066"/>
              <a:chOff x="3264352" y="3650636"/>
              <a:chExt cx="1069524" cy="1099066"/>
            </a:xfrm>
          </p:grpSpPr>
          <p:pic>
            <p:nvPicPr>
              <p:cNvPr id="64" name="Graphic 63" descr="Office worker male outline">
                <a:extLst>
                  <a:ext uri="{FF2B5EF4-FFF2-40B4-BE49-F238E27FC236}">
                    <a16:creationId xmlns:a16="http://schemas.microsoft.com/office/drawing/2014/main" id="{EA7B68DB-E9E7-CDE1-8034-E5645D41F4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41914" y="3650636"/>
                <a:ext cx="914400" cy="914400"/>
              </a:xfrm>
              <a:prstGeom prst="rect">
                <a:avLst/>
              </a:prstGeom>
            </p:spPr>
          </p:pic>
          <p:sp>
            <p:nvSpPr>
              <p:cNvPr id="65" name="TextBox 64">
                <a:extLst>
                  <a:ext uri="{FF2B5EF4-FFF2-40B4-BE49-F238E27FC236}">
                    <a16:creationId xmlns:a16="http://schemas.microsoft.com/office/drawing/2014/main" id="{A39AEF56-CDA6-1720-8A93-F5D6A249992D}"/>
                  </a:ext>
                </a:extLst>
              </p:cNvPr>
              <p:cNvSpPr txBox="1"/>
              <p:nvPr/>
            </p:nvSpPr>
            <p:spPr>
              <a:xfrm>
                <a:off x="3264352" y="4380370"/>
                <a:ext cx="1069524" cy="369332"/>
              </a:xfrm>
              <a:prstGeom prst="rect">
                <a:avLst/>
              </a:prstGeom>
              <a:noFill/>
            </p:spPr>
            <p:txBody>
              <a:bodyPr wrap="none" rtlCol="0">
                <a:spAutoFit/>
              </a:bodyPr>
              <a:lstStyle/>
              <a:p>
                <a:r>
                  <a:rPr lang="en-IN" dirty="0">
                    <a:latin typeface="AngsanaUPC" panose="02020603050405020304" pitchFamily="18" charset="-34"/>
                    <a:cs typeface="AngsanaUPC" panose="02020603050405020304" pitchFamily="18" charset="-34"/>
                  </a:rPr>
                  <a:t>Team member</a:t>
                </a:r>
              </a:p>
            </p:txBody>
          </p:sp>
        </p:grpSp>
        <p:cxnSp>
          <p:nvCxnSpPr>
            <p:cNvPr id="72" name="Straight Arrow Connector 71">
              <a:extLst>
                <a:ext uri="{FF2B5EF4-FFF2-40B4-BE49-F238E27FC236}">
                  <a16:creationId xmlns:a16="http://schemas.microsoft.com/office/drawing/2014/main" id="{48C22A62-E0B3-11F1-C5A1-43859B541242}"/>
                </a:ext>
              </a:extLst>
            </p:cNvPr>
            <p:cNvCxnSpPr>
              <a:cxnSpLocks/>
            </p:cNvCxnSpPr>
            <p:nvPr/>
          </p:nvCxnSpPr>
          <p:spPr>
            <a:xfrm>
              <a:off x="4600478" y="4627321"/>
              <a:ext cx="3173770" cy="104995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316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262267-F0FE-3B8C-AA9C-A3D2091F2E4B}"/>
              </a:ext>
            </a:extLst>
          </p:cNvPr>
          <p:cNvSpPr>
            <a:spLocks noGrp="1"/>
          </p:cNvSpPr>
          <p:nvPr>
            <p:ph type="title"/>
          </p:nvPr>
        </p:nvSpPr>
        <p:spPr>
          <a:xfrm>
            <a:off x="576072" y="238539"/>
            <a:ext cx="11018520" cy="1434415"/>
          </a:xfrm>
        </p:spPr>
        <p:txBody>
          <a:bodyPr anchor="b">
            <a:normAutofit/>
          </a:bodyPr>
          <a:lstStyle/>
          <a:p>
            <a:r>
              <a:rPr lang="en-IN" sz="7200">
                <a:latin typeface="AngsanaUPC" panose="02020603050405020304" pitchFamily="18" charset="-34"/>
                <a:cs typeface="AngsanaUPC" panose="02020603050405020304" pitchFamily="18" charset="-34"/>
              </a:rPr>
              <a:t>Kubernetes Architecture</a:t>
            </a:r>
          </a:p>
        </p:txBody>
      </p:sp>
      <p:sp>
        <p:nvSpPr>
          <p:cNvPr id="2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3573EF"/>
          </a:solidFill>
          <a:ln w="38100" cap="rnd">
            <a:solidFill>
              <a:srgbClr val="3573E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5436C3-FDAE-9E73-B2C5-C399C4A4821B}"/>
              </a:ext>
            </a:extLst>
          </p:cNvPr>
          <p:cNvSpPr>
            <a:spLocks noGrp="1"/>
          </p:cNvSpPr>
          <p:nvPr>
            <p:ph idx="1"/>
          </p:nvPr>
        </p:nvSpPr>
        <p:spPr>
          <a:xfrm>
            <a:off x="572493" y="2071316"/>
            <a:ext cx="6713552" cy="4119172"/>
          </a:xfrm>
        </p:spPr>
        <p:txBody>
          <a:bodyPr anchor="t">
            <a:normAutofit/>
          </a:bodyPr>
          <a:lstStyle/>
          <a:p>
            <a:pPr marL="0" indent="0">
              <a:buNone/>
            </a:pPr>
            <a:endParaRPr lang="en-IN" dirty="0">
              <a:latin typeface="AngsanaUPC" panose="02020603050405020304" pitchFamily="18" charset="-34"/>
              <a:cs typeface="AngsanaUPC" panose="02020603050405020304" pitchFamily="18" charset="-34"/>
            </a:endParaRPr>
          </a:p>
          <a:p>
            <a:pPr marL="0" indent="0">
              <a:buNone/>
            </a:pPr>
            <a:endParaRPr lang="en-IN" dirty="0">
              <a:latin typeface="AngsanaUPC" panose="02020603050405020304" pitchFamily="18" charset="-34"/>
              <a:cs typeface="AngsanaUPC" panose="02020603050405020304" pitchFamily="18" charset="-34"/>
            </a:endParaRPr>
          </a:p>
        </p:txBody>
      </p:sp>
      <p:pic>
        <p:nvPicPr>
          <p:cNvPr id="15" name="Picture 14">
            <a:extLst>
              <a:ext uri="{FF2B5EF4-FFF2-40B4-BE49-F238E27FC236}">
                <a16:creationId xmlns:a16="http://schemas.microsoft.com/office/drawing/2014/main" id="{56558EA2-EC91-23F4-5CD4-FB84660C4C9A}"/>
              </a:ext>
            </a:extLst>
          </p:cNvPr>
          <p:cNvPicPr>
            <a:picLocks noChangeAspect="1"/>
          </p:cNvPicPr>
          <p:nvPr/>
        </p:nvPicPr>
        <p:blipFill rotWithShape="1">
          <a:blip r:embed="rId3">
            <a:extLst>
              <a:ext uri="{28A0092B-C50C-407E-A947-70E740481C1C}">
                <a14:useLocalDpi xmlns:a14="http://schemas.microsoft.com/office/drawing/2010/main" val="0"/>
              </a:ext>
            </a:extLst>
          </a:blip>
          <a:srcRect r="44" b="-3"/>
          <a:stretch/>
        </p:blipFill>
        <p:spPr>
          <a:xfrm>
            <a:off x="10364698" y="110589"/>
            <a:ext cx="1805966" cy="1690314"/>
          </a:xfrm>
          <a:prstGeom prst="rect">
            <a:avLst/>
          </a:prstGeom>
        </p:spPr>
      </p:pic>
      <p:sp>
        <p:nvSpPr>
          <p:cNvPr id="5" name="Rectangle 4">
            <a:extLst>
              <a:ext uri="{FF2B5EF4-FFF2-40B4-BE49-F238E27FC236}">
                <a16:creationId xmlns:a16="http://schemas.microsoft.com/office/drawing/2014/main" id="{7BCB0226-CEB9-AEFD-B340-1A9119E72381}"/>
              </a:ext>
            </a:extLst>
          </p:cNvPr>
          <p:cNvSpPr/>
          <p:nvPr/>
        </p:nvSpPr>
        <p:spPr>
          <a:xfrm>
            <a:off x="1110343" y="2275113"/>
            <a:ext cx="9971314" cy="4472297"/>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6" name="Group 5">
            <a:extLst>
              <a:ext uri="{FF2B5EF4-FFF2-40B4-BE49-F238E27FC236}">
                <a16:creationId xmlns:a16="http://schemas.microsoft.com/office/drawing/2014/main" id="{C72BBB31-3C5F-1B02-593E-7014D2D9DEC6}"/>
              </a:ext>
            </a:extLst>
          </p:cNvPr>
          <p:cNvGrpSpPr/>
          <p:nvPr/>
        </p:nvGrpSpPr>
        <p:grpSpPr>
          <a:xfrm>
            <a:off x="3712028" y="3679170"/>
            <a:ext cx="914400" cy="1335021"/>
            <a:chOff x="3341914" y="3650636"/>
            <a:chExt cx="914400" cy="1335021"/>
          </a:xfrm>
        </p:grpSpPr>
        <p:pic>
          <p:nvPicPr>
            <p:cNvPr id="7" name="Graphic 6" descr="Office worker male outline">
              <a:extLst>
                <a:ext uri="{FF2B5EF4-FFF2-40B4-BE49-F238E27FC236}">
                  <a16:creationId xmlns:a16="http://schemas.microsoft.com/office/drawing/2014/main" id="{AFBED5EE-88DA-C7BF-A6C4-9A3D44E474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41914" y="3650636"/>
              <a:ext cx="914400" cy="914400"/>
            </a:xfrm>
            <a:prstGeom prst="rect">
              <a:avLst/>
            </a:prstGeom>
          </p:spPr>
        </p:pic>
        <p:sp>
          <p:nvSpPr>
            <p:cNvPr id="8" name="TextBox 7">
              <a:extLst>
                <a:ext uri="{FF2B5EF4-FFF2-40B4-BE49-F238E27FC236}">
                  <a16:creationId xmlns:a16="http://schemas.microsoft.com/office/drawing/2014/main" id="{95CFFCCA-6A5F-7A2E-57BE-1019233203CC}"/>
                </a:ext>
              </a:extLst>
            </p:cNvPr>
            <p:cNvSpPr txBox="1"/>
            <p:nvPr/>
          </p:nvSpPr>
          <p:spPr>
            <a:xfrm>
              <a:off x="3435072" y="4616325"/>
              <a:ext cx="728084" cy="369332"/>
            </a:xfrm>
            <a:prstGeom prst="rect">
              <a:avLst/>
            </a:prstGeom>
            <a:noFill/>
          </p:spPr>
          <p:txBody>
            <a:bodyPr wrap="none" rtlCol="0">
              <a:spAutoFit/>
            </a:bodyPr>
            <a:lstStyle/>
            <a:p>
              <a:r>
                <a:rPr lang="en-IN" dirty="0">
                  <a:latin typeface="AngsanaUPC" panose="02020603050405020304" pitchFamily="18" charset="-34"/>
                  <a:cs typeface="AngsanaUPC" panose="02020603050405020304" pitchFamily="18" charset="-34"/>
                </a:rPr>
                <a:t>Manager</a:t>
              </a:r>
            </a:p>
          </p:txBody>
        </p:sp>
      </p:grpSp>
      <p:grpSp>
        <p:nvGrpSpPr>
          <p:cNvPr id="9" name="Group 8">
            <a:extLst>
              <a:ext uri="{FF2B5EF4-FFF2-40B4-BE49-F238E27FC236}">
                <a16:creationId xmlns:a16="http://schemas.microsoft.com/office/drawing/2014/main" id="{0599DCBD-6778-E9DB-C51C-398901ACC9C5}"/>
              </a:ext>
            </a:extLst>
          </p:cNvPr>
          <p:cNvGrpSpPr/>
          <p:nvPr/>
        </p:nvGrpSpPr>
        <p:grpSpPr>
          <a:xfrm>
            <a:off x="4626428" y="2638019"/>
            <a:ext cx="4196228" cy="1618295"/>
            <a:chOff x="4626428" y="2638019"/>
            <a:chExt cx="4196228" cy="1618295"/>
          </a:xfrm>
        </p:grpSpPr>
        <p:grpSp>
          <p:nvGrpSpPr>
            <p:cNvPr id="11" name="Group 10">
              <a:extLst>
                <a:ext uri="{FF2B5EF4-FFF2-40B4-BE49-F238E27FC236}">
                  <a16:creationId xmlns:a16="http://schemas.microsoft.com/office/drawing/2014/main" id="{54ADA4E4-5B47-20C4-C89A-87970F357465}"/>
                </a:ext>
              </a:extLst>
            </p:cNvPr>
            <p:cNvGrpSpPr/>
            <p:nvPr/>
          </p:nvGrpSpPr>
          <p:grpSpPr>
            <a:xfrm>
              <a:off x="7753132" y="2638019"/>
              <a:ext cx="1069524" cy="1099066"/>
              <a:chOff x="3264352" y="3650636"/>
              <a:chExt cx="1069524" cy="1099066"/>
            </a:xfrm>
          </p:grpSpPr>
          <p:pic>
            <p:nvPicPr>
              <p:cNvPr id="13" name="Graphic 12" descr="Office worker male outline">
                <a:extLst>
                  <a:ext uri="{FF2B5EF4-FFF2-40B4-BE49-F238E27FC236}">
                    <a16:creationId xmlns:a16="http://schemas.microsoft.com/office/drawing/2014/main" id="{425ABBD3-AC03-EFA1-066C-F134582107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41914" y="3650636"/>
                <a:ext cx="914400" cy="914400"/>
              </a:xfrm>
              <a:prstGeom prst="rect">
                <a:avLst/>
              </a:prstGeom>
            </p:spPr>
          </p:pic>
          <p:sp>
            <p:nvSpPr>
              <p:cNvPr id="14" name="TextBox 13">
                <a:extLst>
                  <a:ext uri="{FF2B5EF4-FFF2-40B4-BE49-F238E27FC236}">
                    <a16:creationId xmlns:a16="http://schemas.microsoft.com/office/drawing/2014/main" id="{60D79A10-F309-799C-7546-BDD536BD6354}"/>
                  </a:ext>
                </a:extLst>
              </p:cNvPr>
              <p:cNvSpPr txBox="1"/>
              <p:nvPr/>
            </p:nvSpPr>
            <p:spPr>
              <a:xfrm>
                <a:off x="3264352" y="4380370"/>
                <a:ext cx="1069524" cy="369332"/>
              </a:xfrm>
              <a:prstGeom prst="rect">
                <a:avLst/>
              </a:prstGeom>
              <a:noFill/>
            </p:spPr>
            <p:txBody>
              <a:bodyPr wrap="none" rtlCol="0">
                <a:spAutoFit/>
              </a:bodyPr>
              <a:lstStyle/>
              <a:p>
                <a:r>
                  <a:rPr lang="en-IN" dirty="0">
                    <a:latin typeface="AngsanaUPC" panose="02020603050405020304" pitchFamily="18" charset="-34"/>
                    <a:cs typeface="AngsanaUPC" panose="02020603050405020304" pitchFamily="18" charset="-34"/>
                  </a:rPr>
                  <a:t>Team member</a:t>
                </a:r>
              </a:p>
            </p:txBody>
          </p:sp>
        </p:grpSp>
        <p:cxnSp>
          <p:nvCxnSpPr>
            <p:cNvPr id="12" name="Straight Arrow Connector 11">
              <a:extLst>
                <a:ext uri="{FF2B5EF4-FFF2-40B4-BE49-F238E27FC236}">
                  <a16:creationId xmlns:a16="http://schemas.microsoft.com/office/drawing/2014/main" id="{0ABFD895-09D5-309F-E991-62392E379CFF}"/>
                </a:ext>
              </a:extLst>
            </p:cNvPr>
            <p:cNvCxnSpPr/>
            <p:nvPr/>
          </p:nvCxnSpPr>
          <p:spPr>
            <a:xfrm flipV="1">
              <a:off x="4626428" y="3367753"/>
              <a:ext cx="3186601" cy="88856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FBC851F3-0BC2-2235-3DB2-C7535C6B610F}"/>
              </a:ext>
            </a:extLst>
          </p:cNvPr>
          <p:cNvGrpSpPr/>
          <p:nvPr/>
        </p:nvGrpSpPr>
        <p:grpSpPr>
          <a:xfrm>
            <a:off x="4626428" y="3737085"/>
            <a:ext cx="4178563" cy="1099066"/>
            <a:chOff x="4626428" y="3737085"/>
            <a:chExt cx="4178563" cy="1099066"/>
          </a:xfrm>
        </p:grpSpPr>
        <p:grpSp>
          <p:nvGrpSpPr>
            <p:cNvPr id="17" name="Group 16">
              <a:extLst>
                <a:ext uri="{FF2B5EF4-FFF2-40B4-BE49-F238E27FC236}">
                  <a16:creationId xmlns:a16="http://schemas.microsoft.com/office/drawing/2014/main" id="{761266FF-C419-4FA3-AB0C-560CEBCA10A0}"/>
                </a:ext>
              </a:extLst>
            </p:cNvPr>
            <p:cNvGrpSpPr/>
            <p:nvPr/>
          </p:nvGrpSpPr>
          <p:grpSpPr>
            <a:xfrm>
              <a:off x="7735467" y="3737085"/>
              <a:ext cx="1069524" cy="1099066"/>
              <a:chOff x="3264352" y="3650636"/>
              <a:chExt cx="1069524" cy="1099066"/>
            </a:xfrm>
          </p:grpSpPr>
          <p:pic>
            <p:nvPicPr>
              <p:cNvPr id="19" name="Graphic 18" descr="Office worker male outline">
                <a:extLst>
                  <a:ext uri="{FF2B5EF4-FFF2-40B4-BE49-F238E27FC236}">
                    <a16:creationId xmlns:a16="http://schemas.microsoft.com/office/drawing/2014/main" id="{5FD5EC70-C062-1746-4C26-EFCD95A6F30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41914" y="3650636"/>
                <a:ext cx="914400" cy="914400"/>
              </a:xfrm>
              <a:prstGeom prst="rect">
                <a:avLst/>
              </a:prstGeom>
            </p:spPr>
          </p:pic>
          <p:sp>
            <p:nvSpPr>
              <p:cNvPr id="21" name="TextBox 20">
                <a:extLst>
                  <a:ext uri="{FF2B5EF4-FFF2-40B4-BE49-F238E27FC236}">
                    <a16:creationId xmlns:a16="http://schemas.microsoft.com/office/drawing/2014/main" id="{710F9C27-BA60-77AB-D4D6-18B6897E392F}"/>
                  </a:ext>
                </a:extLst>
              </p:cNvPr>
              <p:cNvSpPr txBox="1"/>
              <p:nvPr/>
            </p:nvSpPr>
            <p:spPr>
              <a:xfrm>
                <a:off x="3264352" y="4380370"/>
                <a:ext cx="1069524" cy="369332"/>
              </a:xfrm>
              <a:prstGeom prst="rect">
                <a:avLst/>
              </a:prstGeom>
              <a:noFill/>
            </p:spPr>
            <p:txBody>
              <a:bodyPr wrap="none" rtlCol="0">
                <a:spAutoFit/>
              </a:bodyPr>
              <a:lstStyle/>
              <a:p>
                <a:r>
                  <a:rPr lang="en-IN" dirty="0">
                    <a:latin typeface="AngsanaUPC" panose="02020603050405020304" pitchFamily="18" charset="-34"/>
                    <a:cs typeface="AngsanaUPC" panose="02020603050405020304" pitchFamily="18" charset="-34"/>
                  </a:rPr>
                  <a:t>Team member</a:t>
                </a:r>
              </a:p>
            </p:txBody>
          </p:sp>
        </p:grpSp>
        <p:cxnSp>
          <p:nvCxnSpPr>
            <p:cNvPr id="18" name="Straight Arrow Connector 17">
              <a:extLst>
                <a:ext uri="{FF2B5EF4-FFF2-40B4-BE49-F238E27FC236}">
                  <a16:creationId xmlns:a16="http://schemas.microsoft.com/office/drawing/2014/main" id="{9AC0D17F-E055-99C1-549A-F720942E1DC0}"/>
                </a:ext>
              </a:extLst>
            </p:cNvPr>
            <p:cNvCxnSpPr>
              <a:cxnSpLocks/>
            </p:cNvCxnSpPr>
            <p:nvPr/>
          </p:nvCxnSpPr>
          <p:spPr>
            <a:xfrm>
              <a:off x="4626428" y="4443281"/>
              <a:ext cx="3186601"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15C502DF-88EC-2BB8-519A-AE789E96D333}"/>
              </a:ext>
            </a:extLst>
          </p:cNvPr>
          <p:cNvGrpSpPr/>
          <p:nvPr/>
        </p:nvGrpSpPr>
        <p:grpSpPr>
          <a:xfrm>
            <a:off x="4600478" y="4627321"/>
            <a:ext cx="4204513" cy="1487957"/>
            <a:chOff x="4600478" y="4627321"/>
            <a:chExt cx="4204513" cy="1487957"/>
          </a:xfrm>
        </p:grpSpPr>
        <p:grpSp>
          <p:nvGrpSpPr>
            <p:cNvPr id="24" name="Group 23">
              <a:extLst>
                <a:ext uri="{FF2B5EF4-FFF2-40B4-BE49-F238E27FC236}">
                  <a16:creationId xmlns:a16="http://schemas.microsoft.com/office/drawing/2014/main" id="{3A9A735F-3168-D65A-B7B9-5C59BFEC77D8}"/>
                </a:ext>
              </a:extLst>
            </p:cNvPr>
            <p:cNvGrpSpPr/>
            <p:nvPr/>
          </p:nvGrpSpPr>
          <p:grpSpPr>
            <a:xfrm>
              <a:off x="7735467" y="5016212"/>
              <a:ext cx="1069524" cy="1099066"/>
              <a:chOff x="3264352" y="3650636"/>
              <a:chExt cx="1069524" cy="1099066"/>
            </a:xfrm>
          </p:grpSpPr>
          <p:pic>
            <p:nvPicPr>
              <p:cNvPr id="27" name="Graphic 26" descr="Office worker male outline">
                <a:extLst>
                  <a:ext uri="{FF2B5EF4-FFF2-40B4-BE49-F238E27FC236}">
                    <a16:creationId xmlns:a16="http://schemas.microsoft.com/office/drawing/2014/main" id="{9EDBF761-ED28-FF32-C534-2FB10A4C65D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41914" y="3650636"/>
                <a:ext cx="914400" cy="914400"/>
              </a:xfrm>
              <a:prstGeom prst="rect">
                <a:avLst/>
              </a:prstGeom>
            </p:spPr>
          </p:pic>
          <p:sp>
            <p:nvSpPr>
              <p:cNvPr id="28" name="TextBox 27">
                <a:extLst>
                  <a:ext uri="{FF2B5EF4-FFF2-40B4-BE49-F238E27FC236}">
                    <a16:creationId xmlns:a16="http://schemas.microsoft.com/office/drawing/2014/main" id="{7F8C0F4D-158E-2EB2-F9AE-C1291601B2B8}"/>
                  </a:ext>
                </a:extLst>
              </p:cNvPr>
              <p:cNvSpPr txBox="1"/>
              <p:nvPr/>
            </p:nvSpPr>
            <p:spPr>
              <a:xfrm>
                <a:off x="3264352" y="4380370"/>
                <a:ext cx="1069524" cy="369332"/>
              </a:xfrm>
              <a:prstGeom prst="rect">
                <a:avLst/>
              </a:prstGeom>
              <a:noFill/>
            </p:spPr>
            <p:txBody>
              <a:bodyPr wrap="none" rtlCol="0">
                <a:spAutoFit/>
              </a:bodyPr>
              <a:lstStyle/>
              <a:p>
                <a:r>
                  <a:rPr lang="en-IN" dirty="0">
                    <a:latin typeface="AngsanaUPC" panose="02020603050405020304" pitchFamily="18" charset="-34"/>
                    <a:cs typeface="AngsanaUPC" panose="02020603050405020304" pitchFamily="18" charset="-34"/>
                  </a:rPr>
                  <a:t>Team member</a:t>
                </a:r>
              </a:p>
            </p:txBody>
          </p:sp>
        </p:grpSp>
        <p:cxnSp>
          <p:nvCxnSpPr>
            <p:cNvPr id="26" name="Straight Arrow Connector 25">
              <a:extLst>
                <a:ext uri="{FF2B5EF4-FFF2-40B4-BE49-F238E27FC236}">
                  <a16:creationId xmlns:a16="http://schemas.microsoft.com/office/drawing/2014/main" id="{4E985216-0D2B-F7BD-911D-DB8CBB7B7AF4}"/>
                </a:ext>
              </a:extLst>
            </p:cNvPr>
            <p:cNvCxnSpPr>
              <a:cxnSpLocks/>
            </p:cNvCxnSpPr>
            <p:nvPr/>
          </p:nvCxnSpPr>
          <p:spPr>
            <a:xfrm>
              <a:off x="4600478" y="4627321"/>
              <a:ext cx="3173770" cy="104995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69D061A4-B2D2-3BCA-A4A7-EBE03F41DF96}"/>
              </a:ext>
            </a:extLst>
          </p:cNvPr>
          <p:cNvSpPr txBox="1"/>
          <p:nvPr/>
        </p:nvSpPr>
        <p:spPr>
          <a:xfrm>
            <a:off x="1312358" y="2453353"/>
            <a:ext cx="530915" cy="369332"/>
          </a:xfrm>
          <a:prstGeom prst="rect">
            <a:avLst/>
          </a:prstGeom>
          <a:noFill/>
        </p:spPr>
        <p:txBody>
          <a:bodyPr wrap="none" rtlCol="0">
            <a:spAutoFit/>
          </a:bodyPr>
          <a:lstStyle/>
          <a:p>
            <a:r>
              <a:rPr lang="en-IN" dirty="0">
                <a:latin typeface="AngsanaUPC" panose="02020603050405020304" pitchFamily="18" charset="-34"/>
                <a:cs typeface="AngsanaUPC" panose="02020603050405020304" pitchFamily="18" charset="-34"/>
              </a:rPr>
              <a:t>Team</a:t>
            </a:r>
          </a:p>
        </p:txBody>
      </p:sp>
    </p:spTree>
    <p:extLst>
      <p:ext uri="{BB962C8B-B14F-4D97-AF65-F5344CB8AC3E}">
        <p14:creationId xmlns:p14="http://schemas.microsoft.com/office/powerpoint/2010/main" val="2278824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262267-F0FE-3B8C-AA9C-A3D2091F2E4B}"/>
              </a:ext>
            </a:extLst>
          </p:cNvPr>
          <p:cNvSpPr>
            <a:spLocks noGrp="1"/>
          </p:cNvSpPr>
          <p:nvPr>
            <p:ph type="title"/>
          </p:nvPr>
        </p:nvSpPr>
        <p:spPr>
          <a:xfrm>
            <a:off x="576072" y="238539"/>
            <a:ext cx="11018520" cy="1434415"/>
          </a:xfrm>
        </p:spPr>
        <p:txBody>
          <a:bodyPr anchor="b">
            <a:normAutofit/>
          </a:bodyPr>
          <a:lstStyle/>
          <a:p>
            <a:r>
              <a:rPr lang="en-IN" sz="7200">
                <a:latin typeface="AngsanaUPC" panose="02020603050405020304" pitchFamily="18" charset="-34"/>
                <a:cs typeface="AngsanaUPC" panose="02020603050405020304" pitchFamily="18" charset="-34"/>
              </a:rPr>
              <a:t>Kubernetes Architecture</a:t>
            </a:r>
          </a:p>
        </p:txBody>
      </p:sp>
      <p:sp>
        <p:nvSpPr>
          <p:cNvPr id="2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3573EF"/>
          </a:solidFill>
          <a:ln w="38100" cap="rnd">
            <a:solidFill>
              <a:srgbClr val="3573E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5436C3-FDAE-9E73-B2C5-C399C4A4821B}"/>
              </a:ext>
            </a:extLst>
          </p:cNvPr>
          <p:cNvSpPr>
            <a:spLocks noGrp="1"/>
          </p:cNvSpPr>
          <p:nvPr>
            <p:ph idx="1"/>
          </p:nvPr>
        </p:nvSpPr>
        <p:spPr>
          <a:xfrm>
            <a:off x="572493" y="2071316"/>
            <a:ext cx="6713552" cy="4119172"/>
          </a:xfrm>
        </p:spPr>
        <p:txBody>
          <a:bodyPr anchor="t">
            <a:normAutofit/>
          </a:bodyPr>
          <a:lstStyle/>
          <a:p>
            <a:pPr marL="0" indent="0">
              <a:buNone/>
            </a:pPr>
            <a:endParaRPr lang="en-IN" dirty="0">
              <a:latin typeface="AngsanaUPC" panose="02020603050405020304" pitchFamily="18" charset="-34"/>
              <a:cs typeface="AngsanaUPC" panose="02020603050405020304" pitchFamily="18" charset="-34"/>
            </a:endParaRPr>
          </a:p>
          <a:p>
            <a:pPr marL="0" indent="0">
              <a:buNone/>
            </a:pPr>
            <a:endParaRPr lang="en-IN" dirty="0">
              <a:latin typeface="AngsanaUPC" panose="02020603050405020304" pitchFamily="18" charset="-34"/>
              <a:cs typeface="AngsanaUPC" panose="02020603050405020304" pitchFamily="18" charset="-34"/>
            </a:endParaRPr>
          </a:p>
        </p:txBody>
      </p:sp>
      <p:pic>
        <p:nvPicPr>
          <p:cNvPr id="15" name="Picture 14">
            <a:extLst>
              <a:ext uri="{FF2B5EF4-FFF2-40B4-BE49-F238E27FC236}">
                <a16:creationId xmlns:a16="http://schemas.microsoft.com/office/drawing/2014/main" id="{56558EA2-EC91-23F4-5CD4-FB84660C4C9A}"/>
              </a:ext>
            </a:extLst>
          </p:cNvPr>
          <p:cNvPicPr>
            <a:picLocks noChangeAspect="1"/>
          </p:cNvPicPr>
          <p:nvPr/>
        </p:nvPicPr>
        <p:blipFill rotWithShape="1">
          <a:blip r:embed="rId3">
            <a:extLst>
              <a:ext uri="{28A0092B-C50C-407E-A947-70E740481C1C}">
                <a14:useLocalDpi xmlns:a14="http://schemas.microsoft.com/office/drawing/2010/main" val="0"/>
              </a:ext>
            </a:extLst>
          </a:blip>
          <a:srcRect r="44" b="-3"/>
          <a:stretch/>
        </p:blipFill>
        <p:spPr>
          <a:xfrm>
            <a:off x="10364698" y="110589"/>
            <a:ext cx="1805966" cy="1690314"/>
          </a:xfrm>
          <a:prstGeom prst="rect">
            <a:avLst/>
          </a:prstGeom>
        </p:spPr>
      </p:pic>
      <p:sp>
        <p:nvSpPr>
          <p:cNvPr id="5" name="Rectangle 4">
            <a:extLst>
              <a:ext uri="{FF2B5EF4-FFF2-40B4-BE49-F238E27FC236}">
                <a16:creationId xmlns:a16="http://schemas.microsoft.com/office/drawing/2014/main" id="{7BCB0226-CEB9-AEFD-B340-1A9119E72381}"/>
              </a:ext>
            </a:extLst>
          </p:cNvPr>
          <p:cNvSpPr/>
          <p:nvPr/>
        </p:nvSpPr>
        <p:spPr>
          <a:xfrm>
            <a:off x="786252" y="2147164"/>
            <a:ext cx="9971314" cy="4472297"/>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6" name="Group 5">
            <a:extLst>
              <a:ext uri="{FF2B5EF4-FFF2-40B4-BE49-F238E27FC236}">
                <a16:creationId xmlns:a16="http://schemas.microsoft.com/office/drawing/2014/main" id="{C72BBB31-3C5F-1B02-593E-7014D2D9DEC6}"/>
              </a:ext>
            </a:extLst>
          </p:cNvPr>
          <p:cNvGrpSpPr/>
          <p:nvPr/>
        </p:nvGrpSpPr>
        <p:grpSpPr>
          <a:xfrm>
            <a:off x="3712028" y="3679170"/>
            <a:ext cx="1037647" cy="1335021"/>
            <a:chOff x="3341914" y="3650636"/>
            <a:chExt cx="1037647" cy="1335021"/>
          </a:xfrm>
        </p:grpSpPr>
        <p:pic>
          <p:nvPicPr>
            <p:cNvPr id="7" name="Graphic 6" descr="Office worker male outline">
              <a:extLst>
                <a:ext uri="{FF2B5EF4-FFF2-40B4-BE49-F238E27FC236}">
                  <a16:creationId xmlns:a16="http://schemas.microsoft.com/office/drawing/2014/main" id="{AFBED5EE-88DA-C7BF-A6C4-9A3D44E474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41914" y="3650636"/>
              <a:ext cx="914400" cy="914400"/>
            </a:xfrm>
            <a:prstGeom prst="rect">
              <a:avLst/>
            </a:prstGeom>
          </p:spPr>
        </p:pic>
        <p:sp>
          <p:nvSpPr>
            <p:cNvPr id="8" name="TextBox 7">
              <a:extLst>
                <a:ext uri="{FF2B5EF4-FFF2-40B4-BE49-F238E27FC236}">
                  <a16:creationId xmlns:a16="http://schemas.microsoft.com/office/drawing/2014/main" id="{95CFFCCA-6A5F-7A2E-57BE-1019233203CC}"/>
                </a:ext>
              </a:extLst>
            </p:cNvPr>
            <p:cNvSpPr txBox="1"/>
            <p:nvPr/>
          </p:nvSpPr>
          <p:spPr>
            <a:xfrm>
              <a:off x="3435072" y="4616325"/>
              <a:ext cx="944489" cy="369332"/>
            </a:xfrm>
            <a:prstGeom prst="rect">
              <a:avLst/>
            </a:prstGeom>
            <a:noFill/>
          </p:spPr>
          <p:txBody>
            <a:bodyPr wrap="none" rtlCol="0">
              <a:spAutoFit/>
            </a:bodyPr>
            <a:lstStyle/>
            <a:p>
              <a:r>
                <a:rPr lang="en-IN" dirty="0">
                  <a:latin typeface="AngsanaUPC" panose="02020603050405020304" pitchFamily="18" charset="-34"/>
                  <a:cs typeface="AngsanaUPC" panose="02020603050405020304" pitchFamily="18" charset="-34"/>
                </a:rPr>
                <a:t>Master node</a:t>
              </a:r>
            </a:p>
          </p:txBody>
        </p:sp>
      </p:grpSp>
      <p:grpSp>
        <p:nvGrpSpPr>
          <p:cNvPr id="9" name="Group 8">
            <a:extLst>
              <a:ext uri="{FF2B5EF4-FFF2-40B4-BE49-F238E27FC236}">
                <a16:creationId xmlns:a16="http://schemas.microsoft.com/office/drawing/2014/main" id="{0599DCBD-6778-E9DB-C51C-398901ACC9C5}"/>
              </a:ext>
            </a:extLst>
          </p:cNvPr>
          <p:cNvGrpSpPr/>
          <p:nvPr/>
        </p:nvGrpSpPr>
        <p:grpSpPr>
          <a:xfrm>
            <a:off x="4626428" y="2638019"/>
            <a:ext cx="4240095" cy="1618295"/>
            <a:chOff x="4626428" y="2638019"/>
            <a:chExt cx="4240095" cy="1618295"/>
          </a:xfrm>
        </p:grpSpPr>
        <p:grpSp>
          <p:nvGrpSpPr>
            <p:cNvPr id="11" name="Group 10">
              <a:extLst>
                <a:ext uri="{FF2B5EF4-FFF2-40B4-BE49-F238E27FC236}">
                  <a16:creationId xmlns:a16="http://schemas.microsoft.com/office/drawing/2014/main" id="{54ADA4E4-5B47-20C4-C89A-87970F357465}"/>
                </a:ext>
              </a:extLst>
            </p:cNvPr>
            <p:cNvGrpSpPr/>
            <p:nvPr/>
          </p:nvGrpSpPr>
          <p:grpSpPr>
            <a:xfrm>
              <a:off x="7813029" y="2638019"/>
              <a:ext cx="1053494" cy="1099066"/>
              <a:chOff x="3324249" y="3650636"/>
              <a:chExt cx="1053494" cy="1099066"/>
            </a:xfrm>
          </p:grpSpPr>
          <p:pic>
            <p:nvPicPr>
              <p:cNvPr id="13" name="Graphic 12" descr="Office worker male outline">
                <a:extLst>
                  <a:ext uri="{FF2B5EF4-FFF2-40B4-BE49-F238E27FC236}">
                    <a16:creationId xmlns:a16="http://schemas.microsoft.com/office/drawing/2014/main" id="{425ABBD3-AC03-EFA1-066C-F134582107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41914" y="3650636"/>
                <a:ext cx="914400" cy="914400"/>
              </a:xfrm>
              <a:prstGeom prst="rect">
                <a:avLst/>
              </a:prstGeom>
            </p:spPr>
          </p:pic>
          <p:sp>
            <p:nvSpPr>
              <p:cNvPr id="14" name="TextBox 13">
                <a:extLst>
                  <a:ext uri="{FF2B5EF4-FFF2-40B4-BE49-F238E27FC236}">
                    <a16:creationId xmlns:a16="http://schemas.microsoft.com/office/drawing/2014/main" id="{60D79A10-F309-799C-7546-BDD536BD6354}"/>
                  </a:ext>
                </a:extLst>
              </p:cNvPr>
              <p:cNvSpPr txBox="1"/>
              <p:nvPr/>
            </p:nvSpPr>
            <p:spPr>
              <a:xfrm>
                <a:off x="3324249" y="4380370"/>
                <a:ext cx="1053494" cy="369332"/>
              </a:xfrm>
              <a:prstGeom prst="rect">
                <a:avLst/>
              </a:prstGeom>
              <a:noFill/>
            </p:spPr>
            <p:txBody>
              <a:bodyPr wrap="none" rtlCol="0">
                <a:spAutoFit/>
              </a:bodyPr>
              <a:lstStyle/>
              <a:p>
                <a:r>
                  <a:rPr lang="en-IN" b="1" dirty="0">
                    <a:latin typeface="AngsanaUPC" panose="02020603050405020304" pitchFamily="18" charset="-34"/>
                    <a:cs typeface="AngsanaUPC" panose="02020603050405020304" pitchFamily="18" charset="-34"/>
                  </a:rPr>
                  <a:t>Worker node</a:t>
                </a:r>
              </a:p>
            </p:txBody>
          </p:sp>
        </p:grpSp>
        <p:cxnSp>
          <p:nvCxnSpPr>
            <p:cNvPr id="12" name="Straight Arrow Connector 11">
              <a:extLst>
                <a:ext uri="{FF2B5EF4-FFF2-40B4-BE49-F238E27FC236}">
                  <a16:creationId xmlns:a16="http://schemas.microsoft.com/office/drawing/2014/main" id="{0ABFD895-09D5-309F-E991-62392E379CFF}"/>
                </a:ext>
              </a:extLst>
            </p:cNvPr>
            <p:cNvCxnSpPr/>
            <p:nvPr/>
          </p:nvCxnSpPr>
          <p:spPr>
            <a:xfrm flipV="1">
              <a:off x="4626428" y="3367753"/>
              <a:ext cx="3186601" cy="88856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FBC851F3-0BC2-2235-3DB2-C7535C6B610F}"/>
              </a:ext>
            </a:extLst>
          </p:cNvPr>
          <p:cNvGrpSpPr/>
          <p:nvPr/>
        </p:nvGrpSpPr>
        <p:grpSpPr>
          <a:xfrm>
            <a:off x="4626428" y="3737085"/>
            <a:ext cx="4188181" cy="1099066"/>
            <a:chOff x="4626428" y="3737085"/>
            <a:chExt cx="4188181" cy="1099066"/>
          </a:xfrm>
        </p:grpSpPr>
        <p:grpSp>
          <p:nvGrpSpPr>
            <p:cNvPr id="17" name="Group 16">
              <a:extLst>
                <a:ext uri="{FF2B5EF4-FFF2-40B4-BE49-F238E27FC236}">
                  <a16:creationId xmlns:a16="http://schemas.microsoft.com/office/drawing/2014/main" id="{761266FF-C419-4FA3-AB0C-560CEBCA10A0}"/>
                </a:ext>
              </a:extLst>
            </p:cNvPr>
            <p:cNvGrpSpPr/>
            <p:nvPr/>
          </p:nvGrpSpPr>
          <p:grpSpPr>
            <a:xfrm>
              <a:off x="7735467" y="3737085"/>
              <a:ext cx="1079142" cy="1099066"/>
              <a:chOff x="3264352" y="3650636"/>
              <a:chExt cx="1079142" cy="1099066"/>
            </a:xfrm>
          </p:grpSpPr>
          <p:pic>
            <p:nvPicPr>
              <p:cNvPr id="19" name="Graphic 18" descr="Office worker male outline">
                <a:extLst>
                  <a:ext uri="{FF2B5EF4-FFF2-40B4-BE49-F238E27FC236}">
                    <a16:creationId xmlns:a16="http://schemas.microsoft.com/office/drawing/2014/main" id="{5FD5EC70-C062-1746-4C26-EFCD95A6F30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41914" y="3650636"/>
                <a:ext cx="914400" cy="914400"/>
              </a:xfrm>
              <a:prstGeom prst="rect">
                <a:avLst/>
              </a:prstGeom>
            </p:spPr>
          </p:pic>
          <p:sp>
            <p:nvSpPr>
              <p:cNvPr id="21" name="TextBox 20">
                <a:extLst>
                  <a:ext uri="{FF2B5EF4-FFF2-40B4-BE49-F238E27FC236}">
                    <a16:creationId xmlns:a16="http://schemas.microsoft.com/office/drawing/2014/main" id="{710F9C27-BA60-77AB-D4D6-18B6897E392F}"/>
                  </a:ext>
                </a:extLst>
              </p:cNvPr>
              <p:cNvSpPr txBox="1"/>
              <p:nvPr/>
            </p:nvSpPr>
            <p:spPr>
              <a:xfrm>
                <a:off x="3264352" y="4380370"/>
                <a:ext cx="1079142" cy="369332"/>
              </a:xfrm>
              <a:prstGeom prst="rect">
                <a:avLst/>
              </a:prstGeom>
              <a:noFill/>
            </p:spPr>
            <p:txBody>
              <a:bodyPr wrap="none" rtlCol="0">
                <a:spAutoFit/>
              </a:bodyPr>
              <a:lstStyle/>
              <a:p>
                <a:r>
                  <a:rPr lang="en-IN" b="1" dirty="0">
                    <a:latin typeface="AngsanaUPC" panose="02020603050405020304" pitchFamily="18" charset="-34"/>
                    <a:cs typeface="AngsanaUPC" panose="02020603050405020304" pitchFamily="18" charset="-34"/>
                  </a:rPr>
                  <a:t>Worker Node</a:t>
                </a:r>
              </a:p>
            </p:txBody>
          </p:sp>
        </p:grpSp>
        <p:cxnSp>
          <p:nvCxnSpPr>
            <p:cNvPr id="18" name="Straight Arrow Connector 17">
              <a:extLst>
                <a:ext uri="{FF2B5EF4-FFF2-40B4-BE49-F238E27FC236}">
                  <a16:creationId xmlns:a16="http://schemas.microsoft.com/office/drawing/2014/main" id="{9AC0D17F-E055-99C1-549A-F720942E1DC0}"/>
                </a:ext>
              </a:extLst>
            </p:cNvPr>
            <p:cNvCxnSpPr>
              <a:cxnSpLocks/>
            </p:cNvCxnSpPr>
            <p:nvPr/>
          </p:nvCxnSpPr>
          <p:spPr>
            <a:xfrm>
              <a:off x="4626428" y="4443281"/>
              <a:ext cx="3186601"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15C502DF-88EC-2BB8-519A-AE789E96D333}"/>
              </a:ext>
            </a:extLst>
          </p:cNvPr>
          <p:cNvGrpSpPr/>
          <p:nvPr/>
        </p:nvGrpSpPr>
        <p:grpSpPr>
          <a:xfrm>
            <a:off x="4600478" y="4627321"/>
            <a:ext cx="4214131" cy="1487957"/>
            <a:chOff x="4600478" y="4627321"/>
            <a:chExt cx="4214131" cy="1487957"/>
          </a:xfrm>
        </p:grpSpPr>
        <p:grpSp>
          <p:nvGrpSpPr>
            <p:cNvPr id="24" name="Group 23">
              <a:extLst>
                <a:ext uri="{FF2B5EF4-FFF2-40B4-BE49-F238E27FC236}">
                  <a16:creationId xmlns:a16="http://schemas.microsoft.com/office/drawing/2014/main" id="{3A9A735F-3168-D65A-B7B9-5C59BFEC77D8}"/>
                </a:ext>
              </a:extLst>
            </p:cNvPr>
            <p:cNvGrpSpPr/>
            <p:nvPr/>
          </p:nvGrpSpPr>
          <p:grpSpPr>
            <a:xfrm>
              <a:off x="7735467" y="5016212"/>
              <a:ext cx="1079142" cy="1099066"/>
              <a:chOff x="3264352" y="3650636"/>
              <a:chExt cx="1079142" cy="1099066"/>
            </a:xfrm>
          </p:grpSpPr>
          <p:pic>
            <p:nvPicPr>
              <p:cNvPr id="27" name="Graphic 26" descr="Office worker male outline">
                <a:extLst>
                  <a:ext uri="{FF2B5EF4-FFF2-40B4-BE49-F238E27FC236}">
                    <a16:creationId xmlns:a16="http://schemas.microsoft.com/office/drawing/2014/main" id="{9EDBF761-ED28-FF32-C534-2FB10A4C65D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41914" y="3650636"/>
                <a:ext cx="914400" cy="914400"/>
              </a:xfrm>
              <a:prstGeom prst="rect">
                <a:avLst/>
              </a:prstGeom>
            </p:spPr>
          </p:pic>
          <p:sp>
            <p:nvSpPr>
              <p:cNvPr id="28" name="TextBox 27">
                <a:extLst>
                  <a:ext uri="{FF2B5EF4-FFF2-40B4-BE49-F238E27FC236}">
                    <a16:creationId xmlns:a16="http://schemas.microsoft.com/office/drawing/2014/main" id="{7F8C0F4D-158E-2EB2-F9AE-C1291601B2B8}"/>
                  </a:ext>
                </a:extLst>
              </p:cNvPr>
              <p:cNvSpPr txBox="1"/>
              <p:nvPr/>
            </p:nvSpPr>
            <p:spPr>
              <a:xfrm>
                <a:off x="3264352" y="4380370"/>
                <a:ext cx="1079142" cy="369332"/>
              </a:xfrm>
              <a:prstGeom prst="rect">
                <a:avLst/>
              </a:prstGeom>
              <a:noFill/>
            </p:spPr>
            <p:txBody>
              <a:bodyPr wrap="none" rtlCol="0">
                <a:spAutoFit/>
              </a:bodyPr>
              <a:lstStyle/>
              <a:p>
                <a:r>
                  <a:rPr lang="en-IN" b="1" dirty="0">
                    <a:latin typeface="AngsanaUPC" panose="02020603050405020304" pitchFamily="18" charset="-34"/>
                    <a:cs typeface="AngsanaUPC" panose="02020603050405020304" pitchFamily="18" charset="-34"/>
                  </a:rPr>
                  <a:t>Worker Node</a:t>
                </a:r>
              </a:p>
            </p:txBody>
          </p:sp>
        </p:grpSp>
        <p:cxnSp>
          <p:nvCxnSpPr>
            <p:cNvPr id="26" name="Straight Arrow Connector 25">
              <a:extLst>
                <a:ext uri="{FF2B5EF4-FFF2-40B4-BE49-F238E27FC236}">
                  <a16:creationId xmlns:a16="http://schemas.microsoft.com/office/drawing/2014/main" id="{4E985216-0D2B-F7BD-911D-DB8CBB7B7AF4}"/>
                </a:ext>
              </a:extLst>
            </p:cNvPr>
            <p:cNvCxnSpPr>
              <a:cxnSpLocks/>
            </p:cNvCxnSpPr>
            <p:nvPr/>
          </p:nvCxnSpPr>
          <p:spPr>
            <a:xfrm>
              <a:off x="4600478" y="4627321"/>
              <a:ext cx="3173770" cy="104995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69D061A4-B2D2-3BCA-A4A7-EBE03F41DF96}"/>
              </a:ext>
            </a:extLst>
          </p:cNvPr>
          <p:cNvSpPr txBox="1"/>
          <p:nvPr/>
        </p:nvSpPr>
        <p:spPr>
          <a:xfrm>
            <a:off x="1312358" y="2395959"/>
            <a:ext cx="1234072" cy="369332"/>
          </a:xfrm>
          <a:prstGeom prst="rect">
            <a:avLst/>
          </a:prstGeom>
          <a:noFill/>
        </p:spPr>
        <p:txBody>
          <a:bodyPr wrap="square" rtlCol="0">
            <a:spAutoFit/>
          </a:bodyPr>
          <a:lstStyle/>
          <a:p>
            <a:r>
              <a:rPr lang="en-IN" dirty="0">
                <a:latin typeface="AngsanaUPC" panose="02020603050405020304" pitchFamily="18" charset="-34"/>
                <a:cs typeface="AngsanaUPC" panose="02020603050405020304" pitchFamily="18" charset="-34"/>
              </a:rPr>
              <a:t>Cluster</a:t>
            </a:r>
          </a:p>
        </p:txBody>
      </p:sp>
    </p:spTree>
    <p:extLst>
      <p:ext uri="{BB962C8B-B14F-4D97-AF65-F5344CB8AC3E}">
        <p14:creationId xmlns:p14="http://schemas.microsoft.com/office/powerpoint/2010/main" val="2307648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7888E04-8E06-2017-447C-0B1AC33996D6}"/>
              </a:ext>
            </a:extLst>
          </p:cNvPr>
          <p:cNvSpPr/>
          <p:nvPr/>
        </p:nvSpPr>
        <p:spPr>
          <a:xfrm>
            <a:off x="4434840" y="2712720"/>
            <a:ext cx="7100221" cy="363723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DF962F5-3604-B420-3C2C-0A6ED936171D}"/>
              </a:ext>
            </a:extLst>
          </p:cNvPr>
          <p:cNvSpPr>
            <a:spLocks noGrp="1"/>
          </p:cNvSpPr>
          <p:nvPr>
            <p:ph type="title"/>
          </p:nvPr>
        </p:nvSpPr>
        <p:spPr/>
        <p:txBody>
          <a:bodyPr/>
          <a:lstStyle/>
          <a:p>
            <a:r>
              <a:rPr lang="en-IN" dirty="0"/>
              <a:t>       </a:t>
            </a:r>
            <a:r>
              <a:rPr lang="en-IN" dirty="0">
                <a:latin typeface="AngsanaUPC" panose="02020603050405020304" pitchFamily="18" charset="-34"/>
                <a:cs typeface="AngsanaUPC" panose="02020603050405020304" pitchFamily="18" charset="-34"/>
              </a:rPr>
              <a:t>Kubernetes</a:t>
            </a:r>
          </a:p>
        </p:txBody>
      </p:sp>
      <p:sp>
        <p:nvSpPr>
          <p:cNvPr id="9" name="Content Placeholder 8">
            <a:extLst>
              <a:ext uri="{FF2B5EF4-FFF2-40B4-BE49-F238E27FC236}">
                <a16:creationId xmlns:a16="http://schemas.microsoft.com/office/drawing/2014/main" id="{D3130803-FF14-2122-2330-F0A8AD902A97}"/>
              </a:ext>
            </a:extLst>
          </p:cNvPr>
          <p:cNvSpPr>
            <a:spLocks noGrp="1"/>
          </p:cNvSpPr>
          <p:nvPr>
            <p:ph idx="1"/>
          </p:nvPr>
        </p:nvSpPr>
        <p:spPr/>
        <p:txBody>
          <a:bodyPr/>
          <a:lstStyle/>
          <a:p>
            <a:pPr marL="0" indent="0">
              <a:buNone/>
            </a:pPr>
            <a:endParaRPr lang="en-IN" dirty="0"/>
          </a:p>
          <a:p>
            <a:pPr marL="0" indent="0">
              <a:buNone/>
            </a:pPr>
            <a:endParaRPr lang="en-IN" dirty="0"/>
          </a:p>
        </p:txBody>
      </p:sp>
      <p:pic>
        <p:nvPicPr>
          <p:cNvPr id="10" name="Picture 10">
            <a:extLst>
              <a:ext uri="{FF2B5EF4-FFF2-40B4-BE49-F238E27FC236}">
                <a16:creationId xmlns:a16="http://schemas.microsoft.com/office/drawing/2014/main" id="{14591616-84C1-EEEF-DC9A-4422D803B5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963" r="69683" b="4"/>
          <a:stretch/>
        </p:blipFill>
        <p:spPr bwMode="auto">
          <a:xfrm>
            <a:off x="1076960" y="520890"/>
            <a:ext cx="1050906" cy="101403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92A88122-9A26-8D12-0C06-08BD66DCD33E}"/>
              </a:ext>
            </a:extLst>
          </p:cNvPr>
          <p:cNvSpPr txBox="1"/>
          <p:nvPr/>
        </p:nvSpPr>
        <p:spPr>
          <a:xfrm>
            <a:off x="624840" y="2072640"/>
            <a:ext cx="11308080" cy="3895362"/>
          </a:xfrm>
          <a:prstGeom prst="rect">
            <a:avLst/>
          </a:prstGeom>
          <a:noFill/>
        </p:spPr>
        <p:txBody>
          <a:bodyPr wrap="square" rtlCol="0">
            <a:spAutoFit/>
          </a:bodyPr>
          <a:lstStyle/>
          <a:p>
            <a:r>
              <a:rPr lang="en-IN" sz="2000" dirty="0">
                <a:effectLst/>
                <a:latin typeface="AngsanaUPC" panose="02020603050405020304" pitchFamily="18" charset="-34"/>
                <a:ea typeface="Calibri" panose="020F0502020204030204" pitchFamily="34" charset="0"/>
                <a:cs typeface="AngsanaUPC" panose="02020603050405020304" pitchFamily="18" charset="-34"/>
              </a:rPr>
              <a:t>Container management or orchestration engine or tool which automates the deployment, scaling and management of containerized applications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400" kern="100" dirty="0">
                <a:effectLst/>
                <a:latin typeface="AngsanaUPC" panose="02020603050405020304" pitchFamily="18" charset="-34"/>
                <a:ea typeface="Calibri" panose="020F0502020204030204" pitchFamily="34" charset="0"/>
                <a:cs typeface="AngsanaUPC" panose="02020603050405020304" pitchFamily="18" charset="-34"/>
              </a:rPr>
              <a:t>Open source </a:t>
            </a:r>
          </a:p>
          <a:p>
            <a:pPr marL="342900" lvl="0" indent="-342900">
              <a:lnSpc>
                <a:spcPct val="107000"/>
              </a:lnSpc>
              <a:buFont typeface="Symbol" panose="05050102010706020507" pitchFamily="18" charset="2"/>
              <a:buChar char=""/>
            </a:pPr>
            <a:r>
              <a:rPr lang="en-IN" sz="1400" kern="100" dirty="0">
                <a:effectLst/>
                <a:latin typeface="AngsanaUPC" panose="02020603050405020304" pitchFamily="18" charset="-34"/>
                <a:ea typeface="Calibri" panose="020F0502020204030204" pitchFamily="34" charset="0"/>
                <a:cs typeface="AngsanaUPC" panose="02020603050405020304" pitchFamily="18" charset="-34"/>
              </a:rPr>
              <a:t>Developed in Golang</a:t>
            </a:r>
          </a:p>
          <a:p>
            <a:pPr marL="342900" lvl="0" indent="-342900">
              <a:lnSpc>
                <a:spcPct val="107000"/>
              </a:lnSpc>
              <a:buFont typeface="Symbol" panose="05050102010706020507" pitchFamily="18" charset="2"/>
              <a:buChar char=""/>
            </a:pPr>
            <a:r>
              <a:rPr lang="en-IN" sz="1400" kern="100" dirty="0">
                <a:effectLst/>
                <a:latin typeface="AngsanaUPC" panose="02020603050405020304" pitchFamily="18" charset="-34"/>
                <a:ea typeface="Calibri" panose="020F0502020204030204" pitchFamily="34" charset="0"/>
                <a:cs typeface="AngsanaUPC" panose="02020603050405020304" pitchFamily="18" charset="-34"/>
              </a:rPr>
              <a:t>Developed by Google and donated to CNCF </a:t>
            </a:r>
          </a:p>
          <a:p>
            <a:pPr lvl="0">
              <a:lnSpc>
                <a:spcPct val="107000"/>
              </a:lnSpc>
            </a:pPr>
            <a:r>
              <a:rPr lang="en-IN" sz="1400" kern="100" dirty="0">
                <a:latin typeface="AngsanaUPC" panose="02020603050405020304" pitchFamily="18" charset="-34"/>
                <a:ea typeface="Calibri" panose="020F0502020204030204" pitchFamily="34" charset="0"/>
                <a:cs typeface="AngsanaUPC" panose="02020603050405020304" pitchFamily="18" charset="-34"/>
              </a:rPr>
              <a:t>          </a:t>
            </a:r>
            <a:r>
              <a:rPr lang="en-IN" sz="1400" kern="100" dirty="0">
                <a:effectLst/>
                <a:latin typeface="AngsanaUPC" panose="02020603050405020304" pitchFamily="18" charset="-34"/>
                <a:ea typeface="Calibri" panose="020F0502020204030204" pitchFamily="34" charset="0"/>
                <a:cs typeface="AngsanaUPC" panose="02020603050405020304" pitchFamily="18" charset="-34"/>
              </a:rPr>
              <a:t>(Cloud native computing foundation)</a:t>
            </a:r>
          </a:p>
          <a:p>
            <a:pPr marL="342900" lvl="0" indent="-342900">
              <a:lnSpc>
                <a:spcPct val="107000"/>
              </a:lnSpc>
              <a:spcAft>
                <a:spcPts val="800"/>
              </a:spcAft>
              <a:buFont typeface="Symbol" panose="05050102010706020507" pitchFamily="18" charset="2"/>
              <a:buChar char=""/>
            </a:pPr>
            <a:r>
              <a:rPr lang="en-IN" sz="1400" kern="100" dirty="0">
                <a:effectLst/>
                <a:latin typeface="AngsanaUPC" panose="02020603050405020304" pitchFamily="18" charset="-34"/>
                <a:ea typeface="Calibri" panose="020F0502020204030204" pitchFamily="34" charset="0"/>
                <a:cs typeface="AngsanaUPC" panose="02020603050405020304" pitchFamily="18" charset="-34"/>
              </a:rPr>
              <a:t>Also Called as K8s </a:t>
            </a:r>
          </a:p>
          <a:p>
            <a:pPr algn="just">
              <a:lnSpc>
                <a:spcPct val="107000"/>
              </a:lnSpc>
              <a:spcAft>
                <a:spcPts val="800"/>
              </a:spcAft>
            </a:pPr>
            <a:r>
              <a:rPr lang="en-IN" kern="100" dirty="0">
                <a:effectLst/>
                <a:latin typeface="AngsanaUPC" panose="02020603050405020304" pitchFamily="18" charset="-34"/>
                <a:ea typeface="Calibri" panose="020F0502020204030204" pitchFamily="34" charset="0"/>
                <a:cs typeface="AngsanaUPC" panose="02020603050405020304" pitchFamily="18" charset="-34"/>
              </a:rPr>
              <a:t>Other Container management tools :</a:t>
            </a:r>
          </a:p>
          <a:p>
            <a:pPr algn="just">
              <a:lnSpc>
                <a:spcPct val="107000"/>
              </a:lnSpc>
              <a:spcAft>
                <a:spcPts val="800"/>
              </a:spcAft>
            </a:pPr>
            <a:r>
              <a:rPr lang="en-IN" sz="1400" kern="100" dirty="0">
                <a:effectLst/>
                <a:latin typeface="AngsanaUPC" panose="02020603050405020304" pitchFamily="18" charset="-34"/>
                <a:ea typeface="Calibri" panose="020F0502020204030204" pitchFamily="34" charset="0"/>
                <a:cs typeface="AngsanaUPC" panose="02020603050405020304" pitchFamily="18" charset="-34"/>
              </a:rPr>
              <a:t>Docker Swarm </a:t>
            </a:r>
          </a:p>
          <a:p>
            <a:pPr algn="just">
              <a:lnSpc>
                <a:spcPct val="107000"/>
              </a:lnSpc>
              <a:spcAft>
                <a:spcPts val="800"/>
              </a:spcAft>
            </a:pPr>
            <a:r>
              <a:rPr lang="en-IN" sz="1400" kern="100" dirty="0">
                <a:effectLst/>
                <a:latin typeface="AngsanaUPC" panose="02020603050405020304" pitchFamily="18" charset="-34"/>
                <a:ea typeface="Calibri" panose="020F0502020204030204" pitchFamily="34" charset="0"/>
                <a:cs typeface="AngsanaUPC" panose="02020603050405020304" pitchFamily="18" charset="-34"/>
              </a:rPr>
              <a:t>Apache </a:t>
            </a:r>
            <a:r>
              <a:rPr lang="en-IN" sz="1400" kern="100" dirty="0" err="1">
                <a:effectLst/>
                <a:latin typeface="AngsanaUPC" panose="02020603050405020304" pitchFamily="18" charset="-34"/>
                <a:ea typeface="Calibri" panose="020F0502020204030204" pitchFamily="34" charset="0"/>
                <a:cs typeface="AngsanaUPC" panose="02020603050405020304" pitchFamily="18" charset="-34"/>
              </a:rPr>
              <a:t>mesos</a:t>
            </a:r>
            <a:r>
              <a:rPr lang="en-IN" sz="1400" kern="100" dirty="0">
                <a:effectLst/>
                <a:latin typeface="AngsanaUPC" panose="02020603050405020304" pitchFamily="18" charset="-34"/>
                <a:ea typeface="Calibri" panose="020F0502020204030204" pitchFamily="34" charset="0"/>
                <a:cs typeface="AngsanaUPC" panose="02020603050405020304" pitchFamily="18" charset="-34"/>
              </a:rPr>
              <a:t> marathon</a:t>
            </a:r>
          </a:p>
          <a:p>
            <a:pPr lvl="0">
              <a:lnSpc>
                <a:spcPct val="107000"/>
              </a:lnSpc>
              <a:spcAft>
                <a:spcPts val="800"/>
              </a:spcAft>
            </a:pPr>
            <a:endParaRPr lang="en-IN" sz="1800" kern="100" dirty="0">
              <a:effectLst/>
              <a:latin typeface="AngsanaUPC" panose="02020603050405020304" pitchFamily="18" charset="-34"/>
              <a:ea typeface="Calibri" panose="020F0502020204030204" pitchFamily="34" charset="0"/>
              <a:cs typeface="AngsanaUPC" panose="02020603050405020304" pitchFamily="18" charset="-34"/>
            </a:endParaRPr>
          </a:p>
          <a:p>
            <a:endParaRPr lang="en-IN" sz="2400" dirty="0">
              <a:latin typeface="AngsanaUPC" panose="02020603050405020304" pitchFamily="18" charset="-34"/>
              <a:cs typeface="AngsanaUPC" panose="02020603050405020304" pitchFamily="18" charset="-34"/>
            </a:endParaRPr>
          </a:p>
        </p:txBody>
      </p:sp>
      <p:pic>
        <p:nvPicPr>
          <p:cNvPr id="29" name="Picture 28">
            <a:extLst>
              <a:ext uri="{FF2B5EF4-FFF2-40B4-BE49-F238E27FC236}">
                <a16:creationId xmlns:a16="http://schemas.microsoft.com/office/drawing/2014/main" id="{2995ED8E-5CA9-15FE-E4F7-FCFB84172C4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95715" y="3057017"/>
            <a:ext cx="1041205" cy="743966"/>
          </a:xfrm>
          <a:prstGeom prst="rect">
            <a:avLst/>
          </a:prstGeom>
          <a:noFill/>
          <a:ln>
            <a:noFill/>
          </a:ln>
        </p:spPr>
      </p:pic>
      <p:pic>
        <p:nvPicPr>
          <p:cNvPr id="31" name="Picture 30" descr="A blue whale holding a box on top of a blue object&#10;&#10;Description automatically generated">
            <a:extLst>
              <a:ext uri="{FF2B5EF4-FFF2-40B4-BE49-F238E27FC236}">
                <a16:creationId xmlns:a16="http://schemas.microsoft.com/office/drawing/2014/main" id="{00D10EDE-0C5B-056F-3C5C-08D990A14B0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95715" y="4784280"/>
            <a:ext cx="1027936" cy="801497"/>
          </a:xfrm>
          <a:prstGeom prst="rect">
            <a:avLst/>
          </a:prstGeom>
          <a:noFill/>
          <a:ln>
            <a:noFill/>
          </a:ln>
        </p:spPr>
      </p:pic>
      <p:sp>
        <p:nvSpPr>
          <p:cNvPr id="32" name="TextBox 31">
            <a:extLst>
              <a:ext uri="{FF2B5EF4-FFF2-40B4-BE49-F238E27FC236}">
                <a16:creationId xmlns:a16="http://schemas.microsoft.com/office/drawing/2014/main" id="{58E8C7E3-DC03-EED2-3E45-76CBDDA63032}"/>
              </a:ext>
            </a:extLst>
          </p:cNvPr>
          <p:cNvSpPr txBox="1"/>
          <p:nvPr/>
        </p:nvSpPr>
        <p:spPr>
          <a:xfrm>
            <a:off x="4795715" y="5698894"/>
            <a:ext cx="1920240" cy="369332"/>
          </a:xfrm>
          <a:prstGeom prst="rect">
            <a:avLst/>
          </a:prstGeom>
          <a:noFill/>
        </p:spPr>
        <p:txBody>
          <a:bodyPr wrap="square" rtlCol="0">
            <a:spAutoFit/>
          </a:bodyPr>
          <a:lstStyle/>
          <a:p>
            <a:r>
              <a:rPr lang="en-IN" dirty="0"/>
              <a:t>Docker Swarm</a:t>
            </a:r>
          </a:p>
        </p:txBody>
      </p:sp>
      <p:sp>
        <p:nvSpPr>
          <p:cNvPr id="34" name="TextBox 33">
            <a:extLst>
              <a:ext uri="{FF2B5EF4-FFF2-40B4-BE49-F238E27FC236}">
                <a16:creationId xmlns:a16="http://schemas.microsoft.com/office/drawing/2014/main" id="{D866CD52-76D8-96B7-BD45-2DC414D98AD7}"/>
              </a:ext>
            </a:extLst>
          </p:cNvPr>
          <p:cNvSpPr txBox="1"/>
          <p:nvPr/>
        </p:nvSpPr>
        <p:spPr>
          <a:xfrm>
            <a:off x="6868355" y="2935481"/>
            <a:ext cx="2036216" cy="3367397"/>
          </a:xfrm>
          <a:prstGeom prst="rect">
            <a:avLst/>
          </a:prstGeom>
          <a:noFill/>
        </p:spPr>
        <p:txBody>
          <a:bodyPr wrap="square" rtlCol="0">
            <a:spAutoFit/>
          </a:bodyPr>
          <a:lstStyle/>
          <a:p>
            <a:pPr>
              <a:lnSpc>
                <a:spcPct val="150000"/>
              </a:lnSpc>
            </a:pPr>
            <a:r>
              <a:rPr lang="en-IN" dirty="0"/>
              <a:t>Deploying</a:t>
            </a:r>
          </a:p>
          <a:p>
            <a:pPr>
              <a:lnSpc>
                <a:spcPct val="150000"/>
              </a:lnSpc>
            </a:pPr>
            <a:r>
              <a:rPr lang="en-IN" dirty="0"/>
              <a:t>Scheduling</a:t>
            </a:r>
          </a:p>
          <a:p>
            <a:pPr>
              <a:lnSpc>
                <a:spcPct val="150000"/>
              </a:lnSpc>
            </a:pPr>
            <a:r>
              <a:rPr lang="en-IN" dirty="0"/>
              <a:t>Scaling</a:t>
            </a:r>
          </a:p>
          <a:p>
            <a:pPr>
              <a:lnSpc>
                <a:spcPct val="150000"/>
              </a:lnSpc>
            </a:pPr>
            <a:r>
              <a:rPr lang="en-IN" dirty="0"/>
              <a:t>Load balancing</a:t>
            </a:r>
          </a:p>
          <a:p>
            <a:pPr>
              <a:lnSpc>
                <a:spcPct val="150000"/>
              </a:lnSpc>
            </a:pPr>
            <a:r>
              <a:rPr lang="en-IN" dirty="0"/>
              <a:t>Batch Execution</a:t>
            </a:r>
          </a:p>
          <a:p>
            <a:pPr>
              <a:lnSpc>
                <a:spcPct val="150000"/>
              </a:lnSpc>
            </a:pPr>
            <a:r>
              <a:rPr lang="en-IN" dirty="0"/>
              <a:t>Rollouts / Rollback</a:t>
            </a:r>
          </a:p>
          <a:p>
            <a:pPr>
              <a:lnSpc>
                <a:spcPct val="150000"/>
              </a:lnSpc>
            </a:pPr>
            <a:r>
              <a:rPr lang="en-IN" dirty="0"/>
              <a:t>Monitoring</a:t>
            </a:r>
          </a:p>
        </p:txBody>
      </p:sp>
      <p:sp>
        <p:nvSpPr>
          <p:cNvPr id="38" name="Rectangle 37">
            <a:extLst>
              <a:ext uri="{FF2B5EF4-FFF2-40B4-BE49-F238E27FC236}">
                <a16:creationId xmlns:a16="http://schemas.microsoft.com/office/drawing/2014/main" id="{7074C2C2-E37A-6D05-A1AA-D6EA02955110}"/>
              </a:ext>
            </a:extLst>
          </p:cNvPr>
          <p:cNvSpPr/>
          <p:nvPr/>
        </p:nvSpPr>
        <p:spPr>
          <a:xfrm>
            <a:off x="9420291" y="2935481"/>
            <a:ext cx="2146869" cy="3367397"/>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0" name="Picture 6">
            <a:extLst>
              <a:ext uri="{FF2B5EF4-FFF2-40B4-BE49-F238E27FC236}">
                <a16:creationId xmlns:a16="http://schemas.microsoft.com/office/drawing/2014/main" id="{061BACC9-0216-5D0A-8EB5-43E12E8FF7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1170" y="3325755"/>
            <a:ext cx="577161" cy="51162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a:extLst>
              <a:ext uri="{FF2B5EF4-FFF2-40B4-BE49-F238E27FC236}">
                <a16:creationId xmlns:a16="http://schemas.microsoft.com/office/drawing/2014/main" id="{37AA6555-A965-F123-999F-DF9448C7B4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59049" y="3302005"/>
            <a:ext cx="584904" cy="51849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a:extLst>
              <a:ext uri="{FF2B5EF4-FFF2-40B4-BE49-F238E27FC236}">
                <a16:creationId xmlns:a16="http://schemas.microsoft.com/office/drawing/2014/main" id="{5127ACBB-C09A-D786-E106-5EB4756BF0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14711" y="4028358"/>
            <a:ext cx="577161" cy="51162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a:extLst>
              <a:ext uri="{FF2B5EF4-FFF2-40B4-BE49-F238E27FC236}">
                <a16:creationId xmlns:a16="http://schemas.microsoft.com/office/drawing/2014/main" id="{CF75091A-B37E-51B0-CCDD-C4B274E1A5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88485" y="4038164"/>
            <a:ext cx="577161" cy="51162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a:extLst>
              <a:ext uri="{FF2B5EF4-FFF2-40B4-BE49-F238E27FC236}">
                <a16:creationId xmlns:a16="http://schemas.microsoft.com/office/drawing/2014/main" id="{5B64A691-EDD9-BABF-CBAF-C1A1950495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91901" y="4025491"/>
            <a:ext cx="577161" cy="511627"/>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a:extLst>
              <a:ext uri="{FF2B5EF4-FFF2-40B4-BE49-F238E27FC236}">
                <a16:creationId xmlns:a16="http://schemas.microsoft.com/office/drawing/2014/main" id="{D2F83DBD-72D8-F3B9-8F18-5AD2AF60B2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V="1">
            <a:off x="9587076" y="4772864"/>
            <a:ext cx="621255" cy="55071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a:extLst>
              <a:ext uri="{FF2B5EF4-FFF2-40B4-BE49-F238E27FC236}">
                <a16:creationId xmlns:a16="http://schemas.microsoft.com/office/drawing/2014/main" id="{2ABE63EC-CA32-5B1A-3BE5-B88BB545E1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V="1">
            <a:off x="10375116" y="4813863"/>
            <a:ext cx="503547" cy="44637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a:extLst>
              <a:ext uri="{FF2B5EF4-FFF2-40B4-BE49-F238E27FC236}">
                <a16:creationId xmlns:a16="http://schemas.microsoft.com/office/drawing/2014/main" id="{CFC895F5-D5F7-744F-1982-D33BA3C9FB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V="1">
            <a:off x="10967942" y="4830315"/>
            <a:ext cx="567119" cy="50272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a:extLst>
              <a:ext uri="{FF2B5EF4-FFF2-40B4-BE49-F238E27FC236}">
                <a16:creationId xmlns:a16="http://schemas.microsoft.com/office/drawing/2014/main" id="{742241D5-0232-15B2-FAE4-A9A6972AF2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12468" y="5492518"/>
            <a:ext cx="577161" cy="511627"/>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a:extLst>
              <a:ext uri="{FF2B5EF4-FFF2-40B4-BE49-F238E27FC236}">
                <a16:creationId xmlns:a16="http://schemas.microsoft.com/office/drawing/2014/main" id="{20291F5B-4971-6A59-A9BD-69D5FE34D3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7650" y="5470286"/>
            <a:ext cx="577161" cy="511627"/>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a:extLst>
              <a:ext uri="{FF2B5EF4-FFF2-40B4-BE49-F238E27FC236}">
                <a16:creationId xmlns:a16="http://schemas.microsoft.com/office/drawing/2014/main" id="{27EB0AE0-4988-C0B3-7147-3770AB9848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70531" y="5473611"/>
            <a:ext cx="577161" cy="51162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a:extLst>
              <a:ext uri="{FF2B5EF4-FFF2-40B4-BE49-F238E27FC236}">
                <a16:creationId xmlns:a16="http://schemas.microsoft.com/office/drawing/2014/main" id="{AD52409C-3189-7C78-1981-E5A270BC6B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75208" y="3341047"/>
            <a:ext cx="577161" cy="51162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6D177B6E-EC88-28E2-49AB-C1C1675CCD34}"/>
              </a:ext>
            </a:extLst>
          </p:cNvPr>
          <p:cNvSpPr txBox="1"/>
          <p:nvPr/>
        </p:nvSpPr>
        <p:spPr>
          <a:xfrm>
            <a:off x="5100515" y="4064373"/>
            <a:ext cx="1920240" cy="369332"/>
          </a:xfrm>
          <a:prstGeom prst="rect">
            <a:avLst/>
          </a:prstGeom>
          <a:noFill/>
        </p:spPr>
        <p:txBody>
          <a:bodyPr wrap="square" rtlCol="0">
            <a:spAutoFit/>
          </a:bodyPr>
          <a:lstStyle/>
          <a:p>
            <a:r>
              <a:rPr lang="en-IN" dirty="0"/>
              <a:t>Kubernetes</a:t>
            </a:r>
          </a:p>
        </p:txBody>
      </p:sp>
      <p:sp>
        <p:nvSpPr>
          <p:cNvPr id="53" name="Left Bracket 52">
            <a:extLst>
              <a:ext uri="{FF2B5EF4-FFF2-40B4-BE49-F238E27FC236}">
                <a16:creationId xmlns:a16="http://schemas.microsoft.com/office/drawing/2014/main" id="{B395E059-4FB6-85BB-C27E-A4AFFBDB7F9F}"/>
              </a:ext>
            </a:extLst>
          </p:cNvPr>
          <p:cNvSpPr/>
          <p:nvPr/>
        </p:nvSpPr>
        <p:spPr>
          <a:xfrm>
            <a:off x="6801478" y="2986204"/>
            <a:ext cx="411453" cy="3338396"/>
          </a:xfrm>
          <a:prstGeom prst="leftBracket">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4" name="Arrow: Right 53">
            <a:extLst>
              <a:ext uri="{FF2B5EF4-FFF2-40B4-BE49-F238E27FC236}">
                <a16:creationId xmlns:a16="http://schemas.microsoft.com/office/drawing/2014/main" id="{EF678AFD-B71B-E785-8D28-07CF3494B22E}"/>
              </a:ext>
            </a:extLst>
          </p:cNvPr>
          <p:cNvSpPr/>
          <p:nvPr/>
        </p:nvSpPr>
        <p:spPr>
          <a:xfrm>
            <a:off x="6141983" y="4568318"/>
            <a:ext cx="536219" cy="5239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Right 54">
            <a:extLst>
              <a:ext uri="{FF2B5EF4-FFF2-40B4-BE49-F238E27FC236}">
                <a16:creationId xmlns:a16="http://schemas.microsoft.com/office/drawing/2014/main" id="{A04F5CFA-A444-86CC-2A0A-FE4D338237A7}"/>
              </a:ext>
            </a:extLst>
          </p:cNvPr>
          <p:cNvSpPr/>
          <p:nvPr/>
        </p:nvSpPr>
        <p:spPr>
          <a:xfrm>
            <a:off x="8857133" y="4556993"/>
            <a:ext cx="536219" cy="5239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E2D45402-E9BA-FFD1-A32A-8D23E9C0A86E}"/>
              </a:ext>
            </a:extLst>
          </p:cNvPr>
          <p:cNvSpPr txBox="1"/>
          <p:nvPr/>
        </p:nvSpPr>
        <p:spPr>
          <a:xfrm>
            <a:off x="8420341" y="2682024"/>
            <a:ext cx="3619259" cy="369332"/>
          </a:xfrm>
          <a:prstGeom prst="rect">
            <a:avLst/>
          </a:prstGeom>
          <a:noFill/>
        </p:spPr>
        <p:txBody>
          <a:bodyPr wrap="square" rtlCol="0">
            <a:spAutoFit/>
          </a:bodyPr>
          <a:lstStyle/>
          <a:p>
            <a:r>
              <a:rPr lang="en-IN" b="1" dirty="0"/>
              <a:t>Containerized applications</a:t>
            </a:r>
          </a:p>
        </p:txBody>
      </p:sp>
    </p:spTree>
    <p:extLst>
      <p:ext uri="{BB962C8B-B14F-4D97-AF65-F5344CB8AC3E}">
        <p14:creationId xmlns:p14="http://schemas.microsoft.com/office/powerpoint/2010/main" val="2202862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262267-F0FE-3B8C-AA9C-A3D2091F2E4B}"/>
              </a:ext>
            </a:extLst>
          </p:cNvPr>
          <p:cNvSpPr>
            <a:spLocks noGrp="1"/>
          </p:cNvSpPr>
          <p:nvPr>
            <p:ph type="title"/>
          </p:nvPr>
        </p:nvSpPr>
        <p:spPr>
          <a:xfrm>
            <a:off x="576072" y="238539"/>
            <a:ext cx="11018520" cy="1434415"/>
          </a:xfrm>
        </p:spPr>
        <p:txBody>
          <a:bodyPr anchor="b">
            <a:normAutofit/>
          </a:bodyPr>
          <a:lstStyle/>
          <a:p>
            <a:r>
              <a:rPr lang="en-IN" sz="7200">
                <a:latin typeface="AngsanaUPC" panose="02020603050405020304" pitchFamily="18" charset="-34"/>
                <a:cs typeface="AngsanaUPC" panose="02020603050405020304" pitchFamily="18" charset="-34"/>
              </a:rPr>
              <a:t>Kubernetes Architecture</a:t>
            </a:r>
          </a:p>
        </p:txBody>
      </p:sp>
      <p:sp>
        <p:nvSpPr>
          <p:cNvPr id="2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3573EF"/>
          </a:solidFill>
          <a:ln w="38100" cap="rnd">
            <a:solidFill>
              <a:srgbClr val="3573E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5436C3-FDAE-9E73-B2C5-C399C4A4821B}"/>
              </a:ext>
            </a:extLst>
          </p:cNvPr>
          <p:cNvSpPr>
            <a:spLocks noGrp="1"/>
          </p:cNvSpPr>
          <p:nvPr>
            <p:ph idx="1"/>
          </p:nvPr>
        </p:nvSpPr>
        <p:spPr>
          <a:xfrm>
            <a:off x="572493" y="2071316"/>
            <a:ext cx="6713552" cy="4119172"/>
          </a:xfrm>
        </p:spPr>
        <p:txBody>
          <a:bodyPr anchor="t">
            <a:normAutofit/>
          </a:bodyPr>
          <a:lstStyle/>
          <a:p>
            <a:pPr marL="0" indent="0">
              <a:buNone/>
            </a:pPr>
            <a:endParaRPr lang="en-IN" dirty="0">
              <a:latin typeface="AngsanaUPC" panose="02020603050405020304" pitchFamily="18" charset="-34"/>
              <a:cs typeface="AngsanaUPC" panose="02020603050405020304" pitchFamily="18" charset="-34"/>
            </a:endParaRPr>
          </a:p>
          <a:p>
            <a:pPr marL="0" indent="0">
              <a:buNone/>
            </a:pPr>
            <a:endParaRPr lang="en-IN" dirty="0">
              <a:latin typeface="AngsanaUPC" panose="02020603050405020304" pitchFamily="18" charset="-34"/>
              <a:cs typeface="AngsanaUPC" panose="02020603050405020304" pitchFamily="18" charset="-34"/>
            </a:endParaRPr>
          </a:p>
        </p:txBody>
      </p:sp>
      <p:pic>
        <p:nvPicPr>
          <p:cNvPr id="15" name="Picture 14">
            <a:extLst>
              <a:ext uri="{FF2B5EF4-FFF2-40B4-BE49-F238E27FC236}">
                <a16:creationId xmlns:a16="http://schemas.microsoft.com/office/drawing/2014/main" id="{56558EA2-EC91-23F4-5CD4-FB84660C4C9A}"/>
              </a:ext>
            </a:extLst>
          </p:cNvPr>
          <p:cNvPicPr>
            <a:picLocks noChangeAspect="1"/>
          </p:cNvPicPr>
          <p:nvPr/>
        </p:nvPicPr>
        <p:blipFill rotWithShape="1">
          <a:blip r:embed="rId3">
            <a:extLst>
              <a:ext uri="{28A0092B-C50C-407E-A947-70E740481C1C}">
                <a14:useLocalDpi xmlns:a14="http://schemas.microsoft.com/office/drawing/2010/main" val="0"/>
              </a:ext>
            </a:extLst>
          </a:blip>
          <a:srcRect r="44" b="-3"/>
          <a:stretch/>
        </p:blipFill>
        <p:spPr>
          <a:xfrm>
            <a:off x="10364698" y="110589"/>
            <a:ext cx="1805966" cy="1690314"/>
          </a:xfrm>
          <a:prstGeom prst="rect">
            <a:avLst/>
          </a:prstGeom>
        </p:spPr>
      </p:pic>
      <p:grpSp>
        <p:nvGrpSpPr>
          <p:cNvPr id="34" name="Group 33">
            <a:extLst>
              <a:ext uri="{FF2B5EF4-FFF2-40B4-BE49-F238E27FC236}">
                <a16:creationId xmlns:a16="http://schemas.microsoft.com/office/drawing/2014/main" id="{13E77981-E083-7C8E-E05A-11DC9B61B208}"/>
              </a:ext>
            </a:extLst>
          </p:cNvPr>
          <p:cNvGrpSpPr/>
          <p:nvPr/>
        </p:nvGrpSpPr>
        <p:grpSpPr>
          <a:xfrm>
            <a:off x="7064829" y="1971625"/>
            <a:ext cx="4978872" cy="2643999"/>
            <a:chOff x="2714280" y="2418727"/>
            <a:chExt cx="6760392" cy="3362231"/>
          </a:xfrm>
        </p:grpSpPr>
        <p:sp>
          <p:nvSpPr>
            <p:cNvPr id="5" name="Rectangle 4">
              <a:extLst>
                <a:ext uri="{FF2B5EF4-FFF2-40B4-BE49-F238E27FC236}">
                  <a16:creationId xmlns:a16="http://schemas.microsoft.com/office/drawing/2014/main" id="{7BCB0226-CEB9-AEFD-B340-1A9119E72381}"/>
                </a:ext>
              </a:extLst>
            </p:cNvPr>
            <p:cNvSpPr/>
            <p:nvPr/>
          </p:nvSpPr>
          <p:spPr>
            <a:xfrm>
              <a:off x="2714280" y="2418727"/>
              <a:ext cx="6760392" cy="3362231"/>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69D061A4-B2D2-3BCA-A4A7-EBE03F41DF96}"/>
                </a:ext>
              </a:extLst>
            </p:cNvPr>
            <p:cNvSpPr txBox="1"/>
            <p:nvPr/>
          </p:nvSpPr>
          <p:spPr>
            <a:xfrm>
              <a:off x="3843382" y="2434240"/>
              <a:ext cx="958588" cy="469660"/>
            </a:xfrm>
            <a:prstGeom prst="rect">
              <a:avLst/>
            </a:prstGeom>
            <a:noFill/>
          </p:spPr>
          <p:txBody>
            <a:bodyPr wrap="square" rtlCol="0">
              <a:spAutoFit/>
            </a:bodyPr>
            <a:lstStyle/>
            <a:p>
              <a:r>
                <a:rPr lang="en-IN" b="1" dirty="0">
                  <a:latin typeface="AngsanaUPC" panose="02020603050405020304" pitchFamily="18" charset="-34"/>
                  <a:cs typeface="AngsanaUPC" panose="02020603050405020304" pitchFamily="18" charset="-34"/>
                </a:rPr>
                <a:t>Cluster</a:t>
              </a:r>
            </a:p>
          </p:txBody>
        </p:sp>
        <p:sp>
          <p:nvSpPr>
            <p:cNvPr id="4" name="Rectangle 3">
              <a:extLst>
                <a:ext uri="{FF2B5EF4-FFF2-40B4-BE49-F238E27FC236}">
                  <a16:creationId xmlns:a16="http://schemas.microsoft.com/office/drawing/2014/main" id="{242CAA09-EC12-FC1A-93A1-9EF07A6105EA}"/>
                </a:ext>
              </a:extLst>
            </p:cNvPr>
            <p:cNvSpPr/>
            <p:nvPr/>
          </p:nvSpPr>
          <p:spPr>
            <a:xfrm>
              <a:off x="4749120" y="2821124"/>
              <a:ext cx="1600200" cy="2111828"/>
            </a:xfrm>
            <a:prstGeom prst="rect">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52523676-5E1D-080C-280E-44B1FEB50B5E}"/>
                </a:ext>
              </a:extLst>
            </p:cNvPr>
            <p:cNvSpPr txBox="1"/>
            <p:nvPr/>
          </p:nvSpPr>
          <p:spPr>
            <a:xfrm>
              <a:off x="5154563" y="5048337"/>
              <a:ext cx="884128" cy="469660"/>
            </a:xfrm>
            <a:prstGeom prst="rect">
              <a:avLst/>
            </a:prstGeom>
            <a:noFill/>
          </p:spPr>
          <p:txBody>
            <a:bodyPr wrap="none" rtlCol="0">
              <a:spAutoFit/>
            </a:bodyPr>
            <a:lstStyle/>
            <a:p>
              <a:r>
                <a:rPr lang="en-IN" b="1" dirty="0">
                  <a:latin typeface="AngsanaUPC" panose="02020603050405020304" pitchFamily="18" charset="-34"/>
                  <a:cs typeface="AngsanaUPC" panose="02020603050405020304" pitchFamily="18" charset="-34"/>
                </a:rPr>
                <a:t>Master</a:t>
              </a:r>
            </a:p>
          </p:txBody>
        </p:sp>
        <p:sp>
          <p:nvSpPr>
            <p:cNvPr id="25" name="Rectangle 24">
              <a:extLst>
                <a:ext uri="{FF2B5EF4-FFF2-40B4-BE49-F238E27FC236}">
                  <a16:creationId xmlns:a16="http://schemas.microsoft.com/office/drawing/2014/main" id="{1D40F3D4-777C-8216-1AA1-C467A8B8207F}"/>
                </a:ext>
              </a:extLst>
            </p:cNvPr>
            <p:cNvSpPr/>
            <p:nvPr/>
          </p:nvSpPr>
          <p:spPr>
            <a:xfrm>
              <a:off x="7585619" y="2689650"/>
              <a:ext cx="1627078" cy="5217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FF00"/>
                </a:highlight>
              </a:endParaRPr>
            </a:p>
          </p:txBody>
        </p:sp>
        <p:sp>
          <p:nvSpPr>
            <p:cNvPr id="30" name="Rectangle 29">
              <a:extLst>
                <a:ext uri="{FF2B5EF4-FFF2-40B4-BE49-F238E27FC236}">
                  <a16:creationId xmlns:a16="http://schemas.microsoft.com/office/drawing/2014/main" id="{60B4EE85-A772-814B-7707-220017EC1E8F}"/>
                </a:ext>
              </a:extLst>
            </p:cNvPr>
            <p:cNvSpPr/>
            <p:nvPr/>
          </p:nvSpPr>
          <p:spPr>
            <a:xfrm>
              <a:off x="7585620" y="3264303"/>
              <a:ext cx="1627078" cy="5217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AD4E9CBF-61CB-B512-C87E-D43FB9051F4E}"/>
                </a:ext>
              </a:extLst>
            </p:cNvPr>
            <p:cNvSpPr/>
            <p:nvPr/>
          </p:nvSpPr>
          <p:spPr>
            <a:xfrm>
              <a:off x="7596406" y="3838956"/>
              <a:ext cx="1627078" cy="5217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E5D66E37-742F-3282-7F70-6A258FE2A93F}"/>
                </a:ext>
              </a:extLst>
            </p:cNvPr>
            <p:cNvSpPr/>
            <p:nvPr/>
          </p:nvSpPr>
          <p:spPr>
            <a:xfrm>
              <a:off x="7596406" y="4411178"/>
              <a:ext cx="1627078" cy="5217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0814A05B-87DE-610D-01CB-1EE7F78CD644}"/>
                </a:ext>
              </a:extLst>
            </p:cNvPr>
            <p:cNvSpPr txBox="1"/>
            <p:nvPr/>
          </p:nvSpPr>
          <p:spPr>
            <a:xfrm>
              <a:off x="7808575" y="5114478"/>
              <a:ext cx="1112805" cy="369332"/>
            </a:xfrm>
            <a:prstGeom prst="rect">
              <a:avLst/>
            </a:prstGeom>
            <a:noFill/>
          </p:spPr>
          <p:txBody>
            <a:bodyPr wrap="none" rtlCol="0">
              <a:spAutoFit/>
            </a:bodyPr>
            <a:lstStyle/>
            <a:p>
              <a:r>
                <a:rPr lang="en-IN" b="1" dirty="0">
                  <a:latin typeface="AngsanaUPC" panose="02020603050405020304" pitchFamily="18" charset="-34"/>
                  <a:cs typeface="AngsanaUPC" panose="02020603050405020304" pitchFamily="18" charset="-34"/>
                </a:rPr>
                <a:t>Worker nodes</a:t>
              </a:r>
            </a:p>
          </p:txBody>
        </p:sp>
      </p:grpSp>
      <p:sp>
        <p:nvSpPr>
          <p:cNvPr id="35" name="TextBox 34">
            <a:extLst>
              <a:ext uri="{FF2B5EF4-FFF2-40B4-BE49-F238E27FC236}">
                <a16:creationId xmlns:a16="http://schemas.microsoft.com/office/drawing/2014/main" id="{8F4B0D77-13FA-2A14-0498-383BAE7D11E4}"/>
              </a:ext>
            </a:extLst>
          </p:cNvPr>
          <p:cNvSpPr txBox="1"/>
          <p:nvPr/>
        </p:nvSpPr>
        <p:spPr>
          <a:xfrm>
            <a:off x="498481" y="2389831"/>
            <a:ext cx="6152690" cy="4154984"/>
          </a:xfrm>
          <a:prstGeom prst="rect">
            <a:avLst/>
          </a:prstGeom>
          <a:noFill/>
        </p:spPr>
        <p:txBody>
          <a:bodyPr wrap="square" rtlCol="0">
            <a:spAutoFit/>
          </a:bodyPr>
          <a:lstStyle/>
          <a:p>
            <a:r>
              <a:rPr lang="en-IN" sz="2400" b="1" dirty="0">
                <a:latin typeface="AngsanaUPC" panose="02020603050405020304" pitchFamily="18" charset="-34"/>
                <a:cs typeface="AngsanaUPC" panose="02020603050405020304" pitchFamily="18" charset="-34"/>
              </a:rPr>
              <a:t>A cluster is set of machines called nodes</a:t>
            </a:r>
          </a:p>
          <a:p>
            <a:endParaRPr lang="en-IN" sz="2400" b="1" dirty="0">
              <a:latin typeface="AngsanaUPC" panose="02020603050405020304" pitchFamily="18" charset="-34"/>
              <a:cs typeface="AngsanaUPC" panose="02020603050405020304" pitchFamily="18" charset="-34"/>
            </a:endParaRPr>
          </a:p>
          <a:p>
            <a:r>
              <a:rPr lang="en-IN" sz="2400" b="1" dirty="0">
                <a:latin typeface="AngsanaUPC" panose="02020603050405020304" pitchFamily="18" charset="-34"/>
                <a:cs typeface="AngsanaUPC" panose="02020603050405020304" pitchFamily="18" charset="-34"/>
              </a:rPr>
              <a:t>A cluster has at least one master node and one worker node</a:t>
            </a:r>
          </a:p>
          <a:p>
            <a:r>
              <a:rPr lang="en-IN" sz="2400" b="1" dirty="0">
                <a:latin typeface="AngsanaUPC" panose="02020603050405020304" pitchFamily="18" charset="-34"/>
                <a:cs typeface="AngsanaUPC" panose="02020603050405020304" pitchFamily="18" charset="-34"/>
              </a:rPr>
              <a:t>There can be more than  one master node in a cluster to provide a cluster with failover and high availability </a:t>
            </a:r>
          </a:p>
          <a:p>
            <a:r>
              <a:rPr lang="en-IN" sz="2400" b="1" dirty="0">
                <a:latin typeface="AngsanaUPC" panose="02020603050405020304" pitchFamily="18" charset="-34"/>
                <a:cs typeface="AngsanaUPC" panose="02020603050405020304" pitchFamily="18" charset="-34"/>
              </a:rPr>
              <a:t>There can be multiple clusters in Kubernetes architecture</a:t>
            </a:r>
          </a:p>
          <a:p>
            <a:endParaRPr lang="en-IN" sz="2400" b="1" dirty="0">
              <a:latin typeface="AngsanaUPC" panose="02020603050405020304" pitchFamily="18" charset="-34"/>
              <a:cs typeface="AngsanaUPC" panose="02020603050405020304" pitchFamily="18" charset="-34"/>
            </a:endParaRPr>
          </a:p>
          <a:p>
            <a:endParaRPr lang="en-IN" sz="2400" b="1" dirty="0">
              <a:latin typeface="AngsanaUPC" panose="02020603050405020304" pitchFamily="18" charset="-34"/>
              <a:cs typeface="AngsanaUPC" panose="02020603050405020304" pitchFamily="18" charset="-34"/>
            </a:endParaRPr>
          </a:p>
        </p:txBody>
      </p:sp>
    </p:spTree>
    <p:extLst>
      <p:ext uri="{BB962C8B-B14F-4D97-AF65-F5344CB8AC3E}">
        <p14:creationId xmlns:p14="http://schemas.microsoft.com/office/powerpoint/2010/main" val="3335105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262267-F0FE-3B8C-AA9C-A3D2091F2E4B}"/>
              </a:ext>
            </a:extLst>
          </p:cNvPr>
          <p:cNvSpPr>
            <a:spLocks noGrp="1"/>
          </p:cNvSpPr>
          <p:nvPr>
            <p:ph type="title"/>
          </p:nvPr>
        </p:nvSpPr>
        <p:spPr>
          <a:xfrm>
            <a:off x="576072" y="238539"/>
            <a:ext cx="11018520" cy="1434415"/>
          </a:xfrm>
        </p:spPr>
        <p:txBody>
          <a:bodyPr anchor="b">
            <a:normAutofit/>
          </a:bodyPr>
          <a:lstStyle/>
          <a:p>
            <a:r>
              <a:rPr lang="en-IN" sz="7200">
                <a:latin typeface="AngsanaUPC" panose="02020603050405020304" pitchFamily="18" charset="-34"/>
                <a:cs typeface="AngsanaUPC" panose="02020603050405020304" pitchFamily="18" charset="-34"/>
              </a:rPr>
              <a:t>Kubernetes Architecture</a:t>
            </a:r>
          </a:p>
        </p:txBody>
      </p:sp>
      <p:sp>
        <p:nvSpPr>
          <p:cNvPr id="2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3573EF"/>
          </a:solidFill>
          <a:ln w="38100" cap="rnd">
            <a:solidFill>
              <a:srgbClr val="3573E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5436C3-FDAE-9E73-B2C5-C399C4A4821B}"/>
              </a:ext>
            </a:extLst>
          </p:cNvPr>
          <p:cNvSpPr>
            <a:spLocks noGrp="1"/>
          </p:cNvSpPr>
          <p:nvPr>
            <p:ph idx="1"/>
          </p:nvPr>
        </p:nvSpPr>
        <p:spPr>
          <a:xfrm>
            <a:off x="572493" y="2071316"/>
            <a:ext cx="6713552" cy="4119172"/>
          </a:xfrm>
        </p:spPr>
        <p:txBody>
          <a:bodyPr anchor="t">
            <a:normAutofit/>
          </a:bodyPr>
          <a:lstStyle/>
          <a:p>
            <a:pPr marL="0" indent="0">
              <a:buNone/>
            </a:pPr>
            <a:endParaRPr lang="en-IN" dirty="0">
              <a:latin typeface="AngsanaUPC" panose="02020603050405020304" pitchFamily="18" charset="-34"/>
              <a:cs typeface="AngsanaUPC" panose="02020603050405020304" pitchFamily="18" charset="-34"/>
            </a:endParaRPr>
          </a:p>
          <a:p>
            <a:pPr marL="0" indent="0">
              <a:buNone/>
            </a:pPr>
            <a:endParaRPr lang="en-IN" dirty="0">
              <a:latin typeface="AngsanaUPC" panose="02020603050405020304" pitchFamily="18" charset="-34"/>
              <a:cs typeface="AngsanaUPC" panose="02020603050405020304" pitchFamily="18" charset="-34"/>
            </a:endParaRPr>
          </a:p>
        </p:txBody>
      </p:sp>
      <p:pic>
        <p:nvPicPr>
          <p:cNvPr id="15" name="Picture 14">
            <a:extLst>
              <a:ext uri="{FF2B5EF4-FFF2-40B4-BE49-F238E27FC236}">
                <a16:creationId xmlns:a16="http://schemas.microsoft.com/office/drawing/2014/main" id="{56558EA2-EC91-23F4-5CD4-FB84660C4C9A}"/>
              </a:ext>
            </a:extLst>
          </p:cNvPr>
          <p:cNvPicPr>
            <a:picLocks noChangeAspect="1"/>
          </p:cNvPicPr>
          <p:nvPr/>
        </p:nvPicPr>
        <p:blipFill rotWithShape="1">
          <a:blip r:embed="rId3">
            <a:extLst>
              <a:ext uri="{28A0092B-C50C-407E-A947-70E740481C1C}">
                <a14:useLocalDpi xmlns:a14="http://schemas.microsoft.com/office/drawing/2010/main" val="0"/>
              </a:ext>
            </a:extLst>
          </a:blip>
          <a:srcRect r="44" b="-3"/>
          <a:stretch/>
        </p:blipFill>
        <p:spPr>
          <a:xfrm>
            <a:off x="10364698" y="110589"/>
            <a:ext cx="1805966" cy="1690314"/>
          </a:xfrm>
          <a:prstGeom prst="rect">
            <a:avLst/>
          </a:prstGeom>
        </p:spPr>
      </p:pic>
      <p:grpSp>
        <p:nvGrpSpPr>
          <p:cNvPr id="34" name="Group 33">
            <a:extLst>
              <a:ext uri="{FF2B5EF4-FFF2-40B4-BE49-F238E27FC236}">
                <a16:creationId xmlns:a16="http://schemas.microsoft.com/office/drawing/2014/main" id="{13E77981-E083-7C8E-E05A-11DC9B61B208}"/>
              </a:ext>
            </a:extLst>
          </p:cNvPr>
          <p:cNvGrpSpPr/>
          <p:nvPr/>
        </p:nvGrpSpPr>
        <p:grpSpPr>
          <a:xfrm>
            <a:off x="7064829" y="1971625"/>
            <a:ext cx="4978872" cy="2643999"/>
            <a:chOff x="2714280" y="2418727"/>
            <a:chExt cx="6760392" cy="3362231"/>
          </a:xfrm>
        </p:grpSpPr>
        <p:sp>
          <p:nvSpPr>
            <p:cNvPr id="5" name="Rectangle 4">
              <a:extLst>
                <a:ext uri="{FF2B5EF4-FFF2-40B4-BE49-F238E27FC236}">
                  <a16:creationId xmlns:a16="http://schemas.microsoft.com/office/drawing/2014/main" id="{7BCB0226-CEB9-AEFD-B340-1A9119E72381}"/>
                </a:ext>
              </a:extLst>
            </p:cNvPr>
            <p:cNvSpPr/>
            <p:nvPr/>
          </p:nvSpPr>
          <p:spPr>
            <a:xfrm>
              <a:off x="2714280" y="2418727"/>
              <a:ext cx="6760392" cy="3362231"/>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69D061A4-B2D2-3BCA-A4A7-EBE03F41DF96}"/>
                </a:ext>
              </a:extLst>
            </p:cNvPr>
            <p:cNvSpPr txBox="1"/>
            <p:nvPr/>
          </p:nvSpPr>
          <p:spPr>
            <a:xfrm>
              <a:off x="3843382" y="2434240"/>
              <a:ext cx="958588" cy="469660"/>
            </a:xfrm>
            <a:prstGeom prst="rect">
              <a:avLst/>
            </a:prstGeom>
            <a:noFill/>
          </p:spPr>
          <p:txBody>
            <a:bodyPr wrap="square" rtlCol="0">
              <a:spAutoFit/>
            </a:bodyPr>
            <a:lstStyle/>
            <a:p>
              <a:r>
                <a:rPr lang="en-IN" b="1" dirty="0">
                  <a:latin typeface="AngsanaUPC" panose="02020603050405020304" pitchFamily="18" charset="-34"/>
                  <a:cs typeface="AngsanaUPC" panose="02020603050405020304" pitchFamily="18" charset="-34"/>
                </a:rPr>
                <a:t>Cluster</a:t>
              </a:r>
            </a:p>
          </p:txBody>
        </p:sp>
        <p:sp>
          <p:nvSpPr>
            <p:cNvPr id="4" name="Rectangle 3">
              <a:extLst>
                <a:ext uri="{FF2B5EF4-FFF2-40B4-BE49-F238E27FC236}">
                  <a16:creationId xmlns:a16="http://schemas.microsoft.com/office/drawing/2014/main" id="{242CAA09-EC12-FC1A-93A1-9EF07A6105EA}"/>
                </a:ext>
              </a:extLst>
            </p:cNvPr>
            <p:cNvSpPr/>
            <p:nvPr/>
          </p:nvSpPr>
          <p:spPr>
            <a:xfrm>
              <a:off x="4749120" y="2821124"/>
              <a:ext cx="1600200" cy="2111828"/>
            </a:xfrm>
            <a:prstGeom prst="rect">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52523676-5E1D-080C-280E-44B1FEB50B5E}"/>
                </a:ext>
              </a:extLst>
            </p:cNvPr>
            <p:cNvSpPr txBox="1"/>
            <p:nvPr/>
          </p:nvSpPr>
          <p:spPr>
            <a:xfrm>
              <a:off x="5154563" y="5048337"/>
              <a:ext cx="884128" cy="469660"/>
            </a:xfrm>
            <a:prstGeom prst="rect">
              <a:avLst/>
            </a:prstGeom>
            <a:noFill/>
          </p:spPr>
          <p:txBody>
            <a:bodyPr wrap="none" rtlCol="0">
              <a:spAutoFit/>
            </a:bodyPr>
            <a:lstStyle/>
            <a:p>
              <a:r>
                <a:rPr lang="en-IN" b="1" dirty="0">
                  <a:latin typeface="AngsanaUPC" panose="02020603050405020304" pitchFamily="18" charset="-34"/>
                  <a:cs typeface="AngsanaUPC" panose="02020603050405020304" pitchFamily="18" charset="-34"/>
                </a:rPr>
                <a:t>Master</a:t>
              </a:r>
            </a:p>
          </p:txBody>
        </p:sp>
        <p:sp>
          <p:nvSpPr>
            <p:cNvPr id="25" name="Rectangle 24">
              <a:extLst>
                <a:ext uri="{FF2B5EF4-FFF2-40B4-BE49-F238E27FC236}">
                  <a16:creationId xmlns:a16="http://schemas.microsoft.com/office/drawing/2014/main" id="{1D40F3D4-777C-8216-1AA1-C467A8B8207F}"/>
                </a:ext>
              </a:extLst>
            </p:cNvPr>
            <p:cNvSpPr/>
            <p:nvPr/>
          </p:nvSpPr>
          <p:spPr>
            <a:xfrm>
              <a:off x="7585619" y="2689650"/>
              <a:ext cx="1627078" cy="5217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60B4EE85-A772-814B-7707-220017EC1E8F}"/>
                </a:ext>
              </a:extLst>
            </p:cNvPr>
            <p:cNvSpPr/>
            <p:nvPr/>
          </p:nvSpPr>
          <p:spPr>
            <a:xfrm>
              <a:off x="7585620" y="3264303"/>
              <a:ext cx="1627078" cy="5217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AD4E9CBF-61CB-B512-C87E-D43FB9051F4E}"/>
                </a:ext>
              </a:extLst>
            </p:cNvPr>
            <p:cNvSpPr/>
            <p:nvPr/>
          </p:nvSpPr>
          <p:spPr>
            <a:xfrm>
              <a:off x="7596406" y="3838956"/>
              <a:ext cx="1627078" cy="5217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E5D66E37-742F-3282-7F70-6A258FE2A93F}"/>
                </a:ext>
              </a:extLst>
            </p:cNvPr>
            <p:cNvSpPr/>
            <p:nvPr/>
          </p:nvSpPr>
          <p:spPr>
            <a:xfrm>
              <a:off x="7596406" y="4411178"/>
              <a:ext cx="1627078" cy="5217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0814A05B-87DE-610D-01CB-1EE7F78CD644}"/>
                </a:ext>
              </a:extLst>
            </p:cNvPr>
            <p:cNvSpPr txBox="1"/>
            <p:nvPr/>
          </p:nvSpPr>
          <p:spPr>
            <a:xfrm>
              <a:off x="7808575" y="5114478"/>
              <a:ext cx="1112805" cy="369332"/>
            </a:xfrm>
            <a:prstGeom prst="rect">
              <a:avLst/>
            </a:prstGeom>
            <a:noFill/>
          </p:spPr>
          <p:txBody>
            <a:bodyPr wrap="none" rtlCol="0">
              <a:spAutoFit/>
            </a:bodyPr>
            <a:lstStyle/>
            <a:p>
              <a:r>
                <a:rPr lang="en-IN" b="1" dirty="0">
                  <a:latin typeface="AngsanaUPC" panose="02020603050405020304" pitchFamily="18" charset="-34"/>
                  <a:cs typeface="AngsanaUPC" panose="02020603050405020304" pitchFamily="18" charset="-34"/>
                </a:rPr>
                <a:t>Worker nodes</a:t>
              </a:r>
            </a:p>
          </p:txBody>
        </p:sp>
      </p:grpSp>
      <p:sp>
        <p:nvSpPr>
          <p:cNvPr id="35" name="TextBox 34">
            <a:extLst>
              <a:ext uri="{FF2B5EF4-FFF2-40B4-BE49-F238E27FC236}">
                <a16:creationId xmlns:a16="http://schemas.microsoft.com/office/drawing/2014/main" id="{8F4B0D77-13FA-2A14-0498-383BAE7D11E4}"/>
              </a:ext>
            </a:extLst>
          </p:cNvPr>
          <p:cNvSpPr txBox="1"/>
          <p:nvPr/>
        </p:nvSpPr>
        <p:spPr>
          <a:xfrm>
            <a:off x="498481" y="2389831"/>
            <a:ext cx="6152690" cy="3046988"/>
          </a:xfrm>
          <a:prstGeom prst="rect">
            <a:avLst/>
          </a:prstGeom>
          <a:noFill/>
        </p:spPr>
        <p:txBody>
          <a:bodyPr wrap="square" rtlCol="0">
            <a:spAutoFit/>
          </a:bodyPr>
          <a:lstStyle/>
          <a:p>
            <a:r>
              <a:rPr lang="en-IN" sz="2400" b="1" dirty="0">
                <a:latin typeface="AngsanaUPC" panose="02020603050405020304" pitchFamily="18" charset="-34"/>
                <a:cs typeface="AngsanaUPC" panose="02020603050405020304" pitchFamily="18" charset="-34"/>
              </a:rPr>
              <a:t>Nodes and Pods </a:t>
            </a:r>
          </a:p>
          <a:p>
            <a:endParaRPr lang="en-IN" sz="2400" b="1" dirty="0">
              <a:latin typeface="AngsanaUPC" panose="02020603050405020304" pitchFamily="18" charset="-34"/>
              <a:cs typeface="AngsanaUPC" panose="02020603050405020304" pitchFamily="18" charset="-34"/>
            </a:endParaRPr>
          </a:p>
          <a:p>
            <a:r>
              <a:rPr lang="en-IN" sz="2400" b="1" dirty="0">
                <a:latin typeface="AngsanaUPC" panose="02020603050405020304" pitchFamily="18" charset="-34"/>
                <a:cs typeface="AngsanaUPC" panose="02020603050405020304" pitchFamily="18" charset="-34"/>
              </a:rPr>
              <a:t>A node can be </a:t>
            </a:r>
          </a:p>
          <a:p>
            <a:r>
              <a:rPr lang="en-IN" sz="2400" b="1" dirty="0">
                <a:latin typeface="AngsanaUPC" panose="02020603050405020304" pitchFamily="18" charset="-34"/>
                <a:cs typeface="AngsanaUPC" panose="02020603050405020304" pitchFamily="18" charset="-34"/>
              </a:rPr>
              <a:t> virtual machine</a:t>
            </a:r>
          </a:p>
          <a:p>
            <a:r>
              <a:rPr lang="en-IN" sz="2400" b="1" dirty="0">
                <a:latin typeface="AngsanaUPC" panose="02020603050405020304" pitchFamily="18" charset="-34"/>
                <a:cs typeface="AngsanaUPC" panose="02020603050405020304" pitchFamily="18" charset="-34"/>
              </a:rPr>
              <a:t>Physical machine </a:t>
            </a:r>
          </a:p>
          <a:p>
            <a:r>
              <a:rPr lang="en-IN" sz="2400" b="1" dirty="0">
                <a:latin typeface="AngsanaUPC" panose="02020603050405020304" pitchFamily="18" charset="-34"/>
                <a:cs typeface="AngsanaUPC" panose="02020603050405020304" pitchFamily="18" charset="-34"/>
              </a:rPr>
              <a:t>Or Virtual machine on Cloud </a:t>
            </a:r>
          </a:p>
          <a:p>
            <a:endParaRPr lang="en-IN" sz="2400" b="1" dirty="0">
              <a:latin typeface="AngsanaUPC" panose="02020603050405020304" pitchFamily="18" charset="-34"/>
              <a:cs typeface="AngsanaUPC" panose="02020603050405020304" pitchFamily="18" charset="-34"/>
            </a:endParaRPr>
          </a:p>
          <a:p>
            <a:endParaRPr lang="en-IN" sz="2400" b="1" dirty="0">
              <a:latin typeface="AngsanaUPC" panose="02020603050405020304" pitchFamily="18" charset="-34"/>
              <a:cs typeface="AngsanaUPC" panose="02020603050405020304" pitchFamily="18" charset="-34"/>
            </a:endParaRPr>
          </a:p>
        </p:txBody>
      </p:sp>
    </p:spTree>
    <p:extLst>
      <p:ext uri="{BB962C8B-B14F-4D97-AF65-F5344CB8AC3E}">
        <p14:creationId xmlns:p14="http://schemas.microsoft.com/office/powerpoint/2010/main" val="1727566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262267-F0FE-3B8C-AA9C-A3D2091F2E4B}"/>
              </a:ext>
            </a:extLst>
          </p:cNvPr>
          <p:cNvSpPr>
            <a:spLocks noGrp="1"/>
          </p:cNvSpPr>
          <p:nvPr>
            <p:ph type="title"/>
          </p:nvPr>
        </p:nvSpPr>
        <p:spPr>
          <a:xfrm>
            <a:off x="576072" y="238539"/>
            <a:ext cx="11018520" cy="1434415"/>
          </a:xfrm>
        </p:spPr>
        <p:txBody>
          <a:bodyPr anchor="b">
            <a:normAutofit/>
          </a:bodyPr>
          <a:lstStyle/>
          <a:p>
            <a:r>
              <a:rPr lang="en-IN" sz="7200">
                <a:latin typeface="AngsanaUPC" panose="02020603050405020304" pitchFamily="18" charset="-34"/>
                <a:cs typeface="AngsanaUPC" panose="02020603050405020304" pitchFamily="18" charset="-34"/>
              </a:rPr>
              <a:t>Kubernetes Architecture</a:t>
            </a:r>
          </a:p>
        </p:txBody>
      </p:sp>
      <p:sp>
        <p:nvSpPr>
          <p:cNvPr id="2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3573EF"/>
          </a:solidFill>
          <a:ln w="38100" cap="rnd">
            <a:solidFill>
              <a:srgbClr val="3573E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5436C3-FDAE-9E73-B2C5-C399C4A4821B}"/>
              </a:ext>
            </a:extLst>
          </p:cNvPr>
          <p:cNvSpPr>
            <a:spLocks noGrp="1"/>
          </p:cNvSpPr>
          <p:nvPr>
            <p:ph idx="1"/>
          </p:nvPr>
        </p:nvSpPr>
        <p:spPr>
          <a:xfrm>
            <a:off x="572493" y="2071316"/>
            <a:ext cx="6713552" cy="4119172"/>
          </a:xfrm>
        </p:spPr>
        <p:txBody>
          <a:bodyPr anchor="t">
            <a:normAutofit/>
          </a:bodyPr>
          <a:lstStyle/>
          <a:p>
            <a:pPr marL="0" indent="0">
              <a:buNone/>
            </a:pPr>
            <a:endParaRPr lang="en-IN" dirty="0">
              <a:latin typeface="AngsanaUPC" panose="02020603050405020304" pitchFamily="18" charset="-34"/>
              <a:cs typeface="AngsanaUPC" panose="02020603050405020304" pitchFamily="18" charset="-34"/>
            </a:endParaRPr>
          </a:p>
          <a:p>
            <a:pPr marL="0" indent="0">
              <a:buNone/>
            </a:pPr>
            <a:endParaRPr lang="en-IN" dirty="0">
              <a:latin typeface="AngsanaUPC" panose="02020603050405020304" pitchFamily="18" charset="-34"/>
              <a:cs typeface="AngsanaUPC" panose="02020603050405020304" pitchFamily="18" charset="-34"/>
            </a:endParaRPr>
          </a:p>
        </p:txBody>
      </p:sp>
      <p:pic>
        <p:nvPicPr>
          <p:cNvPr id="15" name="Picture 14">
            <a:extLst>
              <a:ext uri="{FF2B5EF4-FFF2-40B4-BE49-F238E27FC236}">
                <a16:creationId xmlns:a16="http://schemas.microsoft.com/office/drawing/2014/main" id="{56558EA2-EC91-23F4-5CD4-FB84660C4C9A}"/>
              </a:ext>
            </a:extLst>
          </p:cNvPr>
          <p:cNvPicPr>
            <a:picLocks noChangeAspect="1"/>
          </p:cNvPicPr>
          <p:nvPr/>
        </p:nvPicPr>
        <p:blipFill rotWithShape="1">
          <a:blip r:embed="rId3">
            <a:extLst>
              <a:ext uri="{28A0092B-C50C-407E-A947-70E740481C1C}">
                <a14:useLocalDpi xmlns:a14="http://schemas.microsoft.com/office/drawing/2010/main" val="0"/>
              </a:ext>
            </a:extLst>
          </a:blip>
          <a:srcRect r="44" b="-3"/>
          <a:stretch/>
        </p:blipFill>
        <p:spPr>
          <a:xfrm>
            <a:off x="10364698" y="110589"/>
            <a:ext cx="1805966" cy="1690314"/>
          </a:xfrm>
          <a:prstGeom prst="rect">
            <a:avLst/>
          </a:prstGeom>
        </p:spPr>
      </p:pic>
      <p:grpSp>
        <p:nvGrpSpPr>
          <p:cNvPr id="34" name="Group 33">
            <a:extLst>
              <a:ext uri="{FF2B5EF4-FFF2-40B4-BE49-F238E27FC236}">
                <a16:creationId xmlns:a16="http://schemas.microsoft.com/office/drawing/2014/main" id="{13E77981-E083-7C8E-E05A-11DC9B61B208}"/>
              </a:ext>
            </a:extLst>
          </p:cNvPr>
          <p:cNvGrpSpPr/>
          <p:nvPr/>
        </p:nvGrpSpPr>
        <p:grpSpPr>
          <a:xfrm>
            <a:off x="7064829" y="1971625"/>
            <a:ext cx="4978872" cy="2643999"/>
            <a:chOff x="2714280" y="2418727"/>
            <a:chExt cx="6760392" cy="3362231"/>
          </a:xfrm>
        </p:grpSpPr>
        <p:sp>
          <p:nvSpPr>
            <p:cNvPr id="5" name="Rectangle 4">
              <a:extLst>
                <a:ext uri="{FF2B5EF4-FFF2-40B4-BE49-F238E27FC236}">
                  <a16:creationId xmlns:a16="http://schemas.microsoft.com/office/drawing/2014/main" id="{7BCB0226-CEB9-AEFD-B340-1A9119E72381}"/>
                </a:ext>
              </a:extLst>
            </p:cNvPr>
            <p:cNvSpPr/>
            <p:nvPr/>
          </p:nvSpPr>
          <p:spPr>
            <a:xfrm>
              <a:off x="2714280" y="2418727"/>
              <a:ext cx="6760392" cy="3362231"/>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69D061A4-B2D2-3BCA-A4A7-EBE03F41DF96}"/>
                </a:ext>
              </a:extLst>
            </p:cNvPr>
            <p:cNvSpPr txBox="1"/>
            <p:nvPr/>
          </p:nvSpPr>
          <p:spPr>
            <a:xfrm>
              <a:off x="3843382" y="2434240"/>
              <a:ext cx="958588" cy="469660"/>
            </a:xfrm>
            <a:prstGeom prst="rect">
              <a:avLst/>
            </a:prstGeom>
            <a:noFill/>
          </p:spPr>
          <p:txBody>
            <a:bodyPr wrap="square" rtlCol="0">
              <a:spAutoFit/>
            </a:bodyPr>
            <a:lstStyle/>
            <a:p>
              <a:r>
                <a:rPr lang="en-IN" b="1" dirty="0">
                  <a:latin typeface="AngsanaUPC" panose="02020603050405020304" pitchFamily="18" charset="-34"/>
                  <a:cs typeface="AngsanaUPC" panose="02020603050405020304" pitchFamily="18" charset="-34"/>
                </a:rPr>
                <a:t>Cluster</a:t>
              </a:r>
            </a:p>
          </p:txBody>
        </p:sp>
        <p:sp>
          <p:nvSpPr>
            <p:cNvPr id="4" name="Rectangle 3">
              <a:extLst>
                <a:ext uri="{FF2B5EF4-FFF2-40B4-BE49-F238E27FC236}">
                  <a16:creationId xmlns:a16="http://schemas.microsoft.com/office/drawing/2014/main" id="{242CAA09-EC12-FC1A-93A1-9EF07A6105EA}"/>
                </a:ext>
              </a:extLst>
            </p:cNvPr>
            <p:cNvSpPr/>
            <p:nvPr/>
          </p:nvSpPr>
          <p:spPr>
            <a:xfrm>
              <a:off x="4749120" y="2821124"/>
              <a:ext cx="1600200" cy="2111828"/>
            </a:xfrm>
            <a:prstGeom prst="rect">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52523676-5E1D-080C-280E-44B1FEB50B5E}"/>
                </a:ext>
              </a:extLst>
            </p:cNvPr>
            <p:cNvSpPr txBox="1"/>
            <p:nvPr/>
          </p:nvSpPr>
          <p:spPr>
            <a:xfrm>
              <a:off x="5154563" y="5048337"/>
              <a:ext cx="884128" cy="469660"/>
            </a:xfrm>
            <a:prstGeom prst="rect">
              <a:avLst/>
            </a:prstGeom>
            <a:noFill/>
          </p:spPr>
          <p:txBody>
            <a:bodyPr wrap="none" rtlCol="0">
              <a:spAutoFit/>
            </a:bodyPr>
            <a:lstStyle/>
            <a:p>
              <a:r>
                <a:rPr lang="en-IN" b="1" dirty="0">
                  <a:latin typeface="AngsanaUPC" panose="02020603050405020304" pitchFamily="18" charset="-34"/>
                  <a:cs typeface="AngsanaUPC" panose="02020603050405020304" pitchFamily="18" charset="-34"/>
                </a:rPr>
                <a:t>Master</a:t>
              </a:r>
            </a:p>
          </p:txBody>
        </p:sp>
        <p:sp>
          <p:nvSpPr>
            <p:cNvPr id="25" name="Rectangle 24">
              <a:extLst>
                <a:ext uri="{FF2B5EF4-FFF2-40B4-BE49-F238E27FC236}">
                  <a16:creationId xmlns:a16="http://schemas.microsoft.com/office/drawing/2014/main" id="{1D40F3D4-777C-8216-1AA1-C467A8B8207F}"/>
                </a:ext>
              </a:extLst>
            </p:cNvPr>
            <p:cNvSpPr/>
            <p:nvPr/>
          </p:nvSpPr>
          <p:spPr>
            <a:xfrm>
              <a:off x="7585619" y="2689650"/>
              <a:ext cx="1627078" cy="5217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60B4EE85-A772-814B-7707-220017EC1E8F}"/>
                </a:ext>
              </a:extLst>
            </p:cNvPr>
            <p:cNvSpPr/>
            <p:nvPr/>
          </p:nvSpPr>
          <p:spPr>
            <a:xfrm>
              <a:off x="7585620" y="3264303"/>
              <a:ext cx="1627078" cy="5217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AD4E9CBF-61CB-B512-C87E-D43FB9051F4E}"/>
                </a:ext>
              </a:extLst>
            </p:cNvPr>
            <p:cNvSpPr/>
            <p:nvPr/>
          </p:nvSpPr>
          <p:spPr>
            <a:xfrm>
              <a:off x="7596406" y="3838956"/>
              <a:ext cx="1627078" cy="5217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E5D66E37-742F-3282-7F70-6A258FE2A93F}"/>
                </a:ext>
              </a:extLst>
            </p:cNvPr>
            <p:cNvSpPr/>
            <p:nvPr/>
          </p:nvSpPr>
          <p:spPr>
            <a:xfrm>
              <a:off x="7596406" y="4411178"/>
              <a:ext cx="1627078" cy="5217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0814A05B-87DE-610D-01CB-1EE7F78CD644}"/>
                </a:ext>
              </a:extLst>
            </p:cNvPr>
            <p:cNvSpPr txBox="1"/>
            <p:nvPr/>
          </p:nvSpPr>
          <p:spPr>
            <a:xfrm>
              <a:off x="7808575" y="5114478"/>
              <a:ext cx="1112805" cy="369332"/>
            </a:xfrm>
            <a:prstGeom prst="rect">
              <a:avLst/>
            </a:prstGeom>
            <a:noFill/>
          </p:spPr>
          <p:txBody>
            <a:bodyPr wrap="none" rtlCol="0">
              <a:spAutoFit/>
            </a:bodyPr>
            <a:lstStyle/>
            <a:p>
              <a:r>
                <a:rPr lang="en-IN" b="1" dirty="0">
                  <a:latin typeface="AngsanaUPC" panose="02020603050405020304" pitchFamily="18" charset="-34"/>
                  <a:cs typeface="AngsanaUPC" panose="02020603050405020304" pitchFamily="18" charset="-34"/>
                </a:rPr>
                <a:t>Worker nodes</a:t>
              </a:r>
            </a:p>
          </p:txBody>
        </p:sp>
      </p:grpSp>
      <p:sp>
        <p:nvSpPr>
          <p:cNvPr id="35" name="TextBox 34">
            <a:extLst>
              <a:ext uri="{FF2B5EF4-FFF2-40B4-BE49-F238E27FC236}">
                <a16:creationId xmlns:a16="http://schemas.microsoft.com/office/drawing/2014/main" id="{8F4B0D77-13FA-2A14-0498-383BAE7D11E4}"/>
              </a:ext>
            </a:extLst>
          </p:cNvPr>
          <p:cNvSpPr txBox="1"/>
          <p:nvPr/>
        </p:nvSpPr>
        <p:spPr>
          <a:xfrm>
            <a:off x="273441" y="2184674"/>
            <a:ext cx="6152690" cy="4154984"/>
          </a:xfrm>
          <a:prstGeom prst="rect">
            <a:avLst/>
          </a:prstGeom>
          <a:noFill/>
        </p:spPr>
        <p:txBody>
          <a:bodyPr wrap="square" rtlCol="0">
            <a:spAutoFit/>
          </a:bodyPr>
          <a:lstStyle/>
          <a:p>
            <a:r>
              <a:rPr lang="en-IN" sz="2400" b="1" dirty="0">
                <a:latin typeface="AngsanaUPC" panose="02020603050405020304" pitchFamily="18" charset="-34"/>
                <a:cs typeface="AngsanaUPC" panose="02020603050405020304" pitchFamily="18" charset="-34"/>
              </a:rPr>
              <a:t>Nodes and Pods </a:t>
            </a:r>
          </a:p>
          <a:p>
            <a:endParaRPr lang="en-IN" sz="2400" b="1" dirty="0">
              <a:latin typeface="AngsanaUPC" panose="02020603050405020304" pitchFamily="18" charset="-34"/>
              <a:cs typeface="AngsanaUPC" panose="02020603050405020304" pitchFamily="18" charset="-34"/>
            </a:endParaRPr>
          </a:p>
          <a:p>
            <a:endParaRPr lang="en-IN" sz="2400" b="1" dirty="0">
              <a:latin typeface="AngsanaUPC" panose="02020603050405020304" pitchFamily="18" charset="-34"/>
              <a:cs typeface="AngsanaUPC" panose="02020603050405020304" pitchFamily="18" charset="-34"/>
            </a:endParaRPr>
          </a:p>
          <a:p>
            <a:endParaRPr lang="en-IN" sz="2400" b="1" dirty="0">
              <a:latin typeface="AngsanaUPC" panose="02020603050405020304" pitchFamily="18" charset="-34"/>
              <a:cs typeface="AngsanaUPC" panose="02020603050405020304" pitchFamily="18" charset="-34"/>
            </a:endParaRPr>
          </a:p>
          <a:p>
            <a:endParaRPr lang="en-IN" sz="2400" b="1" dirty="0">
              <a:latin typeface="AngsanaUPC" panose="02020603050405020304" pitchFamily="18" charset="-34"/>
              <a:cs typeface="AngsanaUPC" panose="02020603050405020304" pitchFamily="18" charset="-34"/>
            </a:endParaRPr>
          </a:p>
          <a:p>
            <a:endParaRPr lang="en-IN" sz="2400" b="1" dirty="0">
              <a:latin typeface="AngsanaUPC" panose="02020603050405020304" pitchFamily="18" charset="-34"/>
              <a:cs typeface="AngsanaUPC" panose="02020603050405020304" pitchFamily="18" charset="-34"/>
            </a:endParaRPr>
          </a:p>
          <a:p>
            <a:endParaRPr lang="en-IN" sz="2400" b="1" dirty="0">
              <a:latin typeface="AngsanaUPC" panose="02020603050405020304" pitchFamily="18" charset="-34"/>
              <a:cs typeface="AngsanaUPC" panose="02020603050405020304" pitchFamily="18" charset="-34"/>
            </a:endParaRPr>
          </a:p>
          <a:p>
            <a:endParaRPr lang="en-IN" sz="2400" b="1" dirty="0">
              <a:latin typeface="AngsanaUPC" panose="02020603050405020304" pitchFamily="18" charset="-34"/>
              <a:cs typeface="AngsanaUPC" panose="02020603050405020304" pitchFamily="18" charset="-34"/>
            </a:endParaRPr>
          </a:p>
          <a:p>
            <a:endParaRPr lang="en-IN" sz="2400" b="1" dirty="0">
              <a:latin typeface="AngsanaUPC" panose="02020603050405020304" pitchFamily="18" charset="-34"/>
              <a:cs typeface="AngsanaUPC" panose="02020603050405020304" pitchFamily="18" charset="-34"/>
            </a:endParaRPr>
          </a:p>
          <a:p>
            <a:endParaRPr lang="en-IN" sz="2400" b="1" dirty="0">
              <a:latin typeface="AngsanaUPC" panose="02020603050405020304" pitchFamily="18" charset="-34"/>
              <a:cs typeface="AngsanaUPC" panose="02020603050405020304" pitchFamily="18" charset="-34"/>
            </a:endParaRPr>
          </a:p>
          <a:p>
            <a:endParaRPr lang="en-IN" sz="2400" b="1" dirty="0">
              <a:latin typeface="AngsanaUPC" panose="02020603050405020304" pitchFamily="18" charset="-34"/>
              <a:cs typeface="AngsanaUPC" panose="02020603050405020304" pitchFamily="18" charset="-34"/>
            </a:endParaRPr>
          </a:p>
        </p:txBody>
      </p:sp>
      <p:sp>
        <p:nvSpPr>
          <p:cNvPr id="6" name="Rectangle 5">
            <a:extLst>
              <a:ext uri="{FF2B5EF4-FFF2-40B4-BE49-F238E27FC236}">
                <a16:creationId xmlns:a16="http://schemas.microsoft.com/office/drawing/2014/main" id="{E4E3F483-36AD-382C-8CE5-DD82B3ECF4D5}"/>
              </a:ext>
            </a:extLst>
          </p:cNvPr>
          <p:cNvSpPr/>
          <p:nvPr/>
        </p:nvSpPr>
        <p:spPr>
          <a:xfrm>
            <a:off x="713622" y="3088468"/>
            <a:ext cx="4814712" cy="2802376"/>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8" name="Straight Arrow Connector 7">
            <a:extLst>
              <a:ext uri="{FF2B5EF4-FFF2-40B4-BE49-F238E27FC236}">
                <a16:creationId xmlns:a16="http://schemas.microsoft.com/office/drawing/2014/main" id="{FFB10E58-A11F-5B34-1487-E48A634F8C0D}"/>
              </a:ext>
            </a:extLst>
          </p:cNvPr>
          <p:cNvCxnSpPr>
            <a:cxnSpLocks/>
          </p:cNvCxnSpPr>
          <p:nvPr/>
        </p:nvCxnSpPr>
        <p:spPr>
          <a:xfrm flipH="1">
            <a:off x="5486701" y="3820534"/>
            <a:ext cx="5165756" cy="19297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8B3816D-2636-F475-8668-D976B4A8FEC5}"/>
              </a:ext>
            </a:extLst>
          </p:cNvPr>
          <p:cNvSpPr txBox="1"/>
          <p:nvPr/>
        </p:nvSpPr>
        <p:spPr>
          <a:xfrm>
            <a:off x="2280728" y="5857645"/>
            <a:ext cx="516488" cy="369332"/>
          </a:xfrm>
          <a:prstGeom prst="rect">
            <a:avLst/>
          </a:prstGeom>
          <a:noFill/>
        </p:spPr>
        <p:txBody>
          <a:bodyPr wrap="none" rtlCol="0">
            <a:spAutoFit/>
          </a:bodyPr>
          <a:lstStyle/>
          <a:p>
            <a:r>
              <a:rPr lang="en-IN" dirty="0">
                <a:latin typeface="AngsanaUPC" panose="02020603050405020304" pitchFamily="18" charset="-34"/>
                <a:cs typeface="AngsanaUPC" panose="02020603050405020304" pitchFamily="18" charset="-34"/>
              </a:rPr>
              <a:t>Node</a:t>
            </a:r>
          </a:p>
        </p:txBody>
      </p:sp>
      <p:sp>
        <p:nvSpPr>
          <p:cNvPr id="14" name="Oval 13">
            <a:extLst>
              <a:ext uri="{FF2B5EF4-FFF2-40B4-BE49-F238E27FC236}">
                <a16:creationId xmlns:a16="http://schemas.microsoft.com/office/drawing/2014/main" id="{9DCE2DD4-FB15-5805-315E-FFDFEB3B75DE}"/>
              </a:ext>
            </a:extLst>
          </p:cNvPr>
          <p:cNvSpPr/>
          <p:nvPr/>
        </p:nvSpPr>
        <p:spPr>
          <a:xfrm>
            <a:off x="1376358" y="3274171"/>
            <a:ext cx="2084743" cy="192512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nvGrpSpPr>
          <p:cNvPr id="42" name="Group 41">
            <a:extLst>
              <a:ext uri="{FF2B5EF4-FFF2-40B4-BE49-F238E27FC236}">
                <a16:creationId xmlns:a16="http://schemas.microsoft.com/office/drawing/2014/main" id="{EEB0C0B0-4222-45BD-FBE2-509E0860E378}"/>
              </a:ext>
            </a:extLst>
          </p:cNvPr>
          <p:cNvGrpSpPr/>
          <p:nvPr/>
        </p:nvGrpSpPr>
        <p:grpSpPr>
          <a:xfrm>
            <a:off x="1609770" y="3538453"/>
            <a:ext cx="1689646" cy="1083045"/>
            <a:chOff x="1609770" y="3538453"/>
            <a:chExt cx="1689646" cy="1083045"/>
          </a:xfrm>
        </p:grpSpPr>
        <p:pic>
          <p:nvPicPr>
            <p:cNvPr id="16" name="Picture 6">
              <a:extLst>
                <a:ext uri="{FF2B5EF4-FFF2-40B4-BE49-F238E27FC236}">
                  <a16:creationId xmlns:a16="http://schemas.microsoft.com/office/drawing/2014/main" id="{82D6E1AB-4BD6-B3B4-9409-2CFB7D19DA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7715" y="3538453"/>
              <a:ext cx="819482" cy="5924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a:extLst>
                <a:ext uri="{FF2B5EF4-FFF2-40B4-BE49-F238E27FC236}">
                  <a16:creationId xmlns:a16="http://schemas.microsoft.com/office/drawing/2014/main" id="{F1A18912-C83D-5BD4-2996-D0CF6B1386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9770" y="4029049"/>
              <a:ext cx="785888" cy="59244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a:extLst>
                <a:ext uri="{FF2B5EF4-FFF2-40B4-BE49-F238E27FC236}">
                  <a16:creationId xmlns:a16="http://schemas.microsoft.com/office/drawing/2014/main" id="{B7DF6929-497B-11EA-659C-EF39A9F5EA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9934" y="3910196"/>
              <a:ext cx="819482" cy="59244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Group 38">
            <a:extLst>
              <a:ext uri="{FF2B5EF4-FFF2-40B4-BE49-F238E27FC236}">
                <a16:creationId xmlns:a16="http://schemas.microsoft.com/office/drawing/2014/main" id="{B752DE8B-3344-56B5-9A7F-C6E0F1573957}"/>
              </a:ext>
            </a:extLst>
          </p:cNvPr>
          <p:cNvGrpSpPr/>
          <p:nvPr/>
        </p:nvGrpSpPr>
        <p:grpSpPr>
          <a:xfrm>
            <a:off x="2040979" y="5215867"/>
            <a:ext cx="506870" cy="683681"/>
            <a:chOff x="2040979" y="5215867"/>
            <a:chExt cx="506870" cy="683681"/>
          </a:xfrm>
        </p:grpSpPr>
        <p:sp>
          <p:nvSpPr>
            <p:cNvPr id="19" name="TextBox 18">
              <a:extLst>
                <a:ext uri="{FF2B5EF4-FFF2-40B4-BE49-F238E27FC236}">
                  <a16:creationId xmlns:a16="http://schemas.microsoft.com/office/drawing/2014/main" id="{126898E0-87F1-0F80-BB41-154D14F236BE}"/>
                </a:ext>
              </a:extLst>
            </p:cNvPr>
            <p:cNvSpPr txBox="1"/>
            <p:nvPr/>
          </p:nvSpPr>
          <p:spPr>
            <a:xfrm>
              <a:off x="2040979" y="5530216"/>
              <a:ext cx="506870" cy="369332"/>
            </a:xfrm>
            <a:prstGeom prst="rect">
              <a:avLst/>
            </a:prstGeom>
            <a:noFill/>
          </p:spPr>
          <p:txBody>
            <a:bodyPr wrap="none" rtlCol="0">
              <a:spAutoFit/>
            </a:bodyPr>
            <a:lstStyle/>
            <a:p>
              <a:r>
                <a:rPr lang="en-IN" b="1" dirty="0">
                  <a:latin typeface="AngsanaUPC" panose="02020603050405020304" pitchFamily="18" charset="-34"/>
                  <a:cs typeface="AngsanaUPC" panose="02020603050405020304" pitchFamily="18" charset="-34"/>
                </a:rPr>
                <a:t>POD</a:t>
              </a:r>
            </a:p>
          </p:txBody>
        </p:sp>
        <p:cxnSp>
          <p:nvCxnSpPr>
            <p:cNvPr id="24" name="Straight Arrow Connector 23">
              <a:extLst>
                <a:ext uri="{FF2B5EF4-FFF2-40B4-BE49-F238E27FC236}">
                  <a16:creationId xmlns:a16="http://schemas.microsoft.com/office/drawing/2014/main" id="{22B0DF5D-229C-6709-5AB3-312F07955277}"/>
                </a:ext>
              </a:extLst>
            </p:cNvPr>
            <p:cNvCxnSpPr>
              <a:cxnSpLocks/>
            </p:cNvCxnSpPr>
            <p:nvPr/>
          </p:nvCxnSpPr>
          <p:spPr>
            <a:xfrm flipV="1">
              <a:off x="2276941" y="5215867"/>
              <a:ext cx="1315" cy="390066"/>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CE1E5AD7-E946-8D51-C087-72BAE8DAB058}"/>
              </a:ext>
            </a:extLst>
          </p:cNvPr>
          <p:cNvGrpSpPr/>
          <p:nvPr/>
        </p:nvGrpSpPr>
        <p:grpSpPr>
          <a:xfrm>
            <a:off x="3314373" y="4008022"/>
            <a:ext cx="1612254" cy="369332"/>
            <a:chOff x="3314373" y="4008022"/>
            <a:chExt cx="1612254" cy="369332"/>
          </a:xfrm>
        </p:grpSpPr>
        <p:sp>
          <p:nvSpPr>
            <p:cNvPr id="21" name="TextBox 20">
              <a:extLst>
                <a:ext uri="{FF2B5EF4-FFF2-40B4-BE49-F238E27FC236}">
                  <a16:creationId xmlns:a16="http://schemas.microsoft.com/office/drawing/2014/main" id="{437C9DA4-03DF-D50F-AF6C-9AA49CC3D7EF}"/>
                </a:ext>
              </a:extLst>
            </p:cNvPr>
            <p:cNvSpPr txBox="1"/>
            <p:nvPr/>
          </p:nvSpPr>
          <p:spPr>
            <a:xfrm>
              <a:off x="4079920" y="4008022"/>
              <a:ext cx="846707" cy="369332"/>
            </a:xfrm>
            <a:prstGeom prst="rect">
              <a:avLst/>
            </a:prstGeom>
            <a:noFill/>
          </p:spPr>
          <p:txBody>
            <a:bodyPr wrap="none" rtlCol="0">
              <a:spAutoFit/>
            </a:bodyPr>
            <a:lstStyle/>
            <a:p>
              <a:r>
                <a:rPr lang="en-IN" b="1" dirty="0">
                  <a:latin typeface="AngsanaUPC" panose="02020603050405020304" pitchFamily="18" charset="-34"/>
                  <a:cs typeface="AngsanaUPC" panose="02020603050405020304" pitchFamily="18" charset="-34"/>
                </a:rPr>
                <a:t>Container</a:t>
              </a:r>
            </a:p>
          </p:txBody>
        </p:sp>
        <p:cxnSp>
          <p:nvCxnSpPr>
            <p:cNvPr id="28" name="Straight Arrow Connector 27">
              <a:extLst>
                <a:ext uri="{FF2B5EF4-FFF2-40B4-BE49-F238E27FC236}">
                  <a16:creationId xmlns:a16="http://schemas.microsoft.com/office/drawing/2014/main" id="{D2835F5A-394B-D387-F473-E11D6C622975}"/>
                </a:ext>
              </a:extLst>
            </p:cNvPr>
            <p:cNvCxnSpPr>
              <a:cxnSpLocks/>
            </p:cNvCxnSpPr>
            <p:nvPr/>
          </p:nvCxnSpPr>
          <p:spPr>
            <a:xfrm flipH="1">
              <a:off x="3314373" y="4206420"/>
              <a:ext cx="719221" cy="177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134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262267-F0FE-3B8C-AA9C-A3D2091F2E4B}"/>
              </a:ext>
            </a:extLst>
          </p:cNvPr>
          <p:cNvSpPr>
            <a:spLocks noGrp="1"/>
          </p:cNvSpPr>
          <p:nvPr>
            <p:ph type="title"/>
          </p:nvPr>
        </p:nvSpPr>
        <p:spPr>
          <a:xfrm>
            <a:off x="576072" y="238539"/>
            <a:ext cx="11018520" cy="1434415"/>
          </a:xfrm>
        </p:spPr>
        <p:txBody>
          <a:bodyPr anchor="b">
            <a:normAutofit/>
          </a:bodyPr>
          <a:lstStyle/>
          <a:p>
            <a:r>
              <a:rPr lang="en-IN" sz="7200">
                <a:latin typeface="AngsanaUPC" panose="02020603050405020304" pitchFamily="18" charset="-34"/>
                <a:cs typeface="AngsanaUPC" panose="02020603050405020304" pitchFamily="18" charset="-34"/>
              </a:rPr>
              <a:t>Kubernetes Architecture</a:t>
            </a:r>
          </a:p>
        </p:txBody>
      </p:sp>
      <p:sp>
        <p:nvSpPr>
          <p:cNvPr id="2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3573EF"/>
          </a:solidFill>
          <a:ln w="38100" cap="rnd">
            <a:solidFill>
              <a:srgbClr val="3573E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5436C3-FDAE-9E73-B2C5-C399C4A4821B}"/>
              </a:ext>
            </a:extLst>
          </p:cNvPr>
          <p:cNvSpPr>
            <a:spLocks noGrp="1"/>
          </p:cNvSpPr>
          <p:nvPr>
            <p:ph idx="1"/>
          </p:nvPr>
        </p:nvSpPr>
        <p:spPr>
          <a:xfrm>
            <a:off x="572493" y="2071316"/>
            <a:ext cx="6713552" cy="4119172"/>
          </a:xfrm>
        </p:spPr>
        <p:txBody>
          <a:bodyPr anchor="t">
            <a:normAutofit/>
          </a:bodyPr>
          <a:lstStyle/>
          <a:p>
            <a:pPr marL="0" indent="0">
              <a:buNone/>
            </a:pPr>
            <a:endParaRPr lang="en-IN" dirty="0">
              <a:latin typeface="AngsanaUPC" panose="02020603050405020304" pitchFamily="18" charset="-34"/>
              <a:cs typeface="AngsanaUPC" panose="02020603050405020304" pitchFamily="18" charset="-34"/>
            </a:endParaRPr>
          </a:p>
          <a:p>
            <a:pPr marL="0" indent="0">
              <a:buNone/>
            </a:pPr>
            <a:endParaRPr lang="en-IN" dirty="0">
              <a:latin typeface="AngsanaUPC" panose="02020603050405020304" pitchFamily="18" charset="-34"/>
              <a:cs typeface="AngsanaUPC" panose="02020603050405020304" pitchFamily="18" charset="-34"/>
            </a:endParaRPr>
          </a:p>
        </p:txBody>
      </p:sp>
      <p:pic>
        <p:nvPicPr>
          <p:cNvPr id="15" name="Picture 14">
            <a:extLst>
              <a:ext uri="{FF2B5EF4-FFF2-40B4-BE49-F238E27FC236}">
                <a16:creationId xmlns:a16="http://schemas.microsoft.com/office/drawing/2014/main" id="{56558EA2-EC91-23F4-5CD4-FB84660C4C9A}"/>
              </a:ext>
            </a:extLst>
          </p:cNvPr>
          <p:cNvPicPr>
            <a:picLocks noChangeAspect="1"/>
          </p:cNvPicPr>
          <p:nvPr/>
        </p:nvPicPr>
        <p:blipFill rotWithShape="1">
          <a:blip r:embed="rId3">
            <a:extLst>
              <a:ext uri="{28A0092B-C50C-407E-A947-70E740481C1C}">
                <a14:useLocalDpi xmlns:a14="http://schemas.microsoft.com/office/drawing/2010/main" val="0"/>
              </a:ext>
            </a:extLst>
          </a:blip>
          <a:srcRect r="44" b="-3"/>
          <a:stretch/>
        </p:blipFill>
        <p:spPr>
          <a:xfrm>
            <a:off x="10364698" y="110589"/>
            <a:ext cx="1805966" cy="1690314"/>
          </a:xfrm>
          <a:prstGeom prst="rect">
            <a:avLst/>
          </a:prstGeom>
        </p:spPr>
      </p:pic>
      <p:grpSp>
        <p:nvGrpSpPr>
          <p:cNvPr id="34" name="Group 33">
            <a:extLst>
              <a:ext uri="{FF2B5EF4-FFF2-40B4-BE49-F238E27FC236}">
                <a16:creationId xmlns:a16="http://schemas.microsoft.com/office/drawing/2014/main" id="{13E77981-E083-7C8E-E05A-11DC9B61B208}"/>
              </a:ext>
            </a:extLst>
          </p:cNvPr>
          <p:cNvGrpSpPr/>
          <p:nvPr/>
        </p:nvGrpSpPr>
        <p:grpSpPr>
          <a:xfrm>
            <a:off x="7064829" y="1971625"/>
            <a:ext cx="4978872" cy="2643999"/>
            <a:chOff x="2714280" y="2418727"/>
            <a:chExt cx="6760392" cy="3362231"/>
          </a:xfrm>
        </p:grpSpPr>
        <p:sp>
          <p:nvSpPr>
            <p:cNvPr id="5" name="Rectangle 4">
              <a:extLst>
                <a:ext uri="{FF2B5EF4-FFF2-40B4-BE49-F238E27FC236}">
                  <a16:creationId xmlns:a16="http://schemas.microsoft.com/office/drawing/2014/main" id="{7BCB0226-CEB9-AEFD-B340-1A9119E72381}"/>
                </a:ext>
              </a:extLst>
            </p:cNvPr>
            <p:cNvSpPr/>
            <p:nvPr/>
          </p:nvSpPr>
          <p:spPr>
            <a:xfrm>
              <a:off x="2714280" y="2418727"/>
              <a:ext cx="6760392" cy="3362231"/>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69D061A4-B2D2-3BCA-A4A7-EBE03F41DF96}"/>
                </a:ext>
              </a:extLst>
            </p:cNvPr>
            <p:cNvSpPr txBox="1"/>
            <p:nvPr/>
          </p:nvSpPr>
          <p:spPr>
            <a:xfrm>
              <a:off x="3843382" y="2434240"/>
              <a:ext cx="958588" cy="469660"/>
            </a:xfrm>
            <a:prstGeom prst="rect">
              <a:avLst/>
            </a:prstGeom>
            <a:noFill/>
          </p:spPr>
          <p:txBody>
            <a:bodyPr wrap="square" rtlCol="0">
              <a:spAutoFit/>
            </a:bodyPr>
            <a:lstStyle/>
            <a:p>
              <a:r>
                <a:rPr lang="en-IN" b="1" dirty="0">
                  <a:latin typeface="AngsanaUPC" panose="02020603050405020304" pitchFamily="18" charset="-34"/>
                  <a:cs typeface="AngsanaUPC" panose="02020603050405020304" pitchFamily="18" charset="-34"/>
                </a:rPr>
                <a:t>Cluster</a:t>
              </a:r>
            </a:p>
          </p:txBody>
        </p:sp>
        <p:sp>
          <p:nvSpPr>
            <p:cNvPr id="4" name="Rectangle 3">
              <a:extLst>
                <a:ext uri="{FF2B5EF4-FFF2-40B4-BE49-F238E27FC236}">
                  <a16:creationId xmlns:a16="http://schemas.microsoft.com/office/drawing/2014/main" id="{242CAA09-EC12-FC1A-93A1-9EF07A6105EA}"/>
                </a:ext>
              </a:extLst>
            </p:cNvPr>
            <p:cNvSpPr/>
            <p:nvPr/>
          </p:nvSpPr>
          <p:spPr>
            <a:xfrm>
              <a:off x="4749120" y="2821124"/>
              <a:ext cx="1600200" cy="2111828"/>
            </a:xfrm>
            <a:prstGeom prst="rect">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52523676-5E1D-080C-280E-44B1FEB50B5E}"/>
                </a:ext>
              </a:extLst>
            </p:cNvPr>
            <p:cNvSpPr txBox="1"/>
            <p:nvPr/>
          </p:nvSpPr>
          <p:spPr>
            <a:xfrm>
              <a:off x="5154563" y="5048337"/>
              <a:ext cx="884128" cy="469660"/>
            </a:xfrm>
            <a:prstGeom prst="rect">
              <a:avLst/>
            </a:prstGeom>
            <a:noFill/>
          </p:spPr>
          <p:txBody>
            <a:bodyPr wrap="none" rtlCol="0">
              <a:spAutoFit/>
            </a:bodyPr>
            <a:lstStyle/>
            <a:p>
              <a:r>
                <a:rPr lang="en-IN" b="1" dirty="0">
                  <a:latin typeface="AngsanaUPC" panose="02020603050405020304" pitchFamily="18" charset="-34"/>
                  <a:cs typeface="AngsanaUPC" panose="02020603050405020304" pitchFamily="18" charset="-34"/>
                </a:rPr>
                <a:t>Master</a:t>
              </a:r>
            </a:p>
          </p:txBody>
        </p:sp>
        <p:sp>
          <p:nvSpPr>
            <p:cNvPr id="25" name="Rectangle 24">
              <a:extLst>
                <a:ext uri="{FF2B5EF4-FFF2-40B4-BE49-F238E27FC236}">
                  <a16:creationId xmlns:a16="http://schemas.microsoft.com/office/drawing/2014/main" id="{1D40F3D4-777C-8216-1AA1-C467A8B8207F}"/>
                </a:ext>
              </a:extLst>
            </p:cNvPr>
            <p:cNvSpPr/>
            <p:nvPr/>
          </p:nvSpPr>
          <p:spPr>
            <a:xfrm>
              <a:off x="7585619" y="2689650"/>
              <a:ext cx="1627078" cy="5217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60B4EE85-A772-814B-7707-220017EC1E8F}"/>
                </a:ext>
              </a:extLst>
            </p:cNvPr>
            <p:cNvSpPr/>
            <p:nvPr/>
          </p:nvSpPr>
          <p:spPr>
            <a:xfrm>
              <a:off x="7585620" y="3264303"/>
              <a:ext cx="1627078" cy="5217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AD4E9CBF-61CB-B512-C87E-D43FB9051F4E}"/>
                </a:ext>
              </a:extLst>
            </p:cNvPr>
            <p:cNvSpPr/>
            <p:nvPr/>
          </p:nvSpPr>
          <p:spPr>
            <a:xfrm>
              <a:off x="7596406" y="3838956"/>
              <a:ext cx="1627078" cy="5217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E5D66E37-742F-3282-7F70-6A258FE2A93F}"/>
                </a:ext>
              </a:extLst>
            </p:cNvPr>
            <p:cNvSpPr/>
            <p:nvPr/>
          </p:nvSpPr>
          <p:spPr>
            <a:xfrm>
              <a:off x="7596406" y="4411178"/>
              <a:ext cx="1627078" cy="5217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0814A05B-87DE-610D-01CB-1EE7F78CD644}"/>
                </a:ext>
              </a:extLst>
            </p:cNvPr>
            <p:cNvSpPr txBox="1"/>
            <p:nvPr/>
          </p:nvSpPr>
          <p:spPr>
            <a:xfrm>
              <a:off x="7808575" y="5114478"/>
              <a:ext cx="1112805" cy="369332"/>
            </a:xfrm>
            <a:prstGeom prst="rect">
              <a:avLst/>
            </a:prstGeom>
            <a:noFill/>
          </p:spPr>
          <p:txBody>
            <a:bodyPr wrap="none" rtlCol="0">
              <a:spAutoFit/>
            </a:bodyPr>
            <a:lstStyle/>
            <a:p>
              <a:r>
                <a:rPr lang="en-IN" b="1" dirty="0">
                  <a:latin typeface="AngsanaUPC" panose="02020603050405020304" pitchFamily="18" charset="-34"/>
                  <a:cs typeface="AngsanaUPC" panose="02020603050405020304" pitchFamily="18" charset="-34"/>
                </a:rPr>
                <a:t>Worker nodes</a:t>
              </a:r>
            </a:p>
          </p:txBody>
        </p:sp>
      </p:grpSp>
      <p:sp>
        <p:nvSpPr>
          <p:cNvPr id="35" name="TextBox 34">
            <a:extLst>
              <a:ext uri="{FF2B5EF4-FFF2-40B4-BE49-F238E27FC236}">
                <a16:creationId xmlns:a16="http://schemas.microsoft.com/office/drawing/2014/main" id="{8F4B0D77-13FA-2A14-0498-383BAE7D11E4}"/>
              </a:ext>
            </a:extLst>
          </p:cNvPr>
          <p:cNvSpPr txBox="1"/>
          <p:nvPr/>
        </p:nvSpPr>
        <p:spPr>
          <a:xfrm>
            <a:off x="333293" y="2235476"/>
            <a:ext cx="6152690" cy="6740307"/>
          </a:xfrm>
          <a:prstGeom prst="rect">
            <a:avLst/>
          </a:prstGeom>
          <a:noFill/>
        </p:spPr>
        <p:txBody>
          <a:bodyPr wrap="square" rtlCol="0">
            <a:spAutoFit/>
          </a:bodyPr>
          <a:lstStyle/>
          <a:p>
            <a:r>
              <a:rPr lang="en-IN" sz="2400" b="1" dirty="0">
                <a:latin typeface="AngsanaUPC" panose="02020603050405020304" pitchFamily="18" charset="-34"/>
                <a:cs typeface="AngsanaUPC" panose="02020603050405020304" pitchFamily="18" charset="-34"/>
              </a:rPr>
              <a:t>Nodes and Pods</a:t>
            </a:r>
          </a:p>
          <a:p>
            <a:endParaRPr lang="en-IN" sz="2400" b="1" dirty="0">
              <a:latin typeface="AngsanaUPC" panose="02020603050405020304" pitchFamily="18" charset="-34"/>
              <a:cs typeface="AngsanaUPC" panose="02020603050405020304" pitchFamily="18" charset="-34"/>
            </a:endParaRPr>
          </a:p>
          <a:p>
            <a:r>
              <a:rPr lang="en-IN" sz="2400" b="1" dirty="0">
                <a:latin typeface="AngsanaUPC" panose="02020603050405020304" pitchFamily="18" charset="-34"/>
                <a:cs typeface="AngsanaUPC" panose="02020603050405020304" pitchFamily="18" charset="-34"/>
              </a:rPr>
              <a:t>Kubernetes supports :</a:t>
            </a:r>
          </a:p>
          <a:p>
            <a:endParaRPr lang="en-IN" sz="2400" b="1" dirty="0">
              <a:latin typeface="AngsanaUPC" panose="02020603050405020304" pitchFamily="18" charset="-34"/>
              <a:cs typeface="AngsanaUPC" panose="02020603050405020304" pitchFamily="18" charset="-34"/>
            </a:endParaRPr>
          </a:p>
          <a:p>
            <a:r>
              <a:rPr lang="en-IN" sz="2400" b="1" dirty="0" err="1">
                <a:latin typeface="AngsanaUPC" panose="02020603050405020304" pitchFamily="18" charset="-34"/>
                <a:cs typeface="AngsanaUPC" panose="02020603050405020304" pitchFamily="18" charset="-34"/>
              </a:rPr>
              <a:t>Upto</a:t>
            </a:r>
            <a:r>
              <a:rPr lang="en-IN" sz="2400" b="1" dirty="0">
                <a:latin typeface="AngsanaUPC" panose="02020603050405020304" pitchFamily="18" charset="-34"/>
                <a:cs typeface="AngsanaUPC" panose="02020603050405020304" pitchFamily="18" charset="-34"/>
              </a:rPr>
              <a:t> 5000 nodes</a:t>
            </a:r>
          </a:p>
          <a:p>
            <a:r>
              <a:rPr lang="en-IN" sz="2400" b="1" dirty="0" err="1">
                <a:latin typeface="AngsanaUPC" panose="02020603050405020304" pitchFamily="18" charset="-34"/>
                <a:cs typeface="AngsanaUPC" panose="02020603050405020304" pitchFamily="18" charset="-34"/>
              </a:rPr>
              <a:t>Upto</a:t>
            </a:r>
            <a:r>
              <a:rPr lang="en-IN" sz="2400" b="1" dirty="0">
                <a:latin typeface="AngsanaUPC" panose="02020603050405020304" pitchFamily="18" charset="-34"/>
                <a:cs typeface="AngsanaUPC" panose="02020603050405020304" pitchFamily="18" charset="-34"/>
              </a:rPr>
              <a:t> 1,50,000  total pods</a:t>
            </a:r>
          </a:p>
          <a:p>
            <a:r>
              <a:rPr lang="en-IN" sz="2400" b="1" dirty="0">
                <a:latin typeface="AngsanaUPC" panose="02020603050405020304" pitchFamily="18" charset="-34"/>
                <a:cs typeface="AngsanaUPC" panose="02020603050405020304" pitchFamily="18" charset="-34"/>
              </a:rPr>
              <a:t>300000 total containers</a:t>
            </a:r>
          </a:p>
          <a:p>
            <a:r>
              <a:rPr lang="en-IN" sz="2400" b="1" dirty="0">
                <a:latin typeface="AngsanaUPC" panose="02020603050405020304" pitchFamily="18" charset="-34"/>
                <a:cs typeface="AngsanaUPC" panose="02020603050405020304" pitchFamily="18" charset="-34"/>
              </a:rPr>
              <a:t>100 pods per node </a:t>
            </a:r>
          </a:p>
          <a:p>
            <a:endParaRPr lang="en-IN" sz="2400" b="1" dirty="0">
              <a:latin typeface="AngsanaUPC" panose="02020603050405020304" pitchFamily="18" charset="-34"/>
              <a:cs typeface="AngsanaUPC" panose="02020603050405020304" pitchFamily="18" charset="-34"/>
            </a:endParaRPr>
          </a:p>
          <a:p>
            <a:endParaRPr lang="en-IN" sz="2400" b="1" dirty="0">
              <a:latin typeface="AngsanaUPC" panose="02020603050405020304" pitchFamily="18" charset="-34"/>
              <a:cs typeface="AngsanaUPC" panose="02020603050405020304" pitchFamily="18" charset="-34"/>
            </a:endParaRPr>
          </a:p>
          <a:p>
            <a:endParaRPr lang="en-IN" sz="2400" b="1" dirty="0">
              <a:latin typeface="AngsanaUPC" panose="02020603050405020304" pitchFamily="18" charset="-34"/>
              <a:cs typeface="AngsanaUPC" panose="02020603050405020304" pitchFamily="18" charset="-34"/>
            </a:endParaRPr>
          </a:p>
          <a:p>
            <a:endParaRPr lang="en-IN" sz="2400" b="1" dirty="0">
              <a:latin typeface="AngsanaUPC" panose="02020603050405020304" pitchFamily="18" charset="-34"/>
              <a:cs typeface="AngsanaUPC" panose="02020603050405020304" pitchFamily="18" charset="-34"/>
            </a:endParaRPr>
          </a:p>
          <a:p>
            <a:endParaRPr lang="en-IN" sz="2400" b="1" dirty="0">
              <a:latin typeface="AngsanaUPC" panose="02020603050405020304" pitchFamily="18" charset="-34"/>
              <a:cs typeface="AngsanaUPC" panose="02020603050405020304" pitchFamily="18" charset="-34"/>
            </a:endParaRPr>
          </a:p>
          <a:p>
            <a:endParaRPr lang="en-IN" sz="2400" b="1" dirty="0">
              <a:latin typeface="AngsanaUPC" panose="02020603050405020304" pitchFamily="18" charset="-34"/>
              <a:cs typeface="AngsanaUPC" panose="02020603050405020304" pitchFamily="18" charset="-34"/>
            </a:endParaRPr>
          </a:p>
          <a:p>
            <a:endParaRPr lang="en-IN" sz="2400" b="1" dirty="0">
              <a:latin typeface="AngsanaUPC" panose="02020603050405020304" pitchFamily="18" charset="-34"/>
              <a:cs typeface="AngsanaUPC" panose="02020603050405020304" pitchFamily="18" charset="-34"/>
            </a:endParaRPr>
          </a:p>
          <a:p>
            <a:endParaRPr lang="en-IN" sz="2400" b="1" dirty="0">
              <a:latin typeface="AngsanaUPC" panose="02020603050405020304" pitchFamily="18" charset="-34"/>
              <a:cs typeface="AngsanaUPC" panose="02020603050405020304" pitchFamily="18" charset="-34"/>
            </a:endParaRPr>
          </a:p>
          <a:p>
            <a:endParaRPr lang="en-IN" sz="2400" b="1" dirty="0">
              <a:latin typeface="AngsanaUPC" panose="02020603050405020304" pitchFamily="18" charset="-34"/>
              <a:cs typeface="AngsanaUPC" panose="02020603050405020304" pitchFamily="18" charset="-34"/>
            </a:endParaRPr>
          </a:p>
          <a:p>
            <a:endParaRPr lang="en-IN" sz="2400" b="1" dirty="0">
              <a:latin typeface="AngsanaUPC" panose="02020603050405020304" pitchFamily="18" charset="-34"/>
              <a:cs typeface="AngsanaUPC" panose="02020603050405020304" pitchFamily="18" charset="-34"/>
            </a:endParaRPr>
          </a:p>
        </p:txBody>
      </p:sp>
    </p:spTree>
    <p:extLst>
      <p:ext uri="{BB962C8B-B14F-4D97-AF65-F5344CB8AC3E}">
        <p14:creationId xmlns:p14="http://schemas.microsoft.com/office/powerpoint/2010/main" val="3947347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262267-F0FE-3B8C-AA9C-A3D2091F2E4B}"/>
              </a:ext>
            </a:extLst>
          </p:cNvPr>
          <p:cNvSpPr>
            <a:spLocks noGrp="1"/>
          </p:cNvSpPr>
          <p:nvPr>
            <p:ph type="title"/>
          </p:nvPr>
        </p:nvSpPr>
        <p:spPr>
          <a:xfrm>
            <a:off x="576072" y="238539"/>
            <a:ext cx="11018520" cy="1434415"/>
          </a:xfrm>
        </p:spPr>
        <p:txBody>
          <a:bodyPr anchor="b">
            <a:normAutofit/>
          </a:bodyPr>
          <a:lstStyle/>
          <a:p>
            <a:r>
              <a:rPr lang="en-IN" sz="7200">
                <a:latin typeface="AngsanaUPC" panose="02020603050405020304" pitchFamily="18" charset="-34"/>
                <a:cs typeface="AngsanaUPC" panose="02020603050405020304" pitchFamily="18" charset="-34"/>
              </a:rPr>
              <a:t>Kubernetes Architecture</a:t>
            </a:r>
          </a:p>
        </p:txBody>
      </p:sp>
      <p:sp>
        <p:nvSpPr>
          <p:cNvPr id="2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3573EF"/>
          </a:solidFill>
          <a:ln w="38100" cap="rnd">
            <a:solidFill>
              <a:srgbClr val="3573E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5436C3-FDAE-9E73-B2C5-C399C4A4821B}"/>
              </a:ext>
            </a:extLst>
          </p:cNvPr>
          <p:cNvSpPr>
            <a:spLocks noGrp="1"/>
          </p:cNvSpPr>
          <p:nvPr>
            <p:ph idx="1"/>
          </p:nvPr>
        </p:nvSpPr>
        <p:spPr>
          <a:xfrm>
            <a:off x="572493" y="2071316"/>
            <a:ext cx="6713552" cy="4119172"/>
          </a:xfrm>
        </p:spPr>
        <p:txBody>
          <a:bodyPr anchor="t">
            <a:normAutofit/>
          </a:bodyPr>
          <a:lstStyle/>
          <a:p>
            <a:pPr marL="0" indent="0">
              <a:buNone/>
            </a:pPr>
            <a:endParaRPr lang="en-IN" dirty="0">
              <a:latin typeface="AngsanaUPC" panose="02020603050405020304" pitchFamily="18" charset="-34"/>
              <a:cs typeface="AngsanaUPC" panose="02020603050405020304" pitchFamily="18" charset="-34"/>
            </a:endParaRPr>
          </a:p>
          <a:p>
            <a:pPr marL="0" indent="0">
              <a:buNone/>
            </a:pPr>
            <a:endParaRPr lang="en-IN" dirty="0">
              <a:latin typeface="AngsanaUPC" panose="02020603050405020304" pitchFamily="18" charset="-34"/>
              <a:cs typeface="AngsanaUPC" panose="02020603050405020304" pitchFamily="18" charset="-34"/>
            </a:endParaRPr>
          </a:p>
        </p:txBody>
      </p:sp>
      <p:pic>
        <p:nvPicPr>
          <p:cNvPr id="15" name="Picture 14">
            <a:extLst>
              <a:ext uri="{FF2B5EF4-FFF2-40B4-BE49-F238E27FC236}">
                <a16:creationId xmlns:a16="http://schemas.microsoft.com/office/drawing/2014/main" id="{56558EA2-EC91-23F4-5CD4-FB84660C4C9A}"/>
              </a:ext>
            </a:extLst>
          </p:cNvPr>
          <p:cNvPicPr>
            <a:picLocks noChangeAspect="1"/>
          </p:cNvPicPr>
          <p:nvPr/>
        </p:nvPicPr>
        <p:blipFill rotWithShape="1">
          <a:blip r:embed="rId3">
            <a:extLst>
              <a:ext uri="{28A0092B-C50C-407E-A947-70E740481C1C}">
                <a14:useLocalDpi xmlns:a14="http://schemas.microsoft.com/office/drawing/2010/main" val="0"/>
              </a:ext>
            </a:extLst>
          </a:blip>
          <a:srcRect r="44" b="-3"/>
          <a:stretch/>
        </p:blipFill>
        <p:spPr>
          <a:xfrm>
            <a:off x="10364698" y="110589"/>
            <a:ext cx="1805966" cy="1690314"/>
          </a:xfrm>
          <a:prstGeom prst="rect">
            <a:avLst/>
          </a:prstGeom>
        </p:spPr>
      </p:pic>
      <p:grpSp>
        <p:nvGrpSpPr>
          <p:cNvPr id="34" name="Group 33">
            <a:extLst>
              <a:ext uri="{FF2B5EF4-FFF2-40B4-BE49-F238E27FC236}">
                <a16:creationId xmlns:a16="http://schemas.microsoft.com/office/drawing/2014/main" id="{13E77981-E083-7C8E-E05A-11DC9B61B208}"/>
              </a:ext>
            </a:extLst>
          </p:cNvPr>
          <p:cNvGrpSpPr/>
          <p:nvPr/>
        </p:nvGrpSpPr>
        <p:grpSpPr>
          <a:xfrm>
            <a:off x="1299962" y="2233723"/>
            <a:ext cx="8893629" cy="4061215"/>
            <a:chOff x="2714280" y="2418727"/>
            <a:chExt cx="6760392" cy="3362231"/>
          </a:xfrm>
        </p:grpSpPr>
        <p:sp>
          <p:nvSpPr>
            <p:cNvPr id="5" name="Rectangle 4">
              <a:extLst>
                <a:ext uri="{FF2B5EF4-FFF2-40B4-BE49-F238E27FC236}">
                  <a16:creationId xmlns:a16="http://schemas.microsoft.com/office/drawing/2014/main" id="{7BCB0226-CEB9-AEFD-B340-1A9119E72381}"/>
                </a:ext>
              </a:extLst>
            </p:cNvPr>
            <p:cNvSpPr/>
            <p:nvPr/>
          </p:nvSpPr>
          <p:spPr>
            <a:xfrm>
              <a:off x="2714280" y="2418727"/>
              <a:ext cx="6760392" cy="3362231"/>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69D061A4-B2D2-3BCA-A4A7-EBE03F41DF96}"/>
                </a:ext>
              </a:extLst>
            </p:cNvPr>
            <p:cNvSpPr txBox="1"/>
            <p:nvPr/>
          </p:nvSpPr>
          <p:spPr>
            <a:xfrm>
              <a:off x="3843382" y="2434240"/>
              <a:ext cx="958588" cy="469660"/>
            </a:xfrm>
            <a:prstGeom prst="rect">
              <a:avLst/>
            </a:prstGeom>
            <a:noFill/>
          </p:spPr>
          <p:txBody>
            <a:bodyPr wrap="square" rtlCol="0">
              <a:spAutoFit/>
            </a:bodyPr>
            <a:lstStyle/>
            <a:p>
              <a:r>
                <a:rPr lang="en-IN" b="1" dirty="0">
                  <a:latin typeface="AngsanaUPC" panose="02020603050405020304" pitchFamily="18" charset="-34"/>
                  <a:cs typeface="AngsanaUPC" panose="02020603050405020304" pitchFamily="18" charset="-34"/>
                </a:rPr>
                <a:t>Cluster</a:t>
              </a:r>
            </a:p>
          </p:txBody>
        </p:sp>
        <p:sp>
          <p:nvSpPr>
            <p:cNvPr id="4" name="Rectangle 3">
              <a:extLst>
                <a:ext uri="{FF2B5EF4-FFF2-40B4-BE49-F238E27FC236}">
                  <a16:creationId xmlns:a16="http://schemas.microsoft.com/office/drawing/2014/main" id="{242CAA09-EC12-FC1A-93A1-9EF07A6105EA}"/>
                </a:ext>
              </a:extLst>
            </p:cNvPr>
            <p:cNvSpPr/>
            <p:nvPr/>
          </p:nvSpPr>
          <p:spPr>
            <a:xfrm>
              <a:off x="3201770" y="2821123"/>
              <a:ext cx="1600200" cy="2227214"/>
            </a:xfrm>
            <a:prstGeom prst="rect">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52523676-5E1D-080C-280E-44B1FEB50B5E}"/>
                </a:ext>
              </a:extLst>
            </p:cNvPr>
            <p:cNvSpPr txBox="1"/>
            <p:nvPr/>
          </p:nvSpPr>
          <p:spPr>
            <a:xfrm>
              <a:off x="3821974" y="5248980"/>
              <a:ext cx="884128" cy="469660"/>
            </a:xfrm>
            <a:prstGeom prst="rect">
              <a:avLst/>
            </a:prstGeom>
            <a:noFill/>
          </p:spPr>
          <p:txBody>
            <a:bodyPr wrap="none" rtlCol="0">
              <a:spAutoFit/>
            </a:bodyPr>
            <a:lstStyle/>
            <a:p>
              <a:r>
                <a:rPr lang="en-IN" b="1" dirty="0">
                  <a:latin typeface="AngsanaUPC" panose="02020603050405020304" pitchFamily="18" charset="-34"/>
                  <a:cs typeface="AngsanaUPC" panose="02020603050405020304" pitchFamily="18" charset="-34"/>
                </a:rPr>
                <a:t>Master</a:t>
              </a:r>
            </a:p>
          </p:txBody>
        </p:sp>
        <p:sp>
          <p:nvSpPr>
            <p:cNvPr id="25" name="Rectangle 24">
              <a:extLst>
                <a:ext uri="{FF2B5EF4-FFF2-40B4-BE49-F238E27FC236}">
                  <a16:creationId xmlns:a16="http://schemas.microsoft.com/office/drawing/2014/main" id="{1D40F3D4-777C-8216-1AA1-C467A8B8207F}"/>
                </a:ext>
              </a:extLst>
            </p:cNvPr>
            <p:cNvSpPr/>
            <p:nvPr/>
          </p:nvSpPr>
          <p:spPr>
            <a:xfrm>
              <a:off x="6995036" y="2493479"/>
              <a:ext cx="1627078" cy="71932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60B4EE85-A772-814B-7707-220017EC1E8F}"/>
                </a:ext>
              </a:extLst>
            </p:cNvPr>
            <p:cNvSpPr/>
            <p:nvPr/>
          </p:nvSpPr>
          <p:spPr>
            <a:xfrm>
              <a:off x="6995036" y="3300313"/>
              <a:ext cx="1627078" cy="71932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AD4E9CBF-61CB-B512-C87E-D43FB9051F4E}"/>
                </a:ext>
              </a:extLst>
            </p:cNvPr>
            <p:cNvSpPr/>
            <p:nvPr/>
          </p:nvSpPr>
          <p:spPr>
            <a:xfrm>
              <a:off x="7003972" y="4180974"/>
              <a:ext cx="1627078" cy="71932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0814A05B-87DE-610D-01CB-1EE7F78CD644}"/>
                </a:ext>
              </a:extLst>
            </p:cNvPr>
            <p:cNvSpPr txBox="1"/>
            <p:nvPr/>
          </p:nvSpPr>
          <p:spPr>
            <a:xfrm>
              <a:off x="7808575" y="5114478"/>
              <a:ext cx="577815" cy="305766"/>
            </a:xfrm>
            <a:prstGeom prst="rect">
              <a:avLst/>
            </a:prstGeom>
            <a:noFill/>
          </p:spPr>
          <p:txBody>
            <a:bodyPr wrap="none" rtlCol="0">
              <a:spAutoFit/>
            </a:bodyPr>
            <a:lstStyle/>
            <a:p>
              <a:r>
                <a:rPr lang="en-IN" b="1" dirty="0">
                  <a:latin typeface="AngsanaUPC" panose="02020603050405020304" pitchFamily="18" charset="-34"/>
                  <a:cs typeface="AngsanaUPC" panose="02020603050405020304" pitchFamily="18" charset="-34"/>
                </a:rPr>
                <a:t>Workers</a:t>
              </a:r>
            </a:p>
          </p:txBody>
        </p:sp>
      </p:grpSp>
      <p:sp>
        <p:nvSpPr>
          <p:cNvPr id="7" name="TextBox 6">
            <a:extLst>
              <a:ext uri="{FF2B5EF4-FFF2-40B4-BE49-F238E27FC236}">
                <a16:creationId xmlns:a16="http://schemas.microsoft.com/office/drawing/2014/main" id="{A61BF421-8DB9-0CD4-CCA2-A4DE3A7EA81C}"/>
              </a:ext>
            </a:extLst>
          </p:cNvPr>
          <p:cNvSpPr txBox="1"/>
          <p:nvPr/>
        </p:nvSpPr>
        <p:spPr>
          <a:xfrm>
            <a:off x="7741877" y="2649908"/>
            <a:ext cx="506870" cy="369332"/>
          </a:xfrm>
          <a:prstGeom prst="rect">
            <a:avLst/>
          </a:prstGeom>
          <a:noFill/>
        </p:spPr>
        <p:txBody>
          <a:bodyPr wrap="none" rtlCol="0">
            <a:spAutoFit/>
          </a:bodyPr>
          <a:lstStyle/>
          <a:p>
            <a:r>
              <a:rPr lang="en-IN" b="1" dirty="0">
                <a:latin typeface="AngsanaUPC" panose="02020603050405020304" pitchFamily="18" charset="-34"/>
                <a:cs typeface="AngsanaUPC" panose="02020603050405020304" pitchFamily="18" charset="-34"/>
              </a:rPr>
              <a:t>POD</a:t>
            </a:r>
          </a:p>
        </p:txBody>
      </p:sp>
      <p:sp>
        <p:nvSpPr>
          <p:cNvPr id="8" name="TextBox 7">
            <a:extLst>
              <a:ext uri="{FF2B5EF4-FFF2-40B4-BE49-F238E27FC236}">
                <a16:creationId xmlns:a16="http://schemas.microsoft.com/office/drawing/2014/main" id="{94611A7F-3AAE-2702-4CB2-666EB1507A12}"/>
              </a:ext>
            </a:extLst>
          </p:cNvPr>
          <p:cNvSpPr txBox="1"/>
          <p:nvPr/>
        </p:nvSpPr>
        <p:spPr>
          <a:xfrm>
            <a:off x="9118464" y="3528697"/>
            <a:ext cx="639919" cy="369332"/>
          </a:xfrm>
          <a:prstGeom prst="rect">
            <a:avLst/>
          </a:prstGeom>
          <a:noFill/>
        </p:spPr>
        <p:txBody>
          <a:bodyPr wrap="none" rtlCol="0">
            <a:spAutoFit/>
          </a:bodyPr>
          <a:lstStyle/>
          <a:p>
            <a:r>
              <a:rPr lang="en-IN" b="1" dirty="0">
                <a:latin typeface="AngsanaUPC" panose="02020603050405020304" pitchFamily="18" charset="-34"/>
                <a:cs typeface="AngsanaUPC" panose="02020603050405020304" pitchFamily="18" charset="-34"/>
              </a:rPr>
              <a:t>Node 2</a:t>
            </a:r>
          </a:p>
        </p:txBody>
      </p:sp>
      <p:sp>
        <p:nvSpPr>
          <p:cNvPr id="9" name="TextBox 8">
            <a:extLst>
              <a:ext uri="{FF2B5EF4-FFF2-40B4-BE49-F238E27FC236}">
                <a16:creationId xmlns:a16="http://schemas.microsoft.com/office/drawing/2014/main" id="{034CF9FE-04EF-6B47-541E-DFFFDEC048A4}"/>
              </a:ext>
            </a:extLst>
          </p:cNvPr>
          <p:cNvSpPr txBox="1"/>
          <p:nvPr/>
        </p:nvSpPr>
        <p:spPr>
          <a:xfrm>
            <a:off x="9139366" y="4698147"/>
            <a:ext cx="639919" cy="369332"/>
          </a:xfrm>
          <a:prstGeom prst="rect">
            <a:avLst/>
          </a:prstGeom>
          <a:noFill/>
        </p:spPr>
        <p:txBody>
          <a:bodyPr wrap="none" rtlCol="0">
            <a:spAutoFit/>
          </a:bodyPr>
          <a:lstStyle/>
          <a:p>
            <a:r>
              <a:rPr lang="en-IN" b="1" dirty="0">
                <a:latin typeface="AngsanaUPC" panose="02020603050405020304" pitchFamily="18" charset="-34"/>
                <a:cs typeface="AngsanaUPC" panose="02020603050405020304" pitchFamily="18" charset="-34"/>
              </a:rPr>
              <a:t>Node 3</a:t>
            </a:r>
          </a:p>
        </p:txBody>
      </p:sp>
      <p:sp>
        <p:nvSpPr>
          <p:cNvPr id="11" name="Oval 10">
            <a:extLst>
              <a:ext uri="{FF2B5EF4-FFF2-40B4-BE49-F238E27FC236}">
                <a16:creationId xmlns:a16="http://schemas.microsoft.com/office/drawing/2014/main" id="{7388073D-C81E-2946-466E-97064F16BC61}"/>
              </a:ext>
            </a:extLst>
          </p:cNvPr>
          <p:cNvSpPr/>
          <p:nvPr/>
        </p:nvSpPr>
        <p:spPr>
          <a:xfrm>
            <a:off x="7286045" y="2573780"/>
            <a:ext cx="486355" cy="499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Oval 11">
            <a:extLst>
              <a:ext uri="{FF2B5EF4-FFF2-40B4-BE49-F238E27FC236}">
                <a16:creationId xmlns:a16="http://schemas.microsoft.com/office/drawing/2014/main" id="{D3E09E08-76CD-4CFB-380B-A4650CD65E2B}"/>
              </a:ext>
            </a:extLst>
          </p:cNvPr>
          <p:cNvSpPr/>
          <p:nvPr/>
        </p:nvSpPr>
        <p:spPr>
          <a:xfrm>
            <a:off x="7226735" y="3467423"/>
            <a:ext cx="486355" cy="499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Oval 12">
            <a:extLst>
              <a:ext uri="{FF2B5EF4-FFF2-40B4-BE49-F238E27FC236}">
                <a16:creationId xmlns:a16="http://schemas.microsoft.com/office/drawing/2014/main" id="{4B37D77D-BAAA-8B2B-4A26-7A1774BF8AFB}"/>
              </a:ext>
            </a:extLst>
          </p:cNvPr>
          <p:cNvSpPr/>
          <p:nvPr/>
        </p:nvSpPr>
        <p:spPr>
          <a:xfrm>
            <a:off x="7895475" y="3455186"/>
            <a:ext cx="486355" cy="499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Oval 13">
            <a:extLst>
              <a:ext uri="{FF2B5EF4-FFF2-40B4-BE49-F238E27FC236}">
                <a16:creationId xmlns:a16="http://schemas.microsoft.com/office/drawing/2014/main" id="{F4C3D4AA-D748-F0F4-4CCB-419FCBD79CAE}"/>
              </a:ext>
            </a:extLst>
          </p:cNvPr>
          <p:cNvSpPr/>
          <p:nvPr/>
        </p:nvSpPr>
        <p:spPr>
          <a:xfrm>
            <a:off x="7256390" y="4496569"/>
            <a:ext cx="486355" cy="499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Oval 15">
            <a:extLst>
              <a:ext uri="{FF2B5EF4-FFF2-40B4-BE49-F238E27FC236}">
                <a16:creationId xmlns:a16="http://schemas.microsoft.com/office/drawing/2014/main" id="{6EEFD68A-54AF-1E42-82A6-599BFE615FF5}"/>
              </a:ext>
            </a:extLst>
          </p:cNvPr>
          <p:cNvSpPr/>
          <p:nvPr/>
        </p:nvSpPr>
        <p:spPr>
          <a:xfrm>
            <a:off x="8381830" y="4500538"/>
            <a:ext cx="575069" cy="499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Oval 16">
            <a:extLst>
              <a:ext uri="{FF2B5EF4-FFF2-40B4-BE49-F238E27FC236}">
                <a16:creationId xmlns:a16="http://schemas.microsoft.com/office/drawing/2014/main" id="{3B5D3DD4-D347-2661-B8B1-247C893A8617}"/>
              </a:ext>
            </a:extLst>
          </p:cNvPr>
          <p:cNvSpPr/>
          <p:nvPr/>
        </p:nvSpPr>
        <p:spPr>
          <a:xfrm>
            <a:off x="7839873" y="4502973"/>
            <a:ext cx="486355" cy="499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TextBox 17">
            <a:extLst>
              <a:ext uri="{FF2B5EF4-FFF2-40B4-BE49-F238E27FC236}">
                <a16:creationId xmlns:a16="http://schemas.microsoft.com/office/drawing/2014/main" id="{28CF8E46-1C95-870E-2106-A0CA34F632E4}"/>
              </a:ext>
            </a:extLst>
          </p:cNvPr>
          <p:cNvSpPr txBox="1"/>
          <p:nvPr/>
        </p:nvSpPr>
        <p:spPr>
          <a:xfrm>
            <a:off x="9270864" y="2726180"/>
            <a:ext cx="639919" cy="369332"/>
          </a:xfrm>
          <a:prstGeom prst="rect">
            <a:avLst/>
          </a:prstGeom>
          <a:noFill/>
        </p:spPr>
        <p:txBody>
          <a:bodyPr wrap="none" rtlCol="0">
            <a:spAutoFit/>
          </a:bodyPr>
          <a:lstStyle/>
          <a:p>
            <a:r>
              <a:rPr lang="en-IN" b="1" dirty="0">
                <a:latin typeface="AngsanaUPC" panose="02020603050405020304" pitchFamily="18" charset="-34"/>
                <a:cs typeface="AngsanaUPC" panose="02020603050405020304" pitchFamily="18" charset="-34"/>
              </a:rPr>
              <a:t>Node 1</a:t>
            </a:r>
          </a:p>
        </p:txBody>
      </p:sp>
      <p:cxnSp>
        <p:nvCxnSpPr>
          <p:cNvPr id="21" name="Straight Arrow Connector 20">
            <a:extLst>
              <a:ext uri="{FF2B5EF4-FFF2-40B4-BE49-F238E27FC236}">
                <a16:creationId xmlns:a16="http://schemas.microsoft.com/office/drawing/2014/main" id="{07C2ED58-7017-E3A3-B20D-8A10C4FFA831}"/>
              </a:ext>
            </a:extLst>
          </p:cNvPr>
          <p:cNvCxnSpPr>
            <a:cxnSpLocks/>
          </p:cNvCxnSpPr>
          <p:nvPr/>
        </p:nvCxnSpPr>
        <p:spPr>
          <a:xfrm flipV="1">
            <a:off x="4521113" y="2910846"/>
            <a:ext cx="2433622" cy="98415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8BC87246-C412-7117-3915-66AA332740B5}"/>
              </a:ext>
            </a:extLst>
          </p:cNvPr>
          <p:cNvCxnSpPr>
            <a:cxnSpLocks/>
          </p:cNvCxnSpPr>
          <p:nvPr/>
        </p:nvCxnSpPr>
        <p:spPr>
          <a:xfrm>
            <a:off x="4481822" y="3954269"/>
            <a:ext cx="2434568" cy="74387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E2BAF7D5-16EC-0B51-7C0E-9F7D479546B2}"/>
              </a:ext>
            </a:extLst>
          </p:cNvPr>
          <p:cNvCxnSpPr>
            <a:cxnSpLocks/>
          </p:cNvCxnSpPr>
          <p:nvPr/>
        </p:nvCxnSpPr>
        <p:spPr>
          <a:xfrm flipV="1">
            <a:off x="4492647" y="3894997"/>
            <a:ext cx="2415633" cy="2634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95450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7DE1D10-BD5C-03A9-123B-A337ADBC14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2658E9-F6C2-112B-BB95-C2F16318843E}"/>
              </a:ext>
            </a:extLst>
          </p:cNvPr>
          <p:cNvSpPr>
            <a:spLocks noGrp="1"/>
          </p:cNvSpPr>
          <p:nvPr>
            <p:ph type="title"/>
          </p:nvPr>
        </p:nvSpPr>
        <p:spPr>
          <a:xfrm>
            <a:off x="576072" y="238539"/>
            <a:ext cx="11018520" cy="1434415"/>
          </a:xfrm>
        </p:spPr>
        <p:txBody>
          <a:bodyPr anchor="b">
            <a:normAutofit/>
          </a:bodyPr>
          <a:lstStyle/>
          <a:p>
            <a:r>
              <a:rPr lang="en-IN" sz="7200">
                <a:latin typeface="AngsanaUPC" panose="02020603050405020304" pitchFamily="18" charset="-34"/>
                <a:cs typeface="AngsanaUPC" panose="02020603050405020304" pitchFamily="18" charset="-34"/>
              </a:rPr>
              <a:t>Kubernetes Architecture</a:t>
            </a:r>
          </a:p>
        </p:txBody>
      </p:sp>
      <p:pic>
        <p:nvPicPr>
          <p:cNvPr id="15" name="Picture 14">
            <a:extLst>
              <a:ext uri="{FF2B5EF4-FFF2-40B4-BE49-F238E27FC236}">
                <a16:creationId xmlns:a16="http://schemas.microsoft.com/office/drawing/2014/main" id="{6F50FD96-82A7-D53F-F185-E8F5890292F0}"/>
              </a:ext>
            </a:extLst>
          </p:cNvPr>
          <p:cNvPicPr>
            <a:picLocks noChangeAspect="1"/>
          </p:cNvPicPr>
          <p:nvPr/>
        </p:nvPicPr>
        <p:blipFill rotWithShape="1">
          <a:blip r:embed="rId3">
            <a:extLst>
              <a:ext uri="{28A0092B-C50C-407E-A947-70E740481C1C}">
                <a14:useLocalDpi xmlns:a14="http://schemas.microsoft.com/office/drawing/2010/main" val="0"/>
              </a:ext>
            </a:extLst>
          </a:blip>
          <a:srcRect r="44" b="-3"/>
          <a:stretch/>
        </p:blipFill>
        <p:spPr>
          <a:xfrm>
            <a:off x="10364698" y="110589"/>
            <a:ext cx="1805966" cy="1690314"/>
          </a:xfrm>
          <a:prstGeom prst="rect">
            <a:avLst/>
          </a:prstGeom>
        </p:spPr>
      </p:pic>
      <p:pic>
        <p:nvPicPr>
          <p:cNvPr id="27" name="Picture 26">
            <a:extLst>
              <a:ext uri="{FF2B5EF4-FFF2-40B4-BE49-F238E27FC236}">
                <a16:creationId xmlns:a16="http://schemas.microsoft.com/office/drawing/2014/main" id="{6D77676A-D2DF-3FC2-6907-9CDCCCC697BD}"/>
              </a:ext>
            </a:extLst>
          </p:cNvPr>
          <p:cNvPicPr>
            <a:picLocks noChangeAspect="1"/>
          </p:cNvPicPr>
          <p:nvPr/>
        </p:nvPicPr>
        <p:blipFill>
          <a:blip r:embed="rId4"/>
          <a:stretch>
            <a:fillRect/>
          </a:stretch>
        </p:blipFill>
        <p:spPr>
          <a:xfrm>
            <a:off x="133350" y="2018371"/>
            <a:ext cx="11925300" cy="4729040"/>
          </a:xfrm>
          <a:prstGeom prst="rect">
            <a:avLst/>
          </a:prstGeom>
        </p:spPr>
      </p:pic>
    </p:spTree>
    <p:extLst>
      <p:ext uri="{BB962C8B-B14F-4D97-AF65-F5344CB8AC3E}">
        <p14:creationId xmlns:p14="http://schemas.microsoft.com/office/powerpoint/2010/main" val="2862680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0F69F5-BC74-3533-5E9A-26CC7E46C11B}"/>
            </a:ext>
          </a:extLst>
        </p:cNvPr>
        <p:cNvGrpSpPr/>
        <p:nvPr/>
      </p:nvGrpSpPr>
      <p:grpSpPr>
        <a:xfrm>
          <a:off x="0" y="0"/>
          <a:ext cx="0" cy="0"/>
          <a:chOff x="0" y="0"/>
          <a:chExt cx="0" cy="0"/>
        </a:xfrm>
      </p:grpSpPr>
      <p:grpSp>
        <p:nvGrpSpPr>
          <p:cNvPr id="43" name="Group 42">
            <a:extLst>
              <a:ext uri="{FF2B5EF4-FFF2-40B4-BE49-F238E27FC236}">
                <a16:creationId xmlns:a16="http://schemas.microsoft.com/office/drawing/2014/main" id="{76929C23-C4BF-A9BE-E00A-5A365BD9FF7F}"/>
              </a:ext>
            </a:extLst>
          </p:cNvPr>
          <p:cNvGrpSpPr/>
          <p:nvPr/>
        </p:nvGrpSpPr>
        <p:grpSpPr>
          <a:xfrm>
            <a:off x="952499" y="2177143"/>
            <a:ext cx="2106386" cy="3737246"/>
            <a:chOff x="952499" y="2177143"/>
            <a:chExt cx="2106386" cy="3737246"/>
          </a:xfrm>
        </p:grpSpPr>
        <p:sp>
          <p:nvSpPr>
            <p:cNvPr id="37" name="Rectangle 36">
              <a:extLst>
                <a:ext uri="{FF2B5EF4-FFF2-40B4-BE49-F238E27FC236}">
                  <a16:creationId xmlns:a16="http://schemas.microsoft.com/office/drawing/2014/main" id="{02CFFA46-FF8E-3FB2-5069-6A4A8DBBA35F}"/>
                </a:ext>
              </a:extLst>
            </p:cNvPr>
            <p:cNvSpPr/>
            <p:nvPr/>
          </p:nvSpPr>
          <p:spPr>
            <a:xfrm>
              <a:off x="952499" y="2177143"/>
              <a:ext cx="2106386" cy="3254829"/>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2" name="Rectangle 41">
              <a:extLst>
                <a:ext uri="{FF2B5EF4-FFF2-40B4-BE49-F238E27FC236}">
                  <a16:creationId xmlns:a16="http://schemas.microsoft.com/office/drawing/2014/main" id="{183EEA08-166E-A64A-FBFD-5D7426EF95B2}"/>
                </a:ext>
              </a:extLst>
            </p:cNvPr>
            <p:cNvSpPr/>
            <p:nvPr/>
          </p:nvSpPr>
          <p:spPr>
            <a:xfrm>
              <a:off x="952499" y="5519057"/>
              <a:ext cx="2106386" cy="395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Master Node</a:t>
              </a:r>
            </a:p>
          </p:txBody>
        </p:sp>
      </p:grpSp>
      <p:sp>
        <p:nvSpPr>
          <p:cNvPr id="2" name="Title 1">
            <a:extLst>
              <a:ext uri="{FF2B5EF4-FFF2-40B4-BE49-F238E27FC236}">
                <a16:creationId xmlns:a16="http://schemas.microsoft.com/office/drawing/2014/main" id="{B04394D8-0FD9-55E4-82DD-970C85EFA275}"/>
              </a:ext>
            </a:extLst>
          </p:cNvPr>
          <p:cNvSpPr>
            <a:spLocks noGrp="1"/>
          </p:cNvSpPr>
          <p:nvPr>
            <p:ph type="title"/>
          </p:nvPr>
        </p:nvSpPr>
        <p:spPr>
          <a:xfrm>
            <a:off x="576072" y="260311"/>
            <a:ext cx="11018520" cy="1434415"/>
          </a:xfrm>
        </p:spPr>
        <p:txBody>
          <a:bodyPr anchor="b">
            <a:normAutofit fontScale="90000"/>
          </a:bodyPr>
          <a:lstStyle/>
          <a:p>
            <a:r>
              <a:rPr lang="en-IN" sz="7200" dirty="0">
                <a:latin typeface="AngsanaUPC" panose="02020603050405020304" pitchFamily="18" charset="-34"/>
                <a:cs typeface="AngsanaUPC" panose="02020603050405020304" pitchFamily="18" charset="-34"/>
              </a:rPr>
              <a:t>Kubernetes – Master Node Components</a:t>
            </a:r>
          </a:p>
        </p:txBody>
      </p:sp>
      <p:pic>
        <p:nvPicPr>
          <p:cNvPr id="15" name="Picture 14">
            <a:extLst>
              <a:ext uri="{FF2B5EF4-FFF2-40B4-BE49-F238E27FC236}">
                <a16:creationId xmlns:a16="http://schemas.microsoft.com/office/drawing/2014/main" id="{58337C14-744E-71E6-EBEF-24DE95EC0059}"/>
              </a:ext>
            </a:extLst>
          </p:cNvPr>
          <p:cNvPicPr>
            <a:picLocks noChangeAspect="1"/>
          </p:cNvPicPr>
          <p:nvPr/>
        </p:nvPicPr>
        <p:blipFill rotWithShape="1">
          <a:blip r:embed="rId3">
            <a:extLst>
              <a:ext uri="{28A0092B-C50C-407E-A947-70E740481C1C}">
                <a14:useLocalDpi xmlns:a14="http://schemas.microsoft.com/office/drawing/2010/main" val="0"/>
              </a:ext>
            </a:extLst>
          </a:blip>
          <a:srcRect r="44" b="-3"/>
          <a:stretch/>
        </p:blipFill>
        <p:spPr>
          <a:xfrm>
            <a:off x="10364698" y="132361"/>
            <a:ext cx="1805966" cy="1690314"/>
          </a:xfrm>
          <a:prstGeom prst="rect">
            <a:avLst/>
          </a:prstGeom>
        </p:spPr>
      </p:pic>
      <p:sp>
        <p:nvSpPr>
          <p:cNvPr id="36" name="Content Placeholder 35">
            <a:extLst>
              <a:ext uri="{FF2B5EF4-FFF2-40B4-BE49-F238E27FC236}">
                <a16:creationId xmlns:a16="http://schemas.microsoft.com/office/drawing/2014/main" id="{3F3DF643-89BC-AF5C-424C-3DDDFEA26B07}"/>
              </a:ext>
            </a:extLst>
          </p:cNvPr>
          <p:cNvSpPr>
            <a:spLocks noGrp="1"/>
          </p:cNvSpPr>
          <p:nvPr>
            <p:ph idx="1"/>
          </p:nvPr>
        </p:nvSpPr>
        <p:spPr>
          <a:xfrm>
            <a:off x="498022" y="1960385"/>
            <a:ext cx="10515600" cy="4251960"/>
          </a:xfrm>
        </p:spPr>
        <p:txBody>
          <a:bodyPr/>
          <a:lstStyle/>
          <a:p>
            <a:pPr marL="0" indent="0">
              <a:buNone/>
            </a:pPr>
            <a:endParaRPr lang="en-IN" dirty="0"/>
          </a:p>
          <a:p>
            <a:pPr marL="0" indent="0">
              <a:buNone/>
            </a:pPr>
            <a:endParaRPr lang="en-IN" dirty="0"/>
          </a:p>
        </p:txBody>
      </p:sp>
      <p:sp>
        <p:nvSpPr>
          <p:cNvPr id="38" name="Rectangle 37">
            <a:extLst>
              <a:ext uri="{FF2B5EF4-FFF2-40B4-BE49-F238E27FC236}">
                <a16:creationId xmlns:a16="http://schemas.microsoft.com/office/drawing/2014/main" id="{2F196ACA-93BC-3839-CCAF-B58C9DA3BD7B}"/>
              </a:ext>
            </a:extLst>
          </p:cNvPr>
          <p:cNvSpPr/>
          <p:nvPr/>
        </p:nvSpPr>
        <p:spPr>
          <a:xfrm>
            <a:off x="1186543" y="2492830"/>
            <a:ext cx="1654628" cy="348342"/>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API Server</a:t>
            </a:r>
          </a:p>
        </p:txBody>
      </p:sp>
      <p:sp>
        <p:nvSpPr>
          <p:cNvPr id="39" name="Rectangle 38">
            <a:extLst>
              <a:ext uri="{FF2B5EF4-FFF2-40B4-BE49-F238E27FC236}">
                <a16:creationId xmlns:a16="http://schemas.microsoft.com/office/drawing/2014/main" id="{05A70740-C118-AFE2-D497-247C3C576B07}"/>
              </a:ext>
            </a:extLst>
          </p:cNvPr>
          <p:cNvSpPr/>
          <p:nvPr/>
        </p:nvSpPr>
        <p:spPr>
          <a:xfrm>
            <a:off x="1178378" y="3064330"/>
            <a:ext cx="1654628" cy="348342"/>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Scheduler</a:t>
            </a:r>
          </a:p>
        </p:txBody>
      </p:sp>
      <p:sp>
        <p:nvSpPr>
          <p:cNvPr id="40" name="Rectangle 39">
            <a:extLst>
              <a:ext uri="{FF2B5EF4-FFF2-40B4-BE49-F238E27FC236}">
                <a16:creationId xmlns:a16="http://schemas.microsoft.com/office/drawing/2014/main" id="{1733B1A7-5306-A224-52B7-8A0976DAEDBD}"/>
              </a:ext>
            </a:extLst>
          </p:cNvPr>
          <p:cNvSpPr/>
          <p:nvPr/>
        </p:nvSpPr>
        <p:spPr>
          <a:xfrm>
            <a:off x="1034143" y="3793672"/>
            <a:ext cx="1654628" cy="348342"/>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Controller Manager</a:t>
            </a:r>
          </a:p>
        </p:txBody>
      </p:sp>
      <p:sp>
        <p:nvSpPr>
          <p:cNvPr id="41" name="Rectangle 40">
            <a:extLst>
              <a:ext uri="{FF2B5EF4-FFF2-40B4-BE49-F238E27FC236}">
                <a16:creationId xmlns:a16="http://schemas.microsoft.com/office/drawing/2014/main" id="{D0F6021E-2F53-64D9-37A8-3702F5D82F6F}"/>
              </a:ext>
            </a:extLst>
          </p:cNvPr>
          <p:cNvSpPr/>
          <p:nvPr/>
        </p:nvSpPr>
        <p:spPr>
          <a:xfrm>
            <a:off x="1178378" y="4648201"/>
            <a:ext cx="1654628" cy="348342"/>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ETCD</a:t>
            </a:r>
          </a:p>
        </p:txBody>
      </p:sp>
      <p:sp>
        <p:nvSpPr>
          <p:cNvPr id="44" name="TextBox 43">
            <a:extLst>
              <a:ext uri="{FF2B5EF4-FFF2-40B4-BE49-F238E27FC236}">
                <a16:creationId xmlns:a16="http://schemas.microsoft.com/office/drawing/2014/main" id="{1AF6AB91-7E8F-EE93-B843-242996143D06}"/>
              </a:ext>
            </a:extLst>
          </p:cNvPr>
          <p:cNvSpPr txBox="1"/>
          <p:nvPr/>
        </p:nvSpPr>
        <p:spPr>
          <a:xfrm>
            <a:off x="3143248" y="2070199"/>
            <a:ext cx="8550730" cy="830997"/>
          </a:xfrm>
          <a:prstGeom prst="rect">
            <a:avLst/>
          </a:prstGeom>
          <a:noFill/>
        </p:spPr>
        <p:txBody>
          <a:bodyPr wrap="square" rtlCol="0">
            <a:spAutoFit/>
          </a:bodyPr>
          <a:lstStyle/>
          <a:p>
            <a:r>
              <a:rPr lang="en-IN" sz="1200" b="1" dirty="0">
                <a:latin typeface="+mj-lt"/>
              </a:rPr>
              <a:t>API Server :  I</a:t>
            </a:r>
            <a:r>
              <a:rPr lang="en-IN" sz="1200" dirty="0">
                <a:latin typeface="+mj-lt"/>
              </a:rPr>
              <a:t>t will act as cluster gateway and exposes some API to access all the operations in cluster</a:t>
            </a:r>
          </a:p>
          <a:p>
            <a:r>
              <a:rPr lang="en-IN" sz="1200" dirty="0">
                <a:latin typeface="+mj-lt"/>
              </a:rPr>
              <a:t>Api server can be accessed by using </a:t>
            </a:r>
            <a:r>
              <a:rPr lang="en-IN" sz="1200" b="1" dirty="0" err="1">
                <a:latin typeface="+mj-lt"/>
              </a:rPr>
              <a:t>kubectl</a:t>
            </a:r>
            <a:r>
              <a:rPr lang="en-IN" sz="1200" b="1" dirty="0">
                <a:latin typeface="+mj-lt"/>
              </a:rPr>
              <a:t> </a:t>
            </a:r>
            <a:r>
              <a:rPr lang="en-IN" sz="1200" dirty="0">
                <a:latin typeface="+mj-lt"/>
              </a:rPr>
              <a:t>(command line tool) or K8s GUI </a:t>
            </a:r>
          </a:p>
          <a:p>
            <a:r>
              <a:rPr lang="en-IN" sz="1200" b="1" dirty="0">
                <a:latin typeface="+mj-lt"/>
              </a:rPr>
              <a:t>Ex: </a:t>
            </a:r>
            <a:r>
              <a:rPr lang="en-IN" sz="1200" b="1" dirty="0" err="1">
                <a:latin typeface="+mj-lt"/>
              </a:rPr>
              <a:t>kubectl</a:t>
            </a:r>
            <a:r>
              <a:rPr lang="en-IN" sz="1200" b="1" dirty="0">
                <a:latin typeface="+mj-lt"/>
              </a:rPr>
              <a:t> get pods </a:t>
            </a:r>
          </a:p>
          <a:p>
            <a:r>
              <a:rPr lang="en-IN" sz="1200" b="1" dirty="0">
                <a:latin typeface="+mj-lt"/>
              </a:rPr>
              <a:t>      </a:t>
            </a:r>
            <a:r>
              <a:rPr lang="en-IN" sz="1200" b="1" dirty="0" err="1">
                <a:latin typeface="+mj-lt"/>
              </a:rPr>
              <a:t>kubectl</a:t>
            </a:r>
            <a:r>
              <a:rPr lang="en-IN" sz="1200" b="1" dirty="0">
                <a:latin typeface="+mj-lt"/>
              </a:rPr>
              <a:t> get nodes </a:t>
            </a:r>
          </a:p>
        </p:txBody>
      </p:sp>
      <p:sp>
        <p:nvSpPr>
          <p:cNvPr id="45" name="TextBox 44">
            <a:extLst>
              <a:ext uri="{FF2B5EF4-FFF2-40B4-BE49-F238E27FC236}">
                <a16:creationId xmlns:a16="http://schemas.microsoft.com/office/drawing/2014/main" id="{2D406D98-E591-5098-C28C-72B80B212692}"/>
              </a:ext>
            </a:extLst>
          </p:cNvPr>
          <p:cNvSpPr txBox="1"/>
          <p:nvPr/>
        </p:nvSpPr>
        <p:spPr>
          <a:xfrm>
            <a:off x="3292928" y="3011011"/>
            <a:ext cx="8550729" cy="276999"/>
          </a:xfrm>
          <a:prstGeom prst="rect">
            <a:avLst/>
          </a:prstGeom>
          <a:noFill/>
        </p:spPr>
        <p:txBody>
          <a:bodyPr wrap="square" rtlCol="0">
            <a:spAutoFit/>
          </a:bodyPr>
          <a:lstStyle/>
          <a:p>
            <a:r>
              <a:rPr lang="en-IN" sz="1200" b="1" dirty="0">
                <a:latin typeface="+mj-lt"/>
              </a:rPr>
              <a:t>Scheduler schedules the pods in nodes by using the config information stores in ETCD</a:t>
            </a:r>
          </a:p>
        </p:txBody>
      </p:sp>
      <p:sp>
        <p:nvSpPr>
          <p:cNvPr id="46" name="TextBox 45">
            <a:extLst>
              <a:ext uri="{FF2B5EF4-FFF2-40B4-BE49-F238E27FC236}">
                <a16:creationId xmlns:a16="http://schemas.microsoft.com/office/drawing/2014/main" id="{1916ACB0-AEFF-9D6E-666F-634BB5E36E36}"/>
              </a:ext>
            </a:extLst>
          </p:cNvPr>
          <p:cNvSpPr txBox="1"/>
          <p:nvPr/>
        </p:nvSpPr>
        <p:spPr>
          <a:xfrm>
            <a:off x="3143248" y="5338490"/>
            <a:ext cx="8550730" cy="461665"/>
          </a:xfrm>
          <a:prstGeom prst="rect">
            <a:avLst/>
          </a:prstGeom>
          <a:noFill/>
        </p:spPr>
        <p:txBody>
          <a:bodyPr wrap="square" rtlCol="0">
            <a:spAutoFit/>
          </a:bodyPr>
          <a:lstStyle/>
          <a:p>
            <a:r>
              <a:rPr lang="en-IN" sz="1200" b="1" dirty="0">
                <a:latin typeface="+mj-lt"/>
              </a:rPr>
              <a:t>Key Value Pair distributed data base </a:t>
            </a:r>
          </a:p>
          <a:p>
            <a:r>
              <a:rPr lang="en-IN" sz="1200" b="1" dirty="0">
                <a:latin typeface="+mj-lt"/>
              </a:rPr>
              <a:t>  contains config information about  cluster , nodes , pods</a:t>
            </a:r>
          </a:p>
        </p:txBody>
      </p:sp>
      <p:sp>
        <p:nvSpPr>
          <p:cNvPr id="47" name="TextBox 46">
            <a:extLst>
              <a:ext uri="{FF2B5EF4-FFF2-40B4-BE49-F238E27FC236}">
                <a16:creationId xmlns:a16="http://schemas.microsoft.com/office/drawing/2014/main" id="{ABE4358C-1A75-117E-C6DF-15DF4B2A97C3}"/>
              </a:ext>
            </a:extLst>
          </p:cNvPr>
          <p:cNvSpPr txBox="1"/>
          <p:nvPr/>
        </p:nvSpPr>
        <p:spPr>
          <a:xfrm>
            <a:off x="3143248" y="3541306"/>
            <a:ext cx="8550730" cy="1938992"/>
          </a:xfrm>
          <a:prstGeom prst="rect">
            <a:avLst/>
          </a:prstGeom>
          <a:noFill/>
        </p:spPr>
        <p:txBody>
          <a:bodyPr wrap="square" rtlCol="0">
            <a:spAutoFit/>
          </a:bodyPr>
          <a:lstStyle/>
          <a:p>
            <a:r>
              <a:rPr lang="en-IN" sz="1200" b="1" dirty="0">
                <a:latin typeface="+mj-lt"/>
              </a:rPr>
              <a:t>Controller Manager :  </a:t>
            </a:r>
          </a:p>
          <a:p>
            <a:r>
              <a:rPr lang="en-US" sz="1200" b="1" dirty="0">
                <a:latin typeface="+mj-lt"/>
              </a:rPr>
              <a:t>The </a:t>
            </a:r>
            <a:r>
              <a:rPr lang="en-US" sz="1200" b="1" dirty="0" err="1">
                <a:latin typeface="+mj-lt"/>
              </a:rPr>
              <a:t>kube</a:t>
            </a:r>
            <a:r>
              <a:rPr lang="en-US" sz="1200" b="1" dirty="0">
                <a:latin typeface="+mj-lt"/>
              </a:rPr>
              <a:t>-controller-manager is a critical daemon in a Kubernetes cluster, acting as the control center for maintaining the desired state of your cluster.</a:t>
            </a:r>
          </a:p>
          <a:p>
            <a:r>
              <a:rPr lang="en-US" sz="1200" b="1" dirty="0">
                <a:latin typeface="+mj-lt"/>
              </a:rPr>
              <a:t>Node Controller  -  monitors and responds all nodes activities </a:t>
            </a:r>
          </a:p>
          <a:p>
            <a:r>
              <a:rPr lang="en-US" sz="1200" b="1" dirty="0">
                <a:latin typeface="+mj-lt"/>
              </a:rPr>
              <a:t>Replication Controller – monitors health of the pods</a:t>
            </a:r>
          </a:p>
          <a:p>
            <a:r>
              <a:rPr lang="en-US" sz="1200" b="1" dirty="0">
                <a:latin typeface="+mj-lt"/>
              </a:rPr>
              <a:t>End Point Controller -  responsible for all services and communications</a:t>
            </a:r>
          </a:p>
          <a:p>
            <a:r>
              <a:rPr lang="en-US" sz="1200" b="1" dirty="0">
                <a:latin typeface="+mj-lt"/>
              </a:rPr>
              <a:t>Service Account and token controller – responsible for account , </a:t>
            </a:r>
            <a:r>
              <a:rPr lang="en-US" sz="1200" b="1" dirty="0" err="1">
                <a:latin typeface="+mj-lt"/>
              </a:rPr>
              <a:t>api</a:t>
            </a:r>
            <a:r>
              <a:rPr lang="en-US" sz="1200" b="1" dirty="0">
                <a:latin typeface="+mj-lt"/>
              </a:rPr>
              <a:t> access and name spaces</a:t>
            </a:r>
          </a:p>
          <a:p>
            <a:endParaRPr lang="en-US" sz="1200" b="1" dirty="0">
              <a:latin typeface="+mj-lt"/>
            </a:endParaRPr>
          </a:p>
          <a:p>
            <a:endParaRPr lang="en-US" sz="1200" b="1" dirty="0">
              <a:latin typeface="+mj-lt"/>
            </a:endParaRPr>
          </a:p>
          <a:p>
            <a:endParaRPr lang="en-IN" sz="1200" b="1" dirty="0">
              <a:latin typeface="+mj-lt"/>
            </a:endParaRPr>
          </a:p>
        </p:txBody>
      </p:sp>
    </p:spTree>
    <p:extLst>
      <p:ext uri="{BB962C8B-B14F-4D97-AF65-F5344CB8AC3E}">
        <p14:creationId xmlns:p14="http://schemas.microsoft.com/office/powerpoint/2010/main" val="666856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E1B7D3-3F8A-8FB2-7AA6-D14648734A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0349E0-EE5B-4E3F-230D-B9301D258398}"/>
              </a:ext>
            </a:extLst>
          </p:cNvPr>
          <p:cNvSpPr>
            <a:spLocks noGrp="1"/>
          </p:cNvSpPr>
          <p:nvPr>
            <p:ph type="title"/>
          </p:nvPr>
        </p:nvSpPr>
        <p:spPr>
          <a:xfrm>
            <a:off x="576072" y="260311"/>
            <a:ext cx="11018520" cy="1434415"/>
          </a:xfrm>
        </p:spPr>
        <p:txBody>
          <a:bodyPr anchor="b">
            <a:normAutofit fontScale="90000"/>
          </a:bodyPr>
          <a:lstStyle/>
          <a:p>
            <a:r>
              <a:rPr lang="en-IN" sz="7200" dirty="0">
                <a:latin typeface="AngsanaUPC" panose="02020603050405020304" pitchFamily="18" charset="-34"/>
                <a:cs typeface="AngsanaUPC" panose="02020603050405020304" pitchFamily="18" charset="-34"/>
              </a:rPr>
              <a:t>Kubernetes – Worker Node Components</a:t>
            </a:r>
          </a:p>
        </p:txBody>
      </p:sp>
      <p:pic>
        <p:nvPicPr>
          <p:cNvPr id="15" name="Picture 14">
            <a:extLst>
              <a:ext uri="{FF2B5EF4-FFF2-40B4-BE49-F238E27FC236}">
                <a16:creationId xmlns:a16="http://schemas.microsoft.com/office/drawing/2014/main" id="{EE1DA796-704B-6426-8113-2D0FF04E5AAA}"/>
              </a:ext>
            </a:extLst>
          </p:cNvPr>
          <p:cNvPicPr>
            <a:picLocks noChangeAspect="1"/>
          </p:cNvPicPr>
          <p:nvPr/>
        </p:nvPicPr>
        <p:blipFill rotWithShape="1">
          <a:blip r:embed="rId3">
            <a:extLst>
              <a:ext uri="{28A0092B-C50C-407E-A947-70E740481C1C}">
                <a14:useLocalDpi xmlns:a14="http://schemas.microsoft.com/office/drawing/2010/main" val="0"/>
              </a:ext>
            </a:extLst>
          </a:blip>
          <a:srcRect r="44" b="-3"/>
          <a:stretch/>
        </p:blipFill>
        <p:spPr>
          <a:xfrm>
            <a:off x="10364698" y="132361"/>
            <a:ext cx="1805966" cy="1690314"/>
          </a:xfrm>
          <a:prstGeom prst="rect">
            <a:avLst/>
          </a:prstGeom>
        </p:spPr>
      </p:pic>
      <p:sp>
        <p:nvSpPr>
          <p:cNvPr id="36" name="Content Placeholder 35">
            <a:extLst>
              <a:ext uri="{FF2B5EF4-FFF2-40B4-BE49-F238E27FC236}">
                <a16:creationId xmlns:a16="http://schemas.microsoft.com/office/drawing/2014/main" id="{140ABFB8-ECAC-631A-B454-B13E3FAF176F}"/>
              </a:ext>
            </a:extLst>
          </p:cNvPr>
          <p:cNvSpPr>
            <a:spLocks noGrp="1"/>
          </p:cNvSpPr>
          <p:nvPr>
            <p:ph idx="1"/>
          </p:nvPr>
        </p:nvSpPr>
        <p:spPr>
          <a:xfrm>
            <a:off x="498022" y="1960385"/>
            <a:ext cx="10515600" cy="4251960"/>
          </a:xfrm>
        </p:spPr>
        <p:txBody>
          <a:bodyPr/>
          <a:lstStyle/>
          <a:p>
            <a:pPr marL="0" indent="0">
              <a:buNone/>
            </a:pPr>
            <a:endParaRPr lang="en-IN" dirty="0"/>
          </a:p>
          <a:p>
            <a:pPr marL="0" indent="0">
              <a:buNone/>
            </a:pPr>
            <a:endParaRPr lang="en-IN" dirty="0"/>
          </a:p>
        </p:txBody>
      </p:sp>
      <p:sp>
        <p:nvSpPr>
          <p:cNvPr id="3" name="Rectangle 2">
            <a:extLst>
              <a:ext uri="{FF2B5EF4-FFF2-40B4-BE49-F238E27FC236}">
                <a16:creationId xmlns:a16="http://schemas.microsoft.com/office/drawing/2014/main" id="{0FD3138D-1179-51F7-8124-B01C4A0D1711}"/>
              </a:ext>
            </a:extLst>
          </p:cNvPr>
          <p:cNvSpPr/>
          <p:nvPr/>
        </p:nvSpPr>
        <p:spPr>
          <a:xfrm>
            <a:off x="7601501" y="2123452"/>
            <a:ext cx="3371851" cy="424643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CD2E1A08-DF72-ECEA-FC72-1512FC7A3FC3}"/>
              </a:ext>
            </a:extLst>
          </p:cNvPr>
          <p:cNvGrpSpPr/>
          <p:nvPr/>
        </p:nvGrpSpPr>
        <p:grpSpPr>
          <a:xfrm>
            <a:off x="7991301" y="4145939"/>
            <a:ext cx="2592250" cy="2168265"/>
            <a:chOff x="7477398" y="3464875"/>
            <a:chExt cx="3005020" cy="3160396"/>
          </a:xfrm>
        </p:grpSpPr>
        <p:grpSp>
          <p:nvGrpSpPr>
            <p:cNvPr id="5" name="Group 4">
              <a:extLst>
                <a:ext uri="{FF2B5EF4-FFF2-40B4-BE49-F238E27FC236}">
                  <a16:creationId xmlns:a16="http://schemas.microsoft.com/office/drawing/2014/main" id="{F8A30EBF-8D7C-6E61-4DBF-E3E0C9542A4B}"/>
                </a:ext>
              </a:extLst>
            </p:cNvPr>
            <p:cNvGrpSpPr/>
            <p:nvPr/>
          </p:nvGrpSpPr>
          <p:grpSpPr>
            <a:xfrm>
              <a:off x="7477398" y="3920168"/>
              <a:ext cx="2184762" cy="2705103"/>
              <a:chOff x="7477398" y="3920168"/>
              <a:chExt cx="2184762" cy="2705103"/>
            </a:xfrm>
          </p:grpSpPr>
          <p:sp>
            <p:nvSpPr>
              <p:cNvPr id="13" name="Oval 12">
                <a:extLst>
                  <a:ext uri="{FF2B5EF4-FFF2-40B4-BE49-F238E27FC236}">
                    <a16:creationId xmlns:a16="http://schemas.microsoft.com/office/drawing/2014/main" id="{AA085822-2693-5EA5-5894-082B04DC2F71}"/>
                  </a:ext>
                </a:extLst>
              </p:cNvPr>
              <p:cNvSpPr/>
              <p:nvPr/>
            </p:nvSpPr>
            <p:spPr>
              <a:xfrm>
                <a:off x="7477398" y="3920168"/>
                <a:ext cx="2184762" cy="2224962"/>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654B3369-20E8-1C86-D290-84DAC5A3ABD8}"/>
                  </a:ext>
                </a:extLst>
              </p:cNvPr>
              <p:cNvSpPr txBox="1"/>
              <p:nvPr/>
            </p:nvSpPr>
            <p:spPr>
              <a:xfrm>
                <a:off x="8262400" y="6255939"/>
                <a:ext cx="490840" cy="369332"/>
              </a:xfrm>
              <a:prstGeom prst="rect">
                <a:avLst/>
              </a:prstGeom>
              <a:noFill/>
            </p:spPr>
            <p:txBody>
              <a:bodyPr wrap="none" rtlCol="0">
                <a:spAutoFit/>
              </a:bodyPr>
              <a:lstStyle/>
              <a:p>
                <a:r>
                  <a:rPr lang="en-IN" dirty="0">
                    <a:latin typeface="AngsanaUPC" panose="02020603050405020304" pitchFamily="18" charset="-34"/>
                    <a:cs typeface="AngsanaUPC" panose="02020603050405020304" pitchFamily="18" charset="-34"/>
                  </a:rPr>
                  <a:t>POD</a:t>
                </a:r>
              </a:p>
            </p:txBody>
          </p:sp>
        </p:grpSp>
        <p:sp>
          <p:nvSpPr>
            <p:cNvPr id="6" name="TextBox 5">
              <a:extLst>
                <a:ext uri="{FF2B5EF4-FFF2-40B4-BE49-F238E27FC236}">
                  <a16:creationId xmlns:a16="http://schemas.microsoft.com/office/drawing/2014/main" id="{D2153DF0-C258-1F98-CF05-D294C7E0279A}"/>
                </a:ext>
              </a:extLst>
            </p:cNvPr>
            <p:cNvSpPr txBox="1"/>
            <p:nvPr/>
          </p:nvSpPr>
          <p:spPr>
            <a:xfrm>
              <a:off x="8054178" y="3464875"/>
              <a:ext cx="2428240" cy="369332"/>
            </a:xfrm>
            <a:prstGeom prst="rect">
              <a:avLst/>
            </a:prstGeom>
            <a:noFill/>
          </p:spPr>
          <p:txBody>
            <a:bodyPr wrap="square" rtlCol="0">
              <a:spAutoFit/>
            </a:bodyPr>
            <a:lstStyle/>
            <a:p>
              <a:r>
                <a:rPr lang="en-IN" dirty="0">
                  <a:latin typeface="AngsanaUPC" panose="02020603050405020304" pitchFamily="18" charset="-34"/>
                  <a:cs typeface="AngsanaUPC" panose="02020603050405020304" pitchFamily="18" charset="-34"/>
                </a:rPr>
                <a:t>10.10.10.101</a:t>
              </a:r>
            </a:p>
          </p:txBody>
        </p:sp>
        <p:grpSp>
          <p:nvGrpSpPr>
            <p:cNvPr id="7" name="Group 6">
              <a:extLst>
                <a:ext uri="{FF2B5EF4-FFF2-40B4-BE49-F238E27FC236}">
                  <a16:creationId xmlns:a16="http://schemas.microsoft.com/office/drawing/2014/main" id="{ECBF5F39-F373-FC7D-9D75-37FA9774B623}"/>
                </a:ext>
              </a:extLst>
            </p:cNvPr>
            <p:cNvGrpSpPr/>
            <p:nvPr/>
          </p:nvGrpSpPr>
          <p:grpSpPr>
            <a:xfrm>
              <a:off x="8054178" y="4074277"/>
              <a:ext cx="1000721" cy="1143038"/>
              <a:chOff x="8054178" y="4074277"/>
              <a:chExt cx="1000721" cy="1143038"/>
            </a:xfrm>
          </p:grpSpPr>
          <p:pic>
            <p:nvPicPr>
              <p:cNvPr id="11" name="Picture 6">
                <a:extLst>
                  <a:ext uri="{FF2B5EF4-FFF2-40B4-BE49-F238E27FC236}">
                    <a16:creationId xmlns:a16="http://schemas.microsoft.com/office/drawing/2014/main" id="{848DB10C-E046-BB9F-887D-E14808518F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4178" y="4074277"/>
                <a:ext cx="1000721" cy="100072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86E4929-76E3-F55C-CA5B-48A94847686F}"/>
                  </a:ext>
                </a:extLst>
              </p:cNvPr>
              <p:cNvSpPr txBox="1"/>
              <p:nvPr/>
            </p:nvSpPr>
            <p:spPr>
              <a:xfrm>
                <a:off x="8170539" y="4847983"/>
                <a:ext cx="785793" cy="369332"/>
              </a:xfrm>
              <a:prstGeom prst="rect">
                <a:avLst/>
              </a:prstGeom>
              <a:noFill/>
            </p:spPr>
            <p:txBody>
              <a:bodyPr wrap="none" rtlCol="0">
                <a:spAutoFit/>
              </a:bodyPr>
              <a:lstStyle/>
              <a:p>
                <a:r>
                  <a:rPr lang="en-IN" dirty="0">
                    <a:latin typeface="AngsanaUPC" panose="02020603050405020304" pitchFamily="18" charset="-34"/>
                    <a:cs typeface="AngsanaUPC" panose="02020603050405020304" pitchFamily="18" charset="-34"/>
                  </a:rPr>
                  <a:t>Container</a:t>
                </a:r>
              </a:p>
            </p:txBody>
          </p:sp>
        </p:grpSp>
        <p:grpSp>
          <p:nvGrpSpPr>
            <p:cNvPr id="8" name="Group 7">
              <a:extLst>
                <a:ext uri="{FF2B5EF4-FFF2-40B4-BE49-F238E27FC236}">
                  <a16:creationId xmlns:a16="http://schemas.microsoft.com/office/drawing/2014/main" id="{A881D05E-89EC-6967-DB1D-56C54F21A095}"/>
                </a:ext>
              </a:extLst>
            </p:cNvPr>
            <p:cNvGrpSpPr/>
            <p:nvPr/>
          </p:nvGrpSpPr>
          <p:grpSpPr>
            <a:xfrm>
              <a:off x="8262399" y="5298518"/>
              <a:ext cx="785793" cy="867847"/>
              <a:chOff x="8262399" y="5298518"/>
              <a:chExt cx="785793" cy="867847"/>
            </a:xfrm>
          </p:grpSpPr>
          <p:pic>
            <p:nvPicPr>
              <p:cNvPr id="9" name="Picture 8">
                <a:extLst>
                  <a:ext uri="{FF2B5EF4-FFF2-40B4-BE49-F238E27FC236}">
                    <a16:creationId xmlns:a16="http://schemas.microsoft.com/office/drawing/2014/main" id="{AB7BDDE0-6EFB-9EEC-0217-9D70102F36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2400" y="5298518"/>
                <a:ext cx="584279" cy="58427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BDCF064-30D6-8825-A252-E78E66247ABF}"/>
                  </a:ext>
                </a:extLst>
              </p:cNvPr>
              <p:cNvSpPr txBox="1"/>
              <p:nvPr/>
            </p:nvSpPr>
            <p:spPr>
              <a:xfrm>
                <a:off x="8262399" y="5797033"/>
                <a:ext cx="785793" cy="369332"/>
              </a:xfrm>
              <a:prstGeom prst="rect">
                <a:avLst/>
              </a:prstGeom>
              <a:noFill/>
            </p:spPr>
            <p:txBody>
              <a:bodyPr wrap="square" rtlCol="0">
                <a:spAutoFit/>
              </a:bodyPr>
              <a:lstStyle/>
              <a:p>
                <a:r>
                  <a:rPr lang="en-IN" dirty="0">
                    <a:latin typeface="AngsanaUPC" panose="02020603050405020304" pitchFamily="18" charset="-34"/>
                    <a:cs typeface="AngsanaUPC" panose="02020603050405020304" pitchFamily="18" charset="-34"/>
                  </a:rPr>
                  <a:t>Storage</a:t>
                </a:r>
              </a:p>
            </p:txBody>
          </p:sp>
        </p:grpSp>
      </p:grpSp>
      <p:sp>
        <p:nvSpPr>
          <p:cNvPr id="17" name="Rectangle: Rounded Corners 16">
            <a:extLst>
              <a:ext uri="{FF2B5EF4-FFF2-40B4-BE49-F238E27FC236}">
                <a16:creationId xmlns:a16="http://schemas.microsoft.com/office/drawing/2014/main" id="{4650DD84-F2DD-DF3E-0D27-26D654494A59}"/>
              </a:ext>
            </a:extLst>
          </p:cNvPr>
          <p:cNvSpPr/>
          <p:nvPr/>
        </p:nvSpPr>
        <p:spPr>
          <a:xfrm>
            <a:off x="8228238" y="2062244"/>
            <a:ext cx="2198915" cy="3156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Worker Node</a:t>
            </a:r>
          </a:p>
        </p:txBody>
      </p:sp>
      <p:sp>
        <p:nvSpPr>
          <p:cNvPr id="18" name="Rectangle 17">
            <a:extLst>
              <a:ext uri="{FF2B5EF4-FFF2-40B4-BE49-F238E27FC236}">
                <a16:creationId xmlns:a16="http://schemas.microsoft.com/office/drawing/2014/main" id="{2E0F2951-9D15-49E7-67EB-0FCF2F29CF65}"/>
              </a:ext>
            </a:extLst>
          </p:cNvPr>
          <p:cNvSpPr/>
          <p:nvPr/>
        </p:nvSpPr>
        <p:spPr>
          <a:xfrm>
            <a:off x="8030174" y="2999900"/>
            <a:ext cx="2123439" cy="45212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Kube-proxy</a:t>
            </a:r>
          </a:p>
        </p:txBody>
      </p:sp>
      <p:sp>
        <p:nvSpPr>
          <p:cNvPr id="19" name="Rectangle 18">
            <a:extLst>
              <a:ext uri="{FF2B5EF4-FFF2-40B4-BE49-F238E27FC236}">
                <a16:creationId xmlns:a16="http://schemas.microsoft.com/office/drawing/2014/main" id="{81BE64FD-1BEB-0FC4-FAB6-171D96FB7853}"/>
              </a:ext>
            </a:extLst>
          </p:cNvPr>
          <p:cNvSpPr/>
          <p:nvPr/>
        </p:nvSpPr>
        <p:spPr>
          <a:xfrm>
            <a:off x="7991301" y="2445921"/>
            <a:ext cx="2162312" cy="45212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Kubelet</a:t>
            </a:r>
            <a:endParaRPr lang="en-IN" dirty="0"/>
          </a:p>
        </p:txBody>
      </p:sp>
      <p:sp>
        <p:nvSpPr>
          <p:cNvPr id="21" name="Rectangle 20">
            <a:extLst>
              <a:ext uri="{FF2B5EF4-FFF2-40B4-BE49-F238E27FC236}">
                <a16:creationId xmlns:a16="http://schemas.microsoft.com/office/drawing/2014/main" id="{4B6056FE-86E3-8734-740A-7C94A39D7B8B}"/>
              </a:ext>
            </a:extLst>
          </p:cNvPr>
          <p:cNvSpPr/>
          <p:nvPr/>
        </p:nvSpPr>
        <p:spPr>
          <a:xfrm>
            <a:off x="8030173" y="3609560"/>
            <a:ext cx="2123440" cy="45212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Container Runtime</a:t>
            </a:r>
          </a:p>
        </p:txBody>
      </p:sp>
      <p:sp>
        <p:nvSpPr>
          <p:cNvPr id="22" name="TextBox 21">
            <a:extLst>
              <a:ext uri="{FF2B5EF4-FFF2-40B4-BE49-F238E27FC236}">
                <a16:creationId xmlns:a16="http://schemas.microsoft.com/office/drawing/2014/main" id="{043A995E-CB83-1008-8F28-E7437D04559C}"/>
              </a:ext>
            </a:extLst>
          </p:cNvPr>
          <p:cNvSpPr txBox="1"/>
          <p:nvPr/>
        </p:nvSpPr>
        <p:spPr>
          <a:xfrm>
            <a:off x="459296" y="1960385"/>
            <a:ext cx="6840728" cy="1200329"/>
          </a:xfrm>
          <a:prstGeom prst="rect">
            <a:avLst/>
          </a:prstGeom>
          <a:noFill/>
        </p:spPr>
        <p:txBody>
          <a:bodyPr wrap="square" rtlCol="0">
            <a:spAutoFit/>
          </a:bodyPr>
          <a:lstStyle/>
          <a:p>
            <a:r>
              <a:rPr lang="en-IN" dirty="0" err="1"/>
              <a:t>Kubelet</a:t>
            </a:r>
            <a:r>
              <a:rPr lang="en-IN" dirty="0"/>
              <a:t> is an agent running on each node  and it will communicate with master node using </a:t>
            </a:r>
            <a:r>
              <a:rPr lang="en-IN" dirty="0" err="1"/>
              <a:t>api</a:t>
            </a:r>
            <a:r>
              <a:rPr lang="en-IN" dirty="0"/>
              <a:t> server</a:t>
            </a:r>
          </a:p>
          <a:p>
            <a:r>
              <a:rPr lang="en-IN" dirty="0" err="1"/>
              <a:t>Kubelet</a:t>
            </a:r>
            <a:r>
              <a:rPr lang="en-IN" dirty="0"/>
              <a:t> works in terms of </a:t>
            </a:r>
            <a:r>
              <a:rPr lang="en-IN" dirty="0" err="1"/>
              <a:t>PodSpec</a:t>
            </a:r>
            <a:r>
              <a:rPr lang="en-IN" dirty="0"/>
              <a:t> . </a:t>
            </a:r>
            <a:r>
              <a:rPr lang="en-IN" dirty="0" err="1"/>
              <a:t>APodSpec</a:t>
            </a:r>
            <a:r>
              <a:rPr lang="en-IN" dirty="0"/>
              <a:t> is a YAML or JSON Object that describes about  pods </a:t>
            </a:r>
          </a:p>
        </p:txBody>
      </p:sp>
      <p:sp>
        <p:nvSpPr>
          <p:cNvPr id="23" name="TextBox 22">
            <a:extLst>
              <a:ext uri="{FF2B5EF4-FFF2-40B4-BE49-F238E27FC236}">
                <a16:creationId xmlns:a16="http://schemas.microsoft.com/office/drawing/2014/main" id="{C7745F23-1AF3-31B8-C4C0-CA661AC2F230}"/>
              </a:ext>
            </a:extLst>
          </p:cNvPr>
          <p:cNvSpPr txBox="1"/>
          <p:nvPr/>
        </p:nvSpPr>
        <p:spPr>
          <a:xfrm>
            <a:off x="429604" y="3244193"/>
            <a:ext cx="6567047" cy="1477328"/>
          </a:xfrm>
          <a:prstGeom prst="rect">
            <a:avLst/>
          </a:prstGeom>
          <a:noFill/>
        </p:spPr>
        <p:txBody>
          <a:bodyPr wrap="square" rtlCol="0">
            <a:spAutoFit/>
          </a:bodyPr>
          <a:lstStyle/>
          <a:p>
            <a:r>
              <a:rPr lang="en-IN" dirty="0" err="1"/>
              <a:t>Kube_proxy</a:t>
            </a:r>
            <a:r>
              <a:rPr lang="en-IN" dirty="0"/>
              <a:t> is  a  network agent running on each node and is responsible for maintaining network configuration and rule.</a:t>
            </a:r>
          </a:p>
          <a:p>
            <a:r>
              <a:rPr lang="en-IN" dirty="0"/>
              <a:t>These rules allow  network communication to pods from inside and outside of cluster</a:t>
            </a:r>
          </a:p>
        </p:txBody>
      </p:sp>
      <p:sp>
        <p:nvSpPr>
          <p:cNvPr id="25" name="TextBox 24">
            <a:extLst>
              <a:ext uri="{FF2B5EF4-FFF2-40B4-BE49-F238E27FC236}">
                <a16:creationId xmlns:a16="http://schemas.microsoft.com/office/drawing/2014/main" id="{52026D14-0CDC-D425-35A7-BB674E2826DE}"/>
              </a:ext>
            </a:extLst>
          </p:cNvPr>
          <p:cNvSpPr txBox="1"/>
          <p:nvPr/>
        </p:nvSpPr>
        <p:spPr>
          <a:xfrm>
            <a:off x="586940" y="4987180"/>
            <a:ext cx="6840728" cy="646331"/>
          </a:xfrm>
          <a:prstGeom prst="rect">
            <a:avLst/>
          </a:prstGeom>
          <a:noFill/>
        </p:spPr>
        <p:txBody>
          <a:bodyPr wrap="square" rtlCol="0">
            <a:spAutoFit/>
          </a:bodyPr>
          <a:lstStyle/>
          <a:p>
            <a:r>
              <a:rPr lang="en-IN" dirty="0"/>
              <a:t>Container runtime also known as container engine and it helps to run the containers inside the pod</a:t>
            </a:r>
          </a:p>
        </p:txBody>
      </p:sp>
    </p:spTree>
    <p:extLst>
      <p:ext uri="{BB962C8B-B14F-4D97-AF65-F5344CB8AC3E}">
        <p14:creationId xmlns:p14="http://schemas.microsoft.com/office/powerpoint/2010/main" val="166563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FCF4DD-D758-BD16-C0FA-5DD5A2834D4A}"/>
              </a:ext>
            </a:extLst>
          </p:cNvPr>
          <p:cNvSpPr>
            <a:spLocks noGrp="1"/>
          </p:cNvSpPr>
          <p:nvPr>
            <p:ph idx="1"/>
          </p:nvPr>
        </p:nvSpPr>
        <p:spPr/>
        <p:txBody>
          <a:bodyPr/>
          <a:lstStyle/>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Title 1">
            <a:extLst>
              <a:ext uri="{FF2B5EF4-FFF2-40B4-BE49-F238E27FC236}">
                <a16:creationId xmlns:a16="http://schemas.microsoft.com/office/drawing/2014/main" id="{29DC1AD2-9FC3-E562-D206-FCF52166BD70}"/>
              </a:ext>
            </a:extLst>
          </p:cNvPr>
          <p:cNvSpPr>
            <a:spLocks noGrp="1"/>
          </p:cNvSpPr>
          <p:nvPr>
            <p:ph type="title"/>
          </p:nvPr>
        </p:nvSpPr>
        <p:spPr>
          <a:xfrm>
            <a:off x="838200" y="365125"/>
            <a:ext cx="10515600" cy="1325563"/>
          </a:xfrm>
        </p:spPr>
        <p:txBody>
          <a:bodyPr/>
          <a:lstStyle/>
          <a:p>
            <a:r>
              <a:rPr lang="en-IN" dirty="0"/>
              <a:t>       </a:t>
            </a:r>
            <a:r>
              <a:rPr lang="en-IN" dirty="0">
                <a:latin typeface="AngsanaUPC" panose="02020603050405020304" pitchFamily="18" charset="-34"/>
                <a:cs typeface="AngsanaUPC" panose="02020603050405020304" pitchFamily="18" charset="-34"/>
              </a:rPr>
              <a:t>Kubernetes features</a:t>
            </a:r>
          </a:p>
        </p:txBody>
      </p:sp>
      <p:pic>
        <p:nvPicPr>
          <p:cNvPr id="5" name="Picture 10">
            <a:extLst>
              <a:ext uri="{FF2B5EF4-FFF2-40B4-BE49-F238E27FC236}">
                <a16:creationId xmlns:a16="http://schemas.microsoft.com/office/drawing/2014/main" id="{D7A18048-B210-8E65-229D-615EBF81F6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963" r="69683" b="4"/>
          <a:stretch/>
        </p:blipFill>
        <p:spPr bwMode="auto">
          <a:xfrm>
            <a:off x="1076960" y="520890"/>
            <a:ext cx="1050906" cy="101403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Diagram 18">
            <a:extLst>
              <a:ext uri="{FF2B5EF4-FFF2-40B4-BE49-F238E27FC236}">
                <a16:creationId xmlns:a16="http://schemas.microsoft.com/office/drawing/2014/main" id="{2F61F5B2-9059-5991-2338-3DCC3549CEA5}"/>
              </a:ext>
            </a:extLst>
          </p:cNvPr>
          <p:cNvGraphicFramePr/>
          <p:nvPr>
            <p:extLst>
              <p:ext uri="{D42A27DB-BD31-4B8C-83A1-F6EECF244321}">
                <p14:modId xmlns:p14="http://schemas.microsoft.com/office/powerpoint/2010/main" val="782828378"/>
              </p:ext>
            </p:extLst>
          </p:nvPr>
        </p:nvGraphicFramePr>
        <p:xfrm>
          <a:off x="2032000" y="1666303"/>
          <a:ext cx="8041640" cy="51916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022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47F2-DAFE-38BE-9AA5-077CEE193FF5}"/>
              </a:ext>
            </a:extLst>
          </p:cNvPr>
          <p:cNvSpPr>
            <a:spLocks noGrp="1"/>
          </p:cNvSpPr>
          <p:nvPr>
            <p:ph type="title"/>
          </p:nvPr>
        </p:nvSpPr>
        <p:spPr/>
        <p:txBody>
          <a:bodyPr/>
          <a:lstStyle/>
          <a:p>
            <a:r>
              <a:rPr lang="en-IN" dirty="0">
                <a:latin typeface="AngsanaUPC" panose="02020603050405020304" pitchFamily="18" charset="-34"/>
                <a:cs typeface="AngsanaUPC" panose="02020603050405020304" pitchFamily="18" charset="-34"/>
              </a:rPr>
              <a:t>           Kubernetes features – Automatic bin packing </a:t>
            </a:r>
            <a:endParaRPr lang="en-IN" dirty="0"/>
          </a:p>
        </p:txBody>
      </p:sp>
      <p:sp>
        <p:nvSpPr>
          <p:cNvPr id="3" name="Content Placeholder 2">
            <a:extLst>
              <a:ext uri="{FF2B5EF4-FFF2-40B4-BE49-F238E27FC236}">
                <a16:creationId xmlns:a16="http://schemas.microsoft.com/office/drawing/2014/main" id="{520247C5-83F6-B936-7390-D2212C1ED5A2}"/>
              </a:ext>
            </a:extLst>
          </p:cNvPr>
          <p:cNvSpPr>
            <a:spLocks noGrp="1"/>
          </p:cNvSpPr>
          <p:nvPr>
            <p:ph idx="1"/>
          </p:nvPr>
        </p:nvSpPr>
        <p:spPr>
          <a:xfrm>
            <a:off x="1076959" y="2168177"/>
            <a:ext cx="10515600" cy="4251960"/>
          </a:xfrm>
        </p:spPr>
        <p:txBody>
          <a:bodyPr/>
          <a:lstStyle/>
          <a:p>
            <a:pPr marL="0" indent="0">
              <a:buNone/>
            </a:pPr>
            <a:endParaRPr lang="en-IN" dirty="0"/>
          </a:p>
          <a:p>
            <a:pPr marL="0" indent="0">
              <a:buNone/>
            </a:pPr>
            <a:endParaRPr lang="en-IN" dirty="0"/>
          </a:p>
        </p:txBody>
      </p:sp>
      <p:pic>
        <p:nvPicPr>
          <p:cNvPr id="4" name="Picture 10">
            <a:extLst>
              <a:ext uri="{FF2B5EF4-FFF2-40B4-BE49-F238E27FC236}">
                <a16:creationId xmlns:a16="http://schemas.microsoft.com/office/drawing/2014/main" id="{7A6E7723-9C3E-0773-B16A-62251756F9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963" r="69683" b="4"/>
          <a:stretch/>
        </p:blipFill>
        <p:spPr bwMode="auto">
          <a:xfrm>
            <a:off x="1076960" y="520890"/>
            <a:ext cx="1050906" cy="101403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D7086B72-1835-24D3-5970-A20FCA09ACAD}"/>
              </a:ext>
            </a:extLst>
          </p:cNvPr>
          <p:cNvGrpSpPr/>
          <p:nvPr/>
        </p:nvGrpSpPr>
        <p:grpSpPr>
          <a:xfrm>
            <a:off x="6355080" y="2539984"/>
            <a:ext cx="4998720" cy="3930204"/>
            <a:chOff x="6355080" y="2539984"/>
            <a:chExt cx="4998720" cy="3930204"/>
          </a:xfrm>
        </p:grpSpPr>
        <p:sp>
          <p:nvSpPr>
            <p:cNvPr id="5" name="Rectangle 4">
              <a:extLst>
                <a:ext uri="{FF2B5EF4-FFF2-40B4-BE49-F238E27FC236}">
                  <a16:creationId xmlns:a16="http://schemas.microsoft.com/office/drawing/2014/main" id="{1DC77BE6-4EE4-E30A-1DEC-8021E3D29557}"/>
                </a:ext>
              </a:extLst>
            </p:cNvPr>
            <p:cNvSpPr/>
            <p:nvPr/>
          </p:nvSpPr>
          <p:spPr>
            <a:xfrm>
              <a:off x="7330440" y="2545715"/>
              <a:ext cx="792480" cy="336804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7F5E91DE-2780-E30D-4F53-B18A7EDA41D1}"/>
                </a:ext>
              </a:extLst>
            </p:cNvPr>
            <p:cNvSpPr/>
            <p:nvPr/>
          </p:nvSpPr>
          <p:spPr>
            <a:xfrm>
              <a:off x="8488680" y="2545715"/>
              <a:ext cx="792480" cy="336804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07B9F827-4833-8ED1-DCB3-652B576EEA3D}"/>
                </a:ext>
              </a:extLst>
            </p:cNvPr>
            <p:cNvSpPr/>
            <p:nvPr/>
          </p:nvSpPr>
          <p:spPr>
            <a:xfrm>
              <a:off x="9525000" y="2545715"/>
              <a:ext cx="792480" cy="336804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BD7FCB72-F928-C996-5B4E-55C4C7491837}"/>
                </a:ext>
              </a:extLst>
            </p:cNvPr>
            <p:cNvSpPr/>
            <p:nvPr/>
          </p:nvSpPr>
          <p:spPr>
            <a:xfrm>
              <a:off x="10561320" y="2539984"/>
              <a:ext cx="792480" cy="336804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DECBE5F5-025A-0850-DFA1-A6DCA8BE1385}"/>
                </a:ext>
              </a:extLst>
            </p:cNvPr>
            <p:cNvSpPr/>
            <p:nvPr/>
          </p:nvSpPr>
          <p:spPr>
            <a:xfrm>
              <a:off x="6355080" y="2551652"/>
              <a:ext cx="792480" cy="336804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DE2C344D-826C-DA51-DB5E-98FD9EB33578}"/>
                </a:ext>
              </a:extLst>
            </p:cNvPr>
            <p:cNvSpPr txBox="1"/>
            <p:nvPr/>
          </p:nvSpPr>
          <p:spPr>
            <a:xfrm>
              <a:off x="6606538" y="6039040"/>
              <a:ext cx="579119" cy="381000"/>
            </a:xfrm>
            <a:prstGeom prst="rect">
              <a:avLst/>
            </a:prstGeom>
            <a:noFill/>
          </p:spPr>
          <p:txBody>
            <a:bodyPr wrap="square" rtlCol="0">
              <a:spAutoFit/>
            </a:bodyPr>
            <a:lstStyle/>
            <a:p>
              <a:r>
                <a:rPr lang="en-IN" dirty="0"/>
                <a:t>1</a:t>
              </a:r>
            </a:p>
          </p:txBody>
        </p:sp>
        <p:sp>
          <p:nvSpPr>
            <p:cNvPr id="13" name="TextBox 12">
              <a:extLst>
                <a:ext uri="{FF2B5EF4-FFF2-40B4-BE49-F238E27FC236}">
                  <a16:creationId xmlns:a16="http://schemas.microsoft.com/office/drawing/2014/main" id="{3B0AD1ED-8F83-66A8-1545-79F1FC5ABCD9}"/>
                </a:ext>
              </a:extLst>
            </p:cNvPr>
            <p:cNvSpPr txBox="1"/>
            <p:nvPr/>
          </p:nvSpPr>
          <p:spPr>
            <a:xfrm>
              <a:off x="7574280" y="6089188"/>
              <a:ext cx="579119" cy="381000"/>
            </a:xfrm>
            <a:prstGeom prst="rect">
              <a:avLst/>
            </a:prstGeom>
            <a:noFill/>
          </p:spPr>
          <p:txBody>
            <a:bodyPr wrap="square" rtlCol="0">
              <a:spAutoFit/>
            </a:bodyPr>
            <a:lstStyle/>
            <a:p>
              <a:r>
                <a:rPr lang="en-IN" dirty="0"/>
                <a:t>2</a:t>
              </a:r>
            </a:p>
          </p:txBody>
        </p:sp>
        <p:sp>
          <p:nvSpPr>
            <p:cNvPr id="14" name="TextBox 13">
              <a:extLst>
                <a:ext uri="{FF2B5EF4-FFF2-40B4-BE49-F238E27FC236}">
                  <a16:creationId xmlns:a16="http://schemas.microsoft.com/office/drawing/2014/main" id="{5F604954-D371-CED2-70A4-61828007BBC8}"/>
                </a:ext>
              </a:extLst>
            </p:cNvPr>
            <p:cNvSpPr txBox="1"/>
            <p:nvPr/>
          </p:nvSpPr>
          <p:spPr>
            <a:xfrm>
              <a:off x="8816341" y="6039040"/>
              <a:ext cx="579119" cy="381000"/>
            </a:xfrm>
            <a:prstGeom prst="rect">
              <a:avLst/>
            </a:prstGeom>
            <a:noFill/>
          </p:spPr>
          <p:txBody>
            <a:bodyPr wrap="square" rtlCol="0">
              <a:spAutoFit/>
            </a:bodyPr>
            <a:lstStyle/>
            <a:p>
              <a:r>
                <a:rPr lang="en-IN" dirty="0"/>
                <a:t>3</a:t>
              </a:r>
            </a:p>
          </p:txBody>
        </p:sp>
        <p:sp>
          <p:nvSpPr>
            <p:cNvPr id="15" name="TextBox 14">
              <a:extLst>
                <a:ext uri="{FF2B5EF4-FFF2-40B4-BE49-F238E27FC236}">
                  <a16:creationId xmlns:a16="http://schemas.microsoft.com/office/drawing/2014/main" id="{1B0D9FD8-17D4-E303-8CEE-3EA96F4A726D}"/>
                </a:ext>
              </a:extLst>
            </p:cNvPr>
            <p:cNvSpPr txBox="1"/>
            <p:nvPr/>
          </p:nvSpPr>
          <p:spPr>
            <a:xfrm flipH="1">
              <a:off x="9700261" y="6054708"/>
              <a:ext cx="701038" cy="369332"/>
            </a:xfrm>
            <a:prstGeom prst="rect">
              <a:avLst/>
            </a:prstGeom>
            <a:noFill/>
          </p:spPr>
          <p:txBody>
            <a:bodyPr wrap="square" rtlCol="0">
              <a:spAutoFit/>
            </a:bodyPr>
            <a:lstStyle/>
            <a:p>
              <a:r>
                <a:rPr lang="en-IN" dirty="0"/>
                <a:t>4</a:t>
              </a:r>
            </a:p>
          </p:txBody>
        </p:sp>
      </p:grpSp>
      <p:sp>
        <p:nvSpPr>
          <p:cNvPr id="18" name="TextBox 17">
            <a:extLst>
              <a:ext uri="{FF2B5EF4-FFF2-40B4-BE49-F238E27FC236}">
                <a16:creationId xmlns:a16="http://schemas.microsoft.com/office/drawing/2014/main" id="{B84C5A8E-2F70-B378-6FBD-A8F974D32EF7}"/>
              </a:ext>
            </a:extLst>
          </p:cNvPr>
          <p:cNvSpPr txBox="1"/>
          <p:nvPr/>
        </p:nvSpPr>
        <p:spPr>
          <a:xfrm>
            <a:off x="10789922" y="6054708"/>
            <a:ext cx="579119" cy="381000"/>
          </a:xfrm>
          <a:prstGeom prst="rect">
            <a:avLst/>
          </a:prstGeom>
          <a:noFill/>
        </p:spPr>
        <p:txBody>
          <a:bodyPr wrap="square" rtlCol="0">
            <a:spAutoFit/>
          </a:bodyPr>
          <a:lstStyle/>
          <a:p>
            <a:r>
              <a:rPr lang="en-IN" dirty="0"/>
              <a:t>5</a:t>
            </a:r>
          </a:p>
        </p:txBody>
      </p:sp>
      <p:grpSp>
        <p:nvGrpSpPr>
          <p:cNvPr id="33" name="Group 32">
            <a:extLst>
              <a:ext uri="{FF2B5EF4-FFF2-40B4-BE49-F238E27FC236}">
                <a16:creationId xmlns:a16="http://schemas.microsoft.com/office/drawing/2014/main" id="{0A68559F-77F2-E761-744E-AF860C3A1476}"/>
              </a:ext>
            </a:extLst>
          </p:cNvPr>
          <p:cNvGrpSpPr/>
          <p:nvPr/>
        </p:nvGrpSpPr>
        <p:grpSpPr>
          <a:xfrm>
            <a:off x="1309452" y="3446359"/>
            <a:ext cx="2964877" cy="2954831"/>
            <a:chOff x="1309452" y="3446359"/>
            <a:chExt cx="2964877" cy="2954831"/>
          </a:xfrm>
        </p:grpSpPr>
        <p:sp>
          <p:nvSpPr>
            <p:cNvPr id="27" name="Rectangle 26">
              <a:extLst>
                <a:ext uri="{FF2B5EF4-FFF2-40B4-BE49-F238E27FC236}">
                  <a16:creationId xmlns:a16="http://schemas.microsoft.com/office/drawing/2014/main" id="{B64B8E75-DE91-1E61-6F14-5B1659233DED}"/>
                </a:ext>
              </a:extLst>
            </p:cNvPr>
            <p:cNvSpPr/>
            <p:nvPr/>
          </p:nvSpPr>
          <p:spPr>
            <a:xfrm>
              <a:off x="3163570" y="5372919"/>
              <a:ext cx="413532" cy="5351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j8</a:t>
              </a:r>
            </a:p>
          </p:txBody>
        </p:sp>
        <p:sp>
          <p:nvSpPr>
            <p:cNvPr id="20" name="Rectangle 19">
              <a:extLst>
                <a:ext uri="{FF2B5EF4-FFF2-40B4-BE49-F238E27FC236}">
                  <a16:creationId xmlns:a16="http://schemas.microsoft.com/office/drawing/2014/main" id="{38058793-E875-052E-2A00-3B6350654F80}"/>
                </a:ext>
              </a:extLst>
            </p:cNvPr>
            <p:cNvSpPr/>
            <p:nvPr/>
          </p:nvSpPr>
          <p:spPr>
            <a:xfrm>
              <a:off x="1309452" y="4167127"/>
              <a:ext cx="382187" cy="637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j5</a:t>
              </a:r>
            </a:p>
          </p:txBody>
        </p:sp>
        <p:sp>
          <p:nvSpPr>
            <p:cNvPr id="21" name="Rectangle 20">
              <a:extLst>
                <a:ext uri="{FF2B5EF4-FFF2-40B4-BE49-F238E27FC236}">
                  <a16:creationId xmlns:a16="http://schemas.microsoft.com/office/drawing/2014/main" id="{AD890CBA-3ECD-F7CE-732B-C103EE73F754}"/>
                </a:ext>
              </a:extLst>
            </p:cNvPr>
            <p:cNvSpPr/>
            <p:nvPr/>
          </p:nvSpPr>
          <p:spPr>
            <a:xfrm>
              <a:off x="2458393" y="3453785"/>
              <a:ext cx="392917" cy="7133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j2</a:t>
              </a:r>
            </a:p>
          </p:txBody>
        </p:sp>
        <p:sp>
          <p:nvSpPr>
            <p:cNvPr id="22" name="Rectangle 21">
              <a:extLst>
                <a:ext uri="{FF2B5EF4-FFF2-40B4-BE49-F238E27FC236}">
                  <a16:creationId xmlns:a16="http://schemas.microsoft.com/office/drawing/2014/main" id="{D9848BDE-829B-00DD-CD4F-BC35CCFD56B4}"/>
                </a:ext>
              </a:extLst>
            </p:cNvPr>
            <p:cNvSpPr/>
            <p:nvPr/>
          </p:nvSpPr>
          <p:spPr>
            <a:xfrm>
              <a:off x="2443606" y="4804990"/>
              <a:ext cx="453428" cy="7133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j6</a:t>
              </a:r>
            </a:p>
          </p:txBody>
        </p:sp>
        <p:sp>
          <p:nvSpPr>
            <p:cNvPr id="23" name="Rectangle 22">
              <a:extLst>
                <a:ext uri="{FF2B5EF4-FFF2-40B4-BE49-F238E27FC236}">
                  <a16:creationId xmlns:a16="http://schemas.microsoft.com/office/drawing/2014/main" id="{AE7E3C8D-CAE1-323D-6FEA-F9323ED96DA2}"/>
                </a:ext>
              </a:extLst>
            </p:cNvPr>
            <p:cNvSpPr/>
            <p:nvPr/>
          </p:nvSpPr>
          <p:spPr>
            <a:xfrm>
              <a:off x="1874519" y="3446359"/>
              <a:ext cx="438151" cy="8477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J1</a:t>
              </a:r>
            </a:p>
          </p:txBody>
        </p:sp>
        <p:sp>
          <p:nvSpPr>
            <p:cNvPr id="24" name="Rectangle 23">
              <a:extLst>
                <a:ext uri="{FF2B5EF4-FFF2-40B4-BE49-F238E27FC236}">
                  <a16:creationId xmlns:a16="http://schemas.microsoft.com/office/drawing/2014/main" id="{15C04D61-F899-F40A-F7DD-125D322C894E}"/>
                </a:ext>
              </a:extLst>
            </p:cNvPr>
            <p:cNvSpPr/>
            <p:nvPr/>
          </p:nvSpPr>
          <p:spPr>
            <a:xfrm>
              <a:off x="3836178" y="3995568"/>
              <a:ext cx="438151" cy="7866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j4</a:t>
              </a:r>
            </a:p>
          </p:txBody>
        </p:sp>
        <p:sp>
          <p:nvSpPr>
            <p:cNvPr id="25" name="Rectangle 24">
              <a:extLst>
                <a:ext uri="{FF2B5EF4-FFF2-40B4-BE49-F238E27FC236}">
                  <a16:creationId xmlns:a16="http://schemas.microsoft.com/office/drawing/2014/main" id="{B08B5BDB-FB24-7D6B-7454-D072BCEFC90D}"/>
                </a:ext>
              </a:extLst>
            </p:cNvPr>
            <p:cNvSpPr/>
            <p:nvPr/>
          </p:nvSpPr>
          <p:spPr>
            <a:xfrm>
              <a:off x="1515398" y="4942654"/>
              <a:ext cx="661671" cy="8477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j10</a:t>
              </a:r>
            </a:p>
          </p:txBody>
        </p:sp>
        <p:sp>
          <p:nvSpPr>
            <p:cNvPr id="26" name="Rectangle 25">
              <a:extLst>
                <a:ext uri="{FF2B5EF4-FFF2-40B4-BE49-F238E27FC236}">
                  <a16:creationId xmlns:a16="http://schemas.microsoft.com/office/drawing/2014/main" id="{9EC60296-A249-36F9-5B44-EF790ECE6CC1}"/>
                </a:ext>
              </a:extLst>
            </p:cNvPr>
            <p:cNvSpPr/>
            <p:nvPr/>
          </p:nvSpPr>
          <p:spPr>
            <a:xfrm>
              <a:off x="2500629" y="5687851"/>
              <a:ext cx="579118" cy="7133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j9</a:t>
              </a:r>
            </a:p>
          </p:txBody>
        </p:sp>
        <p:sp>
          <p:nvSpPr>
            <p:cNvPr id="28" name="Rectangle 27">
              <a:extLst>
                <a:ext uri="{FF2B5EF4-FFF2-40B4-BE49-F238E27FC236}">
                  <a16:creationId xmlns:a16="http://schemas.microsoft.com/office/drawing/2014/main" id="{45393075-11A9-9BD7-FBCB-392AA53625D3}"/>
                </a:ext>
              </a:extLst>
            </p:cNvPr>
            <p:cNvSpPr/>
            <p:nvPr/>
          </p:nvSpPr>
          <p:spPr>
            <a:xfrm>
              <a:off x="2968933" y="4596957"/>
              <a:ext cx="438150" cy="7133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j7</a:t>
              </a:r>
            </a:p>
          </p:txBody>
        </p:sp>
        <p:sp>
          <p:nvSpPr>
            <p:cNvPr id="29" name="Rectangle 28">
              <a:extLst>
                <a:ext uri="{FF2B5EF4-FFF2-40B4-BE49-F238E27FC236}">
                  <a16:creationId xmlns:a16="http://schemas.microsoft.com/office/drawing/2014/main" id="{CAE5A73C-8A0D-CB62-C945-533789E1BA2F}"/>
                </a:ext>
              </a:extLst>
            </p:cNvPr>
            <p:cNvSpPr/>
            <p:nvPr/>
          </p:nvSpPr>
          <p:spPr>
            <a:xfrm>
              <a:off x="3217071" y="3453786"/>
              <a:ext cx="392917" cy="7866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j3</a:t>
              </a:r>
            </a:p>
          </p:txBody>
        </p:sp>
      </p:grpSp>
      <p:sp>
        <p:nvSpPr>
          <p:cNvPr id="30" name="TextBox 29">
            <a:extLst>
              <a:ext uri="{FF2B5EF4-FFF2-40B4-BE49-F238E27FC236}">
                <a16:creationId xmlns:a16="http://schemas.microsoft.com/office/drawing/2014/main" id="{03815A36-F089-EDC6-61A3-C2E7241E6C81}"/>
              </a:ext>
            </a:extLst>
          </p:cNvPr>
          <p:cNvSpPr txBox="1"/>
          <p:nvPr/>
        </p:nvSpPr>
        <p:spPr>
          <a:xfrm>
            <a:off x="1249677" y="1867828"/>
            <a:ext cx="6614162" cy="1569660"/>
          </a:xfrm>
          <a:prstGeom prst="rect">
            <a:avLst/>
          </a:prstGeom>
          <a:noFill/>
        </p:spPr>
        <p:txBody>
          <a:bodyPr wrap="square" rtlCol="0">
            <a:spAutoFit/>
          </a:bodyPr>
          <a:lstStyle/>
          <a:p>
            <a:r>
              <a:rPr lang="en-IN" sz="2400" dirty="0">
                <a:latin typeface="AngsanaUPC" panose="02020603050405020304" pitchFamily="18" charset="-34"/>
                <a:cs typeface="AngsanaUPC" panose="02020603050405020304" pitchFamily="18" charset="-34"/>
              </a:rPr>
              <a:t>We have 5 servers each is having 10 GB of memory(RAM)</a:t>
            </a:r>
          </a:p>
          <a:p>
            <a:r>
              <a:rPr lang="en-IN" sz="2400" dirty="0">
                <a:latin typeface="AngsanaUPC" panose="02020603050405020304" pitchFamily="18" charset="-34"/>
                <a:cs typeface="AngsanaUPC" panose="02020603050405020304" pitchFamily="18" charset="-34"/>
              </a:rPr>
              <a:t>We have list of  jobs to run on these servers</a:t>
            </a:r>
          </a:p>
          <a:p>
            <a:r>
              <a:rPr lang="en-IN" sz="2400" dirty="0">
                <a:latin typeface="AngsanaUPC" panose="02020603050405020304" pitchFamily="18" charset="-34"/>
                <a:cs typeface="AngsanaUPC" panose="02020603050405020304" pitchFamily="18" charset="-34"/>
              </a:rPr>
              <a:t>Each job has different resource (memory) requirement</a:t>
            </a:r>
          </a:p>
          <a:p>
            <a:r>
              <a:rPr lang="en-IN" sz="2400" dirty="0">
                <a:latin typeface="AngsanaUPC" panose="02020603050405020304" pitchFamily="18" charset="-34"/>
                <a:cs typeface="AngsanaUPC" panose="02020603050405020304" pitchFamily="18" charset="-34"/>
              </a:rPr>
              <a:t> </a:t>
            </a:r>
          </a:p>
        </p:txBody>
      </p:sp>
    </p:spTree>
    <p:extLst>
      <p:ext uri="{BB962C8B-B14F-4D97-AF65-F5344CB8AC3E}">
        <p14:creationId xmlns:p14="http://schemas.microsoft.com/office/powerpoint/2010/main" val="312801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47F2-DAFE-38BE-9AA5-077CEE193FF5}"/>
              </a:ext>
            </a:extLst>
          </p:cNvPr>
          <p:cNvSpPr>
            <a:spLocks noGrp="1"/>
          </p:cNvSpPr>
          <p:nvPr>
            <p:ph type="title"/>
          </p:nvPr>
        </p:nvSpPr>
        <p:spPr/>
        <p:txBody>
          <a:bodyPr/>
          <a:lstStyle/>
          <a:p>
            <a:r>
              <a:rPr lang="en-IN" dirty="0">
                <a:latin typeface="AngsanaUPC" panose="02020603050405020304" pitchFamily="18" charset="-34"/>
                <a:cs typeface="AngsanaUPC" panose="02020603050405020304" pitchFamily="18" charset="-34"/>
              </a:rPr>
              <a:t>           Kubernetes features – Automatic bin packing </a:t>
            </a:r>
            <a:endParaRPr lang="en-IN" dirty="0"/>
          </a:p>
        </p:txBody>
      </p:sp>
      <p:sp>
        <p:nvSpPr>
          <p:cNvPr id="3" name="Content Placeholder 2">
            <a:extLst>
              <a:ext uri="{FF2B5EF4-FFF2-40B4-BE49-F238E27FC236}">
                <a16:creationId xmlns:a16="http://schemas.microsoft.com/office/drawing/2014/main" id="{520247C5-83F6-B936-7390-D2212C1ED5A2}"/>
              </a:ext>
            </a:extLst>
          </p:cNvPr>
          <p:cNvSpPr>
            <a:spLocks noGrp="1"/>
          </p:cNvSpPr>
          <p:nvPr>
            <p:ph idx="1"/>
          </p:nvPr>
        </p:nvSpPr>
        <p:spPr>
          <a:xfrm>
            <a:off x="1076959" y="2168177"/>
            <a:ext cx="10515600" cy="4251960"/>
          </a:xfrm>
        </p:spPr>
        <p:txBody>
          <a:bodyPr/>
          <a:lstStyle/>
          <a:p>
            <a:pPr marL="0" indent="0">
              <a:buNone/>
            </a:pPr>
            <a:endParaRPr lang="en-IN" dirty="0"/>
          </a:p>
          <a:p>
            <a:pPr marL="0" indent="0">
              <a:buNone/>
            </a:pPr>
            <a:endParaRPr lang="en-IN" dirty="0"/>
          </a:p>
        </p:txBody>
      </p:sp>
      <p:pic>
        <p:nvPicPr>
          <p:cNvPr id="4" name="Picture 10">
            <a:extLst>
              <a:ext uri="{FF2B5EF4-FFF2-40B4-BE49-F238E27FC236}">
                <a16:creationId xmlns:a16="http://schemas.microsoft.com/office/drawing/2014/main" id="{7A6E7723-9C3E-0773-B16A-62251756F9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963" r="69683" b="4"/>
          <a:stretch/>
        </p:blipFill>
        <p:spPr bwMode="auto">
          <a:xfrm>
            <a:off x="1076960" y="520890"/>
            <a:ext cx="1050906" cy="101403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D7086B72-1835-24D3-5970-A20FCA09ACAD}"/>
              </a:ext>
            </a:extLst>
          </p:cNvPr>
          <p:cNvGrpSpPr/>
          <p:nvPr/>
        </p:nvGrpSpPr>
        <p:grpSpPr>
          <a:xfrm>
            <a:off x="6355080" y="2539984"/>
            <a:ext cx="4998720" cy="3930204"/>
            <a:chOff x="6355080" y="2539984"/>
            <a:chExt cx="4998720" cy="3930204"/>
          </a:xfrm>
        </p:grpSpPr>
        <p:sp>
          <p:nvSpPr>
            <p:cNvPr id="5" name="Rectangle 4">
              <a:extLst>
                <a:ext uri="{FF2B5EF4-FFF2-40B4-BE49-F238E27FC236}">
                  <a16:creationId xmlns:a16="http://schemas.microsoft.com/office/drawing/2014/main" id="{1DC77BE6-4EE4-E30A-1DEC-8021E3D29557}"/>
                </a:ext>
              </a:extLst>
            </p:cNvPr>
            <p:cNvSpPr/>
            <p:nvPr/>
          </p:nvSpPr>
          <p:spPr>
            <a:xfrm>
              <a:off x="7330440" y="2545715"/>
              <a:ext cx="792480" cy="336804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7F5E91DE-2780-E30D-4F53-B18A7EDA41D1}"/>
                </a:ext>
              </a:extLst>
            </p:cNvPr>
            <p:cNvSpPr/>
            <p:nvPr/>
          </p:nvSpPr>
          <p:spPr>
            <a:xfrm>
              <a:off x="8488680" y="2545715"/>
              <a:ext cx="792480" cy="336804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07B9F827-4833-8ED1-DCB3-652B576EEA3D}"/>
                </a:ext>
              </a:extLst>
            </p:cNvPr>
            <p:cNvSpPr/>
            <p:nvPr/>
          </p:nvSpPr>
          <p:spPr>
            <a:xfrm>
              <a:off x="9525000" y="2545715"/>
              <a:ext cx="792480" cy="336804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BD7FCB72-F928-C996-5B4E-55C4C7491837}"/>
                </a:ext>
              </a:extLst>
            </p:cNvPr>
            <p:cNvSpPr/>
            <p:nvPr/>
          </p:nvSpPr>
          <p:spPr>
            <a:xfrm>
              <a:off x="10561320" y="2539984"/>
              <a:ext cx="792480" cy="336804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DECBE5F5-025A-0850-DFA1-A6DCA8BE1385}"/>
                </a:ext>
              </a:extLst>
            </p:cNvPr>
            <p:cNvSpPr/>
            <p:nvPr/>
          </p:nvSpPr>
          <p:spPr>
            <a:xfrm>
              <a:off x="6355080" y="2551652"/>
              <a:ext cx="792480" cy="336804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DE2C344D-826C-DA51-DB5E-98FD9EB33578}"/>
                </a:ext>
              </a:extLst>
            </p:cNvPr>
            <p:cNvSpPr txBox="1"/>
            <p:nvPr/>
          </p:nvSpPr>
          <p:spPr>
            <a:xfrm>
              <a:off x="6606538" y="6039040"/>
              <a:ext cx="579119" cy="381000"/>
            </a:xfrm>
            <a:prstGeom prst="rect">
              <a:avLst/>
            </a:prstGeom>
            <a:noFill/>
          </p:spPr>
          <p:txBody>
            <a:bodyPr wrap="square" rtlCol="0">
              <a:spAutoFit/>
            </a:bodyPr>
            <a:lstStyle/>
            <a:p>
              <a:r>
                <a:rPr lang="en-IN" dirty="0"/>
                <a:t>1</a:t>
              </a:r>
            </a:p>
          </p:txBody>
        </p:sp>
        <p:sp>
          <p:nvSpPr>
            <p:cNvPr id="13" name="TextBox 12">
              <a:extLst>
                <a:ext uri="{FF2B5EF4-FFF2-40B4-BE49-F238E27FC236}">
                  <a16:creationId xmlns:a16="http://schemas.microsoft.com/office/drawing/2014/main" id="{3B0AD1ED-8F83-66A8-1545-79F1FC5ABCD9}"/>
                </a:ext>
              </a:extLst>
            </p:cNvPr>
            <p:cNvSpPr txBox="1"/>
            <p:nvPr/>
          </p:nvSpPr>
          <p:spPr>
            <a:xfrm>
              <a:off x="7574280" y="6089188"/>
              <a:ext cx="579119" cy="381000"/>
            </a:xfrm>
            <a:prstGeom prst="rect">
              <a:avLst/>
            </a:prstGeom>
            <a:noFill/>
          </p:spPr>
          <p:txBody>
            <a:bodyPr wrap="square" rtlCol="0">
              <a:spAutoFit/>
            </a:bodyPr>
            <a:lstStyle/>
            <a:p>
              <a:r>
                <a:rPr lang="en-IN" dirty="0"/>
                <a:t>2</a:t>
              </a:r>
            </a:p>
          </p:txBody>
        </p:sp>
        <p:sp>
          <p:nvSpPr>
            <p:cNvPr id="14" name="TextBox 13">
              <a:extLst>
                <a:ext uri="{FF2B5EF4-FFF2-40B4-BE49-F238E27FC236}">
                  <a16:creationId xmlns:a16="http://schemas.microsoft.com/office/drawing/2014/main" id="{5F604954-D371-CED2-70A4-61828007BBC8}"/>
                </a:ext>
              </a:extLst>
            </p:cNvPr>
            <p:cNvSpPr txBox="1"/>
            <p:nvPr/>
          </p:nvSpPr>
          <p:spPr>
            <a:xfrm>
              <a:off x="8816341" y="6039040"/>
              <a:ext cx="579119" cy="381000"/>
            </a:xfrm>
            <a:prstGeom prst="rect">
              <a:avLst/>
            </a:prstGeom>
            <a:noFill/>
          </p:spPr>
          <p:txBody>
            <a:bodyPr wrap="square" rtlCol="0">
              <a:spAutoFit/>
            </a:bodyPr>
            <a:lstStyle/>
            <a:p>
              <a:r>
                <a:rPr lang="en-IN" dirty="0"/>
                <a:t>3</a:t>
              </a:r>
            </a:p>
          </p:txBody>
        </p:sp>
        <p:sp>
          <p:nvSpPr>
            <p:cNvPr id="15" name="TextBox 14">
              <a:extLst>
                <a:ext uri="{FF2B5EF4-FFF2-40B4-BE49-F238E27FC236}">
                  <a16:creationId xmlns:a16="http://schemas.microsoft.com/office/drawing/2014/main" id="{1B0D9FD8-17D4-E303-8CEE-3EA96F4A726D}"/>
                </a:ext>
              </a:extLst>
            </p:cNvPr>
            <p:cNvSpPr txBox="1"/>
            <p:nvPr/>
          </p:nvSpPr>
          <p:spPr>
            <a:xfrm flipH="1">
              <a:off x="9700261" y="6054708"/>
              <a:ext cx="701038" cy="369332"/>
            </a:xfrm>
            <a:prstGeom prst="rect">
              <a:avLst/>
            </a:prstGeom>
            <a:noFill/>
          </p:spPr>
          <p:txBody>
            <a:bodyPr wrap="square" rtlCol="0">
              <a:spAutoFit/>
            </a:bodyPr>
            <a:lstStyle/>
            <a:p>
              <a:r>
                <a:rPr lang="en-IN" dirty="0"/>
                <a:t>4</a:t>
              </a:r>
            </a:p>
          </p:txBody>
        </p:sp>
      </p:grpSp>
      <p:sp>
        <p:nvSpPr>
          <p:cNvPr id="18" name="TextBox 17">
            <a:extLst>
              <a:ext uri="{FF2B5EF4-FFF2-40B4-BE49-F238E27FC236}">
                <a16:creationId xmlns:a16="http://schemas.microsoft.com/office/drawing/2014/main" id="{B84C5A8E-2F70-B378-6FBD-A8F974D32EF7}"/>
              </a:ext>
            </a:extLst>
          </p:cNvPr>
          <p:cNvSpPr txBox="1"/>
          <p:nvPr/>
        </p:nvSpPr>
        <p:spPr>
          <a:xfrm>
            <a:off x="10789922" y="6054708"/>
            <a:ext cx="579119" cy="381000"/>
          </a:xfrm>
          <a:prstGeom prst="rect">
            <a:avLst/>
          </a:prstGeom>
          <a:noFill/>
        </p:spPr>
        <p:txBody>
          <a:bodyPr wrap="square" rtlCol="0">
            <a:spAutoFit/>
          </a:bodyPr>
          <a:lstStyle/>
          <a:p>
            <a:r>
              <a:rPr lang="en-IN" dirty="0"/>
              <a:t>5</a:t>
            </a:r>
          </a:p>
        </p:txBody>
      </p:sp>
      <p:sp>
        <p:nvSpPr>
          <p:cNvPr id="20" name="Rectangle 19">
            <a:extLst>
              <a:ext uri="{FF2B5EF4-FFF2-40B4-BE49-F238E27FC236}">
                <a16:creationId xmlns:a16="http://schemas.microsoft.com/office/drawing/2014/main" id="{38058793-E875-052E-2A00-3B6350654F80}"/>
              </a:ext>
            </a:extLst>
          </p:cNvPr>
          <p:cNvSpPr/>
          <p:nvPr/>
        </p:nvSpPr>
        <p:spPr>
          <a:xfrm>
            <a:off x="6430215" y="5152588"/>
            <a:ext cx="656385" cy="637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j5</a:t>
            </a:r>
          </a:p>
        </p:txBody>
      </p:sp>
      <p:sp>
        <p:nvSpPr>
          <p:cNvPr id="21" name="Rectangle 20">
            <a:extLst>
              <a:ext uri="{FF2B5EF4-FFF2-40B4-BE49-F238E27FC236}">
                <a16:creationId xmlns:a16="http://schemas.microsoft.com/office/drawing/2014/main" id="{AD890CBA-3ECD-F7CE-732B-C103EE73F754}"/>
              </a:ext>
            </a:extLst>
          </p:cNvPr>
          <p:cNvSpPr/>
          <p:nvPr/>
        </p:nvSpPr>
        <p:spPr>
          <a:xfrm>
            <a:off x="9525000" y="5033240"/>
            <a:ext cx="792480" cy="7133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j2</a:t>
            </a:r>
          </a:p>
        </p:txBody>
      </p:sp>
      <p:sp>
        <p:nvSpPr>
          <p:cNvPr id="22" name="Rectangle 21">
            <a:extLst>
              <a:ext uri="{FF2B5EF4-FFF2-40B4-BE49-F238E27FC236}">
                <a16:creationId xmlns:a16="http://schemas.microsoft.com/office/drawing/2014/main" id="{D9848BDE-829B-00DD-CD4F-BC35CCFD56B4}"/>
              </a:ext>
            </a:extLst>
          </p:cNvPr>
          <p:cNvSpPr/>
          <p:nvPr/>
        </p:nvSpPr>
        <p:spPr>
          <a:xfrm>
            <a:off x="6430215" y="4319899"/>
            <a:ext cx="656385" cy="7133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j6</a:t>
            </a:r>
          </a:p>
        </p:txBody>
      </p:sp>
      <p:sp>
        <p:nvSpPr>
          <p:cNvPr id="23" name="Rectangle 22">
            <a:extLst>
              <a:ext uri="{FF2B5EF4-FFF2-40B4-BE49-F238E27FC236}">
                <a16:creationId xmlns:a16="http://schemas.microsoft.com/office/drawing/2014/main" id="{AE7E3C8D-CAE1-323D-6FEA-F9323ED96DA2}"/>
              </a:ext>
            </a:extLst>
          </p:cNvPr>
          <p:cNvSpPr/>
          <p:nvPr/>
        </p:nvSpPr>
        <p:spPr>
          <a:xfrm>
            <a:off x="9525000" y="3946698"/>
            <a:ext cx="792480" cy="8477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J1</a:t>
            </a:r>
          </a:p>
        </p:txBody>
      </p:sp>
      <p:sp>
        <p:nvSpPr>
          <p:cNvPr id="24" name="Rectangle 23">
            <a:extLst>
              <a:ext uri="{FF2B5EF4-FFF2-40B4-BE49-F238E27FC236}">
                <a16:creationId xmlns:a16="http://schemas.microsoft.com/office/drawing/2014/main" id="{15C04D61-F899-F40A-F7DD-125D322C894E}"/>
              </a:ext>
            </a:extLst>
          </p:cNvPr>
          <p:cNvSpPr/>
          <p:nvPr/>
        </p:nvSpPr>
        <p:spPr>
          <a:xfrm>
            <a:off x="8573134" y="5048113"/>
            <a:ext cx="661670" cy="7866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j4</a:t>
            </a:r>
          </a:p>
        </p:txBody>
      </p:sp>
      <p:sp>
        <p:nvSpPr>
          <p:cNvPr id="25" name="Rectangle 24">
            <a:extLst>
              <a:ext uri="{FF2B5EF4-FFF2-40B4-BE49-F238E27FC236}">
                <a16:creationId xmlns:a16="http://schemas.microsoft.com/office/drawing/2014/main" id="{B08B5BDB-FB24-7D6B-7454-D072BCEFC90D}"/>
              </a:ext>
            </a:extLst>
          </p:cNvPr>
          <p:cNvSpPr/>
          <p:nvPr/>
        </p:nvSpPr>
        <p:spPr>
          <a:xfrm>
            <a:off x="8573133" y="4110155"/>
            <a:ext cx="661671" cy="8477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j10</a:t>
            </a:r>
          </a:p>
        </p:txBody>
      </p:sp>
      <p:sp>
        <p:nvSpPr>
          <p:cNvPr id="26" name="Rectangle 25">
            <a:extLst>
              <a:ext uri="{FF2B5EF4-FFF2-40B4-BE49-F238E27FC236}">
                <a16:creationId xmlns:a16="http://schemas.microsoft.com/office/drawing/2014/main" id="{9EC60296-A249-36F9-5B44-EF790ECE6CC1}"/>
              </a:ext>
            </a:extLst>
          </p:cNvPr>
          <p:cNvSpPr/>
          <p:nvPr/>
        </p:nvSpPr>
        <p:spPr>
          <a:xfrm>
            <a:off x="7438552" y="5114850"/>
            <a:ext cx="684367" cy="7133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j9</a:t>
            </a:r>
          </a:p>
        </p:txBody>
      </p:sp>
      <p:sp>
        <p:nvSpPr>
          <p:cNvPr id="27" name="Rectangle 26">
            <a:extLst>
              <a:ext uri="{FF2B5EF4-FFF2-40B4-BE49-F238E27FC236}">
                <a16:creationId xmlns:a16="http://schemas.microsoft.com/office/drawing/2014/main" id="{B64B8E75-DE91-1E61-6F14-5B1659233DED}"/>
              </a:ext>
            </a:extLst>
          </p:cNvPr>
          <p:cNvSpPr/>
          <p:nvPr/>
        </p:nvSpPr>
        <p:spPr>
          <a:xfrm>
            <a:off x="7438553" y="4167609"/>
            <a:ext cx="684367" cy="6231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j8</a:t>
            </a:r>
          </a:p>
        </p:txBody>
      </p:sp>
      <p:sp>
        <p:nvSpPr>
          <p:cNvPr id="28" name="Rectangle 27">
            <a:extLst>
              <a:ext uri="{FF2B5EF4-FFF2-40B4-BE49-F238E27FC236}">
                <a16:creationId xmlns:a16="http://schemas.microsoft.com/office/drawing/2014/main" id="{45393075-11A9-9BD7-FBCB-392AA53625D3}"/>
              </a:ext>
            </a:extLst>
          </p:cNvPr>
          <p:cNvSpPr/>
          <p:nvPr/>
        </p:nvSpPr>
        <p:spPr>
          <a:xfrm>
            <a:off x="6455569" y="3487211"/>
            <a:ext cx="617224" cy="7133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j7</a:t>
            </a:r>
          </a:p>
        </p:txBody>
      </p:sp>
      <p:sp>
        <p:nvSpPr>
          <p:cNvPr id="29" name="Rectangle 28">
            <a:extLst>
              <a:ext uri="{FF2B5EF4-FFF2-40B4-BE49-F238E27FC236}">
                <a16:creationId xmlns:a16="http://schemas.microsoft.com/office/drawing/2014/main" id="{CAE5A73C-8A0D-CB62-C945-533789E1BA2F}"/>
              </a:ext>
            </a:extLst>
          </p:cNvPr>
          <p:cNvSpPr/>
          <p:nvPr/>
        </p:nvSpPr>
        <p:spPr>
          <a:xfrm>
            <a:off x="8573134" y="3084729"/>
            <a:ext cx="661670" cy="7866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j3</a:t>
            </a:r>
          </a:p>
        </p:txBody>
      </p:sp>
      <p:sp>
        <p:nvSpPr>
          <p:cNvPr id="30" name="TextBox 29">
            <a:extLst>
              <a:ext uri="{FF2B5EF4-FFF2-40B4-BE49-F238E27FC236}">
                <a16:creationId xmlns:a16="http://schemas.microsoft.com/office/drawing/2014/main" id="{03815A36-F089-EDC6-61A3-C2E7241E6C81}"/>
              </a:ext>
            </a:extLst>
          </p:cNvPr>
          <p:cNvSpPr txBox="1"/>
          <p:nvPr/>
        </p:nvSpPr>
        <p:spPr>
          <a:xfrm>
            <a:off x="976788" y="1960999"/>
            <a:ext cx="6614162" cy="1200329"/>
          </a:xfrm>
          <a:prstGeom prst="rect">
            <a:avLst/>
          </a:prstGeom>
          <a:noFill/>
        </p:spPr>
        <p:txBody>
          <a:bodyPr wrap="square" rtlCol="0">
            <a:spAutoFit/>
          </a:bodyPr>
          <a:lstStyle/>
          <a:p>
            <a:r>
              <a:rPr lang="en-IN" sz="2400" dirty="0">
                <a:latin typeface="AngsanaUPC" panose="02020603050405020304" pitchFamily="18" charset="-34"/>
                <a:cs typeface="AngsanaUPC" panose="02020603050405020304" pitchFamily="18" charset="-34"/>
              </a:rPr>
              <a:t>We have 5 servers each is having 10 GB of memory(RAM)</a:t>
            </a:r>
          </a:p>
          <a:p>
            <a:r>
              <a:rPr lang="en-IN" sz="2400" dirty="0">
                <a:latin typeface="AngsanaUPC" panose="02020603050405020304" pitchFamily="18" charset="-34"/>
                <a:cs typeface="AngsanaUPC" panose="02020603050405020304" pitchFamily="18" charset="-34"/>
              </a:rPr>
              <a:t>We have list of  jobs to run on these servers </a:t>
            </a:r>
          </a:p>
          <a:p>
            <a:r>
              <a:rPr lang="en-IN" sz="2400" dirty="0">
                <a:latin typeface="AngsanaUPC" panose="02020603050405020304" pitchFamily="18" charset="-34"/>
                <a:cs typeface="AngsanaUPC" panose="02020603050405020304" pitchFamily="18" charset="-34"/>
              </a:rPr>
              <a:t>Each job has different resource (memory) requirement</a:t>
            </a:r>
          </a:p>
        </p:txBody>
      </p:sp>
    </p:spTree>
    <p:extLst>
      <p:ext uri="{BB962C8B-B14F-4D97-AF65-F5344CB8AC3E}">
        <p14:creationId xmlns:p14="http://schemas.microsoft.com/office/powerpoint/2010/main" val="3328282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47F2-DAFE-38BE-9AA5-077CEE193FF5}"/>
              </a:ext>
            </a:extLst>
          </p:cNvPr>
          <p:cNvSpPr>
            <a:spLocks noGrp="1"/>
          </p:cNvSpPr>
          <p:nvPr>
            <p:ph type="title"/>
          </p:nvPr>
        </p:nvSpPr>
        <p:spPr/>
        <p:txBody>
          <a:bodyPr/>
          <a:lstStyle/>
          <a:p>
            <a:r>
              <a:rPr lang="en-IN" dirty="0">
                <a:latin typeface="AngsanaUPC" panose="02020603050405020304" pitchFamily="18" charset="-34"/>
                <a:cs typeface="AngsanaUPC" panose="02020603050405020304" pitchFamily="18" charset="-34"/>
              </a:rPr>
              <a:t>           Kubernetes features – Automatic bin packing </a:t>
            </a:r>
            <a:endParaRPr lang="en-IN" dirty="0"/>
          </a:p>
        </p:txBody>
      </p:sp>
      <p:sp>
        <p:nvSpPr>
          <p:cNvPr id="3" name="Content Placeholder 2">
            <a:extLst>
              <a:ext uri="{FF2B5EF4-FFF2-40B4-BE49-F238E27FC236}">
                <a16:creationId xmlns:a16="http://schemas.microsoft.com/office/drawing/2014/main" id="{520247C5-83F6-B936-7390-D2212C1ED5A2}"/>
              </a:ext>
            </a:extLst>
          </p:cNvPr>
          <p:cNvSpPr>
            <a:spLocks noGrp="1"/>
          </p:cNvSpPr>
          <p:nvPr>
            <p:ph idx="1"/>
          </p:nvPr>
        </p:nvSpPr>
        <p:spPr>
          <a:xfrm>
            <a:off x="1076959" y="2168177"/>
            <a:ext cx="10515600" cy="4251960"/>
          </a:xfrm>
        </p:spPr>
        <p:txBody>
          <a:bodyPr/>
          <a:lstStyle/>
          <a:p>
            <a:pPr marL="0" indent="0">
              <a:buNone/>
            </a:pPr>
            <a:endParaRPr lang="en-IN" dirty="0"/>
          </a:p>
          <a:p>
            <a:pPr marL="0" indent="0">
              <a:buNone/>
            </a:pPr>
            <a:endParaRPr lang="en-IN" dirty="0"/>
          </a:p>
        </p:txBody>
      </p:sp>
      <p:pic>
        <p:nvPicPr>
          <p:cNvPr id="4" name="Picture 10">
            <a:extLst>
              <a:ext uri="{FF2B5EF4-FFF2-40B4-BE49-F238E27FC236}">
                <a16:creationId xmlns:a16="http://schemas.microsoft.com/office/drawing/2014/main" id="{7A6E7723-9C3E-0773-B16A-62251756F9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963" r="69683" b="4"/>
          <a:stretch/>
        </p:blipFill>
        <p:spPr bwMode="auto">
          <a:xfrm>
            <a:off x="1076960" y="520890"/>
            <a:ext cx="1050906" cy="101403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B84C5A8E-2F70-B378-6FBD-A8F974D32EF7}"/>
              </a:ext>
            </a:extLst>
          </p:cNvPr>
          <p:cNvSpPr txBox="1"/>
          <p:nvPr/>
        </p:nvSpPr>
        <p:spPr>
          <a:xfrm>
            <a:off x="10789922" y="6054708"/>
            <a:ext cx="579119" cy="381000"/>
          </a:xfrm>
          <a:prstGeom prst="rect">
            <a:avLst/>
          </a:prstGeom>
          <a:noFill/>
        </p:spPr>
        <p:txBody>
          <a:bodyPr wrap="square" rtlCol="0">
            <a:spAutoFit/>
          </a:bodyPr>
          <a:lstStyle/>
          <a:p>
            <a:r>
              <a:rPr lang="en-IN" dirty="0"/>
              <a:t>5</a:t>
            </a:r>
          </a:p>
        </p:txBody>
      </p:sp>
      <p:pic>
        <p:nvPicPr>
          <p:cNvPr id="10" name="Picture 10">
            <a:extLst>
              <a:ext uri="{FF2B5EF4-FFF2-40B4-BE49-F238E27FC236}">
                <a16:creationId xmlns:a16="http://schemas.microsoft.com/office/drawing/2014/main" id="{73D38905-CEDA-CA32-5107-35C575CFE2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46453"/>
            <a:ext cx="4615873" cy="73231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B0F7863-317E-2CE3-8327-A7880CC05AA5}"/>
              </a:ext>
            </a:extLst>
          </p:cNvPr>
          <p:cNvSpPr txBox="1"/>
          <p:nvPr/>
        </p:nvSpPr>
        <p:spPr>
          <a:xfrm>
            <a:off x="3637279" y="2872422"/>
            <a:ext cx="7955280" cy="3416320"/>
          </a:xfrm>
          <a:prstGeom prst="rect">
            <a:avLst/>
          </a:prstGeom>
          <a:noFill/>
        </p:spPr>
        <p:txBody>
          <a:bodyPr wrap="square" rtlCol="0">
            <a:spAutoFit/>
          </a:bodyPr>
          <a:lstStyle/>
          <a:p>
            <a:r>
              <a:rPr lang="en-IN" sz="3600" dirty="0">
                <a:latin typeface="AngsanaUPC" panose="02020603050405020304" pitchFamily="18" charset="-34"/>
                <a:cs typeface="AngsanaUPC" panose="02020603050405020304" pitchFamily="18" charset="-34"/>
              </a:rPr>
              <a:t>Kubernetes automatically  places your applications into the servers and schedules the containers based on the resource  requirements like CPU and RAM  and resource availability without sacrificing the availability of resources </a:t>
            </a:r>
            <a:br>
              <a:rPr lang="en-IN" sz="3600" dirty="0">
                <a:latin typeface="AngsanaUPC" panose="02020603050405020304" pitchFamily="18" charset="-34"/>
                <a:cs typeface="AngsanaUPC" panose="02020603050405020304" pitchFamily="18" charset="-34"/>
              </a:rPr>
            </a:br>
            <a:endParaRPr lang="en-IN" sz="3600" dirty="0">
              <a:latin typeface="AngsanaUPC" panose="02020603050405020304" pitchFamily="18" charset="-34"/>
              <a:cs typeface="AngsanaUPC" panose="02020603050405020304" pitchFamily="18" charset="-34"/>
            </a:endParaRPr>
          </a:p>
          <a:p>
            <a:r>
              <a:rPr lang="en-IN" sz="3600" dirty="0">
                <a:latin typeface="AngsanaUPC" panose="02020603050405020304" pitchFamily="18" charset="-34"/>
                <a:cs typeface="AngsanaUPC" panose="02020603050405020304" pitchFamily="18" charset="-34"/>
              </a:rPr>
              <a:t>This feature saves the resources</a:t>
            </a:r>
          </a:p>
        </p:txBody>
      </p:sp>
    </p:spTree>
    <p:extLst>
      <p:ext uri="{BB962C8B-B14F-4D97-AF65-F5344CB8AC3E}">
        <p14:creationId xmlns:p14="http://schemas.microsoft.com/office/powerpoint/2010/main" val="1540918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0B2C-8711-ECC1-87DF-72D61B36702A}"/>
              </a:ext>
            </a:extLst>
          </p:cNvPr>
          <p:cNvSpPr>
            <a:spLocks noGrp="1"/>
          </p:cNvSpPr>
          <p:nvPr>
            <p:ph type="title"/>
          </p:nvPr>
        </p:nvSpPr>
        <p:spPr>
          <a:xfrm>
            <a:off x="838200" y="312421"/>
            <a:ext cx="10515600" cy="1325563"/>
          </a:xfrm>
        </p:spPr>
        <p:txBody>
          <a:bodyPr/>
          <a:lstStyle/>
          <a:p>
            <a:pPr algn="ctr"/>
            <a:r>
              <a:rPr lang="en-IN" dirty="0">
                <a:latin typeface="AngsanaUPC" panose="02020603050405020304" pitchFamily="18" charset="-34"/>
                <a:cs typeface="AngsanaUPC" panose="02020603050405020304" pitchFamily="18" charset="-34"/>
              </a:rPr>
              <a:t> Kubernetes features </a:t>
            </a:r>
            <a:br>
              <a:rPr lang="en-IN" dirty="0">
                <a:latin typeface="AngsanaUPC" panose="02020603050405020304" pitchFamily="18" charset="-34"/>
                <a:cs typeface="AngsanaUPC" panose="02020603050405020304" pitchFamily="18" charset="-34"/>
              </a:rPr>
            </a:br>
            <a:r>
              <a:rPr lang="en-IN" dirty="0">
                <a:latin typeface="AngsanaUPC" panose="02020603050405020304" pitchFamily="18" charset="-34"/>
                <a:cs typeface="AngsanaUPC" panose="02020603050405020304" pitchFamily="18" charset="-34"/>
              </a:rPr>
              <a:t>Service Discovery and load balancing</a:t>
            </a:r>
            <a:endParaRPr lang="en-IN" dirty="0"/>
          </a:p>
        </p:txBody>
      </p:sp>
      <p:sp>
        <p:nvSpPr>
          <p:cNvPr id="3" name="Content Placeholder 2">
            <a:extLst>
              <a:ext uri="{FF2B5EF4-FFF2-40B4-BE49-F238E27FC236}">
                <a16:creationId xmlns:a16="http://schemas.microsoft.com/office/drawing/2014/main" id="{B35D5CCE-182B-A258-D5B5-086BBAE62F18}"/>
              </a:ext>
            </a:extLst>
          </p:cNvPr>
          <p:cNvSpPr>
            <a:spLocks noGrp="1"/>
          </p:cNvSpPr>
          <p:nvPr>
            <p:ph idx="1"/>
          </p:nvPr>
        </p:nvSpPr>
        <p:spPr>
          <a:xfrm>
            <a:off x="645160" y="2133600"/>
            <a:ext cx="11374120" cy="4602480"/>
          </a:xfrm>
        </p:spPr>
        <p:txBody>
          <a:bodyPr/>
          <a:lstStyle/>
          <a:p>
            <a:pPr marL="0" indent="0">
              <a:buNone/>
            </a:pPr>
            <a:r>
              <a:rPr lang="en-IN" dirty="0">
                <a:latin typeface="AngsanaUPC" panose="020B0502040204020203" pitchFamily="18" charset="-34"/>
                <a:cs typeface="AngsanaUPC" panose="020B0502040204020203" pitchFamily="18" charset="-34"/>
              </a:rPr>
              <a:t>A Pod is Logical Functional Unit of Containers</a:t>
            </a:r>
          </a:p>
          <a:p>
            <a:pPr marL="0" indent="0">
              <a:buNone/>
            </a:pPr>
            <a:r>
              <a:rPr lang="en-IN" dirty="0">
                <a:latin typeface="AngsanaUPC" panose="020B0502040204020203" pitchFamily="18" charset="-34"/>
                <a:cs typeface="AngsanaUPC" panose="020B0502040204020203" pitchFamily="18" charset="-34"/>
              </a:rPr>
              <a:t>A Pod contains </a:t>
            </a:r>
          </a:p>
          <a:p>
            <a:pPr>
              <a:buFont typeface="Wingdings" panose="05000000000000000000" pitchFamily="2" charset="2"/>
              <a:buChar char="Ø"/>
            </a:pPr>
            <a:r>
              <a:rPr lang="en-IN" dirty="0">
                <a:latin typeface="AngsanaUPC" panose="020B0502040204020203" pitchFamily="18" charset="-34"/>
                <a:cs typeface="AngsanaUPC" panose="020B0502040204020203" pitchFamily="18" charset="-34"/>
              </a:rPr>
              <a:t>  An application container (or multiple containers)</a:t>
            </a:r>
          </a:p>
          <a:p>
            <a:pPr>
              <a:buFont typeface="Wingdings" panose="05000000000000000000" pitchFamily="2" charset="2"/>
              <a:buChar char="Ø"/>
            </a:pPr>
            <a:r>
              <a:rPr lang="en-IN" dirty="0">
                <a:latin typeface="AngsanaUPC" panose="020B0502040204020203" pitchFamily="18" charset="-34"/>
                <a:cs typeface="AngsanaUPC" panose="020B0502040204020203" pitchFamily="18" charset="-34"/>
              </a:rPr>
              <a:t> Storage resource </a:t>
            </a:r>
          </a:p>
          <a:p>
            <a:pPr>
              <a:buFont typeface="Wingdings" panose="05000000000000000000" pitchFamily="2" charset="2"/>
              <a:buChar char="Ø"/>
            </a:pPr>
            <a:r>
              <a:rPr lang="en-IN" dirty="0">
                <a:latin typeface="AngsanaUPC" panose="020B0502040204020203" pitchFamily="18" charset="-34"/>
                <a:cs typeface="AngsanaUPC" panose="020B0502040204020203" pitchFamily="18" charset="-34"/>
              </a:rPr>
              <a:t> A Unique Network IP</a:t>
            </a:r>
          </a:p>
          <a:p>
            <a:pPr marL="0" indent="0">
              <a:buNone/>
            </a:pPr>
            <a:endParaRPr lang="en-IN" dirty="0">
              <a:latin typeface="AngsanaUPC" panose="020B0502040204020203" pitchFamily="18" charset="-34"/>
              <a:cs typeface="AngsanaUPC" panose="020B0502040204020203" pitchFamily="18" charset="-34"/>
            </a:endParaRPr>
          </a:p>
        </p:txBody>
      </p:sp>
      <p:grpSp>
        <p:nvGrpSpPr>
          <p:cNvPr id="15" name="Group 14">
            <a:extLst>
              <a:ext uri="{FF2B5EF4-FFF2-40B4-BE49-F238E27FC236}">
                <a16:creationId xmlns:a16="http://schemas.microsoft.com/office/drawing/2014/main" id="{1512554F-1B8B-8C45-BD13-B441C5A4EAFD}"/>
              </a:ext>
            </a:extLst>
          </p:cNvPr>
          <p:cNvGrpSpPr/>
          <p:nvPr/>
        </p:nvGrpSpPr>
        <p:grpSpPr>
          <a:xfrm>
            <a:off x="9074553" y="2356488"/>
            <a:ext cx="2716192" cy="2460294"/>
            <a:chOff x="7477398" y="3464875"/>
            <a:chExt cx="3005020" cy="3160396"/>
          </a:xfrm>
        </p:grpSpPr>
        <p:grpSp>
          <p:nvGrpSpPr>
            <p:cNvPr id="14" name="Group 13">
              <a:extLst>
                <a:ext uri="{FF2B5EF4-FFF2-40B4-BE49-F238E27FC236}">
                  <a16:creationId xmlns:a16="http://schemas.microsoft.com/office/drawing/2014/main" id="{52FE7041-77C2-A0E5-7471-13A1865A7713}"/>
                </a:ext>
              </a:extLst>
            </p:cNvPr>
            <p:cNvGrpSpPr/>
            <p:nvPr/>
          </p:nvGrpSpPr>
          <p:grpSpPr>
            <a:xfrm>
              <a:off x="7477398" y="3920168"/>
              <a:ext cx="2428240" cy="2705103"/>
              <a:chOff x="7477398" y="3920168"/>
              <a:chExt cx="2428240" cy="2705103"/>
            </a:xfrm>
          </p:grpSpPr>
          <p:sp>
            <p:nvSpPr>
              <p:cNvPr id="6" name="Oval 5">
                <a:extLst>
                  <a:ext uri="{FF2B5EF4-FFF2-40B4-BE49-F238E27FC236}">
                    <a16:creationId xmlns:a16="http://schemas.microsoft.com/office/drawing/2014/main" id="{37D8032F-E1C2-5ADC-8E2C-32C705096E9E}"/>
                  </a:ext>
                </a:extLst>
              </p:cNvPr>
              <p:cNvSpPr/>
              <p:nvPr/>
            </p:nvSpPr>
            <p:spPr>
              <a:xfrm>
                <a:off x="7477398" y="3920168"/>
                <a:ext cx="2428240" cy="2224963"/>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92A6A1A5-B2B7-2B61-6BDC-3F20C9646092}"/>
                  </a:ext>
                </a:extLst>
              </p:cNvPr>
              <p:cNvSpPr txBox="1"/>
              <p:nvPr/>
            </p:nvSpPr>
            <p:spPr>
              <a:xfrm>
                <a:off x="8262400" y="6255939"/>
                <a:ext cx="490840" cy="369332"/>
              </a:xfrm>
              <a:prstGeom prst="rect">
                <a:avLst/>
              </a:prstGeom>
              <a:noFill/>
            </p:spPr>
            <p:txBody>
              <a:bodyPr wrap="none" rtlCol="0">
                <a:spAutoFit/>
              </a:bodyPr>
              <a:lstStyle/>
              <a:p>
                <a:r>
                  <a:rPr lang="en-IN" dirty="0">
                    <a:latin typeface="AngsanaUPC" panose="02020603050405020304" pitchFamily="18" charset="-34"/>
                    <a:cs typeface="AngsanaUPC" panose="02020603050405020304" pitchFamily="18" charset="-34"/>
                  </a:rPr>
                  <a:t>POD</a:t>
                </a:r>
              </a:p>
            </p:txBody>
          </p:sp>
        </p:grpSp>
        <p:sp>
          <p:nvSpPr>
            <p:cNvPr id="8" name="TextBox 7">
              <a:extLst>
                <a:ext uri="{FF2B5EF4-FFF2-40B4-BE49-F238E27FC236}">
                  <a16:creationId xmlns:a16="http://schemas.microsoft.com/office/drawing/2014/main" id="{F21AC64C-097C-7987-8A7C-5F0FBF67728A}"/>
                </a:ext>
              </a:extLst>
            </p:cNvPr>
            <p:cNvSpPr txBox="1"/>
            <p:nvPr/>
          </p:nvSpPr>
          <p:spPr>
            <a:xfrm>
              <a:off x="8054178" y="3464875"/>
              <a:ext cx="2428240" cy="369332"/>
            </a:xfrm>
            <a:prstGeom prst="rect">
              <a:avLst/>
            </a:prstGeom>
            <a:noFill/>
          </p:spPr>
          <p:txBody>
            <a:bodyPr wrap="square" rtlCol="0">
              <a:spAutoFit/>
            </a:bodyPr>
            <a:lstStyle/>
            <a:p>
              <a:r>
                <a:rPr lang="en-IN" dirty="0">
                  <a:latin typeface="AngsanaUPC" panose="02020603050405020304" pitchFamily="18" charset="-34"/>
                  <a:cs typeface="AngsanaUPC" panose="02020603050405020304" pitchFamily="18" charset="-34"/>
                </a:rPr>
                <a:t>10.10.10.101</a:t>
              </a:r>
            </a:p>
          </p:txBody>
        </p:sp>
        <p:grpSp>
          <p:nvGrpSpPr>
            <p:cNvPr id="12" name="Group 11">
              <a:extLst>
                <a:ext uri="{FF2B5EF4-FFF2-40B4-BE49-F238E27FC236}">
                  <a16:creationId xmlns:a16="http://schemas.microsoft.com/office/drawing/2014/main" id="{EDBCC5D5-5489-08CC-4B0C-474890785FED}"/>
                </a:ext>
              </a:extLst>
            </p:cNvPr>
            <p:cNvGrpSpPr/>
            <p:nvPr/>
          </p:nvGrpSpPr>
          <p:grpSpPr>
            <a:xfrm>
              <a:off x="8054178" y="4074277"/>
              <a:ext cx="1000721" cy="1143038"/>
              <a:chOff x="8054178" y="4074277"/>
              <a:chExt cx="1000721" cy="1143038"/>
            </a:xfrm>
          </p:grpSpPr>
          <p:pic>
            <p:nvPicPr>
              <p:cNvPr id="1030" name="Picture 6">
                <a:extLst>
                  <a:ext uri="{FF2B5EF4-FFF2-40B4-BE49-F238E27FC236}">
                    <a16:creationId xmlns:a16="http://schemas.microsoft.com/office/drawing/2014/main" id="{8FC7D0A5-5CAB-57B8-0852-C1505EBF0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4178" y="4074277"/>
                <a:ext cx="1000721" cy="100072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AF29866-DD83-0A97-6FA1-CFEE816D8DF3}"/>
                  </a:ext>
                </a:extLst>
              </p:cNvPr>
              <p:cNvSpPr txBox="1"/>
              <p:nvPr/>
            </p:nvSpPr>
            <p:spPr>
              <a:xfrm>
                <a:off x="8170539" y="4847983"/>
                <a:ext cx="785793" cy="369332"/>
              </a:xfrm>
              <a:prstGeom prst="rect">
                <a:avLst/>
              </a:prstGeom>
              <a:noFill/>
            </p:spPr>
            <p:txBody>
              <a:bodyPr wrap="none" rtlCol="0">
                <a:spAutoFit/>
              </a:bodyPr>
              <a:lstStyle/>
              <a:p>
                <a:r>
                  <a:rPr lang="en-IN" dirty="0">
                    <a:latin typeface="AngsanaUPC" panose="02020603050405020304" pitchFamily="18" charset="-34"/>
                    <a:cs typeface="AngsanaUPC" panose="02020603050405020304" pitchFamily="18" charset="-34"/>
                  </a:rPr>
                  <a:t>Container</a:t>
                </a:r>
              </a:p>
            </p:txBody>
          </p:sp>
        </p:grpSp>
        <p:grpSp>
          <p:nvGrpSpPr>
            <p:cNvPr id="13" name="Group 12">
              <a:extLst>
                <a:ext uri="{FF2B5EF4-FFF2-40B4-BE49-F238E27FC236}">
                  <a16:creationId xmlns:a16="http://schemas.microsoft.com/office/drawing/2014/main" id="{E243BDC6-1FB7-F485-6B15-8860A9348A13}"/>
                </a:ext>
              </a:extLst>
            </p:cNvPr>
            <p:cNvGrpSpPr/>
            <p:nvPr/>
          </p:nvGrpSpPr>
          <p:grpSpPr>
            <a:xfrm>
              <a:off x="8262399" y="5188865"/>
              <a:ext cx="1000721" cy="1141243"/>
              <a:chOff x="8262399" y="5188865"/>
              <a:chExt cx="1000721" cy="1141243"/>
            </a:xfrm>
          </p:grpSpPr>
          <p:pic>
            <p:nvPicPr>
              <p:cNvPr id="1032" name="Picture 8">
                <a:extLst>
                  <a:ext uri="{FF2B5EF4-FFF2-40B4-BE49-F238E27FC236}">
                    <a16:creationId xmlns:a16="http://schemas.microsoft.com/office/drawing/2014/main" id="{A971999B-4C95-0485-D489-F29093E06E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2400" y="5188865"/>
                <a:ext cx="693934" cy="69393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3CCB9C3-8309-AB88-DC16-C18F6F881DD7}"/>
                  </a:ext>
                </a:extLst>
              </p:cNvPr>
              <p:cNvSpPr txBox="1"/>
              <p:nvPr/>
            </p:nvSpPr>
            <p:spPr>
              <a:xfrm>
                <a:off x="8262399" y="5895215"/>
                <a:ext cx="1000721" cy="434893"/>
              </a:xfrm>
              <a:prstGeom prst="rect">
                <a:avLst/>
              </a:prstGeom>
              <a:noFill/>
            </p:spPr>
            <p:txBody>
              <a:bodyPr wrap="square" rtlCol="0">
                <a:spAutoFit/>
              </a:bodyPr>
              <a:lstStyle/>
              <a:p>
                <a:r>
                  <a:rPr lang="en-IN" sz="1600" dirty="0">
                    <a:latin typeface="AngsanaUPC" panose="02020603050405020304" pitchFamily="18" charset="-34"/>
                    <a:cs typeface="AngsanaUPC" panose="02020603050405020304" pitchFamily="18" charset="-34"/>
                  </a:rPr>
                  <a:t>Storage</a:t>
                </a:r>
              </a:p>
            </p:txBody>
          </p:sp>
        </p:grpSp>
      </p:grpSp>
      <p:pic>
        <p:nvPicPr>
          <p:cNvPr id="16" name="Picture 10">
            <a:extLst>
              <a:ext uri="{FF2B5EF4-FFF2-40B4-BE49-F238E27FC236}">
                <a16:creationId xmlns:a16="http://schemas.microsoft.com/office/drawing/2014/main" id="{05568678-8948-8E43-1C56-82363C0F78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963" r="69683" b="4"/>
          <a:stretch/>
        </p:blipFill>
        <p:spPr bwMode="auto">
          <a:xfrm>
            <a:off x="838200" y="228443"/>
            <a:ext cx="1050906" cy="1014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a:extLst>
              <a:ext uri="{FF2B5EF4-FFF2-40B4-BE49-F238E27FC236}">
                <a16:creationId xmlns:a16="http://schemas.microsoft.com/office/drawing/2014/main" id="{DE20D2AD-273C-CCF4-3C4E-3D3ACD1F30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963" r="69683" b="4"/>
          <a:stretch/>
        </p:blipFill>
        <p:spPr bwMode="auto">
          <a:xfrm>
            <a:off x="990600" y="380843"/>
            <a:ext cx="1050906" cy="1014032"/>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a:extLst>
              <a:ext uri="{FF2B5EF4-FFF2-40B4-BE49-F238E27FC236}">
                <a16:creationId xmlns:a16="http://schemas.microsoft.com/office/drawing/2014/main" id="{B20402B5-B5E8-4145-76D1-6DD81166F80A}"/>
              </a:ext>
            </a:extLst>
          </p:cNvPr>
          <p:cNvGrpSpPr/>
          <p:nvPr/>
        </p:nvGrpSpPr>
        <p:grpSpPr>
          <a:xfrm>
            <a:off x="5023127" y="4867759"/>
            <a:ext cx="6326919" cy="1857257"/>
            <a:chOff x="4082001" y="4849439"/>
            <a:chExt cx="6326919" cy="1857257"/>
          </a:xfrm>
        </p:grpSpPr>
        <p:sp>
          <p:nvSpPr>
            <p:cNvPr id="17" name="Rectangle 16">
              <a:extLst>
                <a:ext uri="{FF2B5EF4-FFF2-40B4-BE49-F238E27FC236}">
                  <a16:creationId xmlns:a16="http://schemas.microsoft.com/office/drawing/2014/main" id="{3AB09FE3-5D7A-4CA8-6D8F-3DF4A2DF2F82}"/>
                </a:ext>
              </a:extLst>
            </p:cNvPr>
            <p:cNvSpPr/>
            <p:nvPr/>
          </p:nvSpPr>
          <p:spPr>
            <a:xfrm>
              <a:off x="4082001" y="4919192"/>
              <a:ext cx="6326919" cy="178750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IN" dirty="0">
                  <a:solidFill>
                    <a:schemeClr val="tx1"/>
                  </a:solidFill>
                </a:rPr>
                <a:t>Node </a:t>
              </a:r>
            </a:p>
          </p:txBody>
        </p:sp>
        <p:grpSp>
          <p:nvGrpSpPr>
            <p:cNvPr id="19" name="Group 18">
              <a:extLst>
                <a:ext uri="{FF2B5EF4-FFF2-40B4-BE49-F238E27FC236}">
                  <a16:creationId xmlns:a16="http://schemas.microsoft.com/office/drawing/2014/main" id="{2FB37F36-516F-6E19-A89B-71C1A9A775FD}"/>
                </a:ext>
              </a:extLst>
            </p:cNvPr>
            <p:cNvGrpSpPr/>
            <p:nvPr/>
          </p:nvGrpSpPr>
          <p:grpSpPr>
            <a:xfrm>
              <a:off x="4432281" y="4849439"/>
              <a:ext cx="2470049" cy="1806256"/>
              <a:chOff x="7477398" y="3464875"/>
              <a:chExt cx="3005020" cy="3160396"/>
            </a:xfrm>
          </p:grpSpPr>
          <p:grpSp>
            <p:nvGrpSpPr>
              <p:cNvPr id="20" name="Group 19">
                <a:extLst>
                  <a:ext uri="{FF2B5EF4-FFF2-40B4-BE49-F238E27FC236}">
                    <a16:creationId xmlns:a16="http://schemas.microsoft.com/office/drawing/2014/main" id="{99CAC45F-C451-35ED-A8CA-8AC57E11E6C8}"/>
                  </a:ext>
                </a:extLst>
              </p:cNvPr>
              <p:cNvGrpSpPr/>
              <p:nvPr/>
            </p:nvGrpSpPr>
            <p:grpSpPr>
              <a:xfrm>
                <a:off x="7477398" y="3920168"/>
                <a:ext cx="2184762" cy="2705103"/>
                <a:chOff x="7477398" y="3920168"/>
                <a:chExt cx="2184762" cy="2705103"/>
              </a:xfrm>
            </p:grpSpPr>
            <p:sp>
              <p:nvSpPr>
                <p:cNvPr id="28" name="Oval 27">
                  <a:extLst>
                    <a:ext uri="{FF2B5EF4-FFF2-40B4-BE49-F238E27FC236}">
                      <a16:creationId xmlns:a16="http://schemas.microsoft.com/office/drawing/2014/main" id="{211CBDCF-5000-C3FB-B0AC-6ADC0A30FC0C}"/>
                    </a:ext>
                  </a:extLst>
                </p:cNvPr>
                <p:cNvSpPr/>
                <p:nvPr/>
              </p:nvSpPr>
              <p:spPr>
                <a:xfrm>
                  <a:off x="7477398" y="3920168"/>
                  <a:ext cx="2184762" cy="2224962"/>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3AC70FC0-85F5-0D9E-BA3B-31BBE0C60893}"/>
                    </a:ext>
                  </a:extLst>
                </p:cNvPr>
                <p:cNvSpPr txBox="1"/>
                <p:nvPr/>
              </p:nvSpPr>
              <p:spPr>
                <a:xfrm>
                  <a:off x="8262400" y="6255939"/>
                  <a:ext cx="490840" cy="369332"/>
                </a:xfrm>
                <a:prstGeom prst="rect">
                  <a:avLst/>
                </a:prstGeom>
                <a:noFill/>
              </p:spPr>
              <p:txBody>
                <a:bodyPr wrap="none" rtlCol="0">
                  <a:spAutoFit/>
                </a:bodyPr>
                <a:lstStyle/>
                <a:p>
                  <a:r>
                    <a:rPr lang="en-IN" dirty="0">
                      <a:latin typeface="AngsanaUPC" panose="02020603050405020304" pitchFamily="18" charset="-34"/>
                      <a:cs typeface="AngsanaUPC" panose="02020603050405020304" pitchFamily="18" charset="-34"/>
                    </a:rPr>
                    <a:t>POD</a:t>
                  </a:r>
                </a:p>
              </p:txBody>
            </p:sp>
          </p:grpSp>
          <p:sp>
            <p:nvSpPr>
              <p:cNvPr id="21" name="TextBox 20">
                <a:extLst>
                  <a:ext uri="{FF2B5EF4-FFF2-40B4-BE49-F238E27FC236}">
                    <a16:creationId xmlns:a16="http://schemas.microsoft.com/office/drawing/2014/main" id="{59FC8061-D609-F40E-8F20-A8F76445DE77}"/>
                  </a:ext>
                </a:extLst>
              </p:cNvPr>
              <p:cNvSpPr txBox="1"/>
              <p:nvPr/>
            </p:nvSpPr>
            <p:spPr>
              <a:xfrm>
                <a:off x="8054178" y="3464875"/>
                <a:ext cx="2428240" cy="369331"/>
              </a:xfrm>
              <a:prstGeom prst="rect">
                <a:avLst/>
              </a:prstGeom>
              <a:noFill/>
            </p:spPr>
            <p:txBody>
              <a:bodyPr wrap="square" rtlCol="0">
                <a:spAutoFit/>
              </a:bodyPr>
              <a:lstStyle/>
              <a:p>
                <a:r>
                  <a:rPr lang="en-IN" dirty="0">
                    <a:latin typeface="AngsanaUPC" panose="02020603050405020304" pitchFamily="18" charset="-34"/>
                    <a:cs typeface="AngsanaUPC" panose="02020603050405020304" pitchFamily="18" charset="-34"/>
                  </a:rPr>
                  <a:t>10.10.10.101</a:t>
                </a:r>
              </a:p>
            </p:txBody>
          </p:sp>
          <p:grpSp>
            <p:nvGrpSpPr>
              <p:cNvPr id="22" name="Group 21">
                <a:extLst>
                  <a:ext uri="{FF2B5EF4-FFF2-40B4-BE49-F238E27FC236}">
                    <a16:creationId xmlns:a16="http://schemas.microsoft.com/office/drawing/2014/main" id="{370F7CEA-D88E-9CEA-CCFD-E59AF60B9961}"/>
                  </a:ext>
                </a:extLst>
              </p:cNvPr>
              <p:cNvGrpSpPr/>
              <p:nvPr/>
            </p:nvGrpSpPr>
            <p:grpSpPr>
              <a:xfrm>
                <a:off x="8054178" y="4074277"/>
                <a:ext cx="1000721" cy="1143038"/>
                <a:chOff x="8054178" y="4074277"/>
                <a:chExt cx="1000721" cy="1143038"/>
              </a:xfrm>
            </p:grpSpPr>
            <p:pic>
              <p:nvPicPr>
                <p:cNvPr id="26" name="Picture 6">
                  <a:extLst>
                    <a:ext uri="{FF2B5EF4-FFF2-40B4-BE49-F238E27FC236}">
                      <a16:creationId xmlns:a16="http://schemas.microsoft.com/office/drawing/2014/main" id="{4225CF62-B1A4-C143-B114-0F2FED0EB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4178" y="4074277"/>
                  <a:ext cx="1000721" cy="100072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CE844D2E-6267-2B75-FCAA-7D82038095AD}"/>
                    </a:ext>
                  </a:extLst>
                </p:cNvPr>
                <p:cNvSpPr txBox="1"/>
                <p:nvPr/>
              </p:nvSpPr>
              <p:spPr>
                <a:xfrm>
                  <a:off x="8170539" y="4847983"/>
                  <a:ext cx="785793" cy="369332"/>
                </a:xfrm>
                <a:prstGeom prst="rect">
                  <a:avLst/>
                </a:prstGeom>
                <a:noFill/>
              </p:spPr>
              <p:txBody>
                <a:bodyPr wrap="none" rtlCol="0">
                  <a:spAutoFit/>
                </a:bodyPr>
                <a:lstStyle/>
                <a:p>
                  <a:r>
                    <a:rPr lang="en-IN" dirty="0">
                      <a:latin typeface="AngsanaUPC" panose="02020603050405020304" pitchFamily="18" charset="-34"/>
                      <a:cs typeface="AngsanaUPC" panose="02020603050405020304" pitchFamily="18" charset="-34"/>
                    </a:rPr>
                    <a:t>Container</a:t>
                  </a:r>
                </a:p>
              </p:txBody>
            </p:sp>
          </p:grpSp>
          <p:grpSp>
            <p:nvGrpSpPr>
              <p:cNvPr id="23" name="Group 22">
                <a:extLst>
                  <a:ext uri="{FF2B5EF4-FFF2-40B4-BE49-F238E27FC236}">
                    <a16:creationId xmlns:a16="http://schemas.microsoft.com/office/drawing/2014/main" id="{59B669DF-293C-5D62-A7D5-3CAC79D37376}"/>
                  </a:ext>
                </a:extLst>
              </p:cNvPr>
              <p:cNvGrpSpPr/>
              <p:nvPr/>
            </p:nvGrpSpPr>
            <p:grpSpPr>
              <a:xfrm>
                <a:off x="8262399" y="5298518"/>
                <a:ext cx="785793" cy="867847"/>
                <a:chOff x="8262399" y="5298518"/>
                <a:chExt cx="785793" cy="867847"/>
              </a:xfrm>
            </p:grpSpPr>
            <p:pic>
              <p:nvPicPr>
                <p:cNvPr id="24" name="Picture 8">
                  <a:extLst>
                    <a:ext uri="{FF2B5EF4-FFF2-40B4-BE49-F238E27FC236}">
                      <a16:creationId xmlns:a16="http://schemas.microsoft.com/office/drawing/2014/main" id="{14468AC6-0ECB-79BE-0B82-4E07261006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2400" y="5298518"/>
                  <a:ext cx="584279" cy="584279"/>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CC5E244C-F605-0B51-847C-5C9452EEE6D1}"/>
                    </a:ext>
                  </a:extLst>
                </p:cNvPr>
                <p:cNvSpPr txBox="1"/>
                <p:nvPr/>
              </p:nvSpPr>
              <p:spPr>
                <a:xfrm>
                  <a:off x="8262399" y="5797033"/>
                  <a:ext cx="785793" cy="369332"/>
                </a:xfrm>
                <a:prstGeom prst="rect">
                  <a:avLst/>
                </a:prstGeom>
                <a:noFill/>
              </p:spPr>
              <p:txBody>
                <a:bodyPr wrap="square" rtlCol="0">
                  <a:spAutoFit/>
                </a:bodyPr>
                <a:lstStyle/>
                <a:p>
                  <a:r>
                    <a:rPr lang="en-IN" dirty="0">
                      <a:latin typeface="AngsanaUPC" panose="02020603050405020304" pitchFamily="18" charset="-34"/>
                      <a:cs typeface="AngsanaUPC" panose="02020603050405020304" pitchFamily="18" charset="-34"/>
                    </a:rPr>
                    <a:t>Storage</a:t>
                  </a:r>
                </a:p>
              </p:txBody>
            </p:sp>
          </p:grpSp>
        </p:grpSp>
        <p:grpSp>
          <p:nvGrpSpPr>
            <p:cNvPr id="30" name="Group 29">
              <a:extLst>
                <a:ext uri="{FF2B5EF4-FFF2-40B4-BE49-F238E27FC236}">
                  <a16:creationId xmlns:a16="http://schemas.microsoft.com/office/drawing/2014/main" id="{0ED376E6-1859-6A26-5FB3-D850A0BD4985}"/>
                </a:ext>
              </a:extLst>
            </p:cNvPr>
            <p:cNvGrpSpPr/>
            <p:nvPr/>
          </p:nvGrpSpPr>
          <p:grpSpPr>
            <a:xfrm>
              <a:off x="6524589" y="4900440"/>
              <a:ext cx="2470048" cy="1806256"/>
              <a:chOff x="7477399" y="3464875"/>
              <a:chExt cx="3005019" cy="3160396"/>
            </a:xfrm>
          </p:grpSpPr>
          <p:grpSp>
            <p:nvGrpSpPr>
              <p:cNvPr id="31" name="Group 30">
                <a:extLst>
                  <a:ext uri="{FF2B5EF4-FFF2-40B4-BE49-F238E27FC236}">
                    <a16:creationId xmlns:a16="http://schemas.microsoft.com/office/drawing/2014/main" id="{CD0FF6DD-61BC-EFBE-1324-42EF18BC71C8}"/>
                  </a:ext>
                </a:extLst>
              </p:cNvPr>
              <p:cNvGrpSpPr/>
              <p:nvPr/>
            </p:nvGrpSpPr>
            <p:grpSpPr>
              <a:xfrm>
                <a:off x="7477399" y="3920168"/>
                <a:ext cx="2184762" cy="2705103"/>
                <a:chOff x="7477399" y="3920168"/>
                <a:chExt cx="2184762" cy="2705103"/>
              </a:xfrm>
            </p:grpSpPr>
            <p:sp>
              <p:nvSpPr>
                <p:cNvPr id="39" name="Oval 38">
                  <a:extLst>
                    <a:ext uri="{FF2B5EF4-FFF2-40B4-BE49-F238E27FC236}">
                      <a16:creationId xmlns:a16="http://schemas.microsoft.com/office/drawing/2014/main" id="{D538E3BA-680B-D030-376E-18D9E9C106C4}"/>
                    </a:ext>
                  </a:extLst>
                </p:cNvPr>
                <p:cNvSpPr/>
                <p:nvPr/>
              </p:nvSpPr>
              <p:spPr>
                <a:xfrm>
                  <a:off x="7477399" y="3920168"/>
                  <a:ext cx="2184762" cy="2224962"/>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TextBox 39">
                  <a:extLst>
                    <a:ext uri="{FF2B5EF4-FFF2-40B4-BE49-F238E27FC236}">
                      <a16:creationId xmlns:a16="http://schemas.microsoft.com/office/drawing/2014/main" id="{8B995367-C04E-656B-C8A1-B8DD01D7D00B}"/>
                    </a:ext>
                  </a:extLst>
                </p:cNvPr>
                <p:cNvSpPr txBox="1"/>
                <p:nvPr/>
              </p:nvSpPr>
              <p:spPr>
                <a:xfrm>
                  <a:off x="8262400" y="6255939"/>
                  <a:ext cx="490840" cy="369332"/>
                </a:xfrm>
                <a:prstGeom prst="rect">
                  <a:avLst/>
                </a:prstGeom>
                <a:noFill/>
              </p:spPr>
              <p:txBody>
                <a:bodyPr wrap="none" rtlCol="0">
                  <a:spAutoFit/>
                </a:bodyPr>
                <a:lstStyle/>
                <a:p>
                  <a:r>
                    <a:rPr lang="en-IN" dirty="0">
                      <a:latin typeface="AngsanaUPC" panose="02020603050405020304" pitchFamily="18" charset="-34"/>
                      <a:cs typeface="AngsanaUPC" panose="02020603050405020304" pitchFamily="18" charset="-34"/>
                    </a:rPr>
                    <a:t>POD</a:t>
                  </a:r>
                </a:p>
              </p:txBody>
            </p:sp>
          </p:grpSp>
          <p:sp>
            <p:nvSpPr>
              <p:cNvPr id="32" name="TextBox 31">
                <a:extLst>
                  <a:ext uri="{FF2B5EF4-FFF2-40B4-BE49-F238E27FC236}">
                    <a16:creationId xmlns:a16="http://schemas.microsoft.com/office/drawing/2014/main" id="{DC197620-93E3-3F74-D24A-A064F1A8B145}"/>
                  </a:ext>
                </a:extLst>
              </p:cNvPr>
              <p:cNvSpPr txBox="1"/>
              <p:nvPr/>
            </p:nvSpPr>
            <p:spPr>
              <a:xfrm>
                <a:off x="8054178" y="3464875"/>
                <a:ext cx="2428240" cy="369331"/>
              </a:xfrm>
              <a:prstGeom prst="rect">
                <a:avLst/>
              </a:prstGeom>
              <a:noFill/>
            </p:spPr>
            <p:txBody>
              <a:bodyPr wrap="square" rtlCol="0">
                <a:spAutoFit/>
              </a:bodyPr>
              <a:lstStyle/>
              <a:p>
                <a:r>
                  <a:rPr lang="en-IN" dirty="0">
                    <a:latin typeface="AngsanaUPC" panose="02020603050405020304" pitchFamily="18" charset="-34"/>
                    <a:cs typeface="AngsanaUPC" panose="02020603050405020304" pitchFamily="18" charset="-34"/>
                  </a:rPr>
                  <a:t>10.10.10.101</a:t>
                </a:r>
              </a:p>
            </p:txBody>
          </p:sp>
          <p:grpSp>
            <p:nvGrpSpPr>
              <p:cNvPr id="33" name="Group 32">
                <a:extLst>
                  <a:ext uri="{FF2B5EF4-FFF2-40B4-BE49-F238E27FC236}">
                    <a16:creationId xmlns:a16="http://schemas.microsoft.com/office/drawing/2014/main" id="{87C64B5A-7C30-9437-F0AE-D7C960A1A694}"/>
                  </a:ext>
                </a:extLst>
              </p:cNvPr>
              <p:cNvGrpSpPr/>
              <p:nvPr/>
            </p:nvGrpSpPr>
            <p:grpSpPr>
              <a:xfrm>
                <a:off x="8054178" y="4074277"/>
                <a:ext cx="1000721" cy="1143038"/>
                <a:chOff x="8054178" y="4074277"/>
                <a:chExt cx="1000721" cy="1143038"/>
              </a:xfrm>
            </p:grpSpPr>
            <p:pic>
              <p:nvPicPr>
                <p:cNvPr id="37" name="Picture 6">
                  <a:extLst>
                    <a:ext uri="{FF2B5EF4-FFF2-40B4-BE49-F238E27FC236}">
                      <a16:creationId xmlns:a16="http://schemas.microsoft.com/office/drawing/2014/main" id="{17771E7D-22BD-B47B-89BB-215E3C55A3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4178" y="4074277"/>
                  <a:ext cx="1000721" cy="1000721"/>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71816362-F76A-DF3C-1916-A02BAE6CD13B}"/>
                    </a:ext>
                  </a:extLst>
                </p:cNvPr>
                <p:cNvSpPr txBox="1"/>
                <p:nvPr/>
              </p:nvSpPr>
              <p:spPr>
                <a:xfrm>
                  <a:off x="8170539" y="4847983"/>
                  <a:ext cx="785793" cy="369332"/>
                </a:xfrm>
                <a:prstGeom prst="rect">
                  <a:avLst/>
                </a:prstGeom>
                <a:noFill/>
              </p:spPr>
              <p:txBody>
                <a:bodyPr wrap="none" rtlCol="0">
                  <a:spAutoFit/>
                </a:bodyPr>
                <a:lstStyle/>
                <a:p>
                  <a:r>
                    <a:rPr lang="en-IN" dirty="0">
                      <a:latin typeface="AngsanaUPC" panose="02020603050405020304" pitchFamily="18" charset="-34"/>
                      <a:cs typeface="AngsanaUPC" panose="02020603050405020304" pitchFamily="18" charset="-34"/>
                    </a:rPr>
                    <a:t>Container</a:t>
                  </a:r>
                </a:p>
              </p:txBody>
            </p:sp>
          </p:grpSp>
          <p:grpSp>
            <p:nvGrpSpPr>
              <p:cNvPr id="34" name="Group 33">
                <a:extLst>
                  <a:ext uri="{FF2B5EF4-FFF2-40B4-BE49-F238E27FC236}">
                    <a16:creationId xmlns:a16="http://schemas.microsoft.com/office/drawing/2014/main" id="{943B7A20-A046-EF95-AB9F-003275F9B216}"/>
                  </a:ext>
                </a:extLst>
              </p:cNvPr>
              <p:cNvGrpSpPr/>
              <p:nvPr/>
            </p:nvGrpSpPr>
            <p:grpSpPr>
              <a:xfrm>
                <a:off x="8262399" y="5298518"/>
                <a:ext cx="785793" cy="867847"/>
                <a:chOff x="8262399" y="5298518"/>
                <a:chExt cx="785793" cy="867847"/>
              </a:xfrm>
            </p:grpSpPr>
            <p:pic>
              <p:nvPicPr>
                <p:cNvPr id="35" name="Picture 8">
                  <a:extLst>
                    <a:ext uri="{FF2B5EF4-FFF2-40B4-BE49-F238E27FC236}">
                      <a16:creationId xmlns:a16="http://schemas.microsoft.com/office/drawing/2014/main" id="{2A4AA9FF-5FC0-4A98-A048-98568B5500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2400" y="5298518"/>
                  <a:ext cx="584279" cy="584279"/>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07358338-3842-ED31-4A3A-4C7C3417CA2A}"/>
                    </a:ext>
                  </a:extLst>
                </p:cNvPr>
                <p:cNvSpPr txBox="1"/>
                <p:nvPr/>
              </p:nvSpPr>
              <p:spPr>
                <a:xfrm>
                  <a:off x="8262399" y="5797033"/>
                  <a:ext cx="785793" cy="369332"/>
                </a:xfrm>
                <a:prstGeom prst="rect">
                  <a:avLst/>
                </a:prstGeom>
                <a:noFill/>
              </p:spPr>
              <p:txBody>
                <a:bodyPr wrap="square" rtlCol="0">
                  <a:spAutoFit/>
                </a:bodyPr>
                <a:lstStyle/>
                <a:p>
                  <a:r>
                    <a:rPr lang="en-IN" dirty="0">
                      <a:latin typeface="AngsanaUPC" panose="02020603050405020304" pitchFamily="18" charset="-34"/>
                      <a:cs typeface="AngsanaUPC" panose="02020603050405020304" pitchFamily="18" charset="-34"/>
                    </a:rPr>
                    <a:t>Storage</a:t>
                  </a:r>
                </a:p>
              </p:txBody>
            </p:sp>
          </p:grpSp>
        </p:grpSp>
      </p:grpSp>
    </p:spTree>
    <p:extLst>
      <p:ext uri="{BB962C8B-B14F-4D97-AF65-F5344CB8AC3E}">
        <p14:creationId xmlns:p14="http://schemas.microsoft.com/office/powerpoint/2010/main" val="225687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7B370-18D4-0130-12B1-A92CCC7823CF}"/>
              </a:ext>
            </a:extLst>
          </p:cNvPr>
          <p:cNvSpPr>
            <a:spLocks noGrp="1"/>
          </p:cNvSpPr>
          <p:nvPr>
            <p:ph type="title"/>
          </p:nvPr>
        </p:nvSpPr>
        <p:spPr/>
        <p:txBody>
          <a:bodyPr/>
          <a:lstStyle/>
          <a:p>
            <a:pPr algn="ctr"/>
            <a:r>
              <a:rPr lang="en-IN" dirty="0">
                <a:latin typeface="AngsanaUPC" panose="02020603050405020304" pitchFamily="18" charset="-34"/>
                <a:cs typeface="AngsanaUPC" panose="02020603050405020304" pitchFamily="18" charset="-34"/>
              </a:rPr>
              <a:t>Kubernetes features </a:t>
            </a:r>
            <a:br>
              <a:rPr lang="en-IN" dirty="0">
                <a:latin typeface="AngsanaUPC" panose="02020603050405020304" pitchFamily="18" charset="-34"/>
                <a:cs typeface="AngsanaUPC" panose="02020603050405020304" pitchFamily="18" charset="-34"/>
              </a:rPr>
            </a:br>
            <a:r>
              <a:rPr lang="en-IN" dirty="0">
                <a:latin typeface="AngsanaUPC" panose="02020603050405020304" pitchFamily="18" charset="-34"/>
                <a:cs typeface="AngsanaUPC" panose="02020603050405020304" pitchFamily="18" charset="-34"/>
              </a:rPr>
              <a:t>Service Discovery and load balancing</a:t>
            </a:r>
          </a:p>
        </p:txBody>
      </p:sp>
      <p:sp>
        <p:nvSpPr>
          <p:cNvPr id="3" name="Content Placeholder 2">
            <a:extLst>
              <a:ext uri="{FF2B5EF4-FFF2-40B4-BE49-F238E27FC236}">
                <a16:creationId xmlns:a16="http://schemas.microsoft.com/office/drawing/2014/main" id="{BBFF02CC-79A6-AC4B-F985-CDB551D57747}"/>
              </a:ext>
            </a:extLst>
          </p:cNvPr>
          <p:cNvSpPr>
            <a:spLocks noGrp="1"/>
          </p:cNvSpPr>
          <p:nvPr>
            <p:ph idx="1"/>
          </p:nvPr>
        </p:nvSpPr>
        <p:spPr>
          <a:xfrm>
            <a:off x="838200" y="1929384"/>
            <a:ext cx="10723880" cy="4796536"/>
          </a:xfrm>
        </p:spPr>
        <p:txBody>
          <a:bodyPr/>
          <a:lstStyle/>
          <a:p>
            <a:pPr marL="0" indent="0">
              <a:lnSpc>
                <a:spcPct val="100000"/>
              </a:lnSpc>
              <a:spcBef>
                <a:spcPts val="500"/>
              </a:spcBef>
              <a:buNone/>
            </a:pPr>
            <a:r>
              <a:rPr lang="en-IN" sz="2400" dirty="0">
                <a:latin typeface="AngsanaUPC" panose="02020603050405020304" pitchFamily="18" charset="-34"/>
                <a:cs typeface="AngsanaUPC" panose="02020603050405020304" pitchFamily="18" charset="-34"/>
              </a:rPr>
              <a:t>Pods that have same set of functions are abstracted into sets called service</a:t>
            </a:r>
          </a:p>
          <a:p>
            <a:pPr marL="0" indent="0">
              <a:lnSpc>
                <a:spcPct val="100000"/>
              </a:lnSpc>
              <a:spcBef>
                <a:spcPts val="500"/>
              </a:spcBef>
              <a:buNone/>
            </a:pPr>
            <a:r>
              <a:rPr lang="en-US" sz="2400" b="0" i="0" dirty="0">
                <a:solidFill>
                  <a:srgbClr val="131313"/>
                </a:solidFill>
                <a:effectLst/>
                <a:latin typeface="AngsanaUPC" panose="02020603050405020304" pitchFamily="18" charset="-34"/>
                <a:cs typeface="AngsanaUPC" panose="02020603050405020304" pitchFamily="18" charset="-34"/>
              </a:rPr>
              <a:t>Kubernetes gives Pods their own IP addresses and a single DNS name for a set of Pods and can load-balance across them. With this system, Kubernetes has control over network and communication between pods and can load balance across them</a:t>
            </a:r>
            <a:endParaRPr lang="en-IN" sz="2400" dirty="0">
              <a:latin typeface="AngsanaUPC" panose="02020603050405020304" pitchFamily="18" charset="-34"/>
              <a:cs typeface="AngsanaUPC" panose="02020603050405020304" pitchFamily="18" charset="-34"/>
            </a:endParaRPr>
          </a:p>
          <a:p>
            <a:pPr marL="0" indent="0">
              <a:buNone/>
            </a:pPr>
            <a:endParaRPr lang="en-IN" dirty="0"/>
          </a:p>
          <a:p>
            <a:pPr marL="0" indent="0">
              <a:buNone/>
            </a:pPr>
            <a:endParaRPr lang="en-IN" dirty="0"/>
          </a:p>
        </p:txBody>
      </p:sp>
      <p:grpSp>
        <p:nvGrpSpPr>
          <p:cNvPr id="61" name="Group 60">
            <a:extLst>
              <a:ext uri="{FF2B5EF4-FFF2-40B4-BE49-F238E27FC236}">
                <a16:creationId xmlns:a16="http://schemas.microsoft.com/office/drawing/2014/main" id="{9D1D8466-B126-016C-3FDD-FE2EB80CBBEE}"/>
              </a:ext>
            </a:extLst>
          </p:cNvPr>
          <p:cNvGrpSpPr/>
          <p:nvPr/>
        </p:nvGrpSpPr>
        <p:grpSpPr>
          <a:xfrm>
            <a:off x="810405" y="3535732"/>
            <a:ext cx="10805110" cy="3084718"/>
            <a:chOff x="810405" y="3535732"/>
            <a:chExt cx="10805110" cy="3084718"/>
          </a:xfrm>
        </p:grpSpPr>
        <p:sp>
          <p:nvSpPr>
            <p:cNvPr id="13" name="Rectangle 12">
              <a:extLst>
                <a:ext uri="{FF2B5EF4-FFF2-40B4-BE49-F238E27FC236}">
                  <a16:creationId xmlns:a16="http://schemas.microsoft.com/office/drawing/2014/main" id="{2DE75FCB-0631-551C-4D9E-1EE9667DF060}"/>
                </a:ext>
              </a:extLst>
            </p:cNvPr>
            <p:cNvSpPr/>
            <p:nvPr/>
          </p:nvSpPr>
          <p:spPr>
            <a:xfrm>
              <a:off x="810405" y="3629270"/>
              <a:ext cx="10723880" cy="2986553"/>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60" name="Group 59">
              <a:extLst>
                <a:ext uri="{FF2B5EF4-FFF2-40B4-BE49-F238E27FC236}">
                  <a16:creationId xmlns:a16="http://schemas.microsoft.com/office/drawing/2014/main" id="{A7571F97-0231-CD38-EEBC-587E29FEECC8}"/>
                </a:ext>
              </a:extLst>
            </p:cNvPr>
            <p:cNvGrpSpPr/>
            <p:nvPr/>
          </p:nvGrpSpPr>
          <p:grpSpPr>
            <a:xfrm>
              <a:off x="1086942" y="3786910"/>
              <a:ext cx="9895912" cy="2833540"/>
              <a:chOff x="1086942" y="3786910"/>
              <a:chExt cx="9895912" cy="2833540"/>
            </a:xfrm>
          </p:grpSpPr>
          <p:grpSp>
            <p:nvGrpSpPr>
              <p:cNvPr id="15" name="Group 14">
                <a:extLst>
                  <a:ext uri="{FF2B5EF4-FFF2-40B4-BE49-F238E27FC236}">
                    <a16:creationId xmlns:a16="http://schemas.microsoft.com/office/drawing/2014/main" id="{84ADC9C2-EB58-603D-4C98-3DFC85620C71}"/>
                  </a:ext>
                </a:extLst>
              </p:cNvPr>
              <p:cNvGrpSpPr/>
              <p:nvPr/>
            </p:nvGrpSpPr>
            <p:grpSpPr>
              <a:xfrm>
                <a:off x="1086942" y="3786910"/>
                <a:ext cx="3016469" cy="2812218"/>
                <a:chOff x="7477398" y="3464875"/>
                <a:chExt cx="3005020" cy="3160396"/>
              </a:xfrm>
            </p:grpSpPr>
            <p:grpSp>
              <p:nvGrpSpPr>
                <p:cNvPr id="16" name="Group 15">
                  <a:extLst>
                    <a:ext uri="{FF2B5EF4-FFF2-40B4-BE49-F238E27FC236}">
                      <a16:creationId xmlns:a16="http://schemas.microsoft.com/office/drawing/2014/main" id="{C55671EC-10BD-416E-CE4E-1958A8A229F8}"/>
                    </a:ext>
                  </a:extLst>
                </p:cNvPr>
                <p:cNvGrpSpPr/>
                <p:nvPr/>
              </p:nvGrpSpPr>
              <p:grpSpPr>
                <a:xfrm>
                  <a:off x="7477398" y="3920168"/>
                  <a:ext cx="2184762" cy="2705103"/>
                  <a:chOff x="7477398" y="3920168"/>
                  <a:chExt cx="2184762" cy="2705103"/>
                </a:xfrm>
              </p:grpSpPr>
              <p:sp>
                <p:nvSpPr>
                  <p:cNvPr id="24" name="Oval 23">
                    <a:extLst>
                      <a:ext uri="{FF2B5EF4-FFF2-40B4-BE49-F238E27FC236}">
                        <a16:creationId xmlns:a16="http://schemas.microsoft.com/office/drawing/2014/main" id="{2AC44D05-8969-6A8F-B94C-2A716822FF7C}"/>
                      </a:ext>
                    </a:extLst>
                  </p:cNvPr>
                  <p:cNvSpPr/>
                  <p:nvPr/>
                </p:nvSpPr>
                <p:spPr>
                  <a:xfrm>
                    <a:off x="7477398" y="3920168"/>
                    <a:ext cx="2184762" cy="2224962"/>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B2AA1D7B-F576-8E25-1385-18653713D98B}"/>
                      </a:ext>
                    </a:extLst>
                  </p:cNvPr>
                  <p:cNvSpPr txBox="1"/>
                  <p:nvPr/>
                </p:nvSpPr>
                <p:spPr>
                  <a:xfrm>
                    <a:off x="8262400" y="6255939"/>
                    <a:ext cx="490840" cy="369332"/>
                  </a:xfrm>
                  <a:prstGeom prst="rect">
                    <a:avLst/>
                  </a:prstGeom>
                  <a:noFill/>
                </p:spPr>
                <p:txBody>
                  <a:bodyPr wrap="none" rtlCol="0">
                    <a:spAutoFit/>
                  </a:bodyPr>
                  <a:lstStyle/>
                  <a:p>
                    <a:r>
                      <a:rPr lang="en-IN" dirty="0">
                        <a:latin typeface="AngsanaUPC" panose="02020603050405020304" pitchFamily="18" charset="-34"/>
                        <a:cs typeface="AngsanaUPC" panose="02020603050405020304" pitchFamily="18" charset="-34"/>
                      </a:rPr>
                      <a:t>POD</a:t>
                    </a:r>
                  </a:p>
                </p:txBody>
              </p:sp>
            </p:grpSp>
            <p:sp>
              <p:nvSpPr>
                <p:cNvPr id="17" name="TextBox 16">
                  <a:extLst>
                    <a:ext uri="{FF2B5EF4-FFF2-40B4-BE49-F238E27FC236}">
                      <a16:creationId xmlns:a16="http://schemas.microsoft.com/office/drawing/2014/main" id="{B35E79C5-1E32-5F9F-E7AE-6EF4B28E0A72}"/>
                    </a:ext>
                  </a:extLst>
                </p:cNvPr>
                <p:cNvSpPr txBox="1"/>
                <p:nvPr/>
              </p:nvSpPr>
              <p:spPr>
                <a:xfrm>
                  <a:off x="8054178" y="3464875"/>
                  <a:ext cx="2428240" cy="369332"/>
                </a:xfrm>
                <a:prstGeom prst="rect">
                  <a:avLst/>
                </a:prstGeom>
                <a:noFill/>
              </p:spPr>
              <p:txBody>
                <a:bodyPr wrap="square" rtlCol="0">
                  <a:spAutoFit/>
                </a:bodyPr>
                <a:lstStyle/>
                <a:p>
                  <a:r>
                    <a:rPr lang="en-IN" dirty="0">
                      <a:latin typeface="AngsanaUPC" panose="02020603050405020304" pitchFamily="18" charset="-34"/>
                      <a:cs typeface="AngsanaUPC" panose="02020603050405020304" pitchFamily="18" charset="-34"/>
                    </a:rPr>
                    <a:t>10.10.10.101</a:t>
                  </a:r>
                </a:p>
              </p:txBody>
            </p:sp>
            <p:grpSp>
              <p:nvGrpSpPr>
                <p:cNvPr id="18" name="Group 17">
                  <a:extLst>
                    <a:ext uri="{FF2B5EF4-FFF2-40B4-BE49-F238E27FC236}">
                      <a16:creationId xmlns:a16="http://schemas.microsoft.com/office/drawing/2014/main" id="{2DAA645D-794B-DB78-46A7-B134F071B0AA}"/>
                    </a:ext>
                  </a:extLst>
                </p:cNvPr>
                <p:cNvGrpSpPr/>
                <p:nvPr/>
              </p:nvGrpSpPr>
              <p:grpSpPr>
                <a:xfrm>
                  <a:off x="8054178" y="4074277"/>
                  <a:ext cx="1000721" cy="1143038"/>
                  <a:chOff x="8054178" y="4074277"/>
                  <a:chExt cx="1000721" cy="1143038"/>
                </a:xfrm>
              </p:grpSpPr>
              <p:pic>
                <p:nvPicPr>
                  <p:cNvPr id="22" name="Picture 6">
                    <a:extLst>
                      <a:ext uri="{FF2B5EF4-FFF2-40B4-BE49-F238E27FC236}">
                        <a16:creationId xmlns:a16="http://schemas.microsoft.com/office/drawing/2014/main" id="{C2123FAC-712F-A16B-CB6F-052E624161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4178" y="4074277"/>
                    <a:ext cx="1000721" cy="100072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7017BD55-DBAA-BC02-C566-BF37BB47B930}"/>
                      </a:ext>
                    </a:extLst>
                  </p:cNvPr>
                  <p:cNvSpPr txBox="1"/>
                  <p:nvPr/>
                </p:nvSpPr>
                <p:spPr>
                  <a:xfrm>
                    <a:off x="8170539" y="4847983"/>
                    <a:ext cx="785793" cy="369332"/>
                  </a:xfrm>
                  <a:prstGeom prst="rect">
                    <a:avLst/>
                  </a:prstGeom>
                  <a:noFill/>
                </p:spPr>
                <p:txBody>
                  <a:bodyPr wrap="none" rtlCol="0">
                    <a:spAutoFit/>
                  </a:bodyPr>
                  <a:lstStyle/>
                  <a:p>
                    <a:r>
                      <a:rPr lang="en-IN" dirty="0">
                        <a:latin typeface="AngsanaUPC" panose="02020603050405020304" pitchFamily="18" charset="-34"/>
                        <a:cs typeface="AngsanaUPC" panose="02020603050405020304" pitchFamily="18" charset="-34"/>
                      </a:rPr>
                      <a:t>Container</a:t>
                    </a:r>
                  </a:p>
                </p:txBody>
              </p:sp>
            </p:grpSp>
            <p:grpSp>
              <p:nvGrpSpPr>
                <p:cNvPr id="19" name="Group 18">
                  <a:extLst>
                    <a:ext uri="{FF2B5EF4-FFF2-40B4-BE49-F238E27FC236}">
                      <a16:creationId xmlns:a16="http://schemas.microsoft.com/office/drawing/2014/main" id="{8B3B3745-6B44-0891-6293-6FA1F615E526}"/>
                    </a:ext>
                  </a:extLst>
                </p:cNvPr>
                <p:cNvGrpSpPr/>
                <p:nvPr/>
              </p:nvGrpSpPr>
              <p:grpSpPr>
                <a:xfrm>
                  <a:off x="8262399" y="5298518"/>
                  <a:ext cx="785793" cy="867847"/>
                  <a:chOff x="8262399" y="5298518"/>
                  <a:chExt cx="785793" cy="867847"/>
                </a:xfrm>
              </p:grpSpPr>
              <p:pic>
                <p:nvPicPr>
                  <p:cNvPr id="20" name="Picture 8">
                    <a:extLst>
                      <a:ext uri="{FF2B5EF4-FFF2-40B4-BE49-F238E27FC236}">
                        <a16:creationId xmlns:a16="http://schemas.microsoft.com/office/drawing/2014/main" id="{3714A71C-C420-2601-2578-44A74B828D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2400" y="5298518"/>
                    <a:ext cx="584279" cy="584279"/>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0AF2F590-A0B1-B713-1C27-FC99BAD97EB0}"/>
                      </a:ext>
                    </a:extLst>
                  </p:cNvPr>
                  <p:cNvSpPr txBox="1"/>
                  <p:nvPr/>
                </p:nvSpPr>
                <p:spPr>
                  <a:xfrm>
                    <a:off x="8262399" y="5797033"/>
                    <a:ext cx="785793" cy="369332"/>
                  </a:xfrm>
                  <a:prstGeom prst="rect">
                    <a:avLst/>
                  </a:prstGeom>
                  <a:noFill/>
                </p:spPr>
                <p:txBody>
                  <a:bodyPr wrap="square" rtlCol="0">
                    <a:spAutoFit/>
                  </a:bodyPr>
                  <a:lstStyle/>
                  <a:p>
                    <a:r>
                      <a:rPr lang="en-IN" dirty="0">
                        <a:latin typeface="AngsanaUPC" panose="02020603050405020304" pitchFamily="18" charset="-34"/>
                        <a:cs typeface="AngsanaUPC" panose="02020603050405020304" pitchFamily="18" charset="-34"/>
                      </a:rPr>
                      <a:t>Storage</a:t>
                    </a:r>
                  </a:p>
                </p:txBody>
              </p:sp>
            </p:grpSp>
          </p:grpSp>
          <p:grpSp>
            <p:nvGrpSpPr>
              <p:cNvPr id="37" name="Group 36">
                <a:extLst>
                  <a:ext uri="{FF2B5EF4-FFF2-40B4-BE49-F238E27FC236}">
                    <a16:creationId xmlns:a16="http://schemas.microsoft.com/office/drawing/2014/main" id="{3431DD99-B31A-313C-A5F9-18BE280EDF3D}"/>
                  </a:ext>
                </a:extLst>
              </p:cNvPr>
              <p:cNvGrpSpPr/>
              <p:nvPr/>
            </p:nvGrpSpPr>
            <p:grpSpPr>
              <a:xfrm>
                <a:off x="7966385" y="3808232"/>
                <a:ext cx="3016469" cy="2812218"/>
                <a:chOff x="7477398" y="3464875"/>
                <a:chExt cx="3005020" cy="3160396"/>
              </a:xfrm>
            </p:grpSpPr>
            <p:grpSp>
              <p:nvGrpSpPr>
                <p:cNvPr id="38" name="Group 37">
                  <a:extLst>
                    <a:ext uri="{FF2B5EF4-FFF2-40B4-BE49-F238E27FC236}">
                      <a16:creationId xmlns:a16="http://schemas.microsoft.com/office/drawing/2014/main" id="{CF53F02D-1CCC-7F3E-9DC0-A5EE287D349A}"/>
                    </a:ext>
                  </a:extLst>
                </p:cNvPr>
                <p:cNvGrpSpPr/>
                <p:nvPr/>
              </p:nvGrpSpPr>
              <p:grpSpPr>
                <a:xfrm>
                  <a:off x="7477398" y="3920168"/>
                  <a:ext cx="2184762" cy="2705103"/>
                  <a:chOff x="7477398" y="3920168"/>
                  <a:chExt cx="2184762" cy="2705103"/>
                </a:xfrm>
              </p:grpSpPr>
              <p:sp>
                <p:nvSpPr>
                  <p:cNvPr id="46" name="Oval 45">
                    <a:extLst>
                      <a:ext uri="{FF2B5EF4-FFF2-40B4-BE49-F238E27FC236}">
                        <a16:creationId xmlns:a16="http://schemas.microsoft.com/office/drawing/2014/main" id="{52C3A84C-6D5A-8E6C-EE96-2538003530A1}"/>
                      </a:ext>
                    </a:extLst>
                  </p:cNvPr>
                  <p:cNvSpPr/>
                  <p:nvPr/>
                </p:nvSpPr>
                <p:spPr>
                  <a:xfrm>
                    <a:off x="7477398" y="3920168"/>
                    <a:ext cx="2184762" cy="2224962"/>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BFEF2103-627D-E9E1-6DF2-7AC8915DF7C1}"/>
                      </a:ext>
                    </a:extLst>
                  </p:cNvPr>
                  <p:cNvSpPr txBox="1"/>
                  <p:nvPr/>
                </p:nvSpPr>
                <p:spPr>
                  <a:xfrm>
                    <a:off x="8262400" y="6255939"/>
                    <a:ext cx="490840" cy="369332"/>
                  </a:xfrm>
                  <a:prstGeom prst="rect">
                    <a:avLst/>
                  </a:prstGeom>
                  <a:noFill/>
                </p:spPr>
                <p:txBody>
                  <a:bodyPr wrap="none" rtlCol="0">
                    <a:spAutoFit/>
                  </a:bodyPr>
                  <a:lstStyle/>
                  <a:p>
                    <a:r>
                      <a:rPr lang="en-IN" dirty="0">
                        <a:latin typeface="AngsanaUPC" panose="02020603050405020304" pitchFamily="18" charset="-34"/>
                        <a:cs typeface="AngsanaUPC" panose="02020603050405020304" pitchFamily="18" charset="-34"/>
                      </a:rPr>
                      <a:t>POD</a:t>
                    </a:r>
                  </a:p>
                </p:txBody>
              </p:sp>
            </p:grpSp>
            <p:sp>
              <p:nvSpPr>
                <p:cNvPr id="39" name="TextBox 38">
                  <a:extLst>
                    <a:ext uri="{FF2B5EF4-FFF2-40B4-BE49-F238E27FC236}">
                      <a16:creationId xmlns:a16="http://schemas.microsoft.com/office/drawing/2014/main" id="{0EE72C89-CB4C-22EC-B7FD-BE4AE80083EC}"/>
                    </a:ext>
                  </a:extLst>
                </p:cNvPr>
                <p:cNvSpPr txBox="1"/>
                <p:nvPr/>
              </p:nvSpPr>
              <p:spPr>
                <a:xfrm>
                  <a:off x="8054178" y="3464875"/>
                  <a:ext cx="2428240" cy="415059"/>
                </a:xfrm>
                <a:prstGeom prst="rect">
                  <a:avLst/>
                </a:prstGeom>
                <a:noFill/>
              </p:spPr>
              <p:txBody>
                <a:bodyPr wrap="square" rtlCol="0">
                  <a:spAutoFit/>
                </a:bodyPr>
                <a:lstStyle/>
                <a:p>
                  <a:r>
                    <a:rPr lang="en-IN" dirty="0">
                      <a:latin typeface="AngsanaUPC" panose="02020603050405020304" pitchFamily="18" charset="-34"/>
                      <a:cs typeface="AngsanaUPC" panose="02020603050405020304" pitchFamily="18" charset="-34"/>
                    </a:rPr>
                    <a:t>10.10.10.103</a:t>
                  </a:r>
                </a:p>
              </p:txBody>
            </p:sp>
            <p:grpSp>
              <p:nvGrpSpPr>
                <p:cNvPr id="40" name="Group 39">
                  <a:extLst>
                    <a:ext uri="{FF2B5EF4-FFF2-40B4-BE49-F238E27FC236}">
                      <a16:creationId xmlns:a16="http://schemas.microsoft.com/office/drawing/2014/main" id="{00692A5B-F461-07C2-0A4E-04B69D441B8B}"/>
                    </a:ext>
                  </a:extLst>
                </p:cNvPr>
                <p:cNvGrpSpPr/>
                <p:nvPr/>
              </p:nvGrpSpPr>
              <p:grpSpPr>
                <a:xfrm>
                  <a:off x="8054178" y="4074277"/>
                  <a:ext cx="1000721" cy="1143038"/>
                  <a:chOff x="8054178" y="4074277"/>
                  <a:chExt cx="1000721" cy="1143038"/>
                </a:xfrm>
              </p:grpSpPr>
              <p:pic>
                <p:nvPicPr>
                  <p:cNvPr id="44" name="Picture 6">
                    <a:extLst>
                      <a:ext uri="{FF2B5EF4-FFF2-40B4-BE49-F238E27FC236}">
                        <a16:creationId xmlns:a16="http://schemas.microsoft.com/office/drawing/2014/main" id="{D2C86F62-1522-82D7-D972-A6E015E5D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4178" y="4074277"/>
                    <a:ext cx="1000721" cy="1000721"/>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3F8037E6-7CE5-4F6F-23BE-375E2993A4AC}"/>
                      </a:ext>
                    </a:extLst>
                  </p:cNvPr>
                  <p:cNvSpPr txBox="1"/>
                  <p:nvPr/>
                </p:nvSpPr>
                <p:spPr>
                  <a:xfrm>
                    <a:off x="8170539" y="4847983"/>
                    <a:ext cx="785793" cy="369332"/>
                  </a:xfrm>
                  <a:prstGeom prst="rect">
                    <a:avLst/>
                  </a:prstGeom>
                  <a:noFill/>
                </p:spPr>
                <p:txBody>
                  <a:bodyPr wrap="none" rtlCol="0">
                    <a:spAutoFit/>
                  </a:bodyPr>
                  <a:lstStyle/>
                  <a:p>
                    <a:r>
                      <a:rPr lang="en-IN" dirty="0">
                        <a:latin typeface="AngsanaUPC" panose="02020603050405020304" pitchFamily="18" charset="-34"/>
                        <a:cs typeface="AngsanaUPC" panose="02020603050405020304" pitchFamily="18" charset="-34"/>
                      </a:rPr>
                      <a:t>Container</a:t>
                    </a:r>
                  </a:p>
                </p:txBody>
              </p:sp>
            </p:grpSp>
            <p:grpSp>
              <p:nvGrpSpPr>
                <p:cNvPr id="41" name="Group 40">
                  <a:extLst>
                    <a:ext uri="{FF2B5EF4-FFF2-40B4-BE49-F238E27FC236}">
                      <a16:creationId xmlns:a16="http://schemas.microsoft.com/office/drawing/2014/main" id="{E834CC5D-5A94-AAC5-888C-13BEBF044591}"/>
                    </a:ext>
                  </a:extLst>
                </p:cNvPr>
                <p:cNvGrpSpPr/>
                <p:nvPr/>
              </p:nvGrpSpPr>
              <p:grpSpPr>
                <a:xfrm>
                  <a:off x="8262399" y="5298518"/>
                  <a:ext cx="785793" cy="867847"/>
                  <a:chOff x="8262399" y="5298518"/>
                  <a:chExt cx="785793" cy="867847"/>
                </a:xfrm>
              </p:grpSpPr>
              <p:pic>
                <p:nvPicPr>
                  <p:cNvPr id="42" name="Picture 8">
                    <a:extLst>
                      <a:ext uri="{FF2B5EF4-FFF2-40B4-BE49-F238E27FC236}">
                        <a16:creationId xmlns:a16="http://schemas.microsoft.com/office/drawing/2014/main" id="{522E282B-11E6-2BD4-A8D4-0A20A4FC1E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2400" y="5298518"/>
                    <a:ext cx="584279" cy="584279"/>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2C21BD2A-151A-3017-A4BB-6C0555F7EBA0}"/>
                      </a:ext>
                    </a:extLst>
                  </p:cNvPr>
                  <p:cNvSpPr txBox="1"/>
                  <p:nvPr/>
                </p:nvSpPr>
                <p:spPr>
                  <a:xfrm>
                    <a:off x="8262399" y="5797033"/>
                    <a:ext cx="785793" cy="369332"/>
                  </a:xfrm>
                  <a:prstGeom prst="rect">
                    <a:avLst/>
                  </a:prstGeom>
                  <a:noFill/>
                </p:spPr>
                <p:txBody>
                  <a:bodyPr wrap="square" rtlCol="0">
                    <a:spAutoFit/>
                  </a:bodyPr>
                  <a:lstStyle/>
                  <a:p>
                    <a:r>
                      <a:rPr lang="en-IN" dirty="0">
                        <a:latin typeface="AngsanaUPC" panose="02020603050405020304" pitchFamily="18" charset="-34"/>
                        <a:cs typeface="AngsanaUPC" panose="02020603050405020304" pitchFamily="18" charset="-34"/>
                      </a:rPr>
                      <a:t>Storage</a:t>
                    </a:r>
                  </a:p>
                </p:txBody>
              </p:sp>
            </p:grpSp>
          </p:grpSp>
          <p:grpSp>
            <p:nvGrpSpPr>
              <p:cNvPr id="48" name="Group 47">
                <a:extLst>
                  <a:ext uri="{FF2B5EF4-FFF2-40B4-BE49-F238E27FC236}">
                    <a16:creationId xmlns:a16="http://schemas.microsoft.com/office/drawing/2014/main" id="{9AFD16CB-AEA9-937B-9C3F-05724CC8AA60}"/>
                  </a:ext>
                </a:extLst>
              </p:cNvPr>
              <p:cNvGrpSpPr/>
              <p:nvPr/>
            </p:nvGrpSpPr>
            <p:grpSpPr>
              <a:xfrm>
                <a:off x="4933562" y="3791524"/>
                <a:ext cx="3016469" cy="2812218"/>
                <a:chOff x="7477398" y="3464875"/>
                <a:chExt cx="3005020" cy="3160396"/>
              </a:xfrm>
            </p:grpSpPr>
            <p:grpSp>
              <p:nvGrpSpPr>
                <p:cNvPr id="49" name="Group 48">
                  <a:extLst>
                    <a:ext uri="{FF2B5EF4-FFF2-40B4-BE49-F238E27FC236}">
                      <a16:creationId xmlns:a16="http://schemas.microsoft.com/office/drawing/2014/main" id="{2E1847BD-DD11-FCA0-91E1-A9FE2BCB8110}"/>
                    </a:ext>
                  </a:extLst>
                </p:cNvPr>
                <p:cNvGrpSpPr/>
                <p:nvPr/>
              </p:nvGrpSpPr>
              <p:grpSpPr>
                <a:xfrm>
                  <a:off x="7477398" y="3920168"/>
                  <a:ext cx="2184762" cy="2705103"/>
                  <a:chOff x="7477398" y="3920168"/>
                  <a:chExt cx="2184762" cy="2705103"/>
                </a:xfrm>
              </p:grpSpPr>
              <p:sp>
                <p:nvSpPr>
                  <p:cNvPr id="57" name="Oval 56">
                    <a:extLst>
                      <a:ext uri="{FF2B5EF4-FFF2-40B4-BE49-F238E27FC236}">
                        <a16:creationId xmlns:a16="http://schemas.microsoft.com/office/drawing/2014/main" id="{ACE61C9B-B780-D2EA-E5C3-DBF692E139BA}"/>
                      </a:ext>
                    </a:extLst>
                  </p:cNvPr>
                  <p:cNvSpPr/>
                  <p:nvPr/>
                </p:nvSpPr>
                <p:spPr>
                  <a:xfrm>
                    <a:off x="7477398" y="3920168"/>
                    <a:ext cx="2184762" cy="2224962"/>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a16="http://schemas.microsoft.com/office/drawing/2014/main" id="{0B4124CD-09C6-5C36-E1E0-F29CF46F7C5E}"/>
                      </a:ext>
                    </a:extLst>
                  </p:cNvPr>
                  <p:cNvSpPr txBox="1"/>
                  <p:nvPr/>
                </p:nvSpPr>
                <p:spPr>
                  <a:xfrm>
                    <a:off x="8262400" y="6255939"/>
                    <a:ext cx="490840" cy="369332"/>
                  </a:xfrm>
                  <a:prstGeom prst="rect">
                    <a:avLst/>
                  </a:prstGeom>
                  <a:noFill/>
                </p:spPr>
                <p:txBody>
                  <a:bodyPr wrap="none" rtlCol="0">
                    <a:spAutoFit/>
                  </a:bodyPr>
                  <a:lstStyle/>
                  <a:p>
                    <a:r>
                      <a:rPr lang="en-IN" dirty="0">
                        <a:latin typeface="AngsanaUPC" panose="02020603050405020304" pitchFamily="18" charset="-34"/>
                        <a:cs typeface="AngsanaUPC" panose="02020603050405020304" pitchFamily="18" charset="-34"/>
                      </a:rPr>
                      <a:t>POD</a:t>
                    </a:r>
                  </a:p>
                </p:txBody>
              </p:sp>
            </p:grpSp>
            <p:sp>
              <p:nvSpPr>
                <p:cNvPr id="50" name="TextBox 49">
                  <a:extLst>
                    <a:ext uri="{FF2B5EF4-FFF2-40B4-BE49-F238E27FC236}">
                      <a16:creationId xmlns:a16="http://schemas.microsoft.com/office/drawing/2014/main" id="{7DA4FBF8-B893-7849-F862-50B90CEAE8FB}"/>
                    </a:ext>
                  </a:extLst>
                </p:cNvPr>
                <p:cNvSpPr txBox="1"/>
                <p:nvPr/>
              </p:nvSpPr>
              <p:spPr>
                <a:xfrm>
                  <a:off x="8054178" y="3464875"/>
                  <a:ext cx="2428240" cy="415059"/>
                </a:xfrm>
                <a:prstGeom prst="rect">
                  <a:avLst/>
                </a:prstGeom>
                <a:noFill/>
              </p:spPr>
              <p:txBody>
                <a:bodyPr wrap="square" rtlCol="0">
                  <a:spAutoFit/>
                </a:bodyPr>
                <a:lstStyle/>
                <a:p>
                  <a:r>
                    <a:rPr lang="en-IN" dirty="0">
                      <a:latin typeface="AngsanaUPC" panose="02020603050405020304" pitchFamily="18" charset="-34"/>
                      <a:cs typeface="AngsanaUPC" panose="02020603050405020304" pitchFamily="18" charset="-34"/>
                    </a:rPr>
                    <a:t>10.10.10.102</a:t>
                  </a:r>
                </a:p>
              </p:txBody>
            </p:sp>
            <p:grpSp>
              <p:nvGrpSpPr>
                <p:cNvPr id="51" name="Group 50">
                  <a:extLst>
                    <a:ext uri="{FF2B5EF4-FFF2-40B4-BE49-F238E27FC236}">
                      <a16:creationId xmlns:a16="http://schemas.microsoft.com/office/drawing/2014/main" id="{2A91B33D-D6A8-D111-C581-3325F93765EA}"/>
                    </a:ext>
                  </a:extLst>
                </p:cNvPr>
                <p:cNvGrpSpPr/>
                <p:nvPr/>
              </p:nvGrpSpPr>
              <p:grpSpPr>
                <a:xfrm>
                  <a:off x="8054178" y="4074277"/>
                  <a:ext cx="1000721" cy="1143038"/>
                  <a:chOff x="8054178" y="4074277"/>
                  <a:chExt cx="1000721" cy="1143038"/>
                </a:xfrm>
              </p:grpSpPr>
              <p:pic>
                <p:nvPicPr>
                  <p:cNvPr id="55" name="Picture 6">
                    <a:extLst>
                      <a:ext uri="{FF2B5EF4-FFF2-40B4-BE49-F238E27FC236}">
                        <a16:creationId xmlns:a16="http://schemas.microsoft.com/office/drawing/2014/main" id="{6D45D19C-38AD-EB71-C02D-612FFA1E38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4178" y="4074277"/>
                    <a:ext cx="1000721" cy="1000721"/>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a:extLst>
                      <a:ext uri="{FF2B5EF4-FFF2-40B4-BE49-F238E27FC236}">
                        <a16:creationId xmlns:a16="http://schemas.microsoft.com/office/drawing/2014/main" id="{65D1E6E5-A655-A5DD-93FE-8CD72A67F849}"/>
                      </a:ext>
                    </a:extLst>
                  </p:cNvPr>
                  <p:cNvSpPr txBox="1"/>
                  <p:nvPr/>
                </p:nvSpPr>
                <p:spPr>
                  <a:xfrm>
                    <a:off x="8170539" y="4847983"/>
                    <a:ext cx="785793" cy="369332"/>
                  </a:xfrm>
                  <a:prstGeom prst="rect">
                    <a:avLst/>
                  </a:prstGeom>
                  <a:noFill/>
                </p:spPr>
                <p:txBody>
                  <a:bodyPr wrap="none" rtlCol="0">
                    <a:spAutoFit/>
                  </a:bodyPr>
                  <a:lstStyle/>
                  <a:p>
                    <a:r>
                      <a:rPr lang="en-IN" dirty="0">
                        <a:latin typeface="AngsanaUPC" panose="02020603050405020304" pitchFamily="18" charset="-34"/>
                        <a:cs typeface="AngsanaUPC" panose="02020603050405020304" pitchFamily="18" charset="-34"/>
                      </a:rPr>
                      <a:t>Container</a:t>
                    </a:r>
                  </a:p>
                </p:txBody>
              </p:sp>
            </p:grpSp>
            <p:grpSp>
              <p:nvGrpSpPr>
                <p:cNvPr id="52" name="Group 51">
                  <a:extLst>
                    <a:ext uri="{FF2B5EF4-FFF2-40B4-BE49-F238E27FC236}">
                      <a16:creationId xmlns:a16="http://schemas.microsoft.com/office/drawing/2014/main" id="{16E83E4D-4F4A-D91B-936A-14B9867E1CC2}"/>
                    </a:ext>
                  </a:extLst>
                </p:cNvPr>
                <p:cNvGrpSpPr/>
                <p:nvPr/>
              </p:nvGrpSpPr>
              <p:grpSpPr>
                <a:xfrm>
                  <a:off x="8262399" y="5298518"/>
                  <a:ext cx="785793" cy="867847"/>
                  <a:chOff x="8262399" y="5298518"/>
                  <a:chExt cx="785793" cy="867847"/>
                </a:xfrm>
              </p:grpSpPr>
              <p:pic>
                <p:nvPicPr>
                  <p:cNvPr id="53" name="Picture 8">
                    <a:extLst>
                      <a:ext uri="{FF2B5EF4-FFF2-40B4-BE49-F238E27FC236}">
                        <a16:creationId xmlns:a16="http://schemas.microsoft.com/office/drawing/2014/main" id="{C6E4ACB1-6ABB-9FD1-2374-3CC11C9A2F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2400" y="5298518"/>
                    <a:ext cx="584279" cy="584279"/>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EE1A775D-FCDB-2164-6CAB-E203D6BAC694}"/>
                      </a:ext>
                    </a:extLst>
                  </p:cNvPr>
                  <p:cNvSpPr txBox="1"/>
                  <p:nvPr/>
                </p:nvSpPr>
                <p:spPr>
                  <a:xfrm>
                    <a:off x="8262399" y="5797033"/>
                    <a:ext cx="785793" cy="369332"/>
                  </a:xfrm>
                  <a:prstGeom prst="rect">
                    <a:avLst/>
                  </a:prstGeom>
                  <a:noFill/>
                </p:spPr>
                <p:txBody>
                  <a:bodyPr wrap="square" rtlCol="0">
                    <a:spAutoFit/>
                  </a:bodyPr>
                  <a:lstStyle/>
                  <a:p>
                    <a:r>
                      <a:rPr lang="en-IN" dirty="0">
                        <a:latin typeface="AngsanaUPC" panose="02020603050405020304" pitchFamily="18" charset="-34"/>
                        <a:cs typeface="AngsanaUPC" panose="02020603050405020304" pitchFamily="18" charset="-34"/>
                      </a:rPr>
                      <a:t>Storage</a:t>
                    </a:r>
                  </a:p>
                </p:txBody>
              </p:sp>
            </p:grpSp>
          </p:grpSp>
        </p:grpSp>
        <p:sp>
          <p:nvSpPr>
            <p:cNvPr id="59" name="TextBox 58">
              <a:extLst>
                <a:ext uri="{FF2B5EF4-FFF2-40B4-BE49-F238E27FC236}">
                  <a16:creationId xmlns:a16="http://schemas.microsoft.com/office/drawing/2014/main" id="{D1723347-F4B4-2D14-FDFC-58490F7605B1}"/>
                </a:ext>
              </a:extLst>
            </p:cNvPr>
            <p:cNvSpPr txBox="1"/>
            <p:nvPr/>
          </p:nvSpPr>
          <p:spPr>
            <a:xfrm>
              <a:off x="9600320" y="3535732"/>
              <a:ext cx="2015195" cy="769441"/>
            </a:xfrm>
            <a:prstGeom prst="rect">
              <a:avLst/>
            </a:prstGeom>
            <a:noFill/>
          </p:spPr>
          <p:txBody>
            <a:bodyPr wrap="square" rtlCol="0">
              <a:spAutoFit/>
            </a:bodyPr>
            <a:lstStyle/>
            <a:p>
              <a:r>
                <a:rPr lang="en-IN" sz="2400" b="1" dirty="0">
                  <a:latin typeface="AngsanaUPC" panose="02020603050405020304" pitchFamily="18" charset="-34"/>
                  <a:cs typeface="AngsanaUPC" panose="02020603050405020304" pitchFamily="18" charset="-34"/>
                </a:rPr>
                <a:t>     Service  </a:t>
              </a:r>
            </a:p>
            <a:p>
              <a:r>
                <a:rPr lang="en-IN" sz="2000" b="1" dirty="0">
                  <a:latin typeface="AngsanaUPC" panose="02020603050405020304" pitchFamily="18" charset="-34"/>
                  <a:cs typeface="AngsanaUPC" panose="02020603050405020304" pitchFamily="18" charset="-34"/>
                </a:rPr>
                <a:t>    ( DNS Name)</a:t>
              </a:r>
              <a:r>
                <a:rPr lang="en-IN" sz="2000" b="1" dirty="0"/>
                <a:t> </a:t>
              </a:r>
            </a:p>
          </p:txBody>
        </p:sp>
      </p:grpSp>
      <p:pic>
        <p:nvPicPr>
          <p:cNvPr id="62" name="Picture 10">
            <a:extLst>
              <a:ext uri="{FF2B5EF4-FFF2-40B4-BE49-F238E27FC236}">
                <a16:creationId xmlns:a16="http://schemas.microsoft.com/office/drawing/2014/main" id="{8232C48E-CA22-0EB5-3BC5-D6C56B773D8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963" r="69683" b="4"/>
          <a:stretch/>
        </p:blipFill>
        <p:spPr bwMode="auto">
          <a:xfrm>
            <a:off x="1140466" y="305896"/>
            <a:ext cx="1249665" cy="1205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822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576AD-C2E8-5F42-FBF3-7B42668CFDFA}"/>
              </a:ext>
            </a:extLst>
          </p:cNvPr>
          <p:cNvSpPr>
            <a:spLocks noGrp="1"/>
          </p:cNvSpPr>
          <p:nvPr>
            <p:ph type="title"/>
          </p:nvPr>
        </p:nvSpPr>
        <p:spPr/>
        <p:txBody>
          <a:bodyPr/>
          <a:lstStyle/>
          <a:p>
            <a:r>
              <a:rPr lang="en-IN" dirty="0">
                <a:latin typeface="AngsanaUPC" panose="02020603050405020304" pitchFamily="18" charset="-34"/>
                <a:cs typeface="AngsanaUPC" panose="02020603050405020304" pitchFamily="18" charset="-34"/>
              </a:rPr>
              <a:t>Storage Orchestration</a:t>
            </a:r>
          </a:p>
        </p:txBody>
      </p:sp>
      <p:sp>
        <p:nvSpPr>
          <p:cNvPr id="3" name="Content Placeholder 2">
            <a:extLst>
              <a:ext uri="{FF2B5EF4-FFF2-40B4-BE49-F238E27FC236}">
                <a16:creationId xmlns:a16="http://schemas.microsoft.com/office/drawing/2014/main" id="{48E6E796-6870-5964-38E9-B4EB7D7130CD}"/>
              </a:ext>
            </a:extLst>
          </p:cNvPr>
          <p:cNvSpPr>
            <a:spLocks noGrp="1"/>
          </p:cNvSpPr>
          <p:nvPr>
            <p:ph idx="1"/>
          </p:nvPr>
        </p:nvSpPr>
        <p:spPr>
          <a:xfrm>
            <a:off x="838199" y="1929384"/>
            <a:ext cx="10723179" cy="4928616"/>
          </a:xfrm>
        </p:spPr>
        <p:txBody>
          <a:bodyPr/>
          <a:lstStyle/>
          <a:p>
            <a:pPr marL="0" indent="0">
              <a:buNone/>
            </a:pPr>
            <a:endParaRPr lang="en-IN" dirty="0">
              <a:latin typeface="AngsanaUPC" panose="02020603050405020304" pitchFamily="18" charset="-34"/>
              <a:cs typeface="AngsanaUPC" panose="02020603050405020304" pitchFamily="18" charset="-34"/>
            </a:endParaRPr>
          </a:p>
          <a:p>
            <a:pPr marL="0" indent="0">
              <a:buNone/>
            </a:pPr>
            <a:endParaRPr lang="en-IN" dirty="0">
              <a:latin typeface="AngsanaUPC" panose="02020603050405020304" pitchFamily="18" charset="-34"/>
              <a:cs typeface="AngsanaUPC" panose="02020603050405020304" pitchFamily="18" charset="-34"/>
            </a:endParaRPr>
          </a:p>
        </p:txBody>
      </p:sp>
      <p:grpSp>
        <p:nvGrpSpPr>
          <p:cNvPr id="26" name="Group 25">
            <a:extLst>
              <a:ext uri="{FF2B5EF4-FFF2-40B4-BE49-F238E27FC236}">
                <a16:creationId xmlns:a16="http://schemas.microsoft.com/office/drawing/2014/main" id="{A4204534-8F17-433C-A4B2-571DE0DC77B1}"/>
              </a:ext>
            </a:extLst>
          </p:cNvPr>
          <p:cNvGrpSpPr/>
          <p:nvPr/>
        </p:nvGrpSpPr>
        <p:grpSpPr>
          <a:xfrm>
            <a:off x="1001973" y="1949853"/>
            <a:ext cx="10852975" cy="4949448"/>
            <a:chOff x="838198" y="1908552"/>
            <a:chExt cx="10852975" cy="4949448"/>
          </a:xfrm>
        </p:grpSpPr>
        <p:grpSp>
          <p:nvGrpSpPr>
            <p:cNvPr id="4" name="Group 3">
              <a:extLst>
                <a:ext uri="{FF2B5EF4-FFF2-40B4-BE49-F238E27FC236}">
                  <a16:creationId xmlns:a16="http://schemas.microsoft.com/office/drawing/2014/main" id="{E98063B9-73F7-6FCA-49D3-E5F7476AC0FA}"/>
                </a:ext>
              </a:extLst>
            </p:cNvPr>
            <p:cNvGrpSpPr/>
            <p:nvPr/>
          </p:nvGrpSpPr>
          <p:grpSpPr>
            <a:xfrm>
              <a:off x="838200" y="3697604"/>
              <a:ext cx="4353675" cy="3160396"/>
              <a:chOff x="7477398" y="3464875"/>
              <a:chExt cx="4353675" cy="3160396"/>
            </a:xfrm>
          </p:grpSpPr>
          <p:grpSp>
            <p:nvGrpSpPr>
              <p:cNvPr id="5" name="Group 4">
                <a:extLst>
                  <a:ext uri="{FF2B5EF4-FFF2-40B4-BE49-F238E27FC236}">
                    <a16:creationId xmlns:a16="http://schemas.microsoft.com/office/drawing/2014/main" id="{8C8BDFFB-F68C-40B4-7C66-13DB7F83622D}"/>
                  </a:ext>
                </a:extLst>
              </p:cNvPr>
              <p:cNvGrpSpPr/>
              <p:nvPr/>
            </p:nvGrpSpPr>
            <p:grpSpPr>
              <a:xfrm>
                <a:off x="7477398" y="3920168"/>
                <a:ext cx="2184762" cy="2705103"/>
                <a:chOff x="7477398" y="3920168"/>
                <a:chExt cx="2184762" cy="2705103"/>
              </a:xfrm>
            </p:grpSpPr>
            <p:sp>
              <p:nvSpPr>
                <p:cNvPr id="13" name="Oval 12">
                  <a:extLst>
                    <a:ext uri="{FF2B5EF4-FFF2-40B4-BE49-F238E27FC236}">
                      <a16:creationId xmlns:a16="http://schemas.microsoft.com/office/drawing/2014/main" id="{0E62847B-DB33-F5FC-7955-2DCB020D2BEC}"/>
                    </a:ext>
                  </a:extLst>
                </p:cNvPr>
                <p:cNvSpPr/>
                <p:nvPr/>
              </p:nvSpPr>
              <p:spPr>
                <a:xfrm>
                  <a:off x="7477398" y="3920168"/>
                  <a:ext cx="2184762" cy="2224962"/>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525963D4-5191-90E1-4454-6D5977C70EE0}"/>
                    </a:ext>
                  </a:extLst>
                </p:cNvPr>
                <p:cNvSpPr txBox="1"/>
                <p:nvPr/>
              </p:nvSpPr>
              <p:spPr>
                <a:xfrm>
                  <a:off x="8262400" y="6255939"/>
                  <a:ext cx="490840" cy="369332"/>
                </a:xfrm>
                <a:prstGeom prst="rect">
                  <a:avLst/>
                </a:prstGeom>
                <a:noFill/>
              </p:spPr>
              <p:txBody>
                <a:bodyPr wrap="none" rtlCol="0">
                  <a:spAutoFit/>
                </a:bodyPr>
                <a:lstStyle/>
                <a:p>
                  <a:r>
                    <a:rPr lang="en-IN" dirty="0">
                      <a:latin typeface="AngsanaUPC" panose="02020603050405020304" pitchFamily="18" charset="-34"/>
                      <a:cs typeface="AngsanaUPC" panose="02020603050405020304" pitchFamily="18" charset="-34"/>
                    </a:rPr>
                    <a:t>POD</a:t>
                  </a:r>
                </a:p>
              </p:txBody>
            </p:sp>
          </p:grpSp>
          <p:sp>
            <p:nvSpPr>
              <p:cNvPr id="6" name="TextBox 5">
                <a:extLst>
                  <a:ext uri="{FF2B5EF4-FFF2-40B4-BE49-F238E27FC236}">
                    <a16:creationId xmlns:a16="http://schemas.microsoft.com/office/drawing/2014/main" id="{4119D177-C0A3-6B50-07C6-E8B9C254E546}"/>
                  </a:ext>
                </a:extLst>
              </p:cNvPr>
              <p:cNvSpPr txBox="1"/>
              <p:nvPr/>
            </p:nvSpPr>
            <p:spPr>
              <a:xfrm>
                <a:off x="8054178" y="3464875"/>
                <a:ext cx="2428240" cy="369332"/>
              </a:xfrm>
              <a:prstGeom prst="rect">
                <a:avLst/>
              </a:prstGeom>
              <a:noFill/>
            </p:spPr>
            <p:txBody>
              <a:bodyPr wrap="square" rtlCol="0">
                <a:spAutoFit/>
              </a:bodyPr>
              <a:lstStyle/>
              <a:p>
                <a:r>
                  <a:rPr lang="en-IN" dirty="0">
                    <a:latin typeface="AngsanaUPC" panose="02020603050405020304" pitchFamily="18" charset="-34"/>
                    <a:cs typeface="AngsanaUPC" panose="02020603050405020304" pitchFamily="18" charset="-34"/>
                  </a:rPr>
                  <a:t>10.10.10.101</a:t>
                </a:r>
              </a:p>
            </p:txBody>
          </p:sp>
          <p:grpSp>
            <p:nvGrpSpPr>
              <p:cNvPr id="7" name="Group 6">
                <a:extLst>
                  <a:ext uri="{FF2B5EF4-FFF2-40B4-BE49-F238E27FC236}">
                    <a16:creationId xmlns:a16="http://schemas.microsoft.com/office/drawing/2014/main" id="{31684CFB-C9D6-6ABE-7EF2-CD40D660A0F1}"/>
                  </a:ext>
                </a:extLst>
              </p:cNvPr>
              <p:cNvGrpSpPr/>
              <p:nvPr/>
            </p:nvGrpSpPr>
            <p:grpSpPr>
              <a:xfrm>
                <a:off x="8054178" y="4074277"/>
                <a:ext cx="3363451" cy="1000721"/>
                <a:chOff x="8054178" y="4074277"/>
                <a:chExt cx="3363451" cy="1000721"/>
              </a:xfrm>
            </p:grpSpPr>
            <p:pic>
              <p:nvPicPr>
                <p:cNvPr id="11" name="Picture 6">
                  <a:extLst>
                    <a:ext uri="{FF2B5EF4-FFF2-40B4-BE49-F238E27FC236}">
                      <a16:creationId xmlns:a16="http://schemas.microsoft.com/office/drawing/2014/main" id="{4FD77CD6-C521-3C0C-AA0B-407BB2B9C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4178" y="4074277"/>
                  <a:ext cx="1000721" cy="100072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5802CED-88B3-EAAA-2A35-13E78E1AB662}"/>
                    </a:ext>
                  </a:extLst>
                </p:cNvPr>
                <p:cNvSpPr txBox="1"/>
                <p:nvPr/>
              </p:nvSpPr>
              <p:spPr>
                <a:xfrm>
                  <a:off x="10631836" y="4528894"/>
                  <a:ext cx="785793" cy="369332"/>
                </a:xfrm>
                <a:prstGeom prst="rect">
                  <a:avLst/>
                </a:prstGeom>
                <a:noFill/>
              </p:spPr>
              <p:txBody>
                <a:bodyPr wrap="none" rtlCol="0">
                  <a:spAutoFit/>
                </a:bodyPr>
                <a:lstStyle/>
                <a:p>
                  <a:r>
                    <a:rPr lang="en-IN" dirty="0">
                      <a:latin typeface="AngsanaUPC" panose="02020603050405020304" pitchFamily="18" charset="-34"/>
                      <a:cs typeface="AngsanaUPC" panose="02020603050405020304" pitchFamily="18" charset="-34"/>
                    </a:rPr>
                    <a:t>Container</a:t>
                  </a:r>
                </a:p>
              </p:txBody>
            </p:sp>
          </p:grpSp>
          <p:grpSp>
            <p:nvGrpSpPr>
              <p:cNvPr id="8" name="Group 7">
                <a:extLst>
                  <a:ext uri="{FF2B5EF4-FFF2-40B4-BE49-F238E27FC236}">
                    <a16:creationId xmlns:a16="http://schemas.microsoft.com/office/drawing/2014/main" id="{7458AA78-9256-3501-EFA5-D89DAA2219AB}"/>
                  </a:ext>
                </a:extLst>
              </p:cNvPr>
              <p:cNvGrpSpPr/>
              <p:nvPr/>
            </p:nvGrpSpPr>
            <p:grpSpPr>
              <a:xfrm>
                <a:off x="8168961" y="5074998"/>
                <a:ext cx="3662112" cy="661471"/>
                <a:chOff x="8168961" y="5074998"/>
                <a:chExt cx="3662112" cy="661471"/>
              </a:xfrm>
            </p:grpSpPr>
            <p:pic>
              <p:nvPicPr>
                <p:cNvPr id="9" name="Picture 8">
                  <a:extLst>
                    <a:ext uri="{FF2B5EF4-FFF2-40B4-BE49-F238E27FC236}">
                      <a16:creationId xmlns:a16="http://schemas.microsoft.com/office/drawing/2014/main" id="{95470C89-68B2-A9C8-A7DA-1ED1B509D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8961" y="5074998"/>
                  <a:ext cx="584279" cy="58427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DD96513-F19A-C065-6A6B-B6EA43CCF8C2}"/>
                    </a:ext>
                  </a:extLst>
                </p:cNvPr>
                <p:cNvSpPr txBox="1"/>
                <p:nvPr/>
              </p:nvSpPr>
              <p:spPr>
                <a:xfrm>
                  <a:off x="10353723" y="5367137"/>
                  <a:ext cx="1477350" cy="369332"/>
                </a:xfrm>
                <a:prstGeom prst="rect">
                  <a:avLst/>
                </a:prstGeom>
                <a:noFill/>
              </p:spPr>
              <p:txBody>
                <a:bodyPr wrap="square" rtlCol="0">
                  <a:spAutoFit/>
                </a:bodyPr>
                <a:lstStyle/>
                <a:p>
                  <a:r>
                    <a:rPr lang="en-IN" dirty="0">
                      <a:latin typeface="AngsanaUPC" panose="02020603050405020304" pitchFamily="18" charset="-34"/>
                      <a:cs typeface="AngsanaUPC" panose="02020603050405020304" pitchFamily="18" charset="-34"/>
                    </a:rPr>
                    <a:t>Volume /Storage</a:t>
                  </a:r>
                </a:p>
              </p:txBody>
            </p:sp>
          </p:grpSp>
        </p:grpSp>
        <p:grpSp>
          <p:nvGrpSpPr>
            <p:cNvPr id="23" name="Group 22">
              <a:extLst>
                <a:ext uri="{FF2B5EF4-FFF2-40B4-BE49-F238E27FC236}">
                  <a16:creationId xmlns:a16="http://schemas.microsoft.com/office/drawing/2014/main" id="{733DDBBE-E198-2A20-19B4-B9BF4C0C4C27}"/>
                </a:ext>
              </a:extLst>
            </p:cNvPr>
            <p:cNvGrpSpPr/>
            <p:nvPr/>
          </p:nvGrpSpPr>
          <p:grpSpPr>
            <a:xfrm>
              <a:off x="6096000" y="3697604"/>
              <a:ext cx="5595173" cy="2901542"/>
              <a:chOff x="6096000" y="3697604"/>
              <a:chExt cx="5595173" cy="2901542"/>
            </a:xfrm>
          </p:grpSpPr>
          <p:sp>
            <p:nvSpPr>
              <p:cNvPr id="22" name="Rectangle 21">
                <a:extLst>
                  <a:ext uri="{FF2B5EF4-FFF2-40B4-BE49-F238E27FC236}">
                    <a16:creationId xmlns:a16="http://schemas.microsoft.com/office/drawing/2014/main" id="{784B6D6B-4C7F-EC22-23C8-2230CF20CEEF}"/>
                  </a:ext>
                </a:extLst>
              </p:cNvPr>
              <p:cNvSpPr/>
              <p:nvPr/>
            </p:nvSpPr>
            <p:spPr>
              <a:xfrm>
                <a:off x="6279883" y="3697604"/>
                <a:ext cx="5411290" cy="2901542"/>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a:p>
                <a:pPr algn="ctr"/>
                <a:r>
                  <a:rPr lang="en-IN" dirty="0">
                    <a:solidFill>
                      <a:schemeClr val="tx1"/>
                    </a:solidFill>
                  </a:rPr>
                  <a:t>Kubernetes allows to mount the storage system on your choice </a:t>
                </a:r>
              </a:p>
              <a:p>
                <a:pPr algn="ctr"/>
                <a:r>
                  <a:rPr lang="en-IN" dirty="0">
                    <a:solidFill>
                      <a:schemeClr val="tx1"/>
                    </a:solidFill>
                  </a:rPr>
                  <a:t>Local</a:t>
                </a:r>
              </a:p>
              <a:p>
                <a:pPr algn="ctr"/>
                <a:r>
                  <a:rPr lang="en-IN" dirty="0">
                    <a:solidFill>
                      <a:schemeClr val="tx1"/>
                    </a:solidFill>
                  </a:rPr>
                  <a:t>Cloud(AWS)</a:t>
                </a:r>
              </a:p>
              <a:p>
                <a:pPr algn="ctr"/>
                <a:r>
                  <a:rPr lang="en-IN" dirty="0">
                    <a:solidFill>
                      <a:schemeClr val="tx1"/>
                    </a:solidFill>
                  </a:rPr>
                  <a:t>Network File system (NFS)</a:t>
                </a:r>
              </a:p>
            </p:txBody>
          </p:sp>
          <p:pic>
            <p:nvPicPr>
              <p:cNvPr id="2058" name="Picture 10">
                <a:extLst>
                  <a:ext uri="{FF2B5EF4-FFF2-40B4-BE49-F238E27FC236}">
                    <a16:creationId xmlns:a16="http://schemas.microsoft.com/office/drawing/2014/main" id="{6FDB815A-69F7-B593-992A-422E5CD5DD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745095"/>
                <a:ext cx="4615873" cy="73231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TextBox 23">
              <a:extLst>
                <a:ext uri="{FF2B5EF4-FFF2-40B4-BE49-F238E27FC236}">
                  <a16:creationId xmlns:a16="http://schemas.microsoft.com/office/drawing/2014/main" id="{EA07D6D8-32CB-4BB3-C925-89C6B13D3639}"/>
                </a:ext>
              </a:extLst>
            </p:cNvPr>
            <p:cNvSpPr txBox="1"/>
            <p:nvPr/>
          </p:nvSpPr>
          <p:spPr>
            <a:xfrm>
              <a:off x="838198" y="1908552"/>
              <a:ext cx="9165021" cy="1846659"/>
            </a:xfrm>
            <a:prstGeom prst="rect">
              <a:avLst/>
            </a:prstGeom>
            <a:noFill/>
          </p:spPr>
          <p:txBody>
            <a:bodyPr wrap="square" rtlCol="0">
              <a:spAutoFit/>
            </a:bodyPr>
            <a:lstStyle/>
            <a:p>
              <a:pPr marL="0" indent="0">
                <a:buNone/>
              </a:pPr>
              <a:r>
                <a:rPr lang="en-IN" sz="2400" dirty="0">
                  <a:latin typeface="AngsanaUPC" panose="02020603050405020304" pitchFamily="18" charset="-34"/>
                  <a:cs typeface="AngsanaUPC" panose="02020603050405020304" pitchFamily="18" charset="-34"/>
                </a:rPr>
                <a:t>A container running inside the pod may need to store data. </a:t>
              </a:r>
            </a:p>
            <a:p>
              <a:pPr marL="0" indent="0">
                <a:buNone/>
              </a:pPr>
              <a:r>
                <a:rPr lang="en-IN" sz="2400" dirty="0">
                  <a:latin typeface="AngsanaUPC" panose="02020603050405020304" pitchFamily="18" charset="-34"/>
                  <a:cs typeface="AngsanaUPC" panose="02020603050405020304" pitchFamily="18" charset="-34"/>
                </a:rPr>
                <a:t>Pod can have storage volumes </a:t>
              </a:r>
            </a:p>
            <a:p>
              <a:pPr marL="0" indent="0">
                <a:buNone/>
              </a:pPr>
              <a:r>
                <a:rPr lang="en-IN" sz="2400" dirty="0">
                  <a:latin typeface="AngsanaUPC" panose="02020603050405020304" pitchFamily="18" charset="-34"/>
                  <a:cs typeface="AngsanaUPC" panose="02020603050405020304" pitchFamily="18" charset="-34"/>
                </a:rPr>
                <a:t>Usually, a single volume can be shared with all containers running inside the Pod</a:t>
              </a:r>
            </a:p>
            <a:p>
              <a:endParaRPr lang="en-IN" dirty="0"/>
            </a:p>
          </p:txBody>
        </p:sp>
      </p:grpSp>
      <p:cxnSp>
        <p:nvCxnSpPr>
          <p:cNvPr id="28" name="Straight Arrow Connector 27">
            <a:extLst>
              <a:ext uri="{FF2B5EF4-FFF2-40B4-BE49-F238E27FC236}">
                <a16:creationId xmlns:a16="http://schemas.microsoft.com/office/drawing/2014/main" id="{0F4792F1-269D-74FF-7A09-A0A17D63A22F}"/>
              </a:ext>
            </a:extLst>
          </p:cNvPr>
          <p:cNvCxnSpPr>
            <a:cxnSpLocks/>
          </p:cNvCxnSpPr>
          <p:nvPr/>
        </p:nvCxnSpPr>
        <p:spPr>
          <a:xfrm flipH="1">
            <a:off x="2709991" y="4910730"/>
            <a:ext cx="17218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74F9705-486E-F8BD-F663-C13D44B5D9F3}"/>
              </a:ext>
            </a:extLst>
          </p:cNvPr>
          <p:cNvCxnSpPr>
            <a:cxnSpLocks/>
          </p:cNvCxnSpPr>
          <p:nvPr/>
        </p:nvCxnSpPr>
        <p:spPr>
          <a:xfrm flipH="1">
            <a:off x="2415701" y="5735551"/>
            <a:ext cx="17218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3797106"/>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icrosoft YaHei"/>
        <a:ea typeface=""/>
        <a:cs typeface=""/>
      </a:majorFont>
      <a:minorFont>
        <a:latin typeface="Microsoft YaHe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6327</TotalTime>
  <Words>1272</Words>
  <Application>Microsoft Office PowerPoint</Application>
  <PresentationFormat>Widescreen</PresentationFormat>
  <Paragraphs>323</Paragraphs>
  <Slides>27</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Microsoft YaHei</vt:lpstr>
      <vt:lpstr>AngsanaUPC</vt:lpstr>
      <vt:lpstr>Arial</vt:lpstr>
      <vt:lpstr>Calibri</vt:lpstr>
      <vt:lpstr>Symbol</vt:lpstr>
      <vt:lpstr>Wingdings</vt:lpstr>
      <vt:lpstr>SketchyVTI</vt:lpstr>
      <vt:lpstr>Kubernetes</vt:lpstr>
      <vt:lpstr>       Kubernetes</vt:lpstr>
      <vt:lpstr>       Kubernetes features</vt:lpstr>
      <vt:lpstr>           Kubernetes features – Automatic bin packing </vt:lpstr>
      <vt:lpstr>           Kubernetes features – Automatic bin packing </vt:lpstr>
      <vt:lpstr>           Kubernetes features – Automatic bin packing </vt:lpstr>
      <vt:lpstr> Kubernetes features  Service Discovery and load balancing</vt:lpstr>
      <vt:lpstr>Kubernetes features  Service Discovery and load balancing</vt:lpstr>
      <vt:lpstr>Storage Orchestration</vt:lpstr>
      <vt:lpstr>Self-healing</vt:lpstr>
      <vt:lpstr>Automatic Rollout / Rollback</vt:lpstr>
      <vt:lpstr>Secrets and Configuration management</vt:lpstr>
      <vt:lpstr>Secrets and Configuration management</vt:lpstr>
      <vt:lpstr>Secrets and Configuration management</vt:lpstr>
      <vt:lpstr>Batch Execution</vt:lpstr>
      <vt:lpstr>Horizontal scaling</vt:lpstr>
      <vt:lpstr>Kubernetes Architecture</vt:lpstr>
      <vt:lpstr>Kubernetes Architecture</vt:lpstr>
      <vt:lpstr>Kubernetes Architecture</vt:lpstr>
      <vt:lpstr>Kubernetes Architecture</vt:lpstr>
      <vt:lpstr>Kubernetes Architecture</vt:lpstr>
      <vt:lpstr>Kubernetes Architecture</vt:lpstr>
      <vt:lpstr>Kubernetes Architecture</vt:lpstr>
      <vt:lpstr>Kubernetes Architecture</vt:lpstr>
      <vt:lpstr>Kubernetes Architecture</vt:lpstr>
      <vt:lpstr>Kubernetes – Master Node Components</vt:lpstr>
      <vt:lpstr>Kubernetes – Worker Node Components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krishna kumar</dc:creator>
  <cp:lastModifiedBy>HSBC</cp:lastModifiedBy>
  <cp:revision>57</cp:revision>
  <dcterms:created xsi:type="dcterms:W3CDTF">2023-12-18T02:57:32Z</dcterms:created>
  <dcterms:modified xsi:type="dcterms:W3CDTF">2024-11-05T05:46:18Z</dcterms:modified>
</cp:coreProperties>
</file>