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b50601d0a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b50601d0a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b50601d0a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b50601d0a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b50601d0a_0_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b50601d0a_0_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b50601d0a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b50601d0a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b50601d0a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b50601d0a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b50601d0a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b50601d0a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b50601d0a_0_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4b50601d0a_0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b50601d0a_0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b50601d0a_0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b50601d0a_0_1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b50601d0a_0_1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b50601d0a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b50601d0a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b50601d0a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4b50601d0a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b50601d0a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4b50601d0a_0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b50601d0a_0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4b50601d0a_0_1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b50601d0a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b50601d0a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b50601d0a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b50601d0a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 bookings count data is </a:t>
            </a:r>
            <a:r>
              <a:rPr lang="en"/>
              <a:t>heavily</a:t>
            </a:r>
            <a:r>
              <a:rPr lang="en"/>
              <a:t> skewed with United States </a:t>
            </a:r>
            <a:r>
              <a:rPr lang="en"/>
              <a:t>Destinations</a:t>
            </a:r>
            <a:r>
              <a:rPr lang="en"/>
              <a:t>, hence I decided to try removing US to gain inferences over other travel destinations relatively.</a:t>
            </a:r>
            <a:endParaRPr/>
          </a:p>
          <a:p>
            <a:pPr indent="0" lvl="0" marL="0" rtl="0" algn="l">
              <a:spcBef>
                <a:spcPts val="0"/>
              </a:spcBef>
              <a:spcAft>
                <a:spcPts val="0"/>
              </a:spcAft>
              <a:buNone/>
            </a:pPr>
            <a:r>
              <a:rPr lang="en" u="sng"/>
              <a:t>Pearsons test for calculating correlations between features.</a:t>
            </a:r>
            <a:endParaRPr u="sng"/>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b50601d0a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b50601d0a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b50601d0a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b50601d0a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b50601d0a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b50601d0a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771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Airbnb User Insights</a:t>
            </a:r>
            <a:endParaRPr/>
          </a:p>
        </p:txBody>
      </p:sp>
      <p:sp>
        <p:nvSpPr>
          <p:cNvPr id="55" name="Google Shape;55;p13"/>
          <p:cNvSpPr txBox="1"/>
          <p:nvPr>
            <p:ph idx="1" type="subTitle"/>
          </p:nvPr>
        </p:nvSpPr>
        <p:spPr>
          <a:xfrm>
            <a:off x="311700" y="2571750"/>
            <a:ext cx="8520600" cy="8400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Provide Insights on American Airbnb Users and </a:t>
            </a:r>
            <a:r>
              <a:rPr lang="en"/>
              <a:t>recommend</a:t>
            </a:r>
            <a:r>
              <a:rPr lang="en"/>
              <a:t> Business Strategies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5384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Destinations</a:t>
            </a:r>
            <a:endParaRPr/>
          </a:p>
        </p:txBody>
      </p:sp>
      <p:pic>
        <p:nvPicPr>
          <p:cNvPr id="131" name="Google Shape;131;p22"/>
          <p:cNvPicPr preferRelativeResize="0"/>
          <p:nvPr/>
        </p:nvPicPr>
        <p:blipFill>
          <a:blip r:embed="rId3">
            <a:alphaModFix/>
          </a:blip>
          <a:stretch>
            <a:fillRect/>
          </a:stretch>
        </p:blipFill>
        <p:spPr>
          <a:xfrm>
            <a:off x="152400" y="1170125"/>
            <a:ext cx="5184400" cy="3665775"/>
          </a:xfrm>
          <a:prstGeom prst="rect">
            <a:avLst/>
          </a:prstGeom>
          <a:noFill/>
          <a:ln>
            <a:noFill/>
          </a:ln>
        </p:spPr>
      </p:pic>
      <p:sp>
        <p:nvSpPr>
          <p:cNvPr id="132" name="Google Shape;132;p22"/>
          <p:cNvSpPr txBox="1"/>
          <p:nvPr/>
        </p:nvSpPr>
        <p:spPr>
          <a:xfrm>
            <a:off x="5696400" y="1170125"/>
            <a:ext cx="3135900" cy="313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2"/>
                </a:solidFill>
              </a:rPr>
              <a:t>The United States constitute of almost 30% of the bookings. Which means that majority of the Airbnb users are generally searching for endemic accommodations.</a:t>
            </a:r>
            <a:endParaRPr sz="1600">
              <a:solidFill>
                <a:schemeClr val="dk2"/>
              </a:solidFill>
            </a:endParaRPr>
          </a:p>
          <a:p>
            <a:pPr indent="0" lvl="0" marL="0" rtl="0" algn="l">
              <a:lnSpc>
                <a:spcPct val="115000"/>
              </a:lnSpc>
              <a:spcBef>
                <a:spcPts val="1200"/>
              </a:spcBef>
              <a:spcAft>
                <a:spcPts val="1200"/>
              </a:spcAft>
              <a:buNone/>
            </a:pPr>
            <a:r>
              <a:rPr lang="en" sz="1600">
                <a:solidFill>
                  <a:schemeClr val="dk2"/>
                </a:solidFill>
              </a:rPr>
              <a:t>NDF implies that no booking was done. Hence, we observed that about 55-60% of users have never booked an Airbnb</a:t>
            </a:r>
            <a:endParaRPr sz="1600">
              <a:solidFill>
                <a:schemeClr val="dk2"/>
              </a:solidFill>
            </a:endParaRPr>
          </a:p>
        </p:txBody>
      </p:sp>
      <p:sp>
        <p:nvSpPr>
          <p:cNvPr id="133" name="Google Shape;133;p22"/>
          <p:cNvSpPr txBox="1"/>
          <p:nvPr>
            <p:ph type="title"/>
          </p:nvPr>
        </p:nvSpPr>
        <p:spPr>
          <a:xfrm>
            <a:off x="5696425" y="445025"/>
            <a:ext cx="5384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5384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Gender</a:t>
            </a:r>
            <a:endParaRPr/>
          </a:p>
        </p:txBody>
      </p:sp>
      <p:sp>
        <p:nvSpPr>
          <p:cNvPr id="139" name="Google Shape;139;p23"/>
          <p:cNvSpPr txBox="1"/>
          <p:nvPr/>
        </p:nvSpPr>
        <p:spPr>
          <a:xfrm>
            <a:off x="4508800" y="1117800"/>
            <a:ext cx="4129800" cy="3004500"/>
          </a:xfrm>
          <a:prstGeom prst="rect">
            <a:avLst/>
          </a:prstGeom>
          <a:noFill/>
          <a:ln>
            <a:noFill/>
          </a:ln>
        </p:spPr>
        <p:txBody>
          <a:bodyPr anchorCtr="0" anchor="t" bIns="91425" lIns="91425" spcFirstLastPara="1" rIns="91425" wrap="square" tIns="91425">
            <a:spAutoFit/>
          </a:bodyPr>
          <a:lstStyle/>
          <a:p>
            <a:pPr indent="-147320" lvl="0" marL="228600" rtl="0" algn="l">
              <a:lnSpc>
                <a:spcPct val="115000"/>
              </a:lnSpc>
              <a:spcBef>
                <a:spcPts val="0"/>
              </a:spcBef>
              <a:spcAft>
                <a:spcPts val="0"/>
              </a:spcAft>
              <a:buClr>
                <a:schemeClr val="dk2"/>
              </a:buClr>
              <a:buSzPts val="1600"/>
              <a:buAutoNum type="arabicPeriod"/>
            </a:pPr>
            <a:r>
              <a:rPr lang="en" sz="1600">
                <a:solidFill>
                  <a:schemeClr val="dk2"/>
                </a:solidFill>
              </a:rPr>
              <a:t>People who haven't marked their gender are less likely to book an Airbnb.</a:t>
            </a:r>
            <a:endParaRPr sz="1600">
              <a:solidFill>
                <a:schemeClr val="dk2"/>
              </a:solidFill>
            </a:endParaRPr>
          </a:p>
          <a:p>
            <a:pPr indent="-147320" lvl="0" marL="228600" rtl="0" algn="l">
              <a:lnSpc>
                <a:spcPct val="115000"/>
              </a:lnSpc>
              <a:spcBef>
                <a:spcPts val="0"/>
              </a:spcBef>
              <a:spcAft>
                <a:spcPts val="0"/>
              </a:spcAft>
              <a:buClr>
                <a:schemeClr val="dk2"/>
              </a:buClr>
              <a:buSzPts val="1600"/>
              <a:buAutoNum type="arabicPeriod"/>
            </a:pPr>
            <a:r>
              <a:rPr lang="en" sz="1600">
                <a:solidFill>
                  <a:schemeClr val="dk2"/>
                </a:solidFill>
              </a:rPr>
              <a:t>People who have marked themselves as 'other' are more likely than any other group to make a booking. </a:t>
            </a:r>
            <a:r>
              <a:rPr lang="en" sz="1600">
                <a:solidFill>
                  <a:schemeClr val="dk2"/>
                </a:solidFill>
              </a:rPr>
              <a:t>Although</a:t>
            </a:r>
            <a:r>
              <a:rPr lang="en" sz="1600">
                <a:solidFill>
                  <a:schemeClr val="dk2"/>
                </a:solidFill>
              </a:rPr>
              <a:t> the population of ‘other’ users is insignificant.</a:t>
            </a:r>
            <a:endParaRPr sz="1600">
              <a:solidFill>
                <a:schemeClr val="dk2"/>
              </a:solidFill>
            </a:endParaRPr>
          </a:p>
          <a:p>
            <a:pPr indent="0" lvl="0" marL="0" rtl="0" algn="l">
              <a:lnSpc>
                <a:spcPct val="115000"/>
              </a:lnSpc>
              <a:spcBef>
                <a:spcPts val="1200"/>
              </a:spcBef>
              <a:spcAft>
                <a:spcPts val="0"/>
              </a:spcAft>
              <a:buNone/>
            </a:pPr>
            <a:r>
              <a:t/>
            </a:r>
            <a:endParaRPr sz="1600">
              <a:solidFill>
                <a:schemeClr val="dk2"/>
              </a:solidFill>
            </a:endParaRPr>
          </a:p>
          <a:p>
            <a:pPr indent="-147320" lvl="0" marL="228600" rtl="0" algn="l">
              <a:lnSpc>
                <a:spcPct val="115000"/>
              </a:lnSpc>
              <a:spcBef>
                <a:spcPts val="1200"/>
              </a:spcBef>
              <a:spcAft>
                <a:spcPts val="0"/>
              </a:spcAft>
              <a:buClr>
                <a:schemeClr val="dk2"/>
              </a:buClr>
              <a:buSzPts val="1600"/>
              <a:buAutoNum type="arabicPeriod"/>
            </a:pPr>
            <a:r>
              <a:rPr b="1" lang="en" sz="1600">
                <a:solidFill>
                  <a:schemeClr val="dk2"/>
                </a:solidFill>
              </a:rPr>
              <a:t>There are more identified female users than male users.</a:t>
            </a:r>
            <a:endParaRPr b="1" sz="1600">
              <a:solidFill>
                <a:schemeClr val="dk2"/>
              </a:solidFill>
            </a:endParaRPr>
          </a:p>
        </p:txBody>
      </p:sp>
      <p:sp>
        <p:nvSpPr>
          <p:cNvPr id="140" name="Google Shape;140;p23"/>
          <p:cNvSpPr txBox="1"/>
          <p:nvPr>
            <p:ph type="title"/>
          </p:nvPr>
        </p:nvSpPr>
        <p:spPr>
          <a:xfrm>
            <a:off x="4508800" y="445025"/>
            <a:ext cx="5384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a:t>
            </a:r>
            <a:endParaRPr/>
          </a:p>
        </p:txBody>
      </p:sp>
      <p:pic>
        <p:nvPicPr>
          <p:cNvPr id="141" name="Google Shape;141;p23"/>
          <p:cNvPicPr preferRelativeResize="0"/>
          <p:nvPr/>
        </p:nvPicPr>
        <p:blipFill>
          <a:blip r:embed="rId3">
            <a:alphaModFix/>
          </a:blip>
          <a:stretch>
            <a:fillRect/>
          </a:stretch>
        </p:blipFill>
        <p:spPr>
          <a:xfrm>
            <a:off x="311700" y="1117800"/>
            <a:ext cx="3887675" cy="3534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a:t>
            </a:r>
            <a:endParaRPr/>
          </a:p>
        </p:txBody>
      </p:sp>
      <p:pic>
        <p:nvPicPr>
          <p:cNvPr id="147" name="Google Shape;147;p24"/>
          <p:cNvPicPr preferRelativeResize="0"/>
          <p:nvPr/>
        </p:nvPicPr>
        <p:blipFill>
          <a:blip r:embed="rId3">
            <a:alphaModFix/>
          </a:blip>
          <a:stretch>
            <a:fillRect/>
          </a:stretch>
        </p:blipFill>
        <p:spPr>
          <a:xfrm>
            <a:off x="152400" y="1170125"/>
            <a:ext cx="8839199" cy="3858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nvSpPr>
        <p:spPr>
          <a:xfrm>
            <a:off x="4508800" y="1117800"/>
            <a:ext cx="4039500" cy="3263100"/>
          </a:xfrm>
          <a:prstGeom prst="rect">
            <a:avLst/>
          </a:prstGeom>
          <a:noFill/>
          <a:ln>
            <a:noFill/>
          </a:ln>
        </p:spPr>
        <p:txBody>
          <a:bodyPr anchorCtr="0" anchor="t" bIns="91425" lIns="91425" spcFirstLastPara="1" rIns="91425" wrap="square" tIns="91425">
            <a:noAutofit/>
          </a:bodyPr>
          <a:lstStyle/>
          <a:p>
            <a:pPr indent="-147320" lvl="0" marL="228600" marR="0" rtl="0" algn="l">
              <a:lnSpc>
                <a:spcPct val="115000"/>
              </a:lnSpc>
              <a:spcBef>
                <a:spcPts val="0"/>
              </a:spcBef>
              <a:spcAft>
                <a:spcPts val="0"/>
              </a:spcAft>
              <a:buClr>
                <a:schemeClr val="dk2"/>
              </a:buClr>
              <a:buSzPts val="1600"/>
              <a:buAutoNum type="arabicPeriod"/>
            </a:pPr>
            <a:r>
              <a:rPr lang="en" sz="1600">
                <a:solidFill>
                  <a:schemeClr val="dk2"/>
                </a:solidFill>
              </a:rPr>
              <a:t>Great Britain has the highest average age of travellers.</a:t>
            </a:r>
            <a:endParaRPr sz="1600">
              <a:solidFill>
                <a:schemeClr val="dk2"/>
              </a:solidFill>
            </a:endParaRPr>
          </a:p>
          <a:p>
            <a:pPr indent="-147320" lvl="0" marL="228600" marR="0" rtl="0" algn="l">
              <a:lnSpc>
                <a:spcPct val="115000"/>
              </a:lnSpc>
              <a:spcBef>
                <a:spcPts val="0"/>
              </a:spcBef>
              <a:spcAft>
                <a:spcPts val="0"/>
              </a:spcAft>
              <a:buClr>
                <a:schemeClr val="dk2"/>
              </a:buClr>
              <a:buSzPts val="1600"/>
              <a:buAutoNum type="arabicPeriod"/>
            </a:pPr>
            <a:r>
              <a:rPr lang="en" sz="1600">
                <a:solidFill>
                  <a:schemeClr val="dk2"/>
                </a:solidFill>
              </a:rPr>
              <a:t>Spain is more popular amongst younger travellers.</a:t>
            </a:r>
            <a:endParaRPr sz="1600">
              <a:solidFill>
                <a:schemeClr val="dk2"/>
              </a:solidFill>
            </a:endParaRPr>
          </a:p>
          <a:p>
            <a:pPr indent="-147320" lvl="0" marL="228600" marR="0" rtl="0" algn="l">
              <a:lnSpc>
                <a:spcPct val="115000"/>
              </a:lnSpc>
              <a:spcBef>
                <a:spcPts val="0"/>
              </a:spcBef>
              <a:spcAft>
                <a:spcPts val="0"/>
              </a:spcAft>
              <a:buClr>
                <a:schemeClr val="dk2"/>
              </a:buClr>
              <a:buSzPts val="1600"/>
              <a:buAutoNum type="arabicPeriod"/>
            </a:pPr>
            <a:r>
              <a:rPr lang="en" sz="1600">
                <a:solidFill>
                  <a:schemeClr val="dk2"/>
                </a:solidFill>
              </a:rPr>
              <a:t>People who have not disclosed their ages are least likely to book an Airbnb.</a:t>
            </a:r>
            <a:endParaRPr sz="1600">
              <a:solidFill>
                <a:schemeClr val="dk2"/>
              </a:solidFill>
            </a:endParaRPr>
          </a:p>
          <a:p>
            <a:pPr indent="-147320" lvl="0" marL="228600" marR="0" rtl="0" algn="l">
              <a:lnSpc>
                <a:spcPct val="115000"/>
              </a:lnSpc>
              <a:spcBef>
                <a:spcPts val="0"/>
              </a:spcBef>
              <a:spcAft>
                <a:spcPts val="0"/>
              </a:spcAft>
              <a:buClr>
                <a:schemeClr val="dk2"/>
              </a:buClr>
              <a:buSzPts val="1600"/>
              <a:buAutoNum type="arabicPeriod"/>
            </a:pPr>
            <a:r>
              <a:rPr lang="en" sz="1600">
                <a:solidFill>
                  <a:schemeClr val="dk2"/>
                </a:solidFill>
              </a:rPr>
              <a:t>Out of the users whose age we know, Middle Aged People are most likely to book an Airbnb although it must be noted that there isn't a very significant difference amongst the three groups.</a:t>
            </a:r>
            <a:endParaRPr sz="1600">
              <a:solidFill>
                <a:schemeClr val="dk2"/>
              </a:solidFill>
            </a:endParaRPr>
          </a:p>
        </p:txBody>
      </p:sp>
      <p:sp>
        <p:nvSpPr>
          <p:cNvPr id="153" name="Google Shape;153;p25"/>
          <p:cNvSpPr txBox="1"/>
          <p:nvPr>
            <p:ph type="title"/>
          </p:nvPr>
        </p:nvSpPr>
        <p:spPr>
          <a:xfrm>
            <a:off x="4508800" y="445025"/>
            <a:ext cx="5384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a:t>
            </a:r>
            <a:endParaRPr/>
          </a:p>
        </p:txBody>
      </p:sp>
      <p:pic>
        <p:nvPicPr>
          <p:cNvPr id="154" name="Google Shape;154;p25"/>
          <p:cNvPicPr preferRelativeResize="0"/>
          <p:nvPr/>
        </p:nvPicPr>
        <p:blipFill>
          <a:blip r:embed="rId3">
            <a:alphaModFix/>
          </a:blip>
          <a:stretch>
            <a:fillRect/>
          </a:stretch>
        </p:blipFill>
        <p:spPr>
          <a:xfrm>
            <a:off x="144025" y="582275"/>
            <a:ext cx="4118900" cy="4106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5384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Signup Method</a:t>
            </a:r>
            <a:endParaRPr/>
          </a:p>
        </p:txBody>
      </p:sp>
      <p:sp>
        <p:nvSpPr>
          <p:cNvPr id="160" name="Google Shape;160;p26"/>
          <p:cNvSpPr txBox="1"/>
          <p:nvPr/>
        </p:nvSpPr>
        <p:spPr>
          <a:xfrm>
            <a:off x="4508800" y="1117800"/>
            <a:ext cx="4129800" cy="1847100"/>
          </a:xfrm>
          <a:prstGeom prst="rect">
            <a:avLst/>
          </a:prstGeom>
          <a:noFill/>
          <a:ln>
            <a:noFill/>
          </a:ln>
        </p:spPr>
        <p:txBody>
          <a:bodyPr anchorCtr="0" anchor="t" bIns="91425" lIns="91425" spcFirstLastPara="1" rIns="91425" wrap="square" tIns="91425">
            <a:spAutoFit/>
          </a:bodyPr>
          <a:lstStyle/>
          <a:p>
            <a:pPr indent="-147320" lvl="0" marL="228600" rtl="0" algn="l">
              <a:lnSpc>
                <a:spcPct val="115000"/>
              </a:lnSpc>
              <a:spcBef>
                <a:spcPts val="0"/>
              </a:spcBef>
              <a:spcAft>
                <a:spcPts val="0"/>
              </a:spcAft>
              <a:buClr>
                <a:schemeClr val="dk2"/>
              </a:buClr>
              <a:buSzPts val="1600"/>
              <a:buAutoNum type="arabicPeriod"/>
            </a:pPr>
            <a:r>
              <a:rPr lang="en" sz="1600">
                <a:solidFill>
                  <a:schemeClr val="dk2"/>
                </a:solidFill>
              </a:rPr>
              <a:t>Basic and Facebook are the most popular methods of Signup.</a:t>
            </a:r>
            <a:endParaRPr sz="1600">
              <a:solidFill>
                <a:schemeClr val="dk2"/>
              </a:solidFill>
            </a:endParaRPr>
          </a:p>
          <a:p>
            <a:pPr indent="-147320" lvl="0" marL="228600" rtl="0" algn="l">
              <a:lnSpc>
                <a:spcPct val="115000"/>
              </a:lnSpc>
              <a:spcBef>
                <a:spcPts val="0"/>
              </a:spcBef>
              <a:spcAft>
                <a:spcPts val="0"/>
              </a:spcAft>
              <a:buClr>
                <a:schemeClr val="dk2"/>
              </a:buClr>
              <a:buSzPts val="1600"/>
              <a:buAutoNum type="arabicPeriod"/>
            </a:pPr>
            <a:r>
              <a:rPr lang="en" sz="1600">
                <a:solidFill>
                  <a:schemeClr val="dk2"/>
                </a:solidFill>
              </a:rPr>
              <a:t>People who use the Basic Method are the most likely to book an Airbnb.</a:t>
            </a:r>
            <a:endParaRPr sz="1600">
              <a:solidFill>
                <a:schemeClr val="dk2"/>
              </a:solidFill>
            </a:endParaRPr>
          </a:p>
          <a:p>
            <a:pPr indent="-147320" lvl="0" marL="228600" rtl="0" algn="l">
              <a:lnSpc>
                <a:spcPct val="115000"/>
              </a:lnSpc>
              <a:spcBef>
                <a:spcPts val="0"/>
              </a:spcBef>
              <a:spcAft>
                <a:spcPts val="0"/>
              </a:spcAft>
              <a:buClr>
                <a:schemeClr val="dk2"/>
              </a:buClr>
              <a:buSzPts val="1600"/>
              <a:buAutoNum type="arabicPeriod"/>
            </a:pPr>
            <a:r>
              <a:rPr lang="en" sz="1600">
                <a:solidFill>
                  <a:schemeClr val="dk2"/>
                </a:solidFill>
              </a:rPr>
              <a:t>People signing up using Google are least likely to book an Airbnb.</a:t>
            </a:r>
            <a:endParaRPr sz="1600">
              <a:solidFill>
                <a:schemeClr val="dk2"/>
              </a:solidFill>
            </a:endParaRPr>
          </a:p>
        </p:txBody>
      </p:sp>
      <p:sp>
        <p:nvSpPr>
          <p:cNvPr id="161" name="Google Shape;161;p26"/>
          <p:cNvSpPr txBox="1"/>
          <p:nvPr>
            <p:ph type="title"/>
          </p:nvPr>
        </p:nvSpPr>
        <p:spPr>
          <a:xfrm>
            <a:off x="4508800" y="445025"/>
            <a:ext cx="5384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a:t>
            </a:r>
            <a:endParaRPr/>
          </a:p>
        </p:txBody>
      </p:sp>
      <p:pic>
        <p:nvPicPr>
          <p:cNvPr id="162" name="Google Shape;162;p26"/>
          <p:cNvPicPr preferRelativeResize="0"/>
          <p:nvPr/>
        </p:nvPicPr>
        <p:blipFill>
          <a:blip r:embed="rId3">
            <a:alphaModFix/>
          </a:blip>
          <a:stretch>
            <a:fillRect/>
          </a:stretch>
        </p:blipFill>
        <p:spPr>
          <a:xfrm>
            <a:off x="152400" y="1170125"/>
            <a:ext cx="4129800" cy="3715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45025"/>
            <a:ext cx="5384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Languages</a:t>
            </a:r>
            <a:endParaRPr/>
          </a:p>
        </p:txBody>
      </p:sp>
      <p:pic>
        <p:nvPicPr>
          <p:cNvPr id="168" name="Google Shape;168;p27"/>
          <p:cNvPicPr preferRelativeResize="0"/>
          <p:nvPr/>
        </p:nvPicPr>
        <p:blipFill>
          <a:blip r:embed="rId3">
            <a:alphaModFix/>
          </a:blip>
          <a:stretch>
            <a:fillRect/>
          </a:stretch>
        </p:blipFill>
        <p:spPr>
          <a:xfrm>
            <a:off x="971075" y="1170125"/>
            <a:ext cx="7217625" cy="3973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45025"/>
            <a:ext cx="5384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Affiliate Channels</a:t>
            </a:r>
            <a:endParaRPr/>
          </a:p>
        </p:txBody>
      </p:sp>
      <p:pic>
        <p:nvPicPr>
          <p:cNvPr id="174" name="Google Shape;174;p28"/>
          <p:cNvPicPr preferRelativeResize="0"/>
          <p:nvPr/>
        </p:nvPicPr>
        <p:blipFill>
          <a:blip r:embed="rId3">
            <a:alphaModFix/>
          </a:blip>
          <a:stretch>
            <a:fillRect/>
          </a:stretch>
        </p:blipFill>
        <p:spPr>
          <a:xfrm>
            <a:off x="152400" y="1295575"/>
            <a:ext cx="2800825" cy="3048000"/>
          </a:xfrm>
          <a:prstGeom prst="rect">
            <a:avLst/>
          </a:prstGeom>
          <a:noFill/>
          <a:ln>
            <a:noFill/>
          </a:ln>
        </p:spPr>
      </p:pic>
      <p:pic>
        <p:nvPicPr>
          <p:cNvPr id="175" name="Google Shape;175;p28"/>
          <p:cNvPicPr preferRelativeResize="0"/>
          <p:nvPr/>
        </p:nvPicPr>
        <p:blipFill>
          <a:blip r:embed="rId4">
            <a:alphaModFix/>
          </a:blip>
          <a:stretch>
            <a:fillRect/>
          </a:stretch>
        </p:blipFill>
        <p:spPr>
          <a:xfrm>
            <a:off x="3005488" y="1295575"/>
            <a:ext cx="3524250" cy="3305175"/>
          </a:xfrm>
          <a:prstGeom prst="rect">
            <a:avLst/>
          </a:prstGeom>
          <a:noFill/>
          <a:ln>
            <a:noFill/>
          </a:ln>
        </p:spPr>
      </p:pic>
      <p:pic>
        <p:nvPicPr>
          <p:cNvPr id="176" name="Google Shape;176;p28"/>
          <p:cNvPicPr preferRelativeResize="0"/>
          <p:nvPr/>
        </p:nvPicPr>
        <p:blipFill>
          <a:blip r:embed="rId5">
            <a:alphaModFix/>
          </a:blip>
          <a:stretch>
            <a:fillRect/>
          </a:stretch>
        </p:blipFill>
        <p:spPr>
          <a:xfrm>
            <a:off x="6529750" y="1381300"/>
            <a:ext cx="2614250" cy="2962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Affiliate Channel</a:t>
            </a:r>
            <a:r>
              <a:rPr lang="en"/>
              <a:t> Insights</a:t>
            </a:r>
            <a:endParaRPr/>
          </a:p>
        </p:txBody>
      </p:sp>
      <p:sp>
        <p:nvSpPr>
          <p:cNvPr id="182" name="Google Shape;18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The Direct Channel has the most number of conversions to bookings whereas the Content Channel has the least.</a:t>
            </a:r>
            <a:endParaRPr/>
          </a:p>
          <a:p>
            <a:pPr indent="-342900" lvl="0" marL="457200" rtl="0" algn="l">
              <a:spcBef>
                <a:spcPts val="0"/>
              </a:spcBef>
              <a:spcAft>
                <a:spcPts val="0"/>
              </a:spcAft>
              <a:buSzPts val="1800"/>
              <a:buAutoNum type="arabicPeriod"/>
            </a:pPr>
            <a:r>
              <a:rPr lang="en"/>
              <a:t>Direct and Google are the most popular affiliate providers.</a:t>
            </a:r>
            <a:endParaRPr/>
          </a:p>
          <a:p>
            <a:pPr indent="-342900" lvl="0" marL="457200" rtl="0" algn="l">
              <a:spcBef>
                <a:spcPts val="0"/>
              </a:spcBef>
              <a:spcAft>
                <a:spcPts val="0"/>
              </a:spcAft>
              <a:buSzPts val="1800"/>
              <a:buAutoNum type="arabicPeriod"/>
            </a:pPr>
            <a:r>
              <a:rPr lang="en"/>
              <a:t>Wayn has the least percentage of conversions whereas Daum has the most. </a:t>
            </a:r>
            <a:endParaRPr/>
          </a:p>
          <a:p>
            <a:pPr indent="-342900" lvl="0" marL="457200" rtl="0" algn="l">
              <a:spcBef>
                <a:spcPts val="0"/>
              </a:spcBef>
              <a:spcAft>
                <a:spcPts val="0"/>
              </a:spcAft>
              <a:buSzPts val="1800"/>
              <a:buAutoNum type="arabicPeriod"/>
            </a:pPr>
            <a:r>
              <a:rPr lang="en"/>
              <a:t>Apart from the above, Google and Craigslist have a good percentage of conversions.</a:t>
            </a:r>
            <a:endParaRPr/>
          </a:p>
          <a:p>
            <a:pPr indent="-342900" lvl="0" marL="457200" rtl="0" algn="l">
              <a:spcBef>
                <a:spcPts val="0"/>
              </a:spcBef>
              <a:spcAft>
                <a:spcPts val="0"/>
              </a:spcAft>
              <a:buSzPts val="1800"/>
              <a:buAutoNum type="arabicPeriod"/>
            </a:pPr>
            <a:r>
              <a:rPr lang="en"/>
              <a:t>People with Marketing affiliates were most likely to book. People whose first affiliate was tracked as Local Ops or was Unknown were least likely.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Business</a:t>
            </a:r>
            <a:r>
              <a:rPr lang="en"/>
              <a:t> Strategies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Device Specific Strategies</a:t>
            </a:r>
            <a:endParaRPr/>
          </a:p>
        </p:txBody>
      </p:sp>
      <p:sp>
        <p:nvSpPr>
          <p:cNvPr id="193" name="Google Shape;193;p31"/>
          <p:cNvSpPr txBox="1"/>
          <p:nvPr>
            <p:ph idx="1" type="body"/>
          </p:nvPr>
        </p:nvSpPr>
        <p:spPr>
          <a:xfrm>
            <a:off x="311700" y="1324325"/>
            <a:ext cx="8520600" cy="3670200"/>
          </a:xfrm>
          <a:prstGeom prst="rect">
            <a:avLst/>
          </a:prstGeom>
        </p:spPr>
        <p:txBody>
          <a:bodyPr anchorCtr="0" anchor="t" bIns="91425" lIns="91425" spcFirstLastPara="1" rIns="91425" wrap="square" tIns="91425">
            <a:noAutofit/>
          </a:bodyPr>
          <a:lstStyle/>
          <a:p>
            <a:pPr indent="-193040" lvl="0" marL="274320" rtl="0" algn="l">
              <a:spcBef>
                <a:spcPts val="0"/>
              </a:spcBef>
              <a:spcAft>
                <a:spcPts val="0"/>
              </a:spcAft>
              <a:buSzPts val="1600"/>
              <a:buAutoNum type="arabicPeriod"/>
            </a:pPr>
            <a:r>
              <a:rPr lang="en" sz="1600"/>
              <a:t>The majority of Airbnb's users are on Apple Devices. Additionally, Android users are the minority and don't book that often. It makes perfect business sense to invest more resources in improving the user experience of iOS apps. On the other hand, Airbnb could also investigate into the smaller conversion rate of Android Users and try to deduce some correlation with certain quirks of the Android Airbnb App.</a:t>
            </a:r>
            <a:endParaRPr sz="1600"/>
          </a:p>
          <a:p>
            <a:pPr indent="0" lvl="0" marL="0" rtl="0" algn="l">
              <a:spcBef>
                <a:spcPts val="1200"/>
              </a:spcBef>
              <a:spcAft>
                <a:spcPts val="0"/>
              </a:spcAft>
              <a:buNone/>
            </a:pPr>
            <a:r>
              <a:t/>
            </a:r>
            <a:endParaRPr sz="1600"/>
          </a:p>
          <a:p>
            <a:pPr indent="-193040" lvl="0" marL="274320" rtl="0" algn="l">
              <a:spcBef>
                <a:spcPts val="1200"/>
              </a:spcBef>
              <a:spcAft>
                <a:spcPts val="0"/>
              </a:spcAft>
              <a:buSzPts val="1600"/>
              <a:buAutoNum type="arabicPeriod"/>
            </a:pPr>
            <a:r>
              <a:rPr lang="en" sz="1600"/>
              <a:t>Desktop Users book far more often than other device users. This could mean that people generally use smaller devices for surfing and exploration and desktops to make the actual booking. The User Experience for the apps on different devices must be tuned accordingly to achieve best results. The team </a:t>
            </a:r>
            <a:r>
              <a:rPr lang="en" sz="1600"/>
              <a:t>could also look into making the booking process seamless of mobile devices in some way so as to increase mobile conversions.</a:t>
            </a:r>
            <a:endParaRPr sz="1600"/>
          </a:p>
          <a:p>
            <a:pPr indent="-91440" lvl="0" marL="274320" rtl="0" algn="l">
              <a:spcBef>
                <a:spcPts val="1200"/>
              </a:spcBef>
              <a:spcAft>
                <a:spcPts val="12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grpSp>
        <p:nvGrpSpPr>
          <p:cNvPr id="61" name="Google Shape;61;p14"/>
          <p:cNvGrpSpPr/>
          <p:nvPr/>
        </p:nvGrpSpPr>
        <p:grpSpPr>
          <a:xfrm>
            <a:off x="431925" y="1304875"/>
            <a:ext cx="2628925" cy="3416400"/>
            <a:chOff x="431925" y="1304875"/>
            <a:chExt cx="2628925" cy="3416400"/>
          </a:xfrm>
        </p:grpSpPr>
        <p:sp>
          <p:nvSpPr>
            <p:cNvPr id="62" name="Google Shape;62;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Airbnb</a:t>
            </a:r>
            <a:endParaRPr>
              <a:solidFill>
                <a:schemeClr val="lt1"/>
              </a:solidFill>
            </a:endParaRPr>
          </a:p>
        </p:txBody>
      </p:sp>
      <p:sp>
        <p:nvSpPr>
          <p:cNvPr id="65" name="Google Shape;65;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Airbnb</a:t>
            </a:r>
            <a:r>
              <a:rPr lang="en" sz="1600"/>
              <a:t>, Inc. is an </a:t>
            </a:r>
            <a:r>
              <a:rPr lang="en" sz="1600"/>
              <a:t>online marketplace for short- and long-term homestays and experiences. The company acts as a broker and charges a commission from each booking.</a:t>
            </a:r>
            <a:endParaRPr sz="1600"/>
          </a:p>
        </p:txBody>
      </p:sp>
      <p:grpSp>
        <p:nvGrpSpPr>
          <p:cNvPr id="66" name="Google Shape;66;p14"/>
          <p:cNvGrpSpPr/>
          <p:nvPr/>
        </p:nvGrpSpPr>
        <p:grpSpPr>
          <a:xfrm>
            <a:off x="3320450" y="1304875"/>
            <a:ext cx="2632500" cy="3416400"/>
            <a:chOff x="3320450" y="1304875"/>
            <a:chExt cx="2632500" cy="3416400"/>
          </a:xfrm>
        </p:grpSpPr>
        <p:sp>
          <p:nvSpPr>
            <p:cNvPr id="67" name="Google Shape;67;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Goals</a:t>
            </a:r>
            <a:endParaRPr>
              <a:solidFill>
                <a:schemeClr val="lt1"/>
              </a:solidFill>
            </a:endParaRPr>
          </a:p>
        </p:txBody>
      </p:sp>
      <p:sp>
        <p:nvSpPr>
          <p:cNvPr id="70" name="Google Shape;70;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rmAutofit/>
          </a:bodyPr>
          <a:lstStyle/>
          <a:p>
            <a:pPr indent="-147320" lvl="0" marL="91440" rtl="0" algn="l">
              <a:spcBef>
                <a:spcPts val="0"/>
              </a:spcBef>
              <a:spcAft>
                <a:spcPts val="0"/>
              </a:spcAft>
              <a:buSzPts val="1600"/>
              <a:buChar char="●"/>
            </a:pPr>
            <a:r>
              <a:rPr lang="en" sz="1600"/>
              <a:t>Get to know the american Airbnb user demographic.</a:t>
            </a:r>
            <a:endParaRPr sz="1600"/>
          </a:p>
          <a:p>
            <a:pPr indent="-147320" lvl="0" marL="91440" rtl="0" algn="l">
              <a:spcBef>
                <a:spcPts val="0"/>
              </a:spcBef>
              <a:spcAft>
                <a:spcPts val="0"/>
              </a:spcAft>
              <a:buSzPts val="1600"/>
              <a:buChar char="●"/>
            </a:pPr>
            <a:r>
              <a:rPr lang="en" sz="1600"/>
              <a:t>Provide better recommendations to users.</a:t>
            </a:r>
            <a:endParaRPr sz="1600"/>
          </a:p>
          <a:p>
            <a:pPr indent="-147320" lvl="0" marL="91440" rtl="0" algn="l">
              <a:spcBef>
                <a:spcPts val="0"/>
              </a:spcBef>
              <a:spcAft>
                <a:spcPts val="0"/>
              </a:spcAft>
              <a:buSzPts val="1600"/>
              <a:buChar char="●"/>
            </a:pPr>
            <a:r>
              <a:rPr lang="en" sz="1600"/>
              <a:t>Allocate resources towards marketing and development.</a:t>
            </a:r>
            <a:endParaRPr sz="1600"/>
          </a:p>
        </p:txBody>
      </p:sp>
      <p:grpSp>
        <p:nvGrpSpPr>
          <p:cNvPr id="71" name="Google Shape;71;p14"/>
          <p:cNvGrpSpPr/>
          <p:nvPr/>
        </p:nvGrpSpPr>
        <p:grpSpPr>
          <a:xfrm>
            <a:off x="6212550" y="1304875"/>
            <a:ext cx="2632500" cy="3416400"/>
            <a:chOff x="6212550" y="1304875"/>
            <a:chExt cx="2632500" cy="3416400"/>
          </a:xfrm>
        </p:grpSpPr>
        <p:sp>
          <p:nvSpPr>
            <p:cNvPr id="72" name="Google Shape;72;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Dataset</a:t>
            </a:r>
            <a:endParaRPr>
              <a:solidFill>
                <a:schemeClr val="lt1"/>
              </a:solidFill>
            </a:endParaRPr>
          </a:p>
        </p:txBody>
      </p:sp>
      <p:sp>
        <p:nvSpPr>
          <p:cNvPr id="75" name="Google Shape;75;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Usage data of american Airbnb users from the year 2010 to 2014.</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Data Source: Kaggle</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In-App</a:t>
            </a:r>
            <a:r>
              <a:rPr lang="en"/>
              <a:t> Recommendations</a:t>
            </a:r>
            <a:endParaRPr/>
          </a:p>
        </p:txBody>
      </p:sp>
      <p:sp>
        <p:nvSpPr>
          <p:cNvPr id="199" name="Google Shape;199;p32"/>
          <p:cNvSpPr txBox="1"/>
          <p:nvPr>
            <p:ph idx="1" type="body"/>
          </p:nvPr>
        </p:nvSpPr>
        <p:spPr>
          <a:xfrm>
            <a:off x="311700" y="1324325"/>
            <a:ext cx="8520600" cy="3670200"/>
          </a:xfrm>
          <a:prstGeom prst="rect">
            <a:avLst/>
          </a:prstGeom>
        </p:spPr>
        <p:txBody>
          <a:bodyPr anchorCtr="0" anchor="t" bIns="91425" lIns="91425" spcFirstLastPara="1" rIns="91425" wrap="square" tIns="91425">
            <a:noAutofit/>
          </a:bodyPr>
          <a:lstStyle/>
          <a:p>
            <a:pPr indent="-193040" lvl="0" marL="274320" rtl="0" algn="l">
              <a:spcBef>
                <a:spcPts val="0"/>
              </a:spcBef>
              <a:spcAft>
                <a:spcPts val="0"/>
              </a:spcAft>
              <a:buSzPts val="1600"/>
              <a:buAutoNum type="arabicPeriod"/>
            </a:pPr>
            <a:r>
              <a:rPr lang="en" sz="1600"/>
              <a:t>Most of the Airbnb Users tend to book an Airbnb within the country. Therefore, it makes most sense to give the users more recommendations that are endemic to the country. American users should get more Experience and Host recommendations within the USA. This is not the case with the current Airbnb site where most recommendations are that of exotic locations in faraway places.</a:t>
            </a:r>
            <a:endParaRPr sz="1600"/>
          </a:p>
          <a:p>
            <a:pPr indent="0" lvl="0" marL="0" rtl="0" algn="l">
              <a:spcBef>
                <a:spcPts val="1200"/>
              </a:spcBef>
              <a:spcAft>
                <a:spcPts val="0"/>
              </a:spcAft>
              <a:buNone/>
            </a:pPr>
            <a:r>
              <a:t/>
            </a:r>
            <a:endParaRPr sz="1600"/>
          </a:p>
          <a:p>
            <a:pPr indent="-193040" lvl="0" marL="274320" rtl="0" algn="l">
              <a:spcBef>
                <a:spcPts val="1200"/>
              </a:spcBef>
              <a:spcAft>
                <a:spcPts val="0"/>
              </a:spcAft>
              <a:buSzPts val="1600"/>
              <a:buAutoNum type="arabicPeriod"/>
            </a:pPr>
            <a:r>
              <a:rPr lang="en" sz="1600"/>
              <a:t>People who haven't filled out their information such as Age and Gender are the least likely to book Airbnbs. This is likely due to the fact that they are only in the exploration stage. Maximum marketing effort must be aimed at these people and the most enticing yet affordable offers must be made to them to increase their rate of conversion.</a:t>
            </a:r>
            <a:endParaRPr sz="1600"/>
          </a:p>
          <a:p>
            <a:pPr indent="-91440" lvl="0" marL="274320" rtl="0" algn="l">
              <a:spcBef>
                <a:spcPts val="1200"/>
              </a:spcBef>
              <a:spcAft>
                <a:spcPts val="120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Marketing </a:t>
            </a:r>
            <a:r>
              <a:rPr lang="en"/>
              <a:t>Strategies</a:t>
            </a:r>
            <a:endParaRPr/>
          </a:p>
        </p:txBody>
      </p:sp>
      <p:sp>
        <p:nvSpPr>
          <p:cNvPr id="205" name="Google Shape;205;p33"/>
          <p:cNvSpPr txBox="1"/>
          <p:nvPr>
            <p:ph idx="1" type="body"/>
          </p:nvPr>
        </p:nvSpPr>
        <p:spPr>
          <a:xfrm>
            <a:off x="311700" y="1324325"/>
            <a:ext cx="8520600" cy="3670200"/>
          </a:xfrm>
          <a:prstGeom prst="rect">
            <a:avLst/>
          </a:prstGeom>
        </p:spPr>
        <p:txBody>
          <a:bodyPr anchorCtr="0" anchor="t" bIns="91425" lIns="91425" spcFirstLastPara="1" rIns="91425" wrap="square" tIns="91425">
            <a:noAutofit/>
          </a:bodyPr>
          <a:lstStyle/>
          <a:p>
            <a:pPr indent="-193040" lvl="0" marL="274320" rtl="0" algn="l">
              <a:spcBef>
                <a:spcPts val="0"/>
              </a:spcBef>
              <a:spcAft>
                <a:spcPts val="0"/>
              </a:spcAft>
              <a:buSzPts val="1600"/>
              <a:buAutoNum type="arabicPeriod"/>
            </a:pPr>
            <a:r>
              <a:rPr lang="en" sz="1600"/>
              <a:t>Most of the Airbnb user books are seen to be made from the middle and younger age group of people, hence the marketing efforts should be made in these directions. Demo target user profiles should be created to easily convert individuals </a:t>
            </a:r>
            <a:r>
              <a:rPr lang="en" sz="1600"/>
              <a:t>through</a:t>
            </a:r>
            <a:r>
              <a:rPr lang="en" sz="1600"/>
              <a:t> ads.</a:t>
            </a:r>
            <a:endParaRPr sz="1600"/>
          </a:p>
          <a:p>
            <a:pPr indent="0" lvl="0" marL="0" rtl="0" algn="l">
              <a:spcBef>
                <a:spcPts val="1200"/>
              </a:spcBef>
              <a:spcAft>
                <a:spcPts val="0"/>
              </a:spcAft>
              <a:buNone/>
            </a:pPr>
            <a:r>
              <a:t/>
            </a:r>
            <a:endParaRPr sz="1600"/>
          </a:p>
          <a:p>
            <a:pPr indent="-193040" lvl="0" marL="274320" rtl="0" algn="l">
              <a:spcBef>
                <a:spcPts val="1200"/>
              </a:spcBef>
              <a:spcAft>
                <a:spcPts val="0"/>
              </a:spcAft>
              <a:buSzPts val="1600"/>
              <a:buAutoNum type="arabicPeriod"/>
            </a:pPr>
            <a:r>
              <a:rPr lang="en" sz="1600"/>
              <a:t>Facebook has proven to be a highly effective advertising platform with the highest conversion rates, and it also encompasses the demographic of our choice. Hence, user targeting through monetized advertisements should be done on Facebook.</a:t>
            </a:r>
            <a:endParaRPr sz="1600"/>
          </a:p>
          <a:p>
            <a:pPr indent="0" lvl="0" marL="0" rtl="0" algn="l">
              <a:spcBef>
                <a:spcPts val="1200"/>
              </a:spcBef>
              <a:spcAft>
                <a:spcPts val="0"/>
              </a:spcAft>
              <a:buNone/>
            </a:pPr>
            <a:r>
              <a:t/>
            </a:r>
            <a:endParaRPr sz="1600"/>
          </a:p>
          <a:p>
            <a:pPr indent="-193040" lvl="0" marL="274320" rtl="0" algn="l">
              <a:spcBef>
                <a:spcPts val="1200"/>
              </a:spcBef>
              <a:spcAft>
                <a:spcPts val="0"/>
              </a:spcAft>
              <a:buSzPts val="1600"/>
              <a:buAutoNum type="arabicPeriod"/>
            </a:pPr>
            <a:r>
              <a:rPr lang="en" sz="1600"/>
              <a:t>Promotion </a:t>
            </a:r>
            <a:r>
              <a:rPr lang="en" sz="1600"/>
              <a:t>strategies</a:t>
            </a:r>
            <a:r>
              <a:rPr lang="en" sz="1600"/>
              <a:t> for Craigslist and Google should also be taken into consideration seeing the fact that affiliate channel conversions were quite good from these sources.</a:t>
            </a:r>
            <a:endParaRPr sz="1600"/>
          </a:p>
          <a:p>
            <a:pPr indent="-91440" lvl="0" marL="274320" rtl="0" algn="l">
              <a:spcBef>
                <a:spcPts val="1200"/>
              </a:spcBef>
              <a:spcAft>
                <a:spcPts val="1200"/>
              </a:spcAft>
              <a:buNone/>
            </a:pPr>
            <a:r>
              <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Analysis, Visualization, Presentation: Tahzeer</a:t>
            </a:r>
            <a:endParaRPr/>
          </a:p>
        </p:txBody>
      </p:sp>
      <p:sp>
        <p:nvSpPr>
          <p:cNvPr id="211" name="Google Shape;211;p34"/>
          <p:cNvSpPr txBox="1"/>
          <p:nvPr>
            <p:ph idx="1" type="body"/>
          </p:nvPr>
        </p:nvSpPr>
        <p:spPr>
          <a:xfrm>
            <a:off x="311700" y="3722700"/>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Airbnb User Bookings on Kaggle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Contents</a:t>
            </a:r>
            <a:endParaRPr/>
          </a:p>
        </p:txBody>
      </p:sp>
      <p:sp>
        <p:nvSpPr>
          <p:cNvPr id="81" name="Google Shape;81;p15"/>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205740" lvl="0" marL="137160" rtl="0" algn="l">
              <a:spcBef>
                <a:spcPts val="0"/>
              </a:spcBef>
              <a:spcAft>
                <a:spcPts val="0"/>
              </a:spcAft>
              <a:buSzPts val="1800"/>
              <a:buChar char="●"/>
            </a:pPr>
            <a:r>
              <a:rPr lang="en"/>
              <a:t>Statistical Tools</a:t>
            </a:r>
            <a:endParaRPr/>
          </a:p>
          <a:p>
            <a:pPr indent="-205740" lvl="0" marL="137160" rtl="0" algn="l">
              <a:spcBef>
                <a:spcPts val="0"/>
              </a:spcBef>
              <a:spcAft>
                <a:spcPts val="0"/>
              </a:spcAft>
              <a:buSzPts val="1800"/>
              <a:buChar char="●"/>
            </a:pPr>
            <a:r>
              <a:rPr lang="en"/>
              <a:t>Data Visualization</a:t>
            </a:r>
            <a:endParaRPr/>
          </a:p>
          <a:p>
            <a:pPr indent="-205740" lvl="0" marL="137160" rtl="0" algn="l">
              <a:spcBef>
                <a:spcPts val="0"/>
              </a:spcBef>
              <a:spcAft>
                <a:spcPts val="0"/>
              </a:spcAft>
              <a:buSzPts val="1800"/>
              <a:buChar char="●"/>
            </a:pPr>
            <a:r>
              <a:rPr lang="en"/>
              <a:t>Analysis &amp; Insights</a:t>
            </a:r>
            <a:endParaRPr/>
          </a:p>
          <a:p>
            <a:pPr indent="-205740" lvl="0" marL="137160" rtl="0" algn="l">
              <a:spcBef>
                <a:spcPts val="0"/>
              </a:spcBef>
              <a:spcAft>
                <a:spcPts val="0"/>
              </a:spcAft>
              <a:buSzPts val="1800"/>
              <a:buChar char="●"/>
            </a:pPr>
            <a:r>
              <a:rPr lang="en"/>
              <a:t>Business</a:t>
            </a:r>
            <a:r>
              <a:rPr lang="en"/>
              <a:t> Recommendations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Tools</a:t>
            </a:r>
            <a:endParaRPr/>
          </a:p>
        </p:txBody>
      </p:sp>
      <p:sp>
        <p:nvSpPr>
          <p:cNvPr id="87" name="Google Shape;8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Chi squared test over skewed </a:t>
            </a:r>
            <a:r>
              <a:rPr lang="en"/>
              <a:t>distribution</a:t>
            </a:r>
            <a:r>
              <a:rPr lang="en"/>
              <a:t> was used for testing Null Hypothesis and to gain more insight into the dependance of features on one another. The significance level of 0.05 was chosen for the tests. Some results obtained were:</a:t>
            </a:r>
            <a:endParaRPr/>
          </a:p>
          <a:p>
            <a:pPr indent="-342900" lvl="0" marL="457200" rtl="0" algn="l">
              <a:spcBef>
                <a:spcPts val="1200"/>
              </a:spcBef>
              <a:spcAft>
                <a:spcPts val="0"/>
              </a:spcAft>
              <a:buSzPts val="1800"/>
              <a:buAutoNum type="arabicPeriod"/>
            </a:pPr>
            <a:r>
              <a:rPr lang="en"/>
              <a:t>Gender of a person influences the country they are most likely to visit. These two quantities were observed to be dependent on each other.</a:t>
            </a:r>
            <a:endParaRPr/>
          </a:p>
          <a:p>
            <a:pPr indent="-342900" lvl="0" marL="457200" rtl="0" algn="l">
              <a:spcBef>
                <a:spcPts val="0"/>
              </a:spcBef>
              <a:spcAft>
                <a:spcPts val="0"/>
              </a:spcAft>
              <a:buSzPts val="1800"/>
              <a:buAutoNum type="arabicPeriod"/>
            </a:pPr>
            <a:r>
              <a:rPr lang="en"/>
              <a:t>The method of signup has no relation to the device used. These two were </a:t>
            </a:r>
            <a:r>
              <a:rPr lang="en"/>
              <a:t>independent of each other.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Data Visualization, Analysis and Inference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idx="1" type="body"/>
          </p:nvPr>
        </p:nvSpPr>
        <p:spPr>
          <a:xfrm>
            <a:off x="698314" y="497150"/>
            <a:ext cx="3613200" cy="393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the United States</a:t>
            </a:r>
            <a:endParaRPr/>
          </a:p>
        </p:txBody>
      </p:sp>
      <p:sp>
        <p:nvSpPr>
          <p:cNvPr id="98" name="Google Shape;98;p18"/>
          <p:cNvSpPr txBox="1"/>
          <p:nvPr>
            <p:ph idx="2" type="body"/>
          </p:nvPr>
        </p:nvSpPr>
        <p:spPr>
          <a:xfrm>
            <a:off x="4804752" y="497150"/>
            <a:ext cx="3613200" cy="393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without the United States</a:t>
            </a:r>
            <a:endParaRPr/>
          </a:p>
        </p:txBody>
      </p:sp>
      <p:pic>
        <p:nvPicPr>
          <p:cNvPr id="99" name="Google Shape;99;p18"/>
          <p:cNvPicPr preferRelativeResize="0"/>
          <p:nvPr/>
        </p:nvPicPr>
        <p:blipFill>
          <a:blip r:embed="rId3">
            <a:alphaModFix/>
          </a:blip>
          <a:stretch>
            <a:fillRect/>
          </a:stretch>
        </p:blipFill>
        <p:spPr>
          <a:xfrm>
            <a:off x="416742" y="946247"/>
            <a:ext cx="3894858" cy="2098626"/>
          </a:xfrm>
          <a:prstGeom prst="rect">
            <a:avLst/>
          </a:prstGeom>
          <a:noFill/>
          <a:ln>
            <a:noFill/>
          </a:ln>
        </p:spPr>
      </p:pic>
      <p:pic>
        <p:nvPicPr>
          <p:cNvPr id="100" name="Google Shape;100;p18"/>
          <p:cNvPicPr preferRelativeResize="0"/>
          <p:nvPr/>
        </p:nvPicPr>
        <p:blipFill>
          <a:blip r:embed="rId4">
            <a:alphaModFix/>
          </a:blip>
          <a:stretch>
            <a:fillRect/>
          </a:stretch>
        </p:blipFill>
        <p:spPr>
          <a:xfrm>
            <a:off x="4546350" y="946247"/>
            <a:ext cx="4130089" cy="2098627"/>
          </a:xfrm>
          <a:prstGeom prst="rect">
            <a:avLst/>
          </a:prstGeom>
          <a:noFill/>
          <a:ln>
            <a:noFill/>
          </a:ln>
        </p:spPr>
      </p:pic>
      <p:pic>
        <p:nvPicPr>
          <p:cNvPr id="101" name="Google Shape;101;p18"/>
          <p:cNvPicPr preferRelativeResize="0"/>
          <p:nvPr/>
        </p:nvPicPr>
        <p:blipFill>
          <a:blip r:embed="rId5">
            <a:alphaModFix/>
          </a:blip>
          <a:stretch>
            <a:fillRect/>
          </a:stretch>
        </p:blipFill>
        <p:spPr>
          <a:xfrm>
            <a:off x="416742" y="3044874"/>
            <a:ext cx="3894858" cy="2098626"/>
          </a:xfrm>
          <a:prstGeom prst="rect">
            <a:avLst/>
          </a:prstGeom>
          <a:noFill/>
          <a:ln>
            <a:noFill/>
          </a:ln>
        </p:spPr>
      </p:pic>
      <p:pic>
        <p:nvPicPr>
          <p:cNvPr id="102" name="Google Shape;102;p18"/>
          <p:cNvPicPr preferRelativeResize="0"/>
          <p:nvPr/>
        </p:nvPicPr>
        <p:blipFill>
          <a:blip r:embed="rId6">
            <a:alphaModFix/>
          </a:blip>
          <a:stretch>
            <a:fillRect/>
          </a:stretch>
        </p:blipFill>
        <p:spPr>
          <a:xfrm>
            <a:off x="4546350" y="3048419"/>
            <a:ext cx="4130089" cy="2095080"/>
          </a:xfrm>
          <a:prstGeom prst="rect">
            <a:avLst/>
          </a:prstGeom>
          <a:noFill/>
          <a:ln>
            <a:noFill/>
          </a:ln>
        </p:spPr>
      </p:pic>
      <p:cxnSp>
        <p:nvCxnSpPr>
          <p:cNvPr id="103" name="Google Shape;103;p18"/>
          <p:cNvCxnSpPr/>
          <p:nvPr/>
        </p:nvCxnSpPr>
        <p:spPr>
          <a:xfrm>
            <a:off x="3182736" y="2440469"/>
            <a:ext cx="151200" cy="2721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8"/>
          <p:cNvCxnSpPr/>
          <p:nvPr/>
        </p:nvCxnSpPr>
        <p:spPr>
          <a:xfrm>
            <a:off x="3099628" y="4601223"/>
            <a:ext cx="166200" cy="256800"/>
          </a:xfrm>
          <a:prstGeom prst="straightConnector1">
            <a:avLst/>
          </a:prstGeom>
          <a:noFill/>
          <a:ln cap="flat" cmpd="sng" w="9525">
            <a:solidFill>
              <a:schemeClr val="dk2"/>
            </a:solidFill>
            <a:prstDash val="solid"/>
            <a:round/>
            <a:headEnd len="med" w="med" type="none"/>
            <a:tailEnd len="med" w="med" type="triangle"/>
          </a:ln>
        </p:spPr>
      </p:cxnSp>
      <p:sp>
        <p:nvSpPr>
          <p:cNvPr id="105" name="Google Shape;105;p1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Country Insights</a:t>
            </a:r>
            <a:endParaRPr/>
          </a:p>
        </p:txBody>
      </p:sp>
      <p:sp>
        <p:nvSpPr>
          <p:cNvPr id="111" name="Google Shape;11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The countries that are represented in this dataset largely consist of an aging population. The largest groups are people with mean ages 47 years and 52 years.</a:t>
            </a:r>
            <a:endParaRPr/>
          </a:p>
          <a:p>
            <a:pPr indent="-334327" lvl="0" marL="457200" rtl="0" algn="l">
              <a:spcBef>
                <a:spcPts val="0"/>
              </a:spcBef>
              <a:spcAft>
                <a:spcPts val="0"/>
              </a:spcAft>
              <a:buSzPct val="100000"/>
              <a:buChar char="●"/>
            </a:pPr>
            <a:r>
              <a:rPr lang="en"/>
              <a:t>One very interesting thing to note is that the sex ratio is skewed towards men for younger age groups but as the mean age increases, the ratio skews more towards women. Women indeed live longer than men.</a:t>
            </a:r>
            <a:endParaRPr/>
          </a:p>
          <a:p>
            <a:pPr indent="-334327" lvl="0" marL="457200" rtl="0" algn="l">
              <a:spcBef>
                <a:spcPts val="0"/>
              </a:spcBef>
              <a:spcAft>
                <a:spcPts val="0"/>
              </a:spcAft>
              <a:buSzPct val="100000"/>
              <a:buChar char="●"/>
            </a:pPr>
            <a:r>
              <a:rPr lang="en"/>
              <a:t>There is a negative correlation between country preference and country distance.</a:t>
            </a:r>
            <a:endParaRPr/>
          </a:p>
          <a:p>
            <a:pPr indent="-334327" lvl="0" marL="457200" rtl="0" algn="l">
              <a:spcBef>
                <a:spcPts val="0"/>
              </a:spcBef>
              <a:spcAft>
                <a:spcPts val="0"/>
              </a:spcAft>
              <a:buSzPct val="100000"/>
              <a:buChar char="●"/>
            </a:pPr>
            <a:r>
              <a:rPr lang="en"/>
              <a:t>The correlation is more complicated for language levenshtein distance (Negative including US but positive excluding it).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Device Session</a:t>
            </a:r>
            <a:endParaRPr/>
          </a:p>
        </p:txBody>
      </p:sp>
      <p:pic>
        <p:nvPicPr>
          <p:cNvPr id="117" name="Google Shape;117;p20"/>
          <p:cNvPicPr preferRelativeResize="0"/>
          <p:nvPr/>
        </p:nvPicPr>
        <p:blipFill>
          <a:blip r:embed="rId3">
            <a:alphaModFix/>
          </a:blip>
          <a:stretch>
            <a:fillRect/>
          </a:stretch>
        </p:blipFill>
        <p:spPr>
          <a:xfrm>
            <a:off x="0" y="1197825"/>
            <a:ext cx="5980774" cy="3945675"/>
          </a:xfrm>
          <a:prstGeom prst="rect">
            <a:avLst/>
          </a:prstGeom>
          <a:noFill/>
          <a:ln>
            <a:noFill/>
          </a:ln>
        </p:spPr>
      </p:pic>
      <p:pic>
        <p:nvPicPr>
          <p:cNvPr id="118" name="Google Shape;118;p20"/>
          <p:cNvPicPr preferRelativeResize="0"/>
          <p:nvPr/>
        </p:nvPicPr>
        <p:blipFill>
          <a:blip r:embed="rId4">
            <a:alphaModFix/>
          </a:blip>
          <a:stretch>
            <a:fillRect/>
          </a:stretch>
        </p:blipFill>
        <p:spPr>
          <a:xfrm>
            <a:off x="5980775" y="0"/>
            <a:ext cx="3163225" cy="2837050"/>
          </a:xfrm>
          <a:prstGeom prst="rect">
            <a:avLst/>
          </a:prstGeom>
          <a:noFill/>
          <a:ln>
            <a:noFill/>
          </a:ln>
        </p:spPr>
      </p:pic>
      <p:pic>
        <p:nvPicPr>
          <p:cNvPr id="119" name="Google Shape;119;p20"/>
          <p:cNvPicPr preferRelativeResize="0"/>
          <p:nvPr/>
        </p:nvPicPr>
        <p:blipFill>
          <a:blip r:embed="rId5">
            <a:alphaModFix/>
          </a:blip>
          <a:stretch>
            <a:fillRect/>
          </a:stretch>
        </p:blipFill>
        <p:spPr>
          <a:xfrm>
            <a:off x="5980775" y="2837050"/>
            <a:ext cx="3163225" cy="2306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Device </a:t>
            </a:r>
            <a:r>
              <a:rPr lang="en"/>
              <a:t>Insights</a:t>
            </a:r>
            <a:endParaRPr/>
          </a:p>
        </p:txBody>
      </p:sp>
      <p:sp>
        <p:nvSpPr>
          <p:cNvPr id="125" name="Google Shape;12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194945" lvl="0" marL="274320" rtl="0" algn="l">
              <a:lnSpc>
                <a:spcPct val="95000"/>
              </a:lnSpc>
              <a:spcBef>
                <a:spcPts val="0"/>
              </a:spcBef>
              <a:spcAft>
                <a:spcPts val="0"/>
              </a:spcAft>
              <a:buSzPts val="1630"/>
              <a:buAutoNum type="arabicPeriod"/>
            </a:pPr>
            <a:r>
              <a:rPr lang="en" sz="1629"/>
              <a:t>It can be seen that Apple devices are the </a:t>
            </a:r>
            <a:r>
              <a:rPr lang="en" sz="1629"/>
              <a:t>preferred choice for most of the users.</a:t>
            </a:r>
            <a:endParaRPr sz="1629"/>
          </a:p>
          <a:p>
            <a:pPr indent="-194945" lvl="0" marL="274320" rtl="0" algn="l">
              <a:lnSpc>
                <a:spcPct val="95000"/>
              </a:lnSpc>
              <a:spcBef>
                <a:spcPts val="0"/>
              </a:spcBef>
              <a:spcAft>
                <a:spcPts val="0"/>
              </a:spcAft>
              <a:buSzPts val="1630"/>
              <a:buAutoNum type="arabicPeriod"/>
            </a:pPr>
            <a:r>
              <a:rPr lang="en" sz="1629"/>
              <a:t>This might suggest that there could be a user experience issue in the android version of the app.</a:t>
            </a:r>
            <a:endParaRPr sz="1629"/>
          </a:p>
          <a:p>
            <a:pPr indent="-194945" lvl="0" marL="274320" rtl="0" algn="l">
              <a:lnSpc>
                <a:spcPct val="95000"/>
              </a:lnSpc>
              <a:spcBef>
                <a:spcPts val="0"/>
              </a:spcBef>
              <a:spcAft>
                <a:spcPts val="0"/>
              </a:spcAft>
              <a:buSzPts val="1630"/>
              <a:buAutoNum type="arabicPeriod"/>
            </a:pPr>
            <a:r>
              <a:rPr lang="en" sz="1629"/>
              <a:t>Users using the Web App are most likely to book an Airbnb whereas Android Users are least likely to do so. </a:t>
            </a:r>
            <a:endParaRPr sz="1629"/>
          </a:p>
          <a:p>
            <a:pPr indent="-194945" lvl="0" marL="274320" rtl="0" algn="l">
              <a:lnSpc>
                <a:spcPct val="95000"/>
              </a:lnSpc>
              <a:spcBef>
                <a:spcPts val="0"/>
              </a:spcBef>
              <a:spcAft>
                <a:spcPts val="0"/>
              </a:spcAft>
              <a:buSzPts val="1630"/>
              <a:buAutoNum type="arabicPeriod"/>
            </a:pPr>
            <a:r>
              <a:rPr lang="en" sz="1629"/>
              <a:t>People with an Android Phone or whose devices were unknown bought fewer Airbnbs. People on Desktops (Mac or otherwise) bought more.</a:t>
            </a:r>
            <a:endParaRPr sz="1629"/>
          </a:p>
          <a:p>
            <a:pPr indent="-194945" lvl="0" marL="274320" rtl="0" algn="l">
              <a:lnSpc>
                <a:spcPct val="95000"/>
              </a:lnSpc>
              <a:spcBef>
                <a:spcPts val="0"/>
              </a:spcBef>
              <a:spcAft>
                <a:spcPts val="0"/>
              </a:spcAft>
              <a:buSzPts val="1630"/>
              <a:buAutoNum type="arabicPeriod"/>
            </a:pPr>
            <a:r>
              <a:rPr lang="en" sz="1629"/>
              <a:t>This strongly suggests that users on their desktop will be more likely to book an Airbnb and Apple Users are more prone to buying on the website whereas Android Users are the least.</a:t>
            </a:r>
            <a:endParaRPr sz="1629"/>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