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84" r:id="rId4"/>
    <p:sldId id="283" r:id="rId5"/>
    <p:sldId id="285" r:id="rId6"/>
    <p:sldId id="287" r:id="rId7"/>
    <p:sldId id="292" r:id="rId8"/>
    <p:sldId id="303" r:id="rId9"/>
    <p:sldId id="294" r:id="rId10"/>
    <p:sldId id="286" r:id="rId11"/>
    <p:sldId id="270" r:id="rId12"/>
    <p:sldId id="298" r:id="rId13"/>
    <p:sldId id="300" r:id="rId14"/>
    <p:sldId id="295" r:id="rId15"/>
    <p:sldId id="296" r:id="rId16"/>
    <p:sldId id="299" r:id="rId17"/>
    <p:sldId id="258" r:id="rId18"/>
    <p:sldId id="288" r:id="rId19"/>
    <p:sldId id="301" r:id="rId20"/>
    <p:sldId id="302" r:id="rId21"/>
    <p:sldId id="262" r:id="rId22"/>
    <p:sldId id="263" r:id="rId23"/>
    <p:sldId id="305" r:id="rId24"/>
    <p:sldId id="289" r:id="rId25"/>
    <p:sldId id="306" r:id="rId26"/>
    <p:sldId id="307" r:id="rId27"/>
    <p:sldId id="279" r:id="rId28"/>
    <p:sldId id="309" r:id="rId29"/>
    <p:sldId id="291" r:id="rId30"/>
    <p:sldId id="282" r:id="rId31"/>
    <p:sldId id="293" r:id="rId32"/>
    <p:sldId id="280" r:id="rId33"/>
    <p:sldId id="277" r:id="rId34"/>
    <p:sldId id="278" r:id="rId35"/>
    <p:sldId id="308" r:id="rId36"/>
    <p:sldId id="290" r:id="rId37"/>
    <p:sldId id="26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38" autoAdjust="0"/>
  </p:normalViewPr>
  <p:slideViewPr>
    <p:cSldViewPr snapToGrid="0">
      <p:cViewPr varScale="1">
        <p:scale>
          <a:sx n="53" d="100"/>
          <a:sy n="53" d="100"/>
        </p:scale>
        <p:origin x="4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22CC8-E92B-4A82-AECF-84E0B0E4721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B93DC-9764-4BB8-A015-5B4B112D4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4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Phone battery</a:t>
            </a:r>
          </a:p>
          <a:p>
            <a:r>
              <a:rPr lang="en-US" altLang="zh-TW" dirty="0"/>
              <a:t>Car inspection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B93DC-9764-4BB8-A015-5B4B112D46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latin typeface="Whitney-Book"/>
              </a:rPr>
              <a:t>discharge capacity is 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B93DC-9764-4BB8-A015-5B4B112D46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4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2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5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4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9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0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8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7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8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0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3863D1-0D89-4704-890E-B6CFCA0FAB46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09F10B-4071-4370-A3B2-E45D8569418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B6CE1-C3CD-40EC-9EB1-0FF6005FA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000000"/>
                </a:solidFill>
                <a:latin typeface="Calibri" panose="020F0502020204030204" pitchFamily="34" charset="0"/>
              </a:rPr>
              <a:t>Rechargeable Battery Degradation Prediction and Classification</a:t>
            </a:r>
            <a:r>
              <a:rPr lang="en-US" altLang="zh-TW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1500" b="1" dirty="0"/>
              <a:t> </a:t>
            </a:r>
            <a:endParaRPr lang="zh-TW" altLang="en-US" sz="115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ECCF4A-4549-48D9-8976-B75D16CA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1406"/>
            <a:ext cx="9144000" cy="1655762"/>
          </a:xfrm>
        </p:spPr>
        <p:txBody>
          <a:bodyPr/>
          <a:lstStyle/>
          <a:p>
            <a:r>
              <a:rPr lang="en-US" altLang="zh-TW" dirty="0"/>
              <a:t>Tai-Jung Chen</a:t>
            </a:r>
          </a:p>
          <a:p>
            <a:r>
              <a:rPr lang="en-US" altLang="zh-TW" dirty="0"/>
              <a:t>05/03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1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0A7B4C5-E839-4FA3-8C64-E233BAC8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preprocessing</a:t>
            </a:r>
            <a:endParaRPr lang="zh-TW" altLang="en-US" b="1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E7BFBE5-6A40-47AA-9A71-35ABAD4AA8DA}"/>
              </a:ext>
            </a:extLst>
          </p:cNvPr>
          <p:cNvGrpSpPr/>
          <p:nvPr/>
        </p:nvGrpSpPr>
        <p:grpSpPr>
          <a:xfrm>
            <a:off x="690716" y="835742"/>
            <a:ext cx="9318523" cy="5731339"/>
            <a:chOff x="838200" y="700309"/>
            <a:chExt cx="7524565" cy="60044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1B0FD2-3C05-4BB0-9161-73AB47ADB96C}"/>
                </a:ext>
              </a:extLst>
            </p:cNvPr>
            <p:cNvSpPr/>
            <p:nvPr/>
          </p:nvSpPr>
          <p:spPr>
            <a:xfrm>
              <a:off x="838200" y="2832440"/>
              <a:ext cx="2610035" cy="1665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Raw Data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D419091-21CB-40F3-957D-D1B625C8A437}"/>
                </a:ext>
              </a:extLst>
            </p:cNvPr>
            <p:cNvSpPr/>
            <p:nvPr/>
          </p:nvSpPr>
          <p:spPr>
            <a:xfrm>
              <a:off x="5430174" y="700309"/>
              <a:ext cx="2932591" cy="1665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One Batch </a:t>
              </a:r>
            </a:p>
            <a:p>
              <a:pPr algn="ctr"/>
              <a:r>
                <a:rPr lang="en-US" altLang="zh-TW" dirty="0"/>
                <a:t>43</a:t>
              </a:r>
            </a:p>
            <a:p>
              <a:pPr algn="ctr"/>
              <a:r>
                <a:rPr lang="en-US" altLang="zh-TW" dirty="0"/>
                <a:t>&lt;2018/4/12&gt;</a:t>
              </a: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30849DF7-5BC0-4E6B-9E2D-9C8D3C257C27}"/>
                </a:ext>
              </a:extLst>
            </p:cNvPr>
            <p:cNvSpPr/>
            <p:nvPr/>
          </p:nvSpPr>
          <p:spPr>
            <a:xfrm>
              <a:off x="5430173" y="2827550"/>
              <a:ext cx="2932592" cy="1665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Two Batches</a:t>
              </a:r>
            </a:p>
            <a:p>
              <a:pPr algn="ctr"/>
              <a:r>
                <a:rPr lang="en-US" altLang="zh-TW" dirty="0"/>
                <a:t>46</a:t>
              </a:r>
            </a:p>
            <a:p>
              <a:pPr algn="ctr"/>
              <a:r>
                <a:rPr lang="en-US" altLang="zh-TW" dirty="0"/>
                <a:t>&lt;2018/4/12 + 2017/6/30&gt;</a:t>
              </a:r>
              <a:endParaRPr lang="zh-TW" altLang="en-US" dirty="0"/>
            </a:p>
            <a:p>
              <a:pPr algn="ctr"/>
              <a:endParaRPr lang="zh-TW" altLang="en-US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988062F9-0857-4009-985C-E52527B328D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448235" y="1532845"/>
              <a:ext cx="1981939" cy="2132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36F11E0-0CF3-4908-834F-827ED60D5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3448235" y="3660086"/>
              <a:ext cx="1981938" cy="4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E1DB507-F141-4E15-B6E2-7342B6684F77}"/>
                </a:ext>
              </a:extLst>
            </p:cNvPr>
            <p:cNvSpPr/>
            <p:nvPr/>
          </p:nvSpPr>
          <p:spPr>
            <a:xfrm>
              <a:off x="5430173" y="4954791"/>
              <a:ext cx="2932592" cy="16650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Three Batches</a:t>
              </a:r>
            </a:p>
            <a:p>
              <a:pPr algn="ctr"/>
              <a:r>
                <a:rPr lang="en-US" altLang="zh-TW" dirty="0"/>
                <a:t>42</a:t>
              </a:r>
            </a:p>
            <a:p>
              <a:pPr algn="ctr"/>
              <a:r>
                <a:rPr lang="en-US" altLang="zh-TW" dirty="0"/>
                <a:t>&lt;2018/4/12 + 2017/6/30 +2017/5/12&gt;</a:t>
              </a:r>
              <a:endParaRPr lang="zh-TW" altLang="en-US" dirty="0"/>
            </a:p>
            <a:p>
              <a:pPr algn="ctr"/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E2D0BDF-0C8C-462C-865E-A82CA59611B2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3448235" y="3664976"/>
              <a:ext cx="1981938" cy="2122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圖片 25" descr="一張含有 文字 的圖片&#10;&#10;自動產生的描述">
              <a:extLst>
                <a:ext uri="{FF2B5EF4-FFF2-40B4-BE49-F238E27FC236}">
                  <a16:creationId xmlns:a16="http://schemas.microsoft.com/office/drawing/2014/main" id="{444D9752-931A-437A-B22A-373CD911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796" y="4869921"/>
              <a:ext cx="1874576" cy="183481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A7222F-A9AD-4C65-B832-8B83DA68D8AB}"/>
              </a:ext>
            </a:extLst>
          </p:cNvPr>
          <p:cNvSpPr txBox="1"/>
          <p:nvPr/>
        </p:nvSpPr>
        <p:spPr>
          <a:xfrm>
            <a:off x="10668000" y="132735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43 cells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A1F528-2717-440B-91F9-62BCC7A1B525}"/>
              </a:ext>
            </a:extLst>
          </p:cNvPr>
          <p:cNvSpPr txBox="1"/>
          <p:nvPr/>
        </p:nvSpPr>
        <p:spPr>
          <a:xfrm>
            <a:off x="10707273" y="329157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89 cells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8C1985-85EE-44B7-9B8D-DA99358F4935}"/>
              </a:ext>
            </a:extLst>
          </p:cNvPr>
          <p:cNvSpPr txBox="1"/>
          <p:nvPr/>
        </p:nvSpPr>
        <p:spPr>
          <a:xfrm>
            <a:off x="10143721" y="292242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Accumulated cells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5BB7E1-2D4E-4EDA-BA69-6E188B8BD2AA}"/>
              </a:ext>
            </a:extLst>
          </p:cNvPr>
          <p:cNvSpPr txBox="1"/>
          <p:nvPr/>
        </p:nvSpPr>
        <p:spPr>
          <a:xfrm>
            <a:off x="10665307" y="550673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131 cells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5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0147E4-FE86-486B-9D12-30DB78CA2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" y="1230553"/>
            <a:ext cx="4784675" cy="3603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226640F-B842-4B79-8DD5-C00723B2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00" y="1230553"/>
            <a:ext cx="4784675" cy="3608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B6F1CB-196B-4347-AEFE-F2039011CD5A}"/>
              </a:ext>
            </a:extLst>
          </p:cNvPr>
          <p:cNvSpPr txBox="1"/>
          <p:nvPr/>
        </p:nvSpPr>
        <p:spPr>
          <a:xfrm>
            <a:off x="4777562" y="2364990"/>
            <a:ext cx="263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Remove cycle life &gt;= 1600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38BBD3D9-8473-4903-A1E8-0373EAAE0E68}"/>
              </a:ext>
            </a:extLst>
          </p:cNvPr>
          <p:cNvSpPr/>
          <p:nvPr/>
        </p:nvSpPr>
        <p:spPr>
          <a:xfrm>
            <a:off x="4864963" y="2734322"/>
            <a:ext cx="2405849" cy="6036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58B087-8742-45F6-AFC0-B5492C6FBA5F}"/>
              </a:ext>
            </a:extLst>
          </p:cNvPr>
          <p:cNvSpPr txBox="1"/>
          <p:nvPr/>
        </p:nvSpPr>
        <p:spPr>
          <a:xfrm>
            <a:off x="1999509" y="772357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Before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E2A5AE-9FFD-4B28-BBBC-EA63EB36CE25}"/>
              </a:ext>
            </a:extLst>
          </p:cNvPr>
          <p:cNvSpPr txBox="1"/>
          <p:nvPr/>
        </p:nvSpPr>
        <p:spPr>
          <a:xfrm>
            <a:off x="9382652" y="814980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After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DED30D-B191-444C-A53B-8EB9A3907CCE}"/>
              </a:ext>
            </a:extLst>
          </p:cNvPr>
          <p:cNvSpPr/>
          <p:nvPr/>
        </p:nvSpPr>
        <p:spPr>
          <a:xfrm>
            <a:off x="1438183" y="5184559"/>
            <a:ext cx="2574524" cy="1296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131 examples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612110-8239-495D-AC2F-2333009DCF3C}"/>
              </a:ext>
            </a:extLst>
          </p:cNvPr>
          <p:cNvSpPr/>
          <p:nvPr/>
        </p:nvSpPr>
        <p:spPr>
          <a:xfrm>
            <a:off x="8431572" y="5184559"/>
            <a:ext cx="2574524" cy="1296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126 examples</a:t>
            </a:r>
            <a:endParaRPr lang="zh-TW" altLang="en-US" b="1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8F17886-CA77-4A04-8EAA-777D7521DE2D}"/>
              </a:ext>
            </a:extLst>
          </p:cNvPr>
          <p:cNvSpPr/>
          <p:nvPr/>
        </p:nvSpPr>
        <p:spPr>
          <a:xfrm>
            <a:off x="4119238" y="5530788"/>
            <a:ext cx="4208015" cy="6036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7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34C95-2E38-4BC4-91DC-6C061A2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preprocessing</a:t>
            </a:r>
            <a:endParaRPr lang="zh-TW" altLang="en-US" b="1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E61580D-129A-4CF4-BB81-7B48E6AE218C}"/>
              </a:ext>
            </a:extLst>
          </p:cNvPr>
          <p:cNvGrpSpPr/>
          <p:nvPr/>
        </p:nvGrpSpPr>
        <p:grpSpPr>
          <a:xfrm>
            <a:off x="0" y="1878113"/>
            <a:ext cx="5723137" cy="4614762"/>
            <a:chOff x="6161112" y="31304"/>
            <a:chExt cx="5539656" cy="51119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D6E7078-2F36-4F13-BD13-2FF230C6D2DC}"/>
                </a:ext>
              </a:extLst>
            </p:cNvPr>
            <p:cNvSpPr/>
            <p:nvPr/>
          </p:nvSpPr>
          <p:spPr>
            <a:xfrm>
              <a:off x="8238477" y="658721"/>
              <a:ext cx="3462291" cy="444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Frame</a:t>
              </a:r>
              <a:endParaRPr lang="zh-TW" altLang="en-US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DB3F9C27-4E8A-46BD-A27A-C5D5D87BDC1C}"/>
                </a:ext>
              </a:extLst>
            </p:cNvPr>
            <p:cNvCxnSpPr>
              <a:cxnSpLocks/>
            </p:cNvCxnSpPr>
            <p:nvPr/>
          </p:nvCxnSpPr>
          <p:spPr>
            <a:xfrm>
              <a:off x="7883372" y="621938"/>
              <a:ext cx="0" cy="452127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A4C583F-E45E-467D-8BE0-AEE959C9C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477" y="400636"/>
              <a:ext cx="34622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32D40F6-0616-4991-8AA6-FC08BFF2C88A}"/>
                </a:ext>
              </a:extLst>
            </p:cNvPr>
            <p:cNvSpPr txBox="1"/>
            <p:nvPr/>
          </p:nvSpPr>
          <p:spPr>
            <a:xfrm>
              <a:off x="6161112" y="3554358"/>
              <a:ext cx="2228288" cy="40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Number Of Cells = 126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A05745D-F2A8-4DCB-91A5-03BEC42E395D}"/>
                </a:ext>
              </a:extLst>
            </p:cNvPr>
            <p:cNvSpPr txBox="1"/>
            <p:nvPr/>
          </p:nvSpPr>
          <p:spPr>
            <a:xfrm>
              <a:off x="8763750" y="31304"/>
              <a:ext cx="259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Number of Features = 72</a:t>
              </a:r>
              <a:endParaRPr lang="zh-TW" altLang="en-US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605D821-DA07-44BC-9352-01A83E7E61EB}"/>
              </a:ext>
            </a:extLst>
          </p:cNvPr>
          <p:cNvGrpSpPr/>
          <p:nvPr/>
        </p:nvGrpSpPr>
        <p:grpSpPr>
          <a:xfrm>
            <a:off x="6835734" y="812337"/>
            <a:ext cx="4884931" cy="5322216"/>
            <a:chOff x="6835734" y="812337"/>
            <a:chExt cx="4884931" cy="5322216"/>
          </a:xfrm>
        </p:grpSpPr>
        <p:pic>
          <p:nvPicPr>
            <p:cNvPr id="17" name="圖片 16" descr="一張含有 文字, 桌 的圖片&#10;&#10;自動產生的描述">
              <a:extLst>
                <a:ext uri="{FF2B5EF4-FFF2-40B4-BE49-F238E27FC236}">
                  <a16:creationId xmlns:a16="http://schemas.microsoft.com/office/drawing/2014/main" id="{3D2A0DCC-9E5B-4272-A4E2-E889D4983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734" y="812337"/>
              <a:ext cx="4884931" cy="5322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025780-9E2F-47DB-96FE-9CB2731CB171}"/>
                </a:ext>
              </a:extLst>
            </p:cNvPr>
            <p:cNvSpPr/>
            <p:nvPr/>
          </p:nvSpPr>
          <p:spPr>
            <a:xfrm>
              <a:off x="6861210" y="958878"/>
              <a:ext cx="4859455" cy="3682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EAB194-9CAE-4101-BDE6-9AF43F984FC1}"/>
              </a:ext>
            </a:extLst>
          </p:cNvPr>
          <p:cNvSpPr txBox="1"/>
          <p:nvPr/>
        </p:nvSpPr>
        <p:spPr>
          <a:xfrm>
            <a:off x="6468865" y="6187487"/>
            <a:ext cx="565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&lt; F. Yang et al. “Lifespan prediction of lithium-ion batteries based on various extracted features and gradient boosting regression tree model” &gt; </a:t>
            </a:r>
            <a:endParaRPr lang="zh-TW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4963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34C95-2E38-4BC4-91DC-6C061A2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preprocessing</a:t>
            </a:r>
            <a:endParaRPr lang="zh-TW" altLang="en-US" b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EC5CE26-5897-4ED4-A6B8-4F5B23569492}"/>
              </a:ext>
            </a:extLst>
          </p:cNvPr>
          <p:cNvGrpSpPr/>
          <p:nvPr/>
        </p:nvGrpSpPr>
        <p:grpSpPr>
          <a:xfrm>
            <a:off x="6754000" y="806245"/>
            <a:ext cx="4671083" cy="5568027"/>
            <a:chOff x="6468865" y="2106134"/>
            <a:chExt cx="3964506" cy="4415622"/>
          </a:xfrm>
        </p:grpSpPr>
        <p:pic>
          <p:nvPicPr>
            <p:cNvPr id="17" name="圖片 16" descr="一張含有 文字, 桌 的圖片&#10;&#10;自動產生的描述">
              <a:extLst>
                <a:ext uri="{FF2B5EF4-FFF2-40B4-BE49-F238E27FC236}">
                  <a16:creationId xmlns:a16="http://schemas.microsoft.com/office/drawing/2014/main" id="{3D2A0DCC-9E5B-4272-A4E2-E889D4983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865" y="2106134"/>
              <a:ext cx="3964506" cy="4415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09521-29DB-48CE-AEBC-806D6C32F559}"/>
                </a:ext>
              </a:extLst>
            </p:cNvPr>
            <p:cNvSpPr/>
            <p:nvPr/>
          </p:nvSpPr>
          <p:spPr>
            <a:xfrm>
              <a:off x="7719754" y="2748120"/>
              <a:ext cx="2583402" cy="10667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7AE4EC-72CF-485E-83AC-B601980E49CA}"/>
              </a:ext>
            </a:extLst>
          </p:cNvPr>
          <p:cNvSpPr txBox="1"/>
          <p:nvPr/>
        </p:nvSpPr>
        <p:spPr>
          <a:xfrm>
            <a:off x="309078" y="4344424"/>
            <a:ext cx="335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 IC curve of two particular cells &gt;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FF11E7-86A9-447C-AEEF-7F03DE95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7" y="1737360"/>
            <a:ext cx="5808273" cy="22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34C95-2E38-4BC4-91DC-6C061A2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preprocessing</a:t>
            </a:r>
            <a:endParaRPr lang="zh-TW" altLang="en-US" b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EC5CE26-5897-4ED4-A6B8-4F5B23569492}"/>
              </a:ext>
            </a:extLst>
          </p:cNvPr>
          <p:cNvGrpSpPr/>
          <p:nvPr/>
        </p:nvGrpSpPr>
        <p:grpSpPr>
          <a:xfrm>
            <a:off x="6754000" y="806245"/>
            <a:ext cx="4671083" cy="5568027"/>
            <a:chOff x="6468865" y="2106134"/>
            <a:chExt cx="3964506" cy="4415622"/>
          </a:xfrm>
        </p:grpSpPr>
        <p:pic>
          <p:nvPicPr>
            <p:cNvPr id="17" name="圖片 16" descr="一張含有 文字, 桌 的圖片&#10;&#10;自動產生的描述">
              <a:extLst>
                <a:ext uri="{FF2B5EF4-FFF2-40B4-BE49-F238E27FC236}">
                  <a16:creationId xmlns:a16="http://schemas.microsoft.com/office/drawing/2014/main" id="{3D2A0DCC-9E5B-4272-A4E2-E889D4983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865" y="2106134"/>
              <a:ext cx="3964506" cy="4415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09521-29DB-48CE-AEBC-806D6C32F559}"/>
                </a:ext>
              </a:extLst>
            </p:cNvPr>
            <p:cNvSpPr/>
            <p:nvPr/>
          </p:nvSpPr>
          <p:spPr>
            <a:xfrm>
              <a:off x="7719754" y="2748120"/>
              <a:ext cx="2583402" cy="10667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C4E78005-4D36-4EE6-A95D-C84884B17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1" y="1615779"/>
            <a:ext cx="6486907" cy="2090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392AA89-48EA-4B5D-A6F7-049413321D10}"/>
                  </a:ext>
                </a:extLst>
              </p:cNvPr>
              <p:cNvSpPr txBox="1"/>
              <p:nvPr/>
            </p:nvSpPr>
            <p:spPr>
              <a:xfrm>
                <a:off x="530943" y="3962756"/>
                <a:ext cx="3538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100−10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392AA89-48EA-4B5D-A6F7-04941332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3" y="3962756"/>
                <a:ext cx="353891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37AE4EC-72CF-485E-83AC-B601980E49CA}"/>
                  </a:ext>
                </a:extLst>
              </p:cNvPr>
              <p:cNvSpPr txBox="1"/>
              <p:nvPr/>
            </p:nvSpPr>
            <p:spPr>
              <a:xfrm>
                <a:off x="530943" y="4403417"/>
                <a:ext cx="536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Var(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) is highly correlated to the cycle life.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37AE4EC-72CF-485E-83AC-B601980E4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3" y="4403417"/>
                <a:ext cx="5364545" cy="369332"/>
              </a:xfrm>
              <a:prstGeom prst="rect">
                <a:avLst/>
              </a:prstGeom>
              <a:blipFill>
                <a:blip r:embed="rId6"/>
                <a:stretch>
                  <a:fillRect l="-909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0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34C95-2E38-4BC4-91DC-6C061A2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preprocessing</a:t>
            </a:r>
            <a:endParaRPr lang="zh-TW" altLang="en-US" b="1" dirty="0"/>
          </a:p>
        </p:txBody>
      </p:sp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BB888E4D-2EE5-43CD-BFC4-9AF8D1DA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7991"/>
            <a:ext cx="2675836" cy="17410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CB13FC6-7104-4B7C-9BCA-2AA4296A3ADD}"/>
              </a:ext>
            </a:extLst>
          </p:cNvPr>
          <p:cNvGrpSpPr/>
          <p:nvPr/>
        </p:nvGrpSpPr>
        <p:grpSpPr>
          <a:xfrm>
            <a:off x="7207045" y="863796"/>
            <a:ext cx="4504519" cy="5130408"/>
            <a:chOff x="6468865" y="2106134"/>
            <a:chExt cx="3964506" cy="4415622"/>
          </a:xfrm>
        </p:grpSpPr>
        <p:pic>
          <p:nvPicPr>
            <p:cNvPr id="17" name="圖片 16" descr="一張含有 文字, 桌 的圖片&#10;&#10;自動產生的描述">
              <a:extLst>
                <a:ext uri="{FF2B5EF4-FFF2-40B4-BE49-F238E27FC236}">
                  <a16:creationId xmlns:a16="http://schemas.microsoft.com/office/drawing/2014/main" id="{3D2A0DCC-9E5B-4272-A4E2-E889D4983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865" y="2106134"/>
              <a:ext cx="3964506" cy="4415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09521-29DB-48CE-AEBC-806D6C32F559}"/>
                </a:ext>
              </a:extLst>
            </p:cNvPr>
            <p:cNvSpPr/>
            <p:nvPr/>
          </p:nvSpPr>
          <p:spPr>
            <a:xfrm>
              <a:off x="7759083" y="3826276"/>
              <a:ext cx="2583402" cy="1878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8C0F56-1AE6-47B7-95F8-18B17C24DBA5}"/>
              </a:ext>
            </a:extLst>
          </p:cNvPr>
          <p:cNvSpPr txBox="1"/>
          <p:nvPr/>
        </p:nvSpPr>
        <p:spPr>
          <a:xfrm>
            <a:off x="838200" y="3769070"/>
            <a:ext cx="599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 A is a Linear regression model.</a:t>
            </a:r>
          </a:p>
          <a:p>
            <a:endParaRPr lang="en-US" altLang="zh-TW" dirty="0"/>
          </a:p>
          <a:p>
            <a:r>
              <a:rPr lang="en-US" altLang="zh-TW" dirty="0"/>
              <a:t>Model B and C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haris SIL"/>
              </a:rPr>
              <a:t>semi-empirical models and have been widely used to capture the capacity degradation of lithium-ion batteries.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77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34C95-2E38-4BC4-91DC-6C061A2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preprocessing</a:t>
            </a:r>
            <a:endParaRPr lang="zh-TW" altLang="en-US" b="1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509AC91-B4B8-4E64-8DB5-4D28C1C95523}"/>
              </a:ext>
            </a:extLst>
          </p:cNvPr>
          <p:cNvGrpSpPr/>
          <p:nvPr/>
        </p:nvGrpSpPr>
        <p:grpSpPr>
          <a:xfrm>
            <a:off x="6754000" y="806245"/>
            <a:ext cx="4671083" cy="5568027"/>
            <a:chOff x="6754000" y="806245"/>
            <a:chExt cx="4671083" cy="5568027"/>
          </a:xfrm>
        </p:grpSpPr>
        <p:pic>
          <p:nvPicPr>
            <p:cNvPr id="17" name="圖片 16" descr="一張含有 文字, 桌 的圖片&#10;&#10;自動產生的描述">
              <a:extLst>
                <a:ext uri="{FF2B5EF4-FFF2-40B4-BE49-F238E27FC236}">
                  <a16:creationId xmlns:a16="http://schemas.microsoft.com/office/drawing/2014/main" id="{3D2A0DCC-9E5B-4272-A4E2-E889D4983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000" y="806245"/>
              <a:ext cx="4671083" cy="5568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09521-29DB-48CE-AEBC-806D6C32F559}"/>
                </a:ext>
              </a:extLst>
            </p:cNvPr>
            <p:cNvSpPr/>
            <p:nvPr/>
          </p:nvSpPr>
          <p:spPr>
            <a:xfrm>
              <a:off x="8188501" y="5302878"/>
              <a:ext cx="3043831" cy="10713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662CB-7211-4039-B429-5ADF60B9D06D}"/>
              </a:ext>
            </a:extLst>
          </p:cNvPr>
          <p:cNvSpPr txBox="1"/>
          <p:nvPr/>
        </p:nvSpPr>
        <p:spPr>
          <a:xfrm>
            <a:off x="592392" y="4437639"/>
            <a:ext cx="570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Constructed by Temperature data during discharge process.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94406C7-41D0-45BA-AC98-2C7B03857410}"/>
              </a:ext>
            </a:extLst>
          </p:cNvPr>
          <p:cNvGrpSpPr/>
          <p:nvPr/>
        </p:nvGrpSpPr>
        <p:grpSpPr>
          <a:xfrm>
            <a:off x="512962" y="1573161"/>
            <a:ext cx="5866835" cy="2442631"/>
            <a:chOff x="512962" y="1573161"/>
            <a:chExt cx="5866835" cy="244263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7F5052-C936-4A90-AAC1-A4A700805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62" y="1573161"/>
              <a:ext cx="5866835" cy="213485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F6FE97E-1146-42E6-847E-955E6D2388E7}"/>
                </a:ext>
              </a:extLst>
            </p:cNvPr>
            <p:cNvSpPr txBox="1"/>
            <p:nvPr/>
          </p:nvSpPr>
          <p:spPr>
            <a:xfrm>
              <a:off x="1311114" y="3708015"/>
              <a:ext cx="1700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Discharge time (min)</a:t>
              </a:r>
              <a:endParaRPr lang="zh-TW" altLang="en-US" sz="14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4D47FC3-3EFD-4E34-9F16-B4DBAE7C56F5}"/>
                </a:ext>
              </a:extLst>
            </p:cNvPr>
            <p:cNvSpPr txBox="1"/>
            <p:nvPr/>
          </p:nvSpPr>
          <p:spPr>
            <a:xfrm>
              <a:off x="4261562" y="3663084"/>
              <a:ext cx="1700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Discharge time (min)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50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34C95-2E38-4BC4-91DC-6C061A2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preprocessing</a:t>
            </a:r>
            <a:endParaRPr lang="zh-TW" altLang="en-US" b="1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E61580D-129A-4CF4-BB81-7B48E6AE218C}"/>
              </a:ext>
            </a:extLst>
          </p:cNvPr>
          <p:cNvGrpSpPr/>
          <p:nvPr/>
        </p:nvGrpSpPr>
        <p:grpSpPr>
          <a:xfrm>
            <a:off x="0" y="1878113"/>
            <a:ext cx="5723137" cy="4614762"/>
            <a:chOff x="6161112" y="31304"/>
            <a:chExt cx="5539656" cy="51119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D6E7078-2F36-4F13-BD13-2FF230C6D2DC}"/>
                </a:ext>
              </a:extLst>
            </p:cNvPr>
            <p:cNvSpPr/>
            <p:nvPr/>
          </p:nvSpPr>
          <p:spPr>
            <a:xfrm>
              <a:off x="8238477" y="658721"/>
              <a:ext cx="3462291" cy="444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Frame</a:t>
              </a:r>
              <a:endParaRPr lang="zh-TW" altLang="en-US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DB3F9C27-4E8A-46BD-A27A-C5D5D87BDC1C}"/>
                </a:ext>
              </a:extLst>
            </p:cNvPr>
            <p:cNvCxnSpPr>
              <a:cxnSpLocks/>
            </p:cNvCxnSpPr>
            <p:nvPr/>
          </p:nvCxnSpPr>
          <p:spPr>
            <a:xfrm>
              <a:off x="7883372" y="621938"/>
              <a:ext cx="0" cy="452127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A4C583F-E45E-467D-8BE0-AEE959C9C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477" y="400636"/>
              <a:ext cx="34622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32D40F6-0616-4991-8AA6-FC08BFF2C88A}"/>
                </a:ext>
              </a:extLst>
            </p:cNvPr>
            <p:cNvSpPr txBox="1"/>
            <p:nvPr/>
          </p:nvSpPr>
          <p:spPr>
            <a:xfrm>
              <a:off x="6161112" y="3554358"/>
              <a:ext cx="2228288" cy="40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Number Of Cells = 126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A05745D-F2A8-4DCB-91A5-03BEC42E395D}"/>
                </a:ext>
              </a:extLst>
            </p:cNvPr>
            <p:cNvSpPr txBox="1"/>
            <p:nvPr/>
          </p:nvSpPr>
          <p:spPr>
            <a:xfrm>
              <a:off x="8763750" y="31304"/>
              <a:ext cx="259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Number of Features = 72</a:t>
              </a:r>
              <a:endParaRPr lang="zh-TW" altLang="en-US" dirty="0"/>
            </a:p>
          </p:txBody>
        </p:sp>
      </p:grpSp>
      <p:pic>
        <p:nvPicPr>
          <p:cNvPr id="17" name="圖片 16" descr="一張含有 文字, 桌 的圖片&#10;&#10;自動產生的描述">
            <a:extLst>
              <a:ext uri="{FF2B5EF4-FFF2-40B4-BE49-F238E27FC236}">
                <a16:creationId xmlns:a16="http://schemas.microsoft.com/office/drawing/2014/main" id="{3D2A0DCC-9E5B-4272-A4E2-E889D4983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65" y="1199539"/>
            <a:ext cx="4778480" cy="5322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86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1854B-5288-491E-98AA-8F237AA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Modeling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17DB1F-E996-407D-AEFA-314E264B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2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3EB64-06CA-4360-8793-20B93D80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E80470-3090-49FE-8665-421876BDBFCC}"/>
              </a:ext>
            </a:extLst>
          </p:cNvPr>
          <p:cNvSpPr txBox="1"/>
          <p:nvPr/>
        </p:nvSpPr>
        <p:spPr>
          <a:xfrm>
            <a:off x="454742" y="1794743"/>
            <a:ext cx="3833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Gradient Boosting Regression Tree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E6B871-12FC-4F1D-A185-04ED5D881B43}"/>
              </a:ext>
            </a:extLst>
          </p:cNvPr>
          <p:cNvSpPr txBox="1"/>
          <p:nvPr/>
        </p:nvSpPr>
        <p:spPr>
          <a:xfrm>
            <a:off x="8346011" y="6254772"/>
            <a:ext cx="3845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&lt; Slide credit: </a:t>
            </a:r>
            <a:r>
              <a:rPr lang="en-US" altLang="zh-TW" sz="1600" i="1" dirty="0" err="1"/>
              <a:t>StatQuest</a:t>
            </a:r>
            <a:r>
              <a:rPr lang="en-US" altLang="zh-TW" sz="1600" i="1" dirty="0"/>
              <a:t> with Josh </a:t>
            </a:r>
            <a:r>
              <a:rPr lang="en-US" altLang="zh-TW" sz="1600" i="1" dirty="0" err="1"/>
              <a:t>Starmer</a:t>
            </a:r>
            <a:r>
              <a:rPr lang="en-US" altLang="zh-TW" sz="1600" i="1" dirty="0"/>
              <a:t> &gt;</a:t>
            </a:r>
            <a:endParaRPr lang="zh-TW" altLang="en-US" sz="1600" i="1" dirty="0"/>
          </a:p>
        </p:txBody>
      </p:sp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B6CE81B2-0B07-4499-92D3-B95D5D0B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" y="2156511"/>
            <a:ext cx="6231624" cy="29204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DEC5D1-E9EA-4858-8EAF-A96B6A03E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32" y="3036365"/>
            <a:ext cx="6231624" cy="31011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13F2B1-B675-4643-8CB1-02E6B7360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32" y="119483"/>
            <a:ext cx="6338225" cy="291688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256583-794B-4633-B740-41A0A96D5C02}"/>
              </a:ext>
            </a:extLst>
          </p:cNvPr>
          <p:cNvSpPr txBox="1"/>
          <p:nvPr/>
        </p:nvSpPr>
        <p:spPr>
          <a:xfrm>
            <a:off x="155244" y="5534467"/>
            <a:ext cx="53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Take </a:t>
            </a:r>
            <a:r>
              <a:rPr lang="en-US" altLang="zh-TW" dirty="0">
                <a:solidFill>
                  <a:srgbClr val="FF0000"/>
                </a:solidFill>
              </a:rPr>
              <a:t>Learning rate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number of trees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number of splits</a:t>
            </a:r>
            <a:r>
              <a:rPr lang="en-US" altLang="zh-TW" dirty="0"/>
              <a:t> as the hyper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5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A64AD-365B-4401-A792-5F22E3BF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6B520-9136-49C9-8677-3DB985AE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/>
              <a:t> Background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/>
              <a:t> Data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/>
              <a:t> Data Preprocessing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/>
              <a:t> Modeling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/>
              <a:t>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01172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3EB64-06CA-4360-8793-20B93D80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E80470-3090-49FE-8665-421876BDBFCC}"/>
              </a:ext>
            </a:extLst>
          </p:cNvPr>
          <p:cNvSpPr txBox="1"/>
          <p:nvPr/>
        </p:nvSpPr>
        <p:spPr>
          <a:xfrm>
            <a:off x="454742" y="1794743"/>
            <a:ext cx="416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Extreme Gradient Boosting (</a:t>
            </a:r>
            <a:r>
              <a:rPr lang="en-US" altLang="zh-TW" sz="2000" b="1" dirty="0" err="1"/>
              <a:t>XGBoost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E6B871-12FC-4F1D-A185-04ED5D881B43}"/>
              </a:ext>
            </a:extLst>
          </p:cNvPr>
          <p:cNvSpPr txBox="1"/>
          <p:nvPr/>
        </p:nvSpPr>
        <p:spPr>
          <a:xfrm>
            <a:off x="8346011" y="6254772"/>
            <a:ext cx="3845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&lt; Slide credit: </a:t>
            </a:r>
            <a:r>
              <a:rPr lang="en-US" altLang="zh-TW" sz="1600" i="1" dirty="0" err="1"/>
              <a:t>StatQuest</a:t>
            </a:r>
            <a:r>
              <a:rPr lang="en-US" altLang="zh-TW" sz="1600" i="1" dirty="0"/>
              <a:t> with Josh </a:t>
            </a:r>
            <a:r>
              <a:rPr lang="en-US" altLang="zh-TW" sz="1600" i="1" dirty="0" err="1"/>
              <a:t>Starmer</a:t>
            </a:r>
            <a:r>
              <a:rPr lang="en-US" altLang="zh-TW" sz="1600" i="1" dirty="0"/>
              <a:t> &gt;</a:t>
            </a:r>
            <a:endParaRPr lang="zh-TW" alt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2256583-794B-4633-B740-41A0A96D5C02}"/>
                  </a:ext>
                </a:extLst>
              </p:cNvPr>
              <p:cNvSpPr txBox="1"/>
              <p:nvPr/>
            </p:nvSpPr>
            <p:spPr>
              <a:xfrm>
                <a:off x="454742" y="2627486"/>
                <a:ext cx="10813026" cy="2036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2400" dirty="0"/>
              </a:p>
              <a:p>
                <a:pPr algn="r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𝑇𝑒𝑟𝑚𝑖𝑛𝑎𝑙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2000" dirty="0"/>
                  <a:t>Take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Learning rate</a:t>
                </a:r>
                <a:r>
                  <a:rPr lang="en-US" altLang="zh-TW" sz="2000" dirty="0"/>
                  <a:t>,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number of trees</a:t>
                </a:r>
                <a:r>
                  <a:rPr lang="en-US" altLang="zh-TW" sz="2000" dirty="0"/>
                  <a:t>,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number of splits, lambda, and gamma</a:t>
                </a:r>
                <a:r>
                  <a:rPr lang="en-US" altLang="zh-TW" sz="2000" dirty="0"/>
                  <a:t> as the hyper parameters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2256583-794B-4633-B740-41A0A96D5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2" y="2627486"/>
                <a:ext cx="10813026" cy="2036711"/>
              </a:xfrm>
              <a:prstGeom prst="rect">
                <a:avLst/>
              </a:prstGeom>
              <a:blipFill>
                <a:blip r:embed="rId2"/>
                <a:stretch>
                  <a:fillRect l="-620" b="-4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1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A8767-BF9E-47DA-848F-9EB590B5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Modeling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3CDD84-4B1E-40EB-8F6F-4B5D50B26A92}"/>
              </a:ext>
            </a:extLst>
          </p:cNvPr>
          <p:cNvSpPr/>
          <p:nvPr/>
        </p:nvSpPr>
        <p:spPr>
          <a:xfrm>
            <a:off x="2252702" y="2257087"/>
            <a:ext cx="3576967" cy="401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and Validation Set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Evaluation Set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4A75F79-FD16-4E7D-96EA-CE5787947CC0}"/>
              </a:ext>
            </a:extLst>
          </p:cNvPr>
          <p:cNvCxnSpPr>
            <a:cxnSpLocks/>
          </p:cNvCxnSpPr>
          <p:nvPr/>
        </p:nvCxnSpPr>
        <p:spPr>
          <a:xfrm>
            <a:off x="1885836" y="2223881"/>
            <a:ext cx="0" cy="2365874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CCC6EDF-4AA7-44DC-884A-BF82D536FF8B}"/>
              </a:ext>
            </a:extLst>
          </p:cNvPr>
          <p:cNvCxnSpPr>
            <a:cxnSpLocks/>
          </p:cNvCxnSpPr>
          <p:nvPr/>
        </p:nvCxnSpPr>
        <p:spPr>
          <a:xfrm flipH="1">
            <a:off x="2252702" y="2024101"/>
            <a:ext cx="3576966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4F051-A289-4767-B6DF-0AAFE3C0AB8C}"/>
              </a:ext>
            </a:extLst>
          </p:cNvPr>
          <p:cNvSpPr txBox="1"/>
          <p:nvPr/>
        </p:nvSpPr>
        <p:spPr>
          <a:xfrm>
            <a:off x="1182882" y="3222152"/>
            <a:ext cx="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2/3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142DD6-ECC1-4D14-9C3F-A55C64A67B1D}"/>
              </a:ext>
            </a:extLst>
          </p:cNvPr>
          <p:cNvSpPr txBox="1"/>
          <p:nvPr/>
        </p:nvSpPr>
        <p:spPr>
          <a:xfrm>
            <a:off x="2795373" y="1690688"/>
            <a:ext cx="26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Number of Features = 72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F92A6A0-F4C3-45BF-A3D9-3183AB41CF98}"/>
              </a:ext>
            </a:extLst>
          </p:cNvPr>
          <p:cNvCxnSpPr>
            <a:cxnSpLocks/>
          </p:cNvCxnSpPr>
          <p:nvPr/>
        </p:nvCxnSpPr>
        <p:spPr>
          <a:xfrm>
            <a:off x="1885836" y="4589755"/>
            <a:ext cx="0" cy="168249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E8F9CC-E849-4CBF-AFC7-E73AD5CC4E70}"/>
              </a:ext>
            </a:extLst>
          </p:cNvPr>
          <p:cNvSpPr txBox="1"/>
          <p:nvPr/>
        </p:nvSpPr>
        <p:spPr>
          <a:xfrm>
            <a:off x="1181155" y="5327640"/>
            <a:ext cx="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1/3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241C560-E1DB-4C0E-8B4F-B2DECE259D19}"/>
              </a:ext>
            </a:extLst>
          </p:cNvPr>
          <p:cNvCxnSpPr>
            <a:cxnSpLocks/>
          </p:cNvCxnSpPr>
          <p:nvPr/>
        </p:nvCxnSpPr>
        <p:spPr>
          <a:xfrm>
            <a:off x="2252702" y="4589755"/>
            <a:ext cx="3576966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A9DEEF-FCD5-40A8-AAF5-A235F5F8369A}"/>
              </a:ext>
            </a:extLst>
          </p:cNvPr>
          <p:cNvSpPr txBox="1"/>
          <p:nvPr/>
        </p:nvSpPr>
        <p:spPr>
          <a:xfrm>
            <a:off x="3195961" y="6409678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&lt;Data Frame&gt;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79C372-D892-4191-AA52-915174C5DC59}"/>
              </a:ext>
            </a:extLst>
          </p:cNvPr>
          <p:cNvSpPr/>
          <p:nvPr/>
        </p:nvSpPr>
        <p:spPr>
          <a:xfrm>
            <a:off x="6280842" y="2223881"/>
            <a:ext cx="3576967" cy="239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Set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Validation Set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4AECEA2-3CEC-44F8-85F8-3EA8AD79B979}"/>
              </a:ext>
            </a:extLst>
          </p:cNvPr>
          <p:cNvCxnSpPr>
            <a:cxnSpLocks/>
          </p:cNvCxnSpPr>
          <p:nvPr/>
        </p:nvCxnSpPr>
        <p:spPr>
          <a:xfrm>
            <a:off x="6280842" y="3943165"/>
            <a:ext cx="3576966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4ACA365-81BA-4043-B2F1-1B4FE7113F45}"/>
              </a:ext>
            </a:extLst>
          </p:cNvPr>
          <p:cNvCxnSpPr>
            <a:cxnSpLocks/>
          </p:cNvCxnSpPr>
          <p:nvPr/>
        </p:nvCxnSpPr>
        <p:spPr>
          <a:xfrm>
            <a:off x="10108038" y="2223881"/>
            <a:ext cx="0" cy="1788826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8B40B0F-A215-4E97-99CA-8E1152871B15}"/>
              </a:ext>
            </a:extLst>
          </p:cNvPr>
          <p:cNvCxnSpPr>
            <a:cxnSpLocks/>
          </p:cNvCxnSpPr>
          <p:nvPr/>
        </p:nvCxnSpPr>
        <p:spPr>
          <a:xfrm>
            <a:off x="10108038" y="4043804"/>
            <a:ext cx="0" cy="574889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F18CFD-678F-42F1-8479-AE7BAE0B07DA}"/>
              </a:ext>
            </a:extLst>
          </p:cNvPr>
          <p:cNvSpPr txBox="1"/>
          <p:nvPr/>
        </p:nvSpPr>
        <p:spPr>
          <a:xfrm>
            <a:off x="10234059" y="2933628"/>
            <a:ext cx="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4/5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C6D2E0C-2E8D-4033-86F4-09A716DF7387}"/>
              </a:ext>
            </a:extLst>
          </p:cNvPr>
          <p:cNvSpPr txBox="1"/>
          <p:nvPr/>
        </p:nvSpPr>
        <p:spPr>
          <a:xfrm>
            <a:off x="10291332" y="4146582"/>
            <a:ext cx="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1/5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C36A30D-E186-4939-A2C6-B2F1C942056B}"/>
              </a:ext>
            </a:extLst>
          </p:cNvPr>
          <p:cNvCxnSpPr>
            <a:cxnSpLocks/>
          </p:cNvCxnSpPr>
          <p:nvPr/>
        </p:nvCxnSpPr>
        <p:spPr>
          <a:xfrm flipH="1">
            <a:off x="6284644" y="1937968"/>
            <a:ext cx="3576966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BFA809C-BCA6-49AA-B984-9DF109B4B336}"/>
              </a:ext>
            </a:extLst>
          </p:cNvPr>
          <p:cNvSpPr txBox="1"/>
          <p:nvPr/>
        </p:nvSpPr>
        <p:spPr>
          <a:xfrm>
            <a:off x="6827315" y="1604555"/>
            <a:ext cx="26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Number of Features = 72</a:t>
            </a:r>
            <a:endParaRPr lang="zh-TW" altLang="en-US" dirty="0"/>
          </a:p>
        </p:txBody>
      </p:sp>
      <p:sp>
        <p:nvSpPr>
          <p:cNvPr id="3" name="箭號: 弧形下彎 2">
            <a:extLst>
              <a:ext uri="{FF2B5EF4-FFF2-40B4-BE49-F238E27FC236}">
                <a16:creationId xmlns:a16="http://schemas.microsoft.com/office/drawing/2014/main" id="{298E2150-F71B-463B-B9B5-E4F21757E207}"/>
              </a:ext>
            </a:extLst>
          </p:cNvPr>
          <p:cNvSpPr/>
          <p:nvPr/>
        </p:nvSpPr>
        <p:spPr>
          <a:xfrm rot="10800000">
            <a:off x="7496715" y="4868687"/>
            <a:ext cx="1145219" cy="656948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2593DC-0AD8-404E-922C-EC7C11CE75E5}"/>
              </a:ext>
            </a:extLst>
          </p:cNvPr>
          <p:cNvSpPr txBox="1"/>
          <p:nvPr/>
        </p:nvSpPr>
        <p:spPr>
          <a:xfrm>
            <a:off x="7046817" y="5567890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5-fold cross validation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4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BBF33-5FA6-4928-A74A-9E1D8597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Modeling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DC58D9-8A86-48E3-B3BF-2425428FE6E1}"/>
              </a:ext>
            </a:extLst>
          </p:cNvPr>
          <p:cNvSpPr txBox="1"/>
          <p:nvPr/>
        </p:nvSpPr>
        <p:spPr>
          <a:xfrm>
            <a:off x="344618" y="4815934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&lt;Learning Rate&gt;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B23A3D-0584-414F-863F-6F090A4C1D1A}"/>
              </a:ext>
            </a:extLst>
          </p:cNvPr>
          <p:cNvSpPr txBox="1"/>
          <p:nvPr/>
        </p:nvSpPr>
        <p:spPr>
          <a:xfrm>
            <a:off x="344618" y="5153664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&lt;Number of trees&gt;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A1561F-2F8B-4CCA-AF14-ABD97FE623F4}"/>
              </a:ext>
            </a:extLst>
          </p:cNvPr>
          <p:cNvSpPr txBox="1"/>
          <p:nvPr/>
        </p:nvSpPr>
        <p:spPr>
          <a:xfrm>
            <a:off x="344618" y="5528900"/>
            <a:ext cx="289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&lt;Maximum Number of Split&gt;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56E9B-A671-498C-8DB5-62AD50BB28A3}"/>
                  </a:ext>
                </a:extLst>
              </p:cNvPr>
              <p:cNvSpPr txBox="1"/>
              <p:nvPr/>
            </p:nvSpPr>
            <p:spPr>
              <a:xfrm>
                <a:off x="5790797" y="5172718"/>
                <a:ext cx="6401203" cy="100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Go over 5-fold CV on all the combinations</a:t>
                </a:r>
              </a:p>
              <a:p>
                <a:r>
                  <a:rPr lang="en-US" altLang="zh-TW" dirty="0"/>
                  <a:t>Return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𝐶𝑉𝐸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𝐶𝑉𝐸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∈{1,…,56000}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Pick the best hyper parameter based on RMSE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⁡{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𝐶𝑉𝐸</m:t>
                            </m:r>
                          </m:e>
                        </m:acc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56E9B-A671-498C-8DB5-62AD50BB2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797" y="5172718"/>
                <a:ext cx="6401203" cy="1008674"/>
              </a:xfrm>
              <a:prstGeom prst="rect">
                <a:avLst/>
              </a:prstGeom>
              <a:blipFill>
                <a:blip r:embed="rId2"/>
                <a:stretch>
                  <a:fillRect l="-857" t="-363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C2CA43B1-60D0-4DEC-88E4-8C777B885FE5}"/>
              </a:ext>
            </a:extLst>
          </p:cNvPr>
          <p:cNvSpPr/>
          <p:nvPr/>
        </p:nvSpPr>
        <p:spPr>
          <a:xfrm rot="10800000" flipH="1">
            <a:off x="10574812" y="4387448"/>
            <a:ext cx="1119330" cy="899077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9120D1-9299-469D-818F-282D2481A795}"/>
              </a:ext>
            </a:extLst>
          </p:cNvPr>
          <p:cNvSpPr txBox="1"/>
          <p:nvPr/>
        </p:nvSpPr>
        <p:spPr>
          <a:xfrm>
            <a:off x="1364996" y="5911195"/>
            <a:ext cx="111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&lt;gamma&gt;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D31460E-AA1C-449F-AA09-3C5289E4E499}"/>
              </a:ext>
            </a:extLst>
          </p:cNvPr>
          <p:cNvSpPr txBox="1"/>
          <p:nvPr/>
        </p:nvSpPr>
        <p:spPr>
          <a:xfrm>
            <a:off x="247382" y="591117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&lt;lambda&gt;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CE98EC8-880B-415B-BDCB-7A40B423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74" y="1768631"/>
            <a:ext cx="9158852" cy="28484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E906AD-F671-4667-8770-9054BBFB2B4C}"/>
              </a:ext>
            </a:extLst>
          </p:cNvPr>
          <p:cNvSpPr/>
          <p:nvPr/>
        </p:nvSpPr>
        <p:spPr>
          <a:xfrm>
            <a:off x="1828800" y="3905962"/>
            <a:ext cx="8386916" cy="4502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66FAED-8449-4296-80FA-CDA03C4D3B2C}"/>
              </a:ext>
            </a:extLst>
          </p:cNvPr>
          <p:cNvSpPr/>
          <p:nvPr/>
        </p:nvSpPr>
        <p:spPr>
          <a:xfrm>
            <a:off x="1828800" y="3063049"/>
            <a:ext cx="6303145" cy="823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上彎 7">
            <a:extLst>
              <a:ext uri="{FF2B5EF4-FFF2-40B4-BE49-F238E27FC236}">
                <a16:creationId xmlns:a16="http://schemas.microsoft.com/office/drawing/2014/main" id="{110ED8CA-6110-47C9-9482-5162591FB8D9}"/>
              </a:ext>
            </a:extLst>
          </p:cNvPr>
          <p:cNvSpPr/>
          <p:nvPr/>
        </p:nvSpPr>
        <p:spPr>
          <a:xfrm rot="10800000">
            <a:off x="363980" y="1970842"/>
            <a:ext cx="1136345" cy="191524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E0542C-74D4-495F-94BE-27DBF1B00897}"/>
              </a:ext>
            </a:extLst>
          </p:cNvPr>
          <p:cNvSpPr/>
          <p:nvPr/>
        </p:nvSpPr>
        <p:spPr>
          <a:xfrm>
            <a:off x="1828800" y="4387447"/>
            <a:ext cx="8746012" cy="2609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上彎 17">
            <a:extLst>
              <a:ext uri="{FF2B5EF4-FFF2-40B4-BE49-F238E27FC236}">
                <a16:creationId xmlns:a16="http://schemas.microsoft.com/office/drawing/2014/main" id="{936B0FCE-7FD1-4AB9-822D-7191BEB1E5FF}"/>
              </a:ext>
            </a:extLst>
          </p:cNvPr>
          <p:cNvSpPr/>
          <p:nvPr/>
        </p:nvSpPr>
        <p:spPr>
          <a:xfrm rot="10800000">
            <a:off x="-18575" y="4163055"/>
            <a:ext cx="1556248" cy="2018337"/>
          </a:xfrm>
          <a:prstGeom prst="bentUpArrow">
            <a:avLst>
              <a:gd name="adj1" fmla="val 14458"/>
              <a:gd name="adj2" fmla="val 984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20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BBF33-5FA6-4928-A74A-9E1D8597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Modeling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DC58D9-8A86-48E3-B3BF-2425428FE6E1}"/>
              </a:ext>
            </a:extLst>
          </p:cNvPr>
          <p:cNvSpPr txBox="1"/>
          <p:nvPr/>
        </p:nvSpPr>
        <p:spPr>
          <a:xfrm>
            <a:off x="344618" y="4815934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&lt;Learning Rate&gt;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B23A3D-0584-414F-863F-6F090A4C1D1A}"/>
              </a:ext>
            </a:extLst>
          </p:cNvPr>
          <p:cNvSpPr txBox="1"/>
          <p:nvPr/>
        </p:nvSpPr>
        <p:spPr>
          <a:xfrm>
            <a:off x="344618" y="5153664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&lt;Number of trees&gt;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A1561F-2F8B-4CCA-AF14-ABD97FE623F4}"/>
              </a:ext>
            </a:extLst>
          </p:cNvPr>
          <p:cNvSpPr txBox="1"/>
          <p:nvPr/>
        </p:nvSpPr>
        <p:spPr>
          <a:xfrm>
            <a:off x="344618" y="5528900"/>
            <a:ext cx="289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&lt;Maximum Number of Split&gt;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56E9B-A671-498C-8DB5-62AD50BB28A3}"/>
                  </a:ext>
                </a:extLst>
              </p:cNvPr>
              <p:cNvSpPr txBox="1"/>
              <p:nvPr/>
            </p:nvSpPr>
            <p:spPr>
              <a:xfrm>
                <a:off x="5790797" y="5172718"/>
                <a:ext cx="6401203" cy="100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Go over 5-fold CV on all the combinations</a:t>
                </a:r>
              </a:p>
              <a:p>
                <a:r>
                  <a:rPr lang="en-US" altLang="zh-TW" dirty="0"/>
                  <a:t>Return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𝐶𝑉𝐸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𝐶𝑉𝐸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∈{1,…,56000}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Pick the best hyper parameter based on RMSE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⁡{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𝐶𝑉𝐸</m:t>
                            </m:r>
                          </m:e>
                        </m:acc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56E9B-A671-498C-8DB5-62AD50BB2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797" y="5172718"/>
                <a:ext cx="6401203" cy="1008674"/>
              </a:xfrm>
              <a:prstGeom prst="rect">
                <a:avLst/>
              </a:prstGeom>
              <a:blipFill>
                <a:blip r:embed="rId2"/>
                <a:stretch>
                  <a:fillRect l="-857" t="-363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C2CA43B1-60D0-4DEC-88E4-8C777B885FE5}"/>
              </a:ext>
            </a:extLst>
          </p:cNvPr>
          <p:cNvSpPr/>
          <p:nvPr/>
        </p:nvSpPr>
        <p:spPr>
          <a:xfrm rot="10800000" flipH="1">
            <a:off x="10574812" y="4387448"/>
            <a:ext cx="1119330" cy="899077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9120D1-9299-469D-818F-282D2481A795}"/>
              </a:ext>
            </a:extLst>
          </p:cNvPr>
          <p:cNvSpPr txBox="1"/>
          <p:nvPr/>
        </p:nvSpPr>
        <p:spPr>
          <a:xfrm>
            <a:off x="1364996" y="5911195"/>
            <a:ext cx="111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&lt;gamma&gt;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D31460E-AA1C-449F-AA09-3C5289E4E499}"/>
              </a:ext>
            </a:extLst>
          </p:cNvPr>
          <p:cNvSpPr txBox="1"/>
          <p:nvPr/>
        </p:nvSpPr>
        <p:spPr>
          <a:xfrm>
            <a:off x="247382" y="591117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&lt;lambda&gt;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CE98EC8-880B-415B-BDCB-7A40B423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74" y="1768631"/>
            <a:ext cx="9158852" cy="28484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E906AD-F671-4667-8770-9054BBFB2B4C}"/>
              </a:ext>
            </a:extLst>
          </p:cNvPr>
          <p:cNvSpPr/>
          <p:nvPr/>
        </p:nvSpPr>
        <p:spPr>
          <a:xfrm>
            <a:off x="1828800" y="3905962"/>
            <a:ext cx="8386916" cy="4502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66FAED-8449-4296-80FA-CDA03C4D3B2C}"/>
              </a:ext>
            </a:extLst>
          </p:cNvPr>
          <p:cNvSpPr/>
          <p:nvPr/>
        </p:nvSpPr>
        <p:spPr>
          <a:xfrm>
            <a:off x="1828800" y="3063049"/>
            <a:ext cx="6303145" cy="823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上彎 7">
            <a:extLst>
              <a:ext uri="{FF2B5EF4-FFF2-40B4-BE49-F238E27FC236}">
                <a16:creationId xmlns:a16="http://schemas.microsoft.com/office/drawing/2014/main" id="{110ED8CA-6110-47C9-9482-5162591FB8D9}"/>
              </a:ext>
            </a:extLst>
          </p:cNvPr>
          <p:cNvSpPr/>
          <p:nvPr/>
        </p:nvSpPr>
        <p:spPr>
          <a:xfrm rot="10800000">
            <a:off x="363980" y="1970842"/>
            <a:ext cx="1136345" cy="191524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E0542C-74D4-495F-94BE-27DBF1B00897}"/>
              </a:ext>
            </a:extLst>
          </p:cNvPr>
          <p:cNvSpPr/>
          <p:nvPr/>
        </p:nvSpPr>
        <p:spPr>
          <a:xfrm>
            <a:off x="1828800" y="4387447"/>
            <a:ext cx="8746012" cy="2609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上彎 17">
            <a:extLst>
              <a:ext uri="{FF2B5EF4-FFF2-40B4-BE49-F238E27FC236}">
                <a16:creationId xmlns:a16="http://schemas.microsoft.com/office/drawing/2014/main" id="{936B0FCE-7FD1-4AB9-822D-7191BEB1E5FF}"/>
              </a:ext>
            </a:extLst>
          </p:cNvPr>
          <p:cNvSpPr/>
          <p:nvPr/>
        </p:nvSpPr>
        <p:spPr>
          <a:xfrm rot="10800000">
            <a:off x="-18575" y="4163055"/>
            <a:ext cx="1556248" cy="2018337"/>
          </a:xfrm>
          <a:prstGeom prst="bentUpArrow">
            <a:avLst>
              <a:gd name="adj1" fmla="val 14458"/>
              <a:gd name="adj2" fmla="val 984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C96663-E1AB-4334-B6C1-88C0F3405326}"/>
              </a:ext>
            </a:extLst>
          </p:cNvPr>
          <p:cNvSpPr/>
          <p:nvPr/>
        </p:nvSpPr>
        <p:spPr>
          <a:xfrm>
            <a:off x="1537673" y="1856926"/>
            <a:ext cx="2598267" cy="2380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上彎 18">
            <a:extLst>
              <a:ext uri="{FF2B5EF4-FFF2-40B4-BE49-F238E27FC236}">
                <a16:creationId xmlns:a16="http://schemas.microsoft.com/office/drawing/2014/main" id="{90E7967C-495B-4921-B641-201490E2AC0A}"/>
              </a:ext>
            </a:extLst>
          </p:cNvPr>
          <p:cNvSpPr/>
          <p:nvPr/>
        </p:nvSpPr>
        <p:spPr>
          <a:xfrm rot="5400000" flipH="1">
            <a:off x="4320385" y="348224"/>
            <a:ext cx="787220" cy="1915245"/>
          </a:xfrm>
          <a:prstGeom prst="ben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A49E28-CDA7-46C4-A9A9-8BCA9BED83CD}"/>
              </a:ext>
            </a:extLst>
          </p:cNvPr>
          <p:cNvSpPr txBox="1"/>
          <p:nvPr/>
        </p:nvSpPr>
        <p:spPr>
          <a:xfrm>
            <a:off x="5671618" y="894023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epoch: perform different training and evaluation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1854B-5288-491E-98AA-8F237AA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17DB1F-E996-407D-AEFA-314E264B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25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3017F-83A7-4FA5-A78C-FA03B6A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7" y="514970"/>
            <a:ext cx="10058400" cy="734470"/>
          </a:xfrm>
        </p:spPr>
        <p:txBody>
          <a:bodyPr/>
          <a:lstStyle/>
          <a:p>
            <a:r>
              <a:rPr lang="en-US" altLang="zh-TW" b="1" dirty="0"/>
              <a:t>Result 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7ACE59-045B-4F2E-A716-C40B84CA954B}"/>
              </a:ext>
            </a:extLst>
          </p:cNvPr>
          <p:cNvSpPr txBox="1"/>
          <p:nvPr/>
        </p:nvSpPr>
        <p:spPr>
          <a:xfrm>
            <a:off x="373625" y="459241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Adding lambda and gamma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FE4462-0268-4FF3-8A9B-208922ED8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36359"/>
              </p:ext>
            </p:extLst>
          </p:nvPr>
        </p:nvGraphicFramePr>
        <p:xfrm>
          <a:off x="373625" y="1827775"/>
          <a:ext cx="10795820" cy="2488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8567">
                  <a:extLst>
                    <a:ext uri="{9D8B030D-6E8A-4147-A177-3AD203B41FA5}">
                      <a16:colId xmlns:a16="http://schemas.microsoft.com/office/drawing/2014/main" val="3908266773"/>
                    </a:ext>
                  </a:extLst>
                </a:gridCol>
                <a:gridCol w="879795">
                  <a:extLst>
                    <a:ext uri="{9D8B030D-6E8A-4147-A177-3AD203B41FA5}">
                      <a16:colId xmlns:a16="http://schemas.microsoft.com/office/drawing/2014/main" val="3143852437"/>
                    </a:ext>
                  </a:extLst>
                </a:gridCol>
                <a:gridCol w="879795">
                  <a:extLst>
                    <a:ext uri="{9D8B030D-6E8A-4147-A177-3AD203B41FA5}">
                      <a16:colId xmlns:a16="http://schemas.microsoft.com/office/drawing/2014/main" val="1841012496"/>
                    </a:ext>
                  </a:extLst>
                </a:gridCol>
                <a:gridCol w="1118073">
                  <a:extLst>
                    <a:ext uri="{9D8B030D-6E8A-4147-A177-3AD203B41FA5}">
                      <a16:colId xmlns:a16="http://schemas.microsoft.com/office/drawing/2014/main" val="4234943947"/>
                    </a:ext>
                  </a:extLst>
                </a:gridCol>
                <a:gridCol w="879795">
                  <a:extLst>
                    <a:ext uri="{9D8B030D-6E8A-4147-A177-3AD203B41FA5}">
                      <a16:colId xmlns:a16="http://schemas.microsoft.com/office/drawing/2014/main" val="3663290029"/>
                    </a:ext>
                  </a:extLst>
                </a:gridCol>
                <a:gridCol w="879795">
                  <a:extLst>
                    <a:ext uri="{9D8B030D-6E8A-4147-A177-3AD203B41FA5}">
                      <a16:colId xmlns:a16="http://schemas.microsoft.com/office/drawing/2014/main" val="3733242025"/>
                    </a:ext>
                  </a:extLst>
                </a:gridCol>
              </a:tblGrid>
              <a:tr h="355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Top 4 epochs with fixed hyper param on </a:t>
                      </a:r>
                      <a:r>
                        <a:rPr lang="en-US" sz="1800" u="none" strike="noStrike" dirty="0" err="1">
                          <a:effectLst/>
                        </a:rPr>
                        <a:t>XGBoost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RMSE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R^2 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7048846"/>
                  </a:ext>
                </a:extLst>
              </a:tr>
              <a:tr h="35551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lr</a:t>
                      </a:r>
                      <a:r>
                        <a:rPr lang="en-US" sz="1800" u="none" strike="noStrike" dirty="0">
                          <a:effectLst/>
                        </a:rPr>
                        <a:t> = 0.05; </a:t>
                      </a:r>
                      <a:r>
                        <a:rPr lang="en-US" sz="1800" u="none" strike="noStrike" dirty="0" err="1">
                          <a:effectLst/>
                        </a:rPr>
                        <a:t>num_tree</a:t>
                      </a:r>
                      <a:r>
                        <a:rPr lang="en-US" sz="1800" u="none" strike="noStrike" dirty="0">
                          <a:effectLst/>
                        </a:rPr>
                        <a:t>=500; </a:t>
                      </a:r>
                      <a:r>
                        <a:rPr lang="en-US" sz="1800" u="none" strike="noStrike" dirty="0" err="1">
                          <a:effectLst/>
                        </a:rPr>
                        <a:t>max_split</a:t>
                      </a:r>
                      <a:r>
                        <a:rPr lang="en-US" sz="1800" u="none" strike="noStrike" dirty="0">
                          <a:effectLst/>
                        </a:rPr>
                        <a:t>=1; </a:t>
                      </a:r>
                      <a:r>
                        <a:rPr lang="en-US" sz="1800" u="none" strike="noStrike" dirty="0" err="1">
                          <a:effectLst/>
                        </a:rPr>
                        <a:t>lmb</a:t>
                      </a:r>
                      <a:r>
                        <a:rPr lang="en-US" sz="1800" u="none" strike="noStrike" dirty="0">
                          <a:effectLst/>
                        </a:rPr>
                        <a:t>=1; gamma = 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82.2472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57.3341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8.37%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0.8577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0.6644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4798305"/>
                  </a:ext>
                </a:extLst>
              </a:tr>
              <a:tr h="3555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77.1562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58.1224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7.12%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0.8921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0.7455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68010405"/>
                  </a:ext>
                </a:extLst>
              </a:tr>
              <a:tr h="3555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77.9134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59.2571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9.15%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0.8795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0.7157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1071710"/>
                  </a:ext>
                </a:extLst>
              </a:tr>
              <a:tr h="3555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68.8885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55.9075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7.97%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0.8845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0.7277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7095232"/>
                  </a:ext>
                </a:extLst>
              </a:tr>
              <a:tr h="355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mean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76.5513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57.6553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0.081549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0.87845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0.71333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6827665"/>
                  </a:ext>
                </a:extLst>
              </a:tr>
              <a:tr h="355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5.57922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1.40735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0.008462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0.01477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0.03484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399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56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3017F-83A7-4FA5-A78C-FA03B6A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7" y="514970"/>
            <a:ext cx="10058400" cy="734470"/>
          </a:xfrm>
        </p:spPr>
        <p:txBody>
          <a:bodyPr/>
          <a:lstStyle/>
          <a:p>
            <a:r>
              <a:rPr lang="en-US" altLang="zh-TW" b="1" dirty="0"/>
              <a:t>Result 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7ACE59-045B-4F2E-A716-C40B84CA954B}"/>
              </a:ext>
            </a:extLst>
          </p:cNvPr>
          <p:cNvSpPr txBox="1"/>
          <p:nvPr/>
        </p:nvSpPr>
        <p:spPr>
          <a:xfrm>
            <a:off x="373625" y="459241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Adding only lambda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0157B6-3B5F-4358-AB9F-79CEE934B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2505"/>
              </p:ext>
            </p:extLst>
          </p:nvPr>
        </p:nvGraphicFramePr>
        <p:xfrm>
          <a:off x="373625" y="1809135"/>
          <a:ext cx="10795822" cy="237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8566">
                  <a:extLst>
                    <a:ext uri="{9D8B030D-6E8A-4147-A177-3AD203B41FA5}">
                      <a16:colId xmlns:a16="http://schemas.microsoft.com/office/drawing/2014/main" val="3065419025"/>
                    </a:ext>
                  </a:extLst>
                </a:gridCol>
                <a:gridCol w="879796">
                  <a:extLst>
                    <a:ext uri="{9D8B030D-6E8A-4147-A177-3AD203B41FA5}">
                      <a16:colId xmlns:a16="http://schemas.microsoft.com/office/drawing/2014/main" val="85030023"/>
                    </a:ext>
                  </a:extLst>
                </a:gridCol>
                <a:gridCol w="879796">
                  <a:extLst>
                    <a:ext uri="{9D8B030D-6E8A-4147-A177-3AD203B41FA5}">
                      <a16:colId xmlns:a16="http://schemas.microsoft.com/office/drawing/2014/main" val="616862602"/>
                    </a:ext>
                  </a:extLst>
                </a:gridCol>
                <a:gridCol w="1118072">
                  <a:extLst>
                    <a:ext uri="{9D8B030D-6E8A-4147-A177-3AD203B41FA5}">
                      <a16:colId xmlns:a16="http://schemas.microsoft.com/office/drawing/2014/main" val="1476487237"/>
                    </a:ext>
                  </a:extLst>
                </a:gridCol>
                <a:gridCol w="879796">
                  <a:extLst>
                    <a:ext uri="{9D8B030D-6E8A-4147-A177-3AD203B41FA5}">
                      <a16:colId xmlns:a16="http://schemas.microsoft.com/office/drawing/2014/main" val="3307891455"/>
                    </a:ext>
                  </a:extLst>
                </a:gridCol>
                <a:gridCol w="879796">
                  <a:extLst>
                    <a:ext uri="{9D8B030D-6E8A-4147-A177-3AD203B41FA5}">
                      <a16:colId xmlns:a16="http://schemas.microsoft.com/office/drawing/2014/main" val="957945332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top 4 epochs with fixed hyper param on </a:t>
                      </a:r>
                      <a:r>
                        <a:rPr lang="en-US" sz="1800" u="none" strike="noStrike" dirty="0" err="1">
                          <a:effectLst/>
                        </a:rPr>
                        <a:t>XGBoost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RMSE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R^2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R^2 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0837645"/>
                  </a:ext>
                </a:extLst>
              </a:tr>
              <a:tr h="3393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lr</a:t>
                      </a:r>
                      <a:r>
                        <a:rPr lang="en-US" sz="1800" u="none" strike="noStrike" dirty="0">
                          <a:effectLst/>
                        </a:rPr>
                        <a:t> = 0.05; </a:t>
                      </a:r>
                      <a:r>
                        <a:rPr lang="en-US" sz="1800" u="none" strike="noStrike" dirty="0" err="1">
                          <a:effectLst/>
                        </a:rPr>
                        <a:t>num_tree</a:t>
                      </a:r>
                      <a:r>
                        <a:rPr lang="en-US" sz="1800" u="none" strike="noStrike" dirty="0">
                          <a:effectLst/>
                        </a:rPr>
                        <a:t>=500; </a:t>
                      </a:r>
                      <a:r>
                        <a:rPr lang="en-US" sz="1800" u="none" strike="noStrike" dirty="0" err="1">
                          <a:effectLst/>
                        </a:rPr>
                        <a:t>max_split</a:t>
                      </a:r>
                      <a:r>
                        <a:rPr lang="en-US" sz="1800" u="none" strike="noStrike" dirty="0">
                          <a:effectLst/>
                        </a:rPr>
                        <a:t>=1; </a:t>
                      </a:r>
                      <a:r>
                        <a:rPr lang="en-US" sz="1800" u="none" strike="noStrike" dirty="0" err="1">
                          <a:effectLst/>
                        </a:rPr>
                        <a:t>lmb</a:t>
                      </a:r>
                      <a:r>
                        <a:rPr lang="en-US" sz="1800" u="none" strike="noStrike" dirty="0">
                          <a:effectLst/>
                        </a:rPr>
                        <a:t>=1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83.7588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64.5968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8.90%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0.8802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0.7175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9656665"/>
                  </a:ext>
                </a:extLst>
              </a:tr>
              <a:tr h="339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83.3241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63.5248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9.27%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0.8604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0.6708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6705829"/>
                  </a:ext>
                </a:extLst>
              </a:tr>
              <a:tr h="339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80.1853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62.0573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8.59%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0.8594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0.6684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3455431"/>
                  </a:ext>
                </a:extLst>
              </a:tr>
              <a:tr h="339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83.025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65.9253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8.10%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0.8755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0.7064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479309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mean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82.5733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64.0261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0.0871643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0.86888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0.69078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0240262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std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1.62026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1.63912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0.0049796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0.01055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0.02489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80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20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3017F-83A7-4FA5-A78C-FA03B6A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7" y="514970"/>
            <a:ext cx="10058400" cy="734470"/>
          </a:xfrm>
        </p:spPr>
        <p:txBody>
          <a:bodyPr/>
          <a:lstStyle/>
          <a:p>
            <a:r>
              <a:rPr lang="en-US" altLang="zh-TW" b="1" dirty="0"/>
              <a:t>Comparison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60BA35A-4445-4E7B-B692-71634E9BEC3D}"/>
                  </a:ext>
                </a:extLst>
              </p:cNvPr>
              <p:cNvSpPr txBox="1"/>
              <p:nvPr/>
            </p:nvSpPr>
            <p:spPr>
              <a:xfrm>
                <a:off x="1480" y="4584472"/>
                <a:ext cx="6094520" cy="1038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MIT dataset paper:</a:t>
                </a:r>
              </a:p>
              <a:p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on training set;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on validation set;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on evaluation set	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60BA35A-4445-4E7B-B692-71634E9B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" y="4584472"/>
                <a:ext cx="6094520" cy="1038874"/>
              </a:xfrm>
              <a:prstGeom prst="rect">
                <a:avLst/>
              </a:prstGeom>
              <a:blipFill>
                <a:blip r:embed="rId2"/>
                <a:stretch>
                  <a:fillRect l="-800" t="-2941" b="-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7ACE59-045B-4F2E-A716-C40B84CA954B}"/>
                  </a:ext>
                </a:extLst>
              </p:cNvPr>
              <p:cNvSpPr txBox="1"/>
              <p:nvPr/>
            </p:nvSpPr>
            <p:spPr>
              <a:xfrm>
                <a:off x="5653548" y="4584472"/>
                <a:ext cx="6538452" cy="13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92D050"/>
                    </a:solidFill>
                  </a:rPr>
                  <a:t>Chen and Yang:</a:t>
                </a:r>
              </a:p>
              <a:p>
                <a:endParaRPr lang="en-US" altLang="zh-TW" dirty="0">
                  <a:solidFill>
                    <a:srgbClr val="92D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rgbClr val="92D050"/>
                    </a:solidFill>
                  </a:rPr>
                  <a:t>5-fold cross validation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92D050"/>
                    </a:solidFill>
                  </a:rPr>
                  <a:t> on training and validation set;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92D050"/>
                    </a:solidFill>
                  </a:rPr>
                  <a:t> on evaluation set (random split)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7ACE59-045B-4F2E-A716-C40B84CA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48" y="4584472"/>
                <a:ext cx="6538452" cy="1316451"/>
              </a:xfrm>
              <a:prstGeom prst="rect">
                <a:avLst/>
              </a:prstGeom>
              <a:blipFill>
                <a:blip r:embed="rId3"/>
                <a:stretch>
                  <a:fillRect l="-746" t="-2315" r="-1771" b="-23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A1BBC2-E8B0-48F2-B820-ED175C166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18216"/>
              </p:ext>
            </p:extLst>
          </p:nvPr>
        </p:nvGraphicFramePr>
        <p:xfrm>
          <a:off x="342762" y="1565005"/>
          <a:ext cx="10579509" cy="2777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1215">
                  <a:extLst>
                    <a:ext uri="{9D8B030D-6E8A-4147-A177-3AD203B41FA5}">
                      <a16:colId xmlns:a16="http://schemas.microsoft.com/office/drawing/2014/main" val="666603166"/>
                    </a:ext>
                  </a:extLst>
                </a:gridCol>
                <a:gridCol w="1871353">
                  <a:extLst>
                    <a:ext uri="{9D8B030D-6E8A-4147-A177-3AD203B41FA5}">
                      <a16:colId xmlns:a16="http://schemas.microsoft.com/office/drawing/2014/main" val="1227620926"/>
                    </a:ext>
                  </a:extLst>
                </a:gridCol>
                <a:gridCol w="4545726">
                  <a:extLst>
                    <a:ext uri="{9D8B030D-6E8A-4147-A177-3AD203B41FA5}">
                      <a16:colId xmlns:a16="http://schemas.microsoft.com/office/drawing/2014/main" val="2064428744"/>
                    </a:ext>
                  </a:extLst>
                </a:gridCol>
                <a:gridCol w="2081215">
                  <a:extLst>
                    <a:ext uri="{9D8B030D-6E8A-4147-A177-3AD203B41FA5}">
                      <a16:colId xmlns:a16="http://schemas.microsoft.com/office/drawing/2014/main" val="3259305102"/>
                    </a:ext>
                  </a:extLst>
                </a:gridCol>
              </a:tblGrid>
              <a:tr h="938031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Model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Hyper-parameter tuning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7355851"/>
                  </a:ext>
                </a:extLst>
              </a:tr>
              <a:tr h="3649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Linear 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Full model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7033426"/>
                  </a:ext>
                </a:extLst>
              </a:tr>
              <a:tr h="3649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Yang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GBRT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Learning rate; number of trees; maximum split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84.91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024646"/>
                  </a:ext>
                </a:extLst>
              </a:tr>
              <a:tr h="3649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XGBoost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Learning rate; number of trees; maximum split;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Lambda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82.57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9942052"/>
                  </a:ext>
                </a:extLst>
              </a:tr>
              <a:tr h="3649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>
                          <a:effectLst/>
                        </a:rPr>
                        <a:t>Chen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XGBoost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Learning rate; number of trees; maximum split;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Lambda; Gamma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76.55</a:t>
                      </a:r>
                      <a:endParaRPr lang="en-US" altLang="zh-TW" sz="18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188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24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3017F-83A7-4FA5-A78C-FA03B6A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7" y="514970"/>
            <a:ext cx="10058400" cy="734470"/>
          </a:xfrm>
        </p:spPr>
        <p:txBody>
          <a:bodyPr/>
          <a:lstStyle/>
          <a:p>
            <a:r>
              <a:rPr lang="en-US" altLang="zh-TW" b="1" dirty="0"/>
              <a:t>Result 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7ACE59-045B-4F2E-A716-C40B84CA954B}"/>
              </a:ext>
            </a:extLst>
          </p:cNvPr>
          <p:cNvSpPr txBox="1"/>
          <p:nvPr/>
        </p:nvSpPr>
        <p:spPr>
          <a:xfrm>
            <a:off x="603317" y="4931012"/>
            <a:ext cx="649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</a:t>
            </a:r>
            <a:r>
              <a:rPr lang="en-US" altLang="zh-TW" dirty="0" err="1">
                <a:solidFill>
                  <a:srgbClr val="FF0000"/>
                </a:solidFill>
              </a:rPr>
              <a:t>XGBoost</a:t>
            </a:r>
            <a:r>
              <a:rPr lang="en-US" altLang="zh-TW" dirty="0">
                <a:solidFill>
                  <a:srgbClr val="FF0000"/>
                </a:solidFill>
              </a:rPr>
              <a:t> to classify battery lifespan thresholding on 550 cycle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34DFB-DC94-48EC-A7D5-B9F80D377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97501"/>
              </p:ext>
            </p:extLst>
          </p:nvPr>
        </p:nvGraphicFramePr>
        <p:xfrm>
          <a:off x="603316" y="1769806"/>
          <a:ext cx="10615289" cy="266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2684">
                  <a:extLst>
                    <a:ext uri="{9D8B030D-6E8A-4147-A177-3AD203B41FA5}">
                      <a16:colId xmlns:a16="http://schemas.microsoft.com/office/drawing/2014/main" val="3295573619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3050039374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1980750017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64903554"/>
                    </a:ext>
                  </a:extLst>
                </a:gridCol>
                <a:gridCol w="1179870">
                  <a:extLst>
                    <a:ext uri="{9D8B030D-6E8A-4147-A177-3AD203B41FA5}">
                      <a16:colId xmlns:a16="http://schemas.microsoft.com/office/drawing/2014/main" val="144987189"/>
                    </a:ext>
                  </a:extLst>
                </a:gridCol>
              </a:tblGrid>
              <a:tr h="333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best_lr</a:t>
                      </a:r>
                      <a:r>
                        <a:rPr lang="en-US" sz="1800" u="none" strike="noStrike" dirty="0">
                          <a:effectLst/>
                        </a:rPr>
                        <a:t>: 0.2, </a:t>
                      </a:r>
                      <a:r>
                        <a:rPr lang="en-US" sz="1800" u="none" strike="noStrike" dirty="0" err="1">
                          <a:effectLst/>
                        </a:rPr>
                        <a:t>best_num_tree</a:t>
                      </a:r>
                      <a:r>
                        <a:rPr lang="en-US" sz="1800" u="none" strike="noStrike" dirty="0">
                          <a:effectLst/>
                        </a:rPr>
                        <a:t>: 100, </a:t>
                      </a:r>
                      <a:r>
                        <a:rPr lang="en-US" sz="18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800" u="none" strike="noStrike" dirty="0">
                          <a:effectLst/>
                        </a:rPr>
                        <a:t>: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Accuracy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F1 score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524066"/>
                  </a:ext>
                </a:extLst>
              </a:tr>
              <a:tr h="333068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97.62 %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67835969"/>
                  </a:ext>
                </a:extLst>
              </a:tr>
              <a:tr h="333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0 (short lifespan)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0.92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0.96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495203"/>
                  </a:ext>
                </a:extLst>
              </a:tr>
              <a:tr h="333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 (long lifespan)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0.97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0.98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8035200"/>
                  </a:ext>
                </a:extLst>
              </a:tr>
              <a:tr h="333068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9127494"/>
                  </a:ext>
                </a:extLst>
              </a:tr>
              <a:tr h="333068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95.24 %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9891251"/>
                  </a:ext>
                </a:extLst>
              </a:tr>
              <a:tr h="333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 (short lifespan)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0.88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0.93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3484491"/>
                  </a:ext>
                </a:extLst>
              </a:tr>
              <a:tr h="333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 (long lifespan)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0.93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0.96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829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01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AD466-BDCD-4290-B6C8-11671A6D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Acknowledgement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DDF44C-8692-49D6-B535-28B49CA87D28}"/>
              </a:ext>
            </a:extLst>
          </p:cNvPr>
          <p:cNvSpPr txBox="1"/>
          <p:nvPr/>
        </p:nvSpPr>
        <p:spPr>
          <a:xfrm>
            <a:off x="953729" y="1759974"/>
            <a:ext cx="1090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Thanks to Prof. Kwok </a:t>
            </a:r>
            <a:r>
              <a:rPr lang="en-US" altLang="zh-TW" sz="2400" dirty="0" err="1"/>
              <a:t>Tsui</a:t>
            </a:r>
            <a:r>
              <a:rPr lang="en-US" altLang="zh-TW" sz="2400" dirty="0"/>
              <a:t> for advising.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Thanks to Dr. Fangfang Yang for providing details and answering questions from paper.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D938109-DD6B-4C94-897E-BCABC02B8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4004" y="3727258"/>
            <a:ext cx="6463991" cy="22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1854B-5288-491E-98AA-8F237AA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17DB1F-E996-407D-AEFA-314E264B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4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7A8B449-5E46-469D-A240-ED187B24320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72709" cy="6543058"/>
            <a:chOff x="744341" y="480604"/>
            <a:chExt cx="11142859" cy="5989495"/>
          </a:xfrm>
        </p:grpSpPr>
        <p:pic>
          <p:nvPicPr>
            <p:cNvPr id="3" name="Picture 8">
              <a:extLst>
                <a:ext uri="{FF2B5EF4-FFF2-40B4-BE49-F238E27FC236}">
                  <a16:creationId xmlns:a16="http://schemas.microsoft.com/office/drawing/2014/main" id="{1CBF4FEE-415D-449D-B54F-7AED684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4341" y="480604"/>
              <a:ext cx="11125200" cy="5715000"/>
            </a:xfrm>
            <a:prstGeom prst="rect">
              <a:avLst/>
            </a:prstGeom>
          </p:spPr>
        </p:pic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F8FCEF15-42EC-420E-B25F-68772E1FF318}"/>
                </a:ext>
              </a:extLst>
            </p:cNvPr>
            <p:cNvSpPr/>
            <p:nvPr/>
          </p:nvSpPr>
          <p:spPr>
            <a:xfrm>
              <a:off x="762000" y="5573778"/>
              <a:ext cx="11125200" cy="896321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89" eaLnBrk="1" hangingPunct="1"/>
              <a:r>
                <a:rPr lang="en-US" sz="3600" b="1" dirty="0">
                  <a:solidFill>
                    <a:srgbClr val="344447"/>
                  </a:solidFill>
                  <a:latin typeface="Calibri"/>
                </a:rPr>
                <a:t>Thank You!  Q&amp;A</a:t>
              </a:r>
              <a:endParaRPr lang="en-US" sz="3600" b="1" dirty="0">
                <a:solidFill>
                  <a:srgbClr val="3444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984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50687-C271-4EF3-B2AB-320BC79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95D937-D802-4A62-B01E-F9E752FE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8" y="1962167"/>
            <a:ext cx="9936803" cy="4530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A589F77-FB30-47D1-8446-7290061007A8}"/>
              </a:ext>
            </a:extLst>
          </p:cNvPr>
          <p:cNvSpPr txBox="1"/>
          <p:nvPr/>
        </p:nvSpPr>
        <p:spPr>
          <a:xfrm>
            <a:off x="995658" y="1506022"/>
            <a:ext cx="41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 Look for one particular cell for example 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430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6146E93C-6D77-43E4-9D41-994046CFDF83}"/>
              </a:ext>
            </a:extLst>
          </p:cNvPr>
          <p:cNvGrpSpPr/>
          <p:nvPr/>
        </p:nvGrpSpPr>
        <p:grpSpPr>
          <a:xfrm>
            <a:off x="6319566" y="172757"/>
            <a:ext cx="5433134" cy="6276511"/>
            <a:chOff x="546809" y="454979"/>
            <a:chExt cx="5481129" cy="5948042"/>
          </a:xfrm>
        </p:grpSpPr>
        <p:pic>
          <p:nvPicPr>
            <p:cNvPr id="3" name="圖片 2" descr="一張含有 桌 的圖片&#10;&#10;自動產生的描述">
              <a:extLst>
                <a:ext uri="{FF2B5EF4-FFF2-40B4-BE49-F238E27FC236}">
                  <a16:creationId xmlns:a16="http://schemas.microsoft.com/office/drawing/2014/main" id="{C3FCD1B4-070C-42F9-9695-85FE70C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4" y="454979"/>
              <a:ext cx="5374597" cy="5025597"/>
            </a:xfrm>
            <a:prstGeom prst="rect">
              <a:avLst/>
            </a:prstGeom>
          </p:spPr>
        </p:pic>
        <p:pic>
          <p:nvPicPr>
            <p:cNvPr id="5" name="圖片 4" descr="一張含有 桌 的圖片&#10;&#10;自動產生的描述">
              <a:extLst>
                <a:ext uri="{FF2B5EF4-FFF2-40B4-BE49-F238E27FC236}">
                  <a16:creationId xmlns:a16="http://schemas.microsoft.com/office/drawing/2014/main" id="{E8349D6D-D397-43A7-8F00-E8070E73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09" y="5420374"/>
              <a:ext cx="5481129" cy="982647"/>
            </a:xfrm>
            <a:prstGeom prst="rect">
              <a:avLst/>
            </a:prstGeom>
          </p:spPr>
        </p:pic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4C7941-2B0F-4EB5-A754-F3DEBA5F9EDE}"/>
              </a:ext>
            </a:extLst>
          </p:cNvPr>
          <p:cNvSpPr txBox="1"/>
          <p:nvPr/>
        </p:nvSpPr>
        <p:spPr>
          <a:xfrm>
            <a:off x="600255" y="519966"/>
            <a:ext cx="440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Features for the MIT dataset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874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BBF33-5FA6-4928-A74A-9E1D8597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Modeling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DC58D9-8A86-48E3-B3BF-2425428FE6E1}"/>
              </a:ext>
            </a:extLst>
          </p:cNvPr>
          <p:cNvSpPr txBox="1"/>
          <p:nvPr/>
        </p:nvSpPr>
        <p:spPr>
          <a:xfrm>
            <a:off x="249775" y="4245538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&lt;Learning Rate&gt;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B23A3D-0584-414F-863F-6F090A4C1D1A}"/>
              </a:ext>
            </a:extLst>
          </p:cNvPr>
          <p:cNvSpPr txBox="1"/>
          <p:nvPr/>
        </p:nvSpPr>
        <p:spPr>
          <a:xfrm>
            <a:off x="187304" y="4662774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&lt;Number of trees&gt;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A1561F-2F8B-4CCA-AF14-ABD97FE623F4}"/>
              </a:ext>
            </a:extLst>
          </p:cNvPr>
          <p:cNvSpPr txBox="1"/>
          <p:nvPr/>
        </p:nvSpPr>
        <p:spPr>
          <a:xfrm>
            <a:off x="187304" y="5077762"/>
            <a:ext cx="289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&lt;Maximum Number of Split&gt;</a:t>
            </a:r>
          </a:p>
        </p:txBody>
      </p:sp>
      <p:sp>
        <p:nvSpPr>
          <p:cNvPr id="8" name="箭號: 上彎 7">
            <a:extLst>
              <a:ext uri="{FF2B5EF4-FFF2-40B4-BE49-F238E27FC236}">
                <a16:creationId xmlns:a16="http://schemas.microsoft.com/office/drawing/2014/main" id="{110ED8CA-6110-47C9-9482-5162591FB8D9}"/>
              </a:ext>
            </a:extLst>
          </p:cNvPr>
          <p:cNvSpPr/>
          <p:nvPr/>
        </p:nvSpPr>
        <p:spPr>
          <a:xfrm rot="10800000">
            <a:off x="363980" y="1970842"/>
            <a:ext cx="1136345" cy="191524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56E9B-A671-498C-8DB5-62AD50BB28A3}"/>
                  </a:ext>
                </a:extLst>
              </p:cNvPr>
              <p:cNvSpPr txBox="1"/>
              <p:nvPr/>
            </p:nvSpPr>
            <p:spPr>
              <a:xfrm>
                <a:off x="5743852" y="4939262"/>
                <a:ext cx="6401203" cy="100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Go over 5-fold CV on all the combinations</a:t>
                </a:r>
              </a:p>
              <a:p>
                <a:r>
                  <a:rPr lang="en-US" altLang="zh-TW" dirty="0"/>
                  <a:t>Return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𝐶𝑉𝐸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𝐶𝑉𝐸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∈{1,…,560}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Pick the best hyper parameter based on RMSE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⁡{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𝐶𝑉𝐸</m:t>
                            </m:r>
                          </m:e>
                        </m:acc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6156E9B-A671-498C-8DB5-62AD50BB2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52" y="4939262"/>
                <a:ext cx="6401203" cy="1008674"/>
              </a:xfrm>
              <a:prstGeom prst="rect">
                <a:avLst/>
              </a:prstGeom>
              <a:blipFill>
                <a:blip r:embed="rId2"/>
                <a:stretch>
                  <a:fillRect l="-762" t="-3012"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AD8EFDC-7CC8-4F97-9BC8-59765933C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1535155"/>
            <a:ext cx="9040487" cy="27531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E906AD-F671-4667-8770-9054BBFB2B4C}"/>
              </a:ext>
            </a:extLst>
          </p:cNvPr>
          <p:cNvSpPr/>
          <p:nvPr/>
        </p:nvSpPr>
        <p:spPr>
          <a:xfrm>
            <a:off x="1951074" y="3905962"/>
            <a:ext cx="8311512" cy="2132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66FAED-8449-4296-80FA-CDA03C4D3B2C}"/>
              </a:ext>
            </a:extLst>
          </p:cNvPr>
          <p:cNvSpPr/>
          <p:nvPr/>
        </p:nvSpPr>
        <p:spPr>
          <a:xfrm>
            <a:off x="1951074" y="3063049"/>
            <a:ext cx="6180871" cy="823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C2CA43B1-60D0-4DEC-88E4-8C777B885FE5}"/>
              </a:ext>
            </a:extLst>
          </p:cNvPr>
          <p:cNvSpPr/>
          <p:nvPr/>
        </p:nvSpPr>
        <p:spPr>
          <a:xfrm rot="10800000" flipH="1">
            <a:off x="10557829" y="3903741"/>
            <a:ext cx="1119330" cy="899077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CCAD03-EB6C-49D0-9F22-F5654D9DEC7E}"/>
              </a:ext>
            </a:extLst>
          </p:cNvPr>
          <p:cNvSpPr/>
          <p:nvPr/>
        </p:nvSpPr>
        <p:spPr>
          <a:xfrm>
            <a:off x="1571348" y="1578986"/>
            <a:ext cx="2598267" cy="2380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ECA45E66-A452-4E68-ADFB-76004E1DE0C7}"/>
              </a:ext>
            </a:extLst>
          </p:cNvPr>
          <p:cNvSpPr/>
          <p:nvPr/>
        </p:nvSpPr>
        <p:spPr>
          <a:xfrm rot="5400000" flipH="1">
            <a:off x="4354060" y="70284"/>
            <a:ext cx="787220" cy="1915245"/>
          </a:xfrm>
          <a:prstGeom prst="ben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48BD29-4EE1-4B07-8DCF-616843968928}"/>
              </a:ext>
            </a:extLst>
          </p:cNvPr>
          <p:cNvSpPr txBox="1"/>
          <p:nvPr/>
        </p:nvSpPr>
        <p:spPr>
          <a:xfrm>
            <a:off x="5743852" y="634296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epoch: perform different training and evaluation set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D777A-9635-4F04-AC82-C71D108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49" y="247258"/>
            <a:ext cx="10515600" cy="844695"/>
          </a:xfrm>
        </p:spPr>
        <p:txBody>
          <a:bodyPr/>
          <a:lstStyle/>
          <a:p>
            <a:r>
              <a:rPr lang="en-US" altLang="zh-TW" b="1" dirty="0"/>
              <a:t>Results- run 20 epochs</a:t>
            </a:r>
            <a:endParaRPr lang="zh-TW" altLang="en-US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E7B2BC1-9BC2-40B5-A2A2-0A86578B5721}"/>
              </a:ext>
            </a:extLst>
          </p:cNvPr>
          <p:cNvGraphicFramePr>
            <a:graphicFrameLocks noGrp="1"/>
          </p:cNvGraphicFramePr>
          <p:nvPr/>
        </p:nvGraphicFramePr>
        <p:xfrm>
          <a:off x="341049" y="1091953"/>
          <a:ext cx="10977979" cy="56753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39366">
                  <a:extLst>
                    <a:ext uri="{9D8B030D-6E8A-4147-A177-3AD203B41FA5}">
                      <a16:colId xmlns:a16="http://schemas.microsoft.com/office/drawing/2014/main" val="3274821509"/>
                    </a:ext>
                  </a:extLst>
                </a:gridCol>
                <a:gridCol w="924461">
                  <a:extLst>
                    <a:ext uri="{9D8B030D-6E8A-4147-A177-3AD203B41FA5}">
                      <a16:colId xmlns:a16="http://schemas.microsoft.com/office/drawing/2014/main" val="1085860771"/>
                    </a:ext>
                  </a:extLst>
                </a:gridCol>
                <a:gridCol w="924461">
                  <a:extLst>
                    <a:ext uri="{9D8B030D-6E8A-4147-A177-3AD203B41FA5}">
                      <a16:colId xmlns:a16="http://schemas.microsoft.com/office/drawing/2014/main" val="3692402163"/>
                    </a:ext>
                  </a:extLst>
                </a:gridCol>
                <a:gridCol w="924461">
                  <a:extLst>
                    <a:ext uri="{9D8B030D-6E8A-4147-A177-3AD203B41FA5}">
                      <a16:colId xmlns:a16="http://schemas.microsoft.com/office/drawing/2014/main" val="1980096437"/>
                    </a:ext>
                  </a:extLst>
                </a:gridCol>
                <a:gridCol w="924461">
                  <a:extLst>
                    <a:ext uri="{9D8B030D-6E8A-4147-A177-3AD203B41FA5}">
                      <a16:colId xmlns:a16="http://schemas.microsoft.com/office/drawing/2014/main" val="754284061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358786963"/>
                    </a:ext>
                  </a:extLst>
                </a:gridCol>
              </a:tblGrid>
              <a:tr h="21682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MAE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MAPE (%)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R^2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R^2 adj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3661611215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best_lr</a:t>
                      </a:r>
                      <a:r>
                        <a:rPr lang="en-US" sz="1400" u="none" strike="noStrike" dirty="0">
                          <a:effectLst/>
                        </a:rPr>
                        <a:t>: 0.25, </a:t>
                      </a:r>
                      <a:r>
                        <a:rPr lang="en-US" sz="1400" u="none" strike="noStrike" dirty="0" err="1">
                          <a:effectLst/>
                        </a:rPr>
                        <a:t>best_num_tree</a:t>
                      </a:r>
                      <a:r>
                        <a:rPr lang="en-US" sz="1400" u="none" strike="noStrike" dirty="0">
                          <a:effectLst/>
                        </a:rPr>
                        <a:t>: 900, </a:t>
                      </a:r>
                      <a:r>
                        <a:rPr lang="en-US" sz="14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400" u="none" strike="noStrike" dirty="0">
                          <a:effectLst/>
                        </a:rPr>
                        <a:t>: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113.41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88.23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13.53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0.7661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0.4483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585480463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0.2, best_num_tree: 700, best_max_split: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119.21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96.17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12.37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0.7355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0.3762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8031978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best_lr</a:t>
                      </a:r>
                      <a:r>
                        <a:rPr lang="en-US" sz="1400" u="none" strike="noStrike" dirty="0">
                          <a:effectLst/>
                        </a:rPr>
                        <a:t>: 0.15, </a:t>
                      </a:r>
                      <a:r>
                        <a:rPr lang="en-US" sz="1400" u="none" strike="noStrike" dirty="0" err="1">
                          <a:effectLst/>
                        </a:rPr>
                        <a:t>best_num_tree</a:t>
                      </a:r>
                      <a:r>
                        <a:rPr lang="en-US" sz="1400" u="none" strike="noStrike" dirty="0">
                          <a:effectLst/>
                        </a:rPr>
                        <a:t>: 300, </a:t>
                      </a:r>
                      <a:r>
                        <a:rPr lang="en-US" sz="14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400" u="none" strike="noStrike" dirty="0">
                          <a:effectLst/>
                        </a:rPr>
                        <a:t>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100.01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77.61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10.64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0.8292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0.5972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3436009259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0.2, best_num_tree: 800, best_max_split: 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98.03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75.26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10.49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0.8208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0.5774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997517450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best_lr</a:t>
                      </a:r>
                      <a:r>
                        <a:rPr lang="en-US" sz="1400" u="none" strike="noStrike" dirty="0">
                          <a:effectLst/>
                        </a:rPr>
                        <a:t>: 0.5, </a:t>
                      </a:r>
                      <a:r>
                        <a:rPr lang="en-US" sz="1400" u="none" strike="noStrike" dirty="0" err="1">
                          <a:effectLst/>
                        </a:rPr>
                        <a:t>best_num_tree</a:t>
                      </a:r>
                      <a:r>
                        <a:rPr lang="en-US" sz="1400" u="none" strike="noStrike" dirty="0">
                          <a:effectLst/>
                        </a:rPr>
                        <a:t>: 1000, </a:t>
                      </a:r>
                      <a:r>
                        <a:rPr lang="en-US" sz="14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400" u="none" strike="noStrike" dirty="0">
                          <a:effectLst/>
                        </a:rPr>
                        <a:t>: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114.65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83.25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11.62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0.7158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0.3297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499521566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best_lr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0.1,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best_num_tree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600,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best_max_split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88.81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70.99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10.17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0.836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0.6132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545835288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best_lr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0.25,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best_num_tree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1000,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best_max_split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32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84.96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61.33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8.02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0.8781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0.7125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1843541776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best_lr</a:t>
                      </a:r>
                      <a:r>
                        <a:rPr lang="en-US" sz="1400" u="none" strike="noStrike" dirty="0">
                          <a:effectLst/>
                        </a:rPr>
                        <a:t>: 0.05, </a:t>
                      </a:r>
                      <a:r>
                        <a:rPr lang="en-US" sz="1400" u="none" strike="noStrike" dirty="0" err="1">
                          <a:effectLst/>
                        </a:rPr>
                        <a:t>best_num_tree</a:t>
                      </a:r>
                      <a:r>
                        <a:rPr lang="en-US" sz="1400" u="none" strike="noStrike" dirty="0">
                          <a:effectLst/>
                        </a:rPr>
                        <a:t>: 500, </a:t>
                      </a:r>
                      <a:r>
                        <a:rPr lang="en-US" sz="14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400" u="none" strike="noStrike" dirty="0">
                          <a:effectLst/>
                        </a:rPr>
                        <a:t>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104.40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81.81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10.63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0.8085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0.5483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3706830463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0.25, best_num_tree: 700, best_max_split: 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96.35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73.23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9.49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0.8496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0.6453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178136481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0.15, best_num_tree: 900, best_max_split: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114.19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89.24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13.44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0.7567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0.4262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1922677432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0.01, best_num_tree: 1000, best_max_split: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116.05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90.87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12.65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0.7708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0.4594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786199953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0.2, best_num_tree: 100, best_max_split: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122.24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92.52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14.33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0.7363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0.3781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4289391391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0.15, best_num_tree: 500, best_max_split: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107.16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77.11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11.53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0.7857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0.4946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013993708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0.05, best_num_tree: 400, best_max_split: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95.55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68.28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9.96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0.8483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0.6422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734562541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best_lr: 0.15, best_num_tree: 100, best_max_split: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100.24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76.54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9.58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0.8096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0.5509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075871314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best_lr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0.01,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best_num_tree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600,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best_max_split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91.26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69.02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8.59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0.8552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0.6585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2413515375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best_lr</a:t>
                      </a:r>
                      <a:r>
                        <a:rPr lang="en-US" sz="1400" u="none" strike="noStrike" dirty="0">
                          <a:effectLst/>
                        </a:rPr>
                        <a:t>: 0.5, </a:t>
                      </a:r>
                      <a:r>
                        <a:rPr lang="en-US" sz="1400" u="none" strike="noStrike" dirty="0" err="1">
                          <a:effectLst/>
                        </a:rPr>
                        <a:t>best_num_tree</a:t>
                      </a:r>
                      <a:r>
                        <a:rPr lang="en-US" sz="1400" u="none" strike="noStrike" dirty="0">
                          <a:effectLst/>
                        </a:rPr>
                        <a:t>: 800, </a:t>
                      </a:r>
                      <a:r>
                        <a:rPr lang="en-US" sz="14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400" u="none" strike="noStrike" dirty="0">
                          <a:effectLst/>
                        </a:rPr>
                        <a:t>: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136.90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98.75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11.11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0.759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0.4316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4152596141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best_lr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0.05,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best_num_tree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300, </a:t>
                      </a:r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best_max_split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 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80.14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59.23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7.29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0.8846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0.7278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4040558263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best_lr</a:t>
                      </a:r>
                      <a:r>
                        <a:rPr lang="en-US" sz="1400" u="none" strike="noStrike" dirty="0">
                          <a:effectLst/>
                        </a:rPr>
                        <a:t>: 0.5, </a:t>
                      </a:r>
                      <a:r>
                        <a:rPr lang="en-US" sz="1400" u="none" strike="noStrike" dirty="0" err="1">
                          <a:effectLst/>
                        </a:rPr>
                        <a:t>best_num_tree</a:t>
                      </a:r>
                      <a:r>
                        <a:rPr lang="en-US" sz="1400" u="none" strike="noStrike" dirty="0">
                          <a:effectLst/>
                        </a:rPr>
                        <a:t>: 900, </a:t>
                      </a:r>
                      <a:r>
                        <a:rPr lang="en-US" sz="14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400" u="none" strike="noStrike" dirty="0">
                          <a:effectLst/>
                        </a:rPr>
                        <a:t>: 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113.99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87.18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11.86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0.775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0.4693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3554650200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best_lr</a:t>
                      </a:r>
                      <a:r>
                        <a:rPr lang="en-US" sz="1400" u="none" strike="noStrike" dirty="0">
                          <a:effectLst/>
                        </a:rPr>
                        <a:t>: 0.25, </a:t>
                      </a:r>
                      <a:r>
                        <a:rPr lang="en-US" sz="1400" u="none" strike="noStrike" dirty="0" err="1">
                          <a:effectLst/>
                        </a:rPr>
                        <a:t>best_num_tree</a:t>
                      </a:r>
                      <a:r>
                        <a:rPr lang="en-US" sz="1400" u="none" strike="noStrike" dirty="0">
                          <a:effectLst/>
                        </a:rPr>
                        <a:t>: 600, </a:t>
                      </a:r>
                      <a:r>
                        <a:rPr lang="en-US" sz="1400" u="none" strike="noStrike" dirty="0" err="1">
                          <a:effectLst/>
                        </a:rPr>
                        <a:t>best_max_split</a:t>
                      </a:r>
                      <a:r>
                        <a:rPr lang="en-US" sz="1400" u="none" strike="noStrike" dirty="0">
                          <a:effectLst/>
                        </a:rPr>
                        <a:t>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125.27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97.37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11.81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0.7664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0.4491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03369" marR="4922" marT="4922" marB="0" anchor="ctr"/>
                </a:tc>
                <a:extLst>
                  <a:ext uri="{0D108BD9-81ED-4DB2-BD59-A6C34878D82A}">
                    <a16:rowId xmlns:a16="http://schemas.microsoft.com/office/drawing/2014/main" val="3366683276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1611756249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106.14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80.70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10.96</a:t>
                      </a:r>
                      <a:endParaRPr lang="en-US" altLang="zh-TW" sz="1400" b="1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0.7994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0.5268</a:t>
                      </a:r>
                      <a:endParaRPr lang="en-US" altLang="zh-TW" sz="1400" b="1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1549799768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14.67</a:t>
                      </a:r>
                      <a:endParaRPr lang="en-US" altLang="zh-TW" sz="1400" b="1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11.73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1.85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0.0496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0.1169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3728234401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UL (Mean + 3*Std)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150.15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115.88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16.51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0.9480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0.8774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3297094299"/>
                  </a:ext>
                </a:extLst>
              </a:tr>
              <a:tr h="216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LL 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(Mean - 3*Std)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</a:rPr>
                        <a:t>62.13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</a:rPr>
                        <a:t>45.52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</a:rPr>
                        <a:t>5.40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0.6507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0.1762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148184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62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3017F-83A7-4FA5-A78C-FA03B6A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7" y="514970"/>
            <a:ext cx="10058400" cy="734470"/>
          </a:xfrm>
        </p:spPr>
        <p:txBody>
          <a:bodyPr/>
          <a:lstStyle/>
          <a:p>
            <a:r>
              <a:rPr lang="en-US" altLang="zh-TW" b="1" dirty="0"/>
              <a:t>Comparison</a:t>
            </a:r>
            <a:endParaRPr lang="zh-TW" altLang="en-US" b="1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63D78DB-D0B2-419F-BE80-AF0609EF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" y="1307903"/>
            <a:ext cx="7380303" cy="1701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60BA35A-4445-4E7B-B692-71634E9BEC3D}"/>
                  </a:ext>
                </a:extLst>
              </p:cNvPr>
              <p:cNvSpPr txBox="1"/>
              <p:nvPr/>
            </p:nvSpPr>
            <p:spPr>
              <a:xfrm>
                <a:off x="261235" y="2913111"/>
                <a:ext cx="6094520" cy="1038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0070C0"/>
                    </a:solidFill>
                  </a:rPr>
                  <a:t>MIT dataset paper:</a:t>
                </a:r>
              </a:p>
              <a:p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on training set;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on validation set;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on evaluation set	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60BA35A-4445-4E7B-B692-71634E9B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5" y="2913111"/>
                <a:ext cx="6094520" cy="1038874"/>
              </a:xfrm>
              <a:prstGeom prst="rect">
                <a:avLst/>
              </a:prstGeom>
              <a:blipFill>
                <a:blip r:embed="rId3"/>
                <a:stretch>
                  <a:fillRect l="-900" t="-3529" b="-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5C45CE-07C8-4FE0-A0D4-517D755D3BD4}"/>
              </a:ext>
            </a:extLst>
          </p:cNvPr>
          <p:cNvGraphicFramePr>
            <a:graphicFrameLocks noGrp="1"/>
          </p:cNvGraphicFramePr>
          <p:nvPr/>
        </p:nvGraphicFramePr>
        <p:xfrm>
          <a:off x="6751549" y="3009207"/>
          <a:ext cx="5302932" cy="145267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83822">
                  <a:extLst>
                    <a:ext uri="{9D8B030D-6E8A-4147-A177-3AD203B41FA5}">
                      <a16:colId xmlns:a16="http://schemas.microsoft.com/office/drawing/2014/main" val="511209765"/>
                    </a:ext>
                  </a:extLst>
                </a:gridCol>
                <a:gridCol w="883822">
                  <a:extLst>
                    <a:ext uri="{9D8B030D-6E8A-4147-A177-3AD203B41FA5}">
                      <a16:colId xmlns:a16="http://schemas.microsoft.com/office/drawing/2014/main" val="671625568"/>
                    </a:ext>
                  </a:extLst>
                </a:gridCol>
                <a:gridCol w="883822">
                  <a:extLst>
                    <a:ext uri="{9D8B030D-6E8A-4147-A177-3AD203B41FA5}">
                      <a16:colId xmlns:a16="http://schemas.microsoft.com/office/drawing/2014/main" val="3279507270"/>
                    </a:ext>
                  </a:extLst>
                </a:gridCol>
                <a:gridCol w="883822">
                  <a:extLst>
                    <a:ext uri="{9D8B030D-6E8A-4147-A177-3AD203B41FA5}">
                      <a16:colId xmlns:a16="http://schemas.microsoft.com/office/drawing/2014/main" val="1564768623"/>
                    </a:ext>
                  </a:extLst>
                </a:gridCol>
                <a:gridCol w="883822">
                  <a:extLst>
                    <a:ext uri="{9D8B030D-6E8A-4147-A177-3AD203B41FA5}">
                      <a16:colId xmlns:a16="http://schemas.microsoft.com/office/drawing/2014/main" val="2375107271"/>
                    </a:ext>
                  </a:extLst>
                </a:gridCol>
                <a:gridCol w="883822">
                  <a:extLst>
                    <a:ext uri="{9D8B030D-6E8A-4147-A177-3AD203B41FA5}">
                      <a16:colId xmlns:a16="http://schemas.microsoft.com/office/drawing/2014/main" val="1055130083"/>
                    </a:ext>
                  </a:extLst>
                </a:gridCol>
              </a:tblGrid>
              <a:tr h="290535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RMSE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MAPE 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R^2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R^2 adj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995421"/>
                  </a:ext>
                </a:extLst>
              </a:tr>
              <a:tr h="290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case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80.14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59.23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0.8846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0.7278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3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67120"/>
                  </a:ext>
                </a:extLst>
              </a:tr>
              <a:tr h="290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case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8.02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0.8781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0.7125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3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23980"/>
                  </a:ext>
                </a:extLst>
              </a:tr>
              <a:tr h="290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case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88.81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70.99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0.6132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3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0059"/>
                  </a:ext>
                </a:extLst>
              </a:tr>
              <a:tr h="290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case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91.26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69.02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0.8552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0.6585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3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99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7ACE59-045B-4F2E-A716-C40B84CA954B}"/>
                  </a:ext>
                </a:extLst>
              </p:cNvPr>
              <p:cNvSpPr txBox="1"/>
              <p:nvPr/>
            </p:nvSpPr>
            <p:spPr>
              <a:xfrm>
                <a:off x="5632517" y="4377683"/>
                <a:ext cx="6647974" cy="1593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92D050"/>
                    </a:solidFill>
                  </a:rPr>
                  <a:t>Tai-Jung:</a:t>
                </a:r>
              </a:p>
              <a:p>
                <a:endParaRPr lang="en-US" altLang="zh-TW" dirty="0">
                  <a:solidFill>
                    <a:srgbClr val="92D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rgbClr val="92D050"/>
                    </a:solidFill>
                  </a:rPr>
                  <a:t>5-fold cross validation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92D050"/>
                    </a:solidFill>
                  </a:rPr>
                  <a:t> on training and validation set;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rgbClr val="92D050"/>
                    </a:solidFill>
                  </a:rPr>
                  <a:t> on evaluation set (random split)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rgbClr val="92D050"/>
                    </a:solidFill>
                  </a:rPr>
                  <a:t>Non-fixed hyper parameter and run 20 epochs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7ACE59-045B-4F2E-A716-C40B84CA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517" y="4377683"/>
                <a:ext cx="6647974" cy="1593450"/>
              </a:xfrm>
              <a:prstGeom prst="rect">
                <a:avLst/>
              </a:prstGeom>
              <a:blipFill>
                <a:blip r:embed="rId4"/>
                <a:stretch>
                  <a:fillRect l="-825" t="-1908" b="-49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563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1854B-5288-491E-98AA-8F237AA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Future Outlook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17DB1F-E996-407D-AEFA-314E264B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83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AD466-BDCD-4290-B6C8-11671A6D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Future Outlook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FD0037-2D2D-489D-B9C8-B44B3F2B4F33}"/>
              </a:ext>
            </a:extLst>
          </p:cNvPr>
          <p:cNvSpPr txBox="1"/>
          <p:nvPr/>
        </p:nvSpPr>
        <p:spPr>
          <a:xfrm>
            <a:off x="838200" y="1690688"/>
            <a:ext cx="7447103" cy="4014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Feature selection aspects: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0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eep learning-based stacked denoising autoencoder </a:t>
            </a:r>
            <a:endParaRPr lang="en-US" altLang="zh-TW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/>
              <a:t>Look up the Feature importance and construct better features</a:t>
            </a:r>
            <a:endParaRPr lang="en-US" altLang="zh-TW" sz="2000" strike="sngStrik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Modeling aspects: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/>
              <a:t>Try other Algorithms such as </a:t>
            </a:r>
            <a:r>
              <a:rPr lang="en-US" altLang="zh-TW" sz="2000" dirty="0" err="1"/>
              <a:t>XGBoost</a:t>
            </a:r>
            <a:r>
              <a:rPr lang="en-US" altLang="zh-TW" sz="2000" dirty="0"/>
              <a:t>, and Neural Network</a:t>
            </a:r>
            <a:endParaRPr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Other aspects: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/>
              <a:t>Data bias and variances between different batches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/>
              <a:t>Look into the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7181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F61F2-CB92-4C71-BDD7-E58EEB3D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Background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A34C21-7DBF-43C6-8EAA-1D88404C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809" y="2223178"/>
            <a:ext cx="3481330" cy="18563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B5ABE-8ADC-4B6E-9373-A99A76CA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313" y="244190"/>
            <a:ext cx="3057826" cy="1858053"/>
          </a:xfrm>
          <a:prstGeom prst="rect">
            <a:avLst/>
          </a:prstGeom>
        </p:spPr>
      </p:pic>
      <p:pic>
        <p:nvPicPr>
          <p:cNvPr id="8" name="圖片 7" descr="一張含有 文字, 外殼, 配件 的圖片&#10;&#10;自動產生的描述">
            <a:extLst>
              <a:ext uri="{FF2B5EF4-FFF2-40B4-BE49-F238E27FC236}">
                <a16:creationId xmlns:a16="http://schemas.microsoft.com/office/drawing/2014/main" id="{E7223C55-0032-469F-9408-47DCDE42A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14" y="4299012"/>
            <a:ext cx="3965080" cy="1982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EC4B8E8-1676-4B83-82D1-C039E307BCFF}"/>
              </a:ext>
            </a:extLst>
          </p:cNvPr>
          <p:cNvSpPr txBox="1"/>
          <p:nvPr/>
        </p:nvSpPr>
        <p:spPr>
          <a:xfrm>
            <a:off x="327917" y="2093944"/>
            <a:ext cx="77345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Lithium-ion batteries are widely used in nowadays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When will the battery die out?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Knowing the State of Health (SOH) would help allocate the battery system properly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Aiming on using early life cycles to predict SOH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Data-driven Machine learning algorithm are often used</a:t>
            </a:r>
          </a:p>
          <a:p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In this project:</a:t>
            </a:r>
          </a:p>
          <a:p>
            <a:r>
              <a:rPr lang="en-US" altLang="zh-TW" sz="2000" dirty="0"/>
              <a:t>	MIT dataset</a:t>
            </a:r>
          </a:p>
          <a:p>
            <a:r>
              <a:rPr lang="en-US" altLang="zh-TW" sz="2000" dirty="0"/>
              <a:t>	Gradient Boosting Regression Tree (GBRT)</a:t>
            </a:r>
          </a:p>
          <a:p>
            <a:r>
              <a:rPr lang="en-US" altLang="zh-TW" sz="2000" dirty="0"/>
              <a:t>	Extreme Gradient Boosting (</a:t>
            </a:r>
            <a:r>
              <a:rPr lang="en-US" altLang="zh-TW" sz="2000" dirty="0" err="1"/>
              <a:t>XGBoost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	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42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1854B-5288-491E-98AA-8F237AA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17DB1F-E996-407D-AEFA-314E264B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3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50687-C271-4EF3-B2AB-320BC79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D78D79-6C7B-464E-8076-A514E18D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49" y="1"/>
            <a:ext cx="4263582" cy="3438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 descr="一張含有 文字, 室內, 地板, 天花板 的圖片&#10;&#10;自動產生的描述">
            <a:extLst>
              <a:ext uri="{FF2B5EF4-FFF2-40B4-BE49-F238E27FC236}">
                <a16:creationId xmlns:a16="http://schemas.microsoft.com/office/drawing/2014/main" id="{7E59E2F3-DFB2-4886-86A6-2B54EC529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65" y="2869418"/>
            <a:ext cx="5038645" cy="3505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1ACE7D3-FB38-4D9E-9D1A-F0C3B5D2F391}"/>
              </a:ext>
            </a:extLst>
          </p:cNvPr>
          <p:cNvSpPr txBox="1"/>
          <p:nvPr/>
        </p:nvSpPr>
        <p:spPr>
          <a:xfrm>
            <a:off x="5410865" y="6231265"/>
            <a:ext cx="6876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0" i="1" u="none" strike="noStrike" baseline="0" dirty="0">
                <a:latin typeface="FormataOTF-Reg"/>
              </a:rPr>
              <a:t>Photo credit:</a:t>
            </a:r>
          </a:p>
          <a:p>
            <a:r>
              <a:rPr lang="en-US" altLang="zh-TW" sz="1400" b="0" i="1" u="none" strike="noStrike" baseline="0" dirty="0">
                <a:latin typeface="FormataOTF-Reg"/>
              </a:rPr>
              <a:t>&lt; X. Song </a:t>
            </a:r>
            <a:r>
              <a:rPr lang="en-US" altLang="zh-TW" sz="1400" b="0" i="1" u="none" strike="noStrike" baseline="0" dirty="0">
                <a:latin typeface="FormataOTF-Italic"/>
              </a:rPr>
              <a:t>et al.</a:t>
            </a:r>
            <a:r>
              <a:rPr lang="en-US" altLang="zh-TW" sz="1400" b="0" i="1" u="none" strike="noStrike" baseline="0" dirty="0">
                <a:latin typeface="FormataOTF-Reg"/>
              </a:rPr>
              <a:t>: Combined CNN-LSTM Network for SOC Estimation of Lithium-Ion Batteries &gt;</a:t>
            </a:r>
            <a:endParaRPr lang="zh-TW" altLang="en-US" sz="1400" i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6C297E-27A7-46DD-9BB8-3ED7E7C55117}"/>
              </a:ext>
            </a:extLst>
          </p:cNvPr>
          <p:cNvSpPr txBox="1"/>
          <p:nvPr/>
        </p:nvSpPr>
        <p:spPr>
          <a:xfrm>
            <a:off x="466919" y="1871146"/>
            <a:ext cx="6143946" cy="2956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"/>
              </a:rPr>
              <a:t>The dataset consists of 124 commercial lithium-ion batteries cycled to failure under fast-charging conditions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"/>
              </a:rPr>
              <a:t>These lithium-ion phosphate (LFP)/graphite cells, manufactured by A123 Systems (APR18650M1A)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Roboto"/>
              </a:rPr>
              <a:t>Failure = cycle to 80% of nominal capacity (0.88 Ah)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/>
              </a:rPr>
              <a:t>Cycled in the </a:t>
            </a:r>
            <a:r>
              <a:rPr lang="en-US" altLang="zh-TW" b="0" i="0" dirty="0">
                <a:effectLst/>
                <a:latin typeface="Roboto"/>
              </a:rPr>
              <a:t>48-channel </a:t>
            </a:r>
            <a:r>
              <a:rPr lang="en-US" altLang="zh-TW" b="0" i="0" dirty="0" err="1">
                <a:effectLst/>
                <a:latin typeface="Roboto"/>
              </a:rPr>
              <a:t>Arbin</a:t>
            </a:r>
            <a:r>
              <a:rPr lang="en-US" altLang="zh-TW" b="0" i="0" dirty="0">
                <a:effectLst/>
                <a:latin typeface="Roboto"/>
              </a:rPr>
              <a:t> LBT </a:t>
            </a:r>
            <a:r>
              <a:rPr lang="en-US" altLang="zh-TW" b="0" i="0" dirty="0" err="1">
                <a:effectLst/>
                <a:latin typeface="Roboto"/>
              </a:rPr>
              <a:t>potentiostat</a:t>
            </a:r>
            <a:endParaRPr lang="en-US" altLang="zh-TW" dirty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/>
              </a:rPr>
              <a:t>Temperature chamber set to 30</a:t>
            </a:r>
            <a:r>
              <a:rPr lang="en-US" altLang="zh-TW" b="0" i="0" dirty="0">
                <a:effectLst/>
                <a:latin typeface="Roboto"/>
              </a:rPr>
              <a:t>°C</a:t>
            </a:r>
            <a:endParaRPr lang="zh-TW" altLang="en-US" dirty="0"/>
          </a:p>
        </p:txBody>
      </p:sp>
      <p:pic>
        <p:nvPicPr>
          <p:cNvPr id="12" name="圖片 11" descr="一張含有 文字, 電池 的圖片&#10;&#10;自動產生的描述">
            <a:extLst>
              <a:ext uri="{FF2B5EF4-FFF2-40B4-BE49-F238E27FC236}">
                <a16:creationId xmlns:a16="http://schemas.microsoft.com/office/drawing/2014/main" id="{EE83AC5C-4CFD-4E01-B407-A8A1C64AE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7" y="727694"/>
            <a:ext cx="2223470" cy="7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50687-C271-4EF3-B2AB-320BC79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85B6F5-959E-4D70-8118-BE3EE76FDF4D}"/>
              </a:ext>
            </a:extLst>
          </p:cNvPr>
          <p:cNvGrpSpPr/>
          <p:nvPr/>
        </p:nvGrpSpPr>
        <p:grpSpPr>
          <a:xfrm>
            <a:off x="1085135" y="3316240"/>
            <a:ext cx="5010865" cy="2025540"/>
            <a:chOff x="570271" y="4349022"/>
            <a:chExt cx="5010865" cy="2025540"/>
          </a:xfrm>
        </p:grpSpPr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7DE7A8BC-42EE-4AA5-94F2-956DDE61A6B3}"/>
                </a:ext>
              </a:extLst>
            </p:cNvPr>
            <p:cNvSpPr/>
            <p:nvPr/>
          </p:nvSpPr>
          <p:spPr>
            <a:xfrm>
              <a:off x="570271" y="4617103"/>
              <a:ext cx="668594" cy="71198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0%</a:t>
              </a:r>
              <a:endParaRPr lang="zh-TW" altLang="en-US" dirty="0"/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431D3E7D-6074-43B4-B770-0EAF50193863}"/>
                </a:ext>
              </a:extLst>
            </p:cNvPr>
            <p:cNvSpPr/>
            <p:nvPr/>
          </p:nvSpPr>
          <p:spPr>
            <a:xfrm>
              <a:off x="3003090" y="4617102"/>
              <a:ext cx="831801" cy="711981"/>
            </a:xfrm>
            <a:prstGeom prst="flowChartConnec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80%</a:t>
              </a:r>
              <a:endParaRPr lang="zh-TW" altLang="en-US" dirty="0"/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79F2471-7BEE-4936-A3FD-CAA020380557}"/>
                </a:ext>
              </a:extLst>
            </p:cNvPr>
            <p:cNvSpPr/>
            <p:nvPr/>
          </p:nvSpPr>
          <p:spPr>
            <a:xfrm>
              <a:off x="4472680" y="4617101"/>
              <a:ext cx="1108456" cy="711981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100%</a:t>
              </a:r>
              <a:endParaRPr lang="zh-TW" altLang="en-US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B48EBBB-E549-491C-BDED-4A83156ECD62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1238865" y="4973093"/>
              <a:ext cx="176422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4C15ED30-C90A-47E2-B723-C4118D20DF30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3834891" y="4973092"/>
              <a:ext cx="63778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箭號: 弧形上彎 12">
              <a:extLst>
                <a:ext uri="{FF2B5EF4-FFF2-40B4-BE49-F238E27FC236}">
                  <a16:creationId xmlns:a16="http://schemas.microsoft.com/office/drawing/2014/main" id="{9CDED20E-5146-4B9B-9ADD-7BA9EC260E20}"/>
                </a:ext>
              </a:extLst>
            </p:cNvPr>
            <p:cNvSpPr/>
            <p:nvPr/>
          </p:nvSpPr>
          <p:spPr>
            <a:xfrm flipH="1">
              <a:off x="838200" y="5495906"/>
              <a:ext cx="4264740" cy="878656"/>
            </a:xfrm>
            <a:prstGeom prst="curved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77FB9F0-3BB4-4F5A-8525-0774ECDAF4B9}"/>
                </a:ext>
              </a:extLst>
            </p:cNvPr>
            <p:cNvSpPr txBox="1"/>
            <p:nvPr/>
          </p:nvSpPr>
          <p:spPr>
            <a:xfrm>
              <a:off x="1176809" y="4349024"/>
              <a:ext cx="188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72 different policy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20347F-BEC7-4BC6-917B-9309D81C0F0C}"/>
                </a:ext>
              </a:extLst>
            </p:cNvPr>
            <p:cNvSpPr txBox="1"/>
            <p:nvPr/>
          </p:nvSpPr>
          <p:spPr>
            <a:xfrm>
              <a:off x="3702935" y="4349022"/>
              <a:ext cx="150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1C-3.6V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1F2FDE9-C49B-4A18-9F04-65525EE90BD9}"/>
                </a:ext>
              </a:extLst>
            </p:cNvPr>
            <p:cNvSpPr txBox="1"/>
            <p:nvPr/>
          </p:nvSpPr>
          <p:spPr>
            <a:xfrm>
              <a:off x="2692458" y="5885383"/>
              <a:ext cx="150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4C-2.0V</a:t>
              </a:r>
              <a:endParaRPr lang="zh-TW" altLang="en-US" dirty="0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DA4F27C-9506-4B12-9EE8-6623349B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3" y="2869991"/>
            <a:ext cx="4353575" cy="2557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5D0C25-E987-4208-907D-712D4A0BBF2C}"/>
              </a:ext>
            </a:extLst>
          </p:cNvPr>
          <p:cNvSpPr txBox="1"/>
          <p:nvPr/>
        </p:nvSpPr>
        <p:spPr>
          <a:xfrm>
            <a:off x="773731" y="1911007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 Fast charge policy &gt;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7F39A2-5DAB-4E63-B121-09F6BC3A0D94}"/>
              </a:ext>
            </a:extLst>
          </p:cNvPr>
          <p:cNvSpPr txBox="1"/>
          <p:nvPr/>
        </p:nvSpPr>
        <p:spPr>
          <a:xfrm>
            <a:off x="28768" y="37556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&lt;SOC&gt;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16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50687-C271-4EF3-B2AB-320BC79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589F77-FB30-47D1-8446-7290061007A8}"/>
              </a:ext>
            </a:extLst>
          </p:cNvPr>
          <p:cNvSpPr txBox="1"/>
          <p:nvPr/>
        </p:nvSpPr>
        <p:spPr>
          <a:xfrm>
            <a:off x="376226" y="1737360"/>
            <a:ext cx="41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 Look for one particular cell for example &gt;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D4A004-EDDA-4C1E-A79D-E7BD6BDF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9" y="1563329"/>
            <a:ext cx="5732501" cy="52163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18B402-244A-4DD7-9622-720FEA66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82" y="1563329"/>
            <a:ext cx="5818623" cy="52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4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1854B-5288-491E-98AA-8F237AA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Preprocessing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17DB1F-E996-407D-AEFA-314E264B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6175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3950</TotalTime>
  <Words>1811</Words>
  <Application>Microsoft Office PowerPoint</Application>
  <PresentationFormat>寬螢幕</PresentationFormat>
  <Paragraphs>499</Paragraphs>
  <Slides>37</Slides>
  <Notes>2</Notes>
  <HiddenSlides>7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9" baseType="lpstr">
      <vt:lpstr>Charis SIL</vt:lpstr>
      <vt:lpstr>FormataOTF-Italic</vt:lpstr>
      <vt:lpstr>FormataOTF-Reg</vt:lpstr>
      <vt:lpstr>Whitney-Book</vt:lpstr>
      <vt:lpstr>新細明體</vt:lpstr>
      <vt:lpstr>Arial</vt:lpstr>
      <vt:lpstr>Calibri</vt:lpstr>
      <vt:lpstr>Calibri Light</vt:lpstr>
      <vt:lpstr>Cambria Math</vt:lpstr>
      <vt:lpstr>Roboto</vt:lpstr>
      <vt:lpstr>Wingdings</vt:lpstr>
      <vt:lpstr>回顧</vt:lpstr>
      <vt:lpstr>Rechargeable Battery Degradation Prediction and Classification  </vt:lpstr>
      <vt:lpstr>Outlines</vt:lpstr>
      <vt:lpstr>Background</vt:lpstr>
      <vt:lpstr>Background</vt:lpstr>
      <vt:lpstr>Data Description</vt:lpstr>
      <vt:lpstr>Data Description</vt:lpstr>
      <vt:lpstr>Data Description</vt:lpstr>
      <vt:lpstr>Data Description</vt:lpstr>
      <vt:lpstr>Data Preprocessing</vt:lpstr>
      <vt:lpstr>Data preprocessing</vt:lpstr>
      <vt:lpstr>PowerPoint 簡報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Modeling</vt:lpstr>
      <vt:lpstr>Modeling</vt:lpstr>
      <vt:lpstr>Modeling</vt:lpstr>
      <vt:lpstr>Modeling</vt:lpstr>
      <vt:lpstr>Modeling</vt:lpstr>
      <vt:lpstr>Modeling</vt:lpstr>
      <vt:lpstr>Results</vt:lpstr>
      <vt:lpstr>Result </vt:lpstr>
      <vt:lpstr>Result </vt:lpstr>
      <vt:lpstr>Comparison</vt:lpstr>
      <vt:lpstr>Result </vt:lpstr>
      <vt:lpstr>Acknowledgement</vt:lpstr>
      <vt:lpstr>PowerPoint 簡報</vt:lpstr>
      <vt:lpstr>Data Description</vt:lpstr>
      <vt:lpstr>PowerPoint 簡報</vt:lpstr>
      <vt:lpstr>Modeling</vt:lpstr>
      <vt:lpstr>Results- run 20 epochs</vt:lpstr>
      <vt:lpstr>Comparison</vt:lpstr>
      <vt:lpstr>Future Outlook</vt:lpstr>
      <vt:lpstr>Future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Meeting</dc:title>
  <dc:creator>MAN-CHEN CHEN</dc:creator>
  <cp:lastModifiedBy>MAN-CHEN CHEN</cp:lastModifiedBy>
  <cp:revision>467</cp:revision>
  <dcterms:created xsi:type="dcterms:W3CDTF">2021-02-25T14:28:43Z</dcterms:created>
  <dcterms:modified xsi:type="dcterms:W3CDTF">2021-06-07T11:48:04Z</dcterms:modified>
</cp:coreProperties>
</file>