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 id="2147483673" r:id="rId3"/>
    <p:sldMasterId id="2147483685" r:id="rId4"/>
  </p:sldMasterIdLst>
  <p:notesMasterIdLst>
    <p:notesMasterId r:id="rId34"/>
  </p:notesMasterIdLst>
  <p:handoutMasterIdLst>
    <p:handoutMasterId r:id="rId35"/>
  </p:handoutMasterIdLst>
  <p:sldIdLst>
    <p:sldId id="256" r:id="rId5"/>
    <p:sldId id="324" r:id="rId6"/>
    <p:sldId id="413" r:id="rId7"/>
    <p:sldId id="325" r:id="rId8"/>
    <p:sldId id="424" r:id="rId9"/>
    <p:sldId id="425" r:id="rId10"/>
    <p:sldId id="426" r:id="rId11"/>
    <p:sldId id="420" r:id="rId12"/>
    <p:sldId id="423" r:id="rId13"/>
    <p:sldId id="421" r:id="rId14"/>
    <p:sldId id="438" r:id="rId15"/>
    <p:sldId id="439" r:id="rId16"/>
    <p:sldId id="440" r:id="rId17"/>
    <p:sldId id="442" r:id="rId18"/>
    <p:sldId id="443" r:id="rId19"/>
    <p:sldId id="444" r:id="rId20"/>
    <p:sldId id="445" r:id="rId21"/>
    <p:sldId id="441" r:id="rId22"/>
    <p:sldId id="428" r:id="rId23"/>
    <p:sldId id="429" r:id="rId24"/>
    <p:sldId id="430" r:id="rId25"/>
    <p:sldId id="431" r:id="rId26"/>
    <p:sldId id="432" r:id="rId27"/>
    <p:sldId id="433" r:id="rId28"/>
    <p:sldId id="435" r:id="rId29"/>
    <p:sldId id="436" r:id="rId30"/>
    <p:sldId id="437" r:id="rId31"/>
    <p:sldId id="434" r:id="rId32"/>
    <p:sldId id="446" r:id="rId33"/>
  </p:sldIdLst>
  <p:sldSz cx="9144000" cy="6858000" type="screen4x3"/>
  <p:notesSz cx="6858000" cy="9144000"/>
  <p:defaultTextStyle>
    <a:defPPr>
      <a:defRPr lang="en-US"/>
    </a:defPPr>
    <a:lvl1pPr algn="ctr" rtl="0" eaLnBrk="0" fontAlgn="base" hangingPunct="0">
      <a:spcBef>
        <a:spcPct val="0"/>
      </a:spcBef>
      <a:spcAft>
        <a:spcPct val="0"/>
      </a:spcAft>
      <a:defRPr sz="2000" b="1" kern="1200">
        <a:solidFill>
          <a:schemeClr val="bg1"/>
        </a:solidFill>
        <a:latin typeface="Arial" charset="0"/>
        <a:ea typeface="+mn-ea"/>
        <a:cs typeface="+mn-cs"/>
      </a:defRPr>
    </a:lvl1pPr>
    <a:lvl2pPr marL="457200" algn="ctr" rtl="0" eaLnBrk="0" fontAlgn="base" hangingPunct="0">
      <a:spcBef>
        <a:spcPct val="0"/>
      </a:spcBef>
      <a:spcAft>
        <a:spcPct val="0"/>
      </a:spcAft>
      <a:defRPr sz="2000" b="1" kern="1200">
        <a:solidFill>
          <a:schemeClr val="bg1"/>
        </a:solidFill>
        <a:latin typeface="Arial" charset="0"/>
        <a:ea typeface="+mn-ea"/>
        <a:cs typeface="+mn-cs"/>
      </a:defRPr>
    </a:lvl2pPr>
    <a:lvl3pPr marL="914400" algn="ctr" rtl="0" eaLnBrk="0" fontAlgn="base" hangingPunct="0">
      <a:spcBef>
        <a:spcPct val="0"/>
      </a:spcBef>
      <a:spcAft>
        <a:spcPct val="0"/>
      </a:spcAft>
      <a:defRPr sz="2000" b="1" kern="1200">
        <a:solidFill>
          <a:schemeClr val="bg1"/>
        </a:solidFill>
        <a:latin typeface="Arial" charset="0"/>
        <a:ea typeface="+mn-ea"/>
        <a:cs typeface="+mn-cs"/>
      </a:defRPr>
    </a:lvl3pPr>
    <a:lvl4pPr marL="1371600" algn="ctr" rtl="0" eaLnBrk="0" fontAlgn="base" hangingPunct="0">
      <a:spcBef>
        <a:spcPct val="0"/>
      </a:spcBef>
      <a:spcAft>
        <a:spcPct val="0"/>
      </a:spcAft>
      <a:defRPr sz="2000" b="1" kern="1200">
        <a:solidFill>
          <a:schemeClr val="bg1"/>
        </a:solidFill>
        <a:latin typeface="Arial" charset="0"/>
        <a:ea typeface="+mn-ea"/>
        <a:cs typeface="+mn-cs"/>
      </a:defRPr>
    </a:lvl4pPr>
    <a:lvl5pPr marL="1828800" algn="ctr" rtl="0" eaLnBrk="0" fontAlgn="base" hangingPunct="0">
      <a:spcBef>
        <a:spcPct val="0"/>
      </a:spcBef>
      <a:spcAft>
        <a:spcPct val="0"/>
      </a:spcAft>
      <a:defRPr sz="2000" b="1" kern="1200">
        <a:solidFill>
          <a:schemeClr val="bg1"/>
        </a:solidFill>
        <a:latin typeface="Arial" charset="0"/>
        <a:ea typeface="+mn-ea"/>
        <a:cs typeface="+mn-cs"/>
      </a:defRPr>
    </a:lvl5pPr>
    <a:lvl6pPr marL="2286000" algn="l" defTabSz="914400" rtl="0" eaLnBrk="1" latinLnBrk="0" hangingPunct="1">
      <a:defRPr sz="2000" b="1" kern="1200">
        <a:solidFill>
          <a:schemeClr val="bg1"/>
        </a:solidFill>
        <a:latin typeface="Arial" charset="0"/>
        <a:ea typeface="+mn-ea"/>
        <a:cs typeface="+mn-cs"/>
      </a:defRPr>
    </a:lvl6pPr>
    <a:lvl7pPr marL="2743200" algn="l" defTabSz="914400" rtl="0" eaLnBrk="1" latinLnBrk="0" hangingPunct="1">
      <a:defRPr sz="2000" b="1" kern="1200">
        <a:solidFill>
          <a:schemeClr val="bg1"/>
        </a:solidFill>
        <a:latin typeface="Arial" charset="0"/>
        <a:ea typeface="+mn-ea"/>
        <a:cs typeface="+mn-cs"/>
      </a:defRPr>
    </a:lvl7pPr>
    <a:lvl8pPr marL="3200400" algn="l" defTabSz="914400" rtl="0" eaLnBrk="1" latinLnBrk="0" hangingPunct="1">
      <a:defRPr sz="2000" b="1" kern="1200">
        <a:solidFill>
          <a:schemeClr val="bg1"/>
        </a:solidFill>
        <a:latin typeface="Arial" charset="0"/>
        <a:ea typeface="+mn-ea"/>
        <a:cs typeface="+mn-cs"/>
      </a:defRPr>
    </a:lvl8pPr>
    <a:lvl9pPr marL="3657600" algn="l" defTabSz="914400" rtl="0" eaLnBrk="1" latinLnBrk="0" hangingPunct="1">
      <a:defRPr sz="2000"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00"/>
    <a:srgbClr val="99CCFF"/>
    <a:srgbClr val="000066"/>
    <a:srgbClr val="0066FF"/>
    <a:srgbClr val="66FFCC"/>
    <a:srgbClr val="FFFF00"/>
    <a:srgbClr val="003366"/>
    <a:srgbClr val="6D77BF"/>
    <a:srgbClr val="FF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1" autoAdjust="0"/>
    <p:restoredTop sz="86578" autoAdjust="0"/>
  </p:normalViewPr>
  <p:slideViewPr>
    <p:cSldViewPr>
      <p:cViewPr varScale="1">
        <p:scale>
          <a:sx n="64" d="100"/>
          <a:sy n="64" d="100"/>
        </p:scale>
        <p:origin x="182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2/27/2014</a:t>
            </a:r>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386F88-3FE7-405B-BE94-6829C42340B9}" type="slidenum">
              <a:rPr lang="en-US" smtClean="0"/>
              <a:pPr/>
              <a:t>‹#›</a:t>
            </a:fld>
            <a:endParaRPr lang="en-US"/>
          </a:p>
        </p:txBody>
      </p:sp>
    </p:spTree>
    <p:extLst>
      <p:ext uri="{BB962C8B-B14F-4D97-AF65-F5344CB8AC3E}">
        <p14:creationId xmlns:p14="http://schemas.microsoft.com/office/powerpoint/2010/main" val="25360194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2/27/2014</a:t>
            </a:r>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CA4F-A9C9-4EFC-90C3-4AFCE306301D}" type="slidenum">
              <a:rPr lang="en-US" smtClean="0"/>
              <a:pPr/>
              <a:t>‹#›</a:t>
            </a:fld>
            <a:endParaRPr lang="en-US"/>
          </a:p>
        </p:txBody>
      </p:sp>
    </p:spTree>
    <p:extLst>
      <p:ext uri="{BB962C8B-B14F-4D97-AF65-F5344CB8AC3E}">
        <p14:creationId xmlns:p14="http://schemas.microsoft.com/office/powerpoint/2010/main" val="3345742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13CA4F-A9C9-4EFC-90C3-4AFCE306301D}" type="slidenum">
              <a:rPr lang="en-US" smtClean="0"/>
              <a:pPr/>
              <a:t>1</a:t>
            </a:fld>
            <a:endParaRPr lang="en-US"/>
          </a:p>
        </p:txBody>
      </p:sp>
    </p:spTree>
    <p:extLst>
      <p:ext uri="{BB962C8B-B14F-4D97-AF65-F5344CB8AC3E}">
        <p14:creationId xmlns:p14="http://schemas.microsoft.com/office/powerpoint/2010/main" val="293752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Sự phức tạp trong bài toán Bảo mật liên mạng: </a:t>
            </a:r>
            <a:endParaRPr lang="en-US" dirty="0" smtClean="0"/>
          </a:p>
          <a:p>
            <a:pPr marL="171450" indent="-171450">
              <a:buFontTx/>
              <a:buChar char="-"/>
            </a:pPr>
            <a:r>
              <a:rPr lang="vi-VN" dirty="0" smtClean="0"/>
              <a:t>Không tồn tại phương pháp thích hợp cho mọi trường hợp.</a:t>
            </a:r>
            <a:endParaRPr lang="en-US" dirty="0" smtClean="0"/>
          </a:p>
          <a:p>
            <a:pPr marL="171450" indent="-171450">
              <a:buFontTx/>
              <a:buChar char="-"/>
            </a:pPr>
            <a:r>
              <a:rPr lang="vi-VN" dirty="0" smtClean="0"/>
              <a:t>Các cơ chế bảo mật luôn ñi ñôi với các biện pháp ñối phó.</a:t>
            </a:r>
            <a:endParaRPr lang="en-US" dirty="0" smtClean="0"/>
          </a:p>
          <a:p>
            <a:pPr marL="171450" indent="-171450">
              <a:buFontTx/>
              <a:buChar char="-"/>
            </a:pPr>
            <a:r>
              <a:rPr lang="vi-VN" dirty="0" smtClean="0"/>
              <a:t>Lựa chọn những giải pháp thích hợp với từng ngữ cảnh sử dụng.</a:t>
            </a:r>
          </a:p>
          <a:p>
            <a:endParaRPr lang="en-US" dirty="0"/>
          </a:p>
        </p:txBody>
      </p:sp>
      <p:sp>
        <p:nvSpPr>
          <p:cNvPr id="4" name="Slide Number Placeholder 3"/>
          <p:cNvSpPr>
            <a:spLocks noGrp="1"/>
          </p:cNvSpPr>
          <p:nvPr>
            <p:ph type="sldNum" sz="quarter" idx="10"/>
          </p:nvPr>
        </p:nvSpPr>
        <p:spPr/>
        <p:txBody>
          <a:bodyPr/>
          <a:lstStyle/>
          <a:p>
            <a:fld id="{B613CA4F-A9C9-4EFC-90C3-4AFCE306301D}" type="slidenum">
              <a:rPr lang="en-US" smtClean="0"/>
              <a:pPr/>
              <a:t>7</a:t>
            </a:fld>
            <a:endParaRPr lang="en-US"/>
          </a:p>
        </p:txBody>
      </p:sp>
    </p:spTree>
    <p:extLst>
      <p:ext uri="{BB962C8B-B14F-4D97-AF65-F5344CB8AC3E}">
        <p14:creationId xmlns:p14="http://schemas.microsoft.com/office/powerpoint/2010/main" val="2736312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Khi nhu cầu trao đổi thông tin dữ liệu ngày càng lớn và đa dạng, các tiến bộ về điện tử - viễn thông và công nghệ thông tin không ngừng được phát triển ứng dụng để nâng cao chất lượng và lưu lượng truyền tin thì các quan niệm ý tưởng và biện pháp bảo vệ thông tin dữ liệu cũng được đổi mới</a:t>
            </a:r>
            <a:r>
              <a:rPr lang="en-US" dirty="0" smtClean="0"/>
              <a:t>.</a:t>
            </a:r>
          </a:p>
          <a:p>
            <a:pPr marL="171450" indent="-171450">
              <a:buFontTx/>
              <a:buChar char="-"/>
            </a:pPr>
            <a:r>
              <a:rPr lang="vi-VN" dirty="0" smtClean="0"/>
              <a:t> Các phương pháp bảo vệ an toàn thông tin dữ liệu</a:t>
            </a:r>
            <a:r>
              <a:rPr lang="en-US" dirty="0" smtClean="0"/>
              <a:t>:</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an </a:t>
            </a:r>
            <a:r>
              <a:rPr lang="en-US" baseline="0" dirty="0" err="1" smtClean="0"/>
              <a:t>toàn</a:t>
            </a:r>
            <a:r>
              <a:rPr lang="en-US" baseline="0" dirty="0" smtClean="0"/>
              <a:t> </a:t>
            </a:r>
            <a:r>
              <a:rPr lang="en-US" baseline="0" dirty="0" err="1" smtClean="0"/>
              <a:t>thông</a:t>
            </a:r>
            <a:r>
              <a:rPr lang="en-US" baseline="0" dirty="0" smtClean="0"/>
              <a:t> tin </a:t>
            </a:r>
            <a:r>
              <a:rPr lang="en-US" baseline="0" dirty="0" err="1" smtClean="0"/>
              <a:t>bằng</a:t>
            </a:r>
            <a:r>
              <a:rPr lang="en-US" baseline="0" dirty="0" smtClean="0"/>
              <a:t> </a:t>
            </a:r>
            <a:r>
              <a:rPr lang="en-US" baseline="0" dirty="0" err="1" smtClean="0"/>
              <a:t>các</a:t>
            </a:r>
            <a:r>
              <a:rPr lang="en-US" baseline="0" dirty="0" smtClean="0"/>
              <a:t> </a:t>
            </a:r>
            <a:r>
              <a:rPr lang="en-US" baseline="0" dirty="0" err="1" smtClean="0"/>
              <a:t>biện</a:t>
            </a:r>
            <a:r>
              <a:rPr lang="en-US" baseline="0" dirty="0" smtClean="0"/>
              <a:t> </a:t>
            </a:r>
            <a:r>
              <a:rPr lang="en-US" baseline="0" dirty="0" err="1" smtClean="0"/>
              <a:t>pháp</a:t>
            </a:r>
            <a:r>
              <a:rPr lang="en-US" baseline="0" dirty="0" smtClean="0"/>
              <a:t> </a:t>
            </a:r>
            <a:r>
              <a:rPr lang="en-US" baseline="0" dirty="0" err="1" smtClean="0"/>
              <a:t>hành</a:t>
            </a:r>
            <a:r>
              <a:rPr lang="en-US" baseline="0" dirty="0" smtClean="0"/>
              <a:t> </a:t>
            </a:r>
            <a:r>
              <a:rPr lang="en-US" baseline="0" dirty="0" err="1" smtClean="0"/>
              <a:t>chính</a:t>
            </a:r>
            <a:r>
              <a:rPr lang="en-US" baseline="0" dirty="0" smtClean="0"/>
              <a:t>. - </a:t>
            </a:r>
            <a:r>
              <a:rPr lang="en-US" baseline="0" dirty="0" err="1" smtClean="0"/>
              <a:t>Bảo</a:t>
            </a:r>
            <a:r>
              <a:rPr lang="en-US" baseline="0" dirty="0" smtClean="0"/>
              <a:t> </a:t>
            </a:r>
            <a:r>
              <a:rPr lang="en-US" baseline="0" dirty="0" err="1" smtClean="0"/>
              <a:t>vệ</a:t>
            </a:r>
            <a:r>
              <a:rPr lang="en-US" baseline="0" dirty="0" smtClean="0"/>
              <a:t> an </a:t>
            </a:r>
            <a:r>
              <a:rPr lang="en-US" baseline="0" dirty="0" err="1" smtClean="0"/>
              <a:t>toàn</a:t>
            </a:r>
            <a:r>
              <a:rPr lang="en-US" baseline="0" dirty="0" smtClean="0"/>
              <a:t> </a:t>
            </a:r>
            <a:r>
              <a:rPr lang="en-US" baseline="0" dirty="0" err="1" smtClean="0"/>
              <a:t>thông</a:t>
            </a:r>
            <a:r>
              <a:rPr lang="en-US" baseline="0" dirty="0" smtClean="0"/>
              <a:t> tin </a:t>
            </a:r>
            <a:r>
              <a:rPr lang="en-US" baseline="0" dirty="0" err="1" smtClean="0"/>
              <a:t>bằng</a:t>
            </a:r>
            <a:r>
              <a:rPr lang="en-US" baseline="0" dirty="0" smtClean="0"/>
              <a:t> </a:t>
            </a:r>
            <a:r>
              <a:rPr lang="en-US" baseline="0" dirty="0" err="1" smtClean="0"/>
              <a:t>các</a:t>
            </a:r>
            <a:r>
              <a:rPr lang="en-US" baseline="0" dirty="0" smtClean="0"/>
              <a:t> </a:t>
            </a:r>
            <a:r>
              <a:rPr lang="en-US" baseline="0" dirty="0" err="1" smtClean="0"/>
              <a:t>biện</a:t>
            </a:r>
            <a:r>
              <a:rPr lang="en-US" baseline="0" dirty="0" smtClean="0"/>
              <a:t> </a:t>
            </a:r>
            <a:r>
              <a:rPr lang="en-US" baseline="0" dirty="0" err="1" smtClean="0"/>
              <a:t>pháp</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 </a:t>
            </a:r>
            <a:r>
              <a:rPr lang="en-US" baseline="0" dirty="0" err="1" smtClean="0"/>
              <a:t>Bảo</a:t>
            </a:r>
            <a:r>
              <a:rPr lang="en-US" baseline="0" dirty="0" smtClean="0"/>
              <a:t> </a:t>
            </a:r>
            <a:r>
              <a:rPr lang="en-US" baseline="0" dirty="0" err="1" smtClean="0"/>
              <a:t>vệ</a:t>
            </a:r>
            <a:r>
              <a:rPr lang="en-US" baseline="0" dirty="0" smtClean="0"/>
              <a:t> an </a:t>
            </a:r>
            <a:r>
              <a:rPr lang="en-US" baseline="0" dirty="0" err="1" smtClean="0"/>
              <a:t>toàn</a:t>
            </a:r>
            <a:r>
              <a:rPr lang="en-US" baseline="0" dirty="0" smtClean="0"/>
              <a:t> </a:t>
            </a:r>
            <a:r>
              <a:rPr lang="en-US" baseline="0" dirty="0" err="1" smtClean="0"/>
              <a:t>thông</a:t>
            </a:r>
            <a:r>
              <a:rPr lang="en-US" baseline="0" dirty="0" smtClean="0"/>
              <a:t> tin </a:t>
            </a:r>
            <a:r>
              <a:rPr lang="en-US" baseline="0" dirty="0" err="1" smtClean="0"/>
              <a:t>bằng</a:t>
            </a:r>
            <a:r>
              <a:rPr lang="en-US" baseline="0" dirty="0" smtClean="0"/>
              <a:t> </a:t>
            </a:r>
            <a:r>
              <a:rPr lang="en-US" baseline="0" dirty="0" err="1" smtClean="0"/>
              <a:t>các</a:t>
            </a:r>
            <a:r>
              <a:rPr lang="en-US" baseline="0" dirty="0" smtClean="0"/>
              <a:t> </a:t>
            </a:r>
            <a:r>
              <a:rPr lang="en-US" baseline="0" dirty="0" err="1" smtClean="0"/>
              <a:t>biện</a:t>
            </a:r>
            <a:r>
              <a:rPr lang="en-US" baseline="0" dirty="0" smtClean="0"/>
              <a:t> </a:t>
            </a:r>
            <a:r>
              <a:rPr lang="en-US" baseline="0" dirty="0" err="1" smtClean="0"/>
              <a:t>pháp</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a:t>
            </a:r>
          </a:p>
        </p:txBody>
      </p:sp>
      <p:sp>
        <p:nvSpPr>
          <p:cNvPr id="4" name="Slide Number Placeholder 3"/>
          <p:cNvSpPr>
            <a:spLocks noGrp="1"/>
          </p:cNvSpPr>
          <p:nvPr>
            <p:ph type="sldNum" sz="quarter" idx="10"/>
          </p:nvPr>
        </p:nvSpPr>
        <p:spPr/>
        <p:txBody>
          <a:bodyPr/>
          <a:lstStyle/>
          <a:p>
            <a:fld id="{B613CA4F-A9C9-4EFC-90C3-4AFCE306301D}" type="slidenum">
              <a:rPr lang="en-US" smtClean="0"/>
              <a:pPr/>
              <a:t>8</a:t>
            </a:fld>
            <a:endParaRPr lang="en-US"/>
          </a:p>
        </p:txBody>
      </p:sp>
    </p:spTree>
    <p:extLst>
      <p:ext uri="{BB962C8B-B14F-4D97-AF65-F5344CB8AC3E}">
        <p14:creationId xmlns:p14="http://schemas.microsoft.com/office/powerpoint/2010/main" val="3085916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dirty="0" smtClean="0"/>
              <a:t>Để đảm bảo an toàn thông tin dữ liệu trên đường truyền tin và trên mạng máy tính có hiệu quả thì điều trước tiên là phải lường trước hoặc dự đoán trước các khả năng không an toàn, khả năng xâm phạm, các sự cố rủi ro có thể xảy ra đối với thông tin dữ liệu được lưu trữ và trao đổi trên đường truyền tin cũng như trên mạng. Xác định càng chính xác các nguy cơ nói trên thì càng quyết định được tốt các giải pháp để giảm thiểu các thiệt hại</a:t>
            </a:r>
            <a:r>
              <a:rPr lang="en-US" dirty="0" smtClean="0"/>
              <a:t>.</a:t>
            </a:r>
          </a:p>
          <a:p>
            <a:pPr marL="171450" indent="-171450">
              <a:buFontTx/>
              <a:buChar char="-"/>
            </a:pPr>
            <a:r>
              <a:rPr lang="vi-VN" dirty="0" smtClean="0"/>
              <a:t>Có thể phân loại mô hình an toàn bảo mật thông tin trên máy tính theo hai hướng chính như sau: 1) Bảo vệ thông tin trong quá trình truyền thông tin trên mạng (Network Security) 2) Bảo vệ hệ thống máy tính, và mạng máy tính, khỏi sự xâm nhập phá hoại từ bên ngoài (System Security) </a:t>
            </a:r>
            <a:endParaRPr lang="en-US" dirty="0"/>
          </a:p>
        </p:txBody>
      </p:sp>
      <p:sp>
        <p:nvSpPr>
          <p:cNvPr id="4" name="Slide Number Placeholder 3"/>
          <p:cNvSpPr>
            <a:spLocks noGrp="1"/>
          </p:cNvSpPr>
          <p:nvPr>
            <p:ph type="sldNum" sz="quarter" idx="10"/>
          </p:nvPr>
        </p:nvSpPr>
        <p:spPr/>
        <p:txBody>
          <a:bodyPr/>
          <a:lstStyle/>
          <a:p>
            <a:fld id="{B613CA4F-A9C9-4EFC-90C3-4AFCE306301D}" type="slidenum">
              <a:rPr lang="en-US" smtClean="0"/>
              <a:pPr/>
              <a:t>9</a:t>
            </a:fld>
            <a:endParaRPr lang="en-US"/>
          </a:p>
        </p:txBody>
      </p:sp>
    </p:spTree>
    <p:extLst>
      <p:ext uri="{BB962C8B-B14F-4D97-AF65-F5344CB8AC3E}">
        <p14:creationId xmlns:p14="http://schemas.microsoft.com/office/powerpoint/2010/main" val="308591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800" b="0" kern="1200" dirty="0" smtClean="0">
                <a:solidFill>
                  <a:schemeClr val="tx1"/>
                </a:solidFill>
                <a:latin typeface="+mn-lt"/>
                <a:ea typeface="+mn-ea"/>
                <a:cs typeface="+mn-cs"/>
              </a:rPr>
              <a:t>Trong </a:t>
            </a:r>
            <a:r>
              <a:rPr lang="en-US" sz="800" b="0" kern="1200" dirty="0" smtClean="0">
                <a:solidFill>
                  <a:schemeClr val="tx1"/>
                </a:solidFill>
                <a:latin typeface="+mn-lt"/>
                <a:ea typeface="+mn-ea"/>
                <a:cs typeface="+mn-cs"/>
              </a:rPr>
              <a:t>đ</a:t>
            </a:r>
            <a:r>
              <a:rPr lang="vi-VN" sz="800" b="0" kern="1200" dirty="0" smtClean="0">
                <a:solidFill>
                  <a:schemeClr val="tx1"/>
                </a:solidFill>
                <a:latin typeface="+mn-lt"/>
                <a:ea typeface="+mn-ea"/>
                <a:cs typeface="+mn-cs"/>
              </a:rPr>
              <a:t>ó bên thứ ba này có thể giả mạo một trong hai bên </a:t>
            </a:r>
            <a:r>
              <a:rPr lang="en-US" sz="800" b="0" kern="1200" dirty="0" smtClean="0">
                <a:solidFill>
                  <a:schemeClr val="tx1"/>
                </a:solidFill>
                <a:latin typeface="+mn-lt"/>
                <a:ea typeface="+mn-ea"/>
                <a:cs typeface="+mn-cs"/>
              </a:rPr>
              <a:t>đ</a:t>
            </a:r>
            <a:r>
              <a:rPr lang="vi-VN" sz="800" b="0" kern="1200" dirty="0" smtClean="0">
                <a:solidFill>
                  <a:schemeClr val="tx1"/>
                </a:solidFill>
                <a:latin typeface="+mn-lt"/>
                <a:ea typeface="+mn-ea"/>
                <a:cs typeface="+mn-cs"/>
              </a:rPr>
              <a:t>ược ủy quyền </a:t>
            </a:r>
            <a:r>
              <a:rPr lang="en-US" sz="800" b="0" kern="1200" dirty="0" smtClean="0">
                <a:solidFill>
                  <a:schemeClr val="tx1"/>
                </a:solidFill>
                <a:latin typeface="+mn-lt"/>
                <a:ea typeface="+mn-ea"/>
                <a:cs typeface="+mn-cs"/>
              </a:rPr>
              <a:t>đ</a:t>
            </a:r>
            <a:r>
              <a:rPr lang="vi-VN" sz="800" b="0" kern="1200" dirty="0" smtClean="0">
                <a:solidFill>
                  <a:schemeClr val="tx1"/>
                </a:solidFill>
                <a:latin typeface="+mn-lt"/>
                <a:ea typeface="+mn-ea"/>
                <a:cs typeface="+mn-cs"/>
              </a:rPr>
              <a:t>ể có thể tham gi</a:t>
            </a:r>
            <a:r>
              <a:rPr lang="en-US" sz="800" b="0" kern="1200" dirty="0" smtClean="0">
                <a:solidFill>
                  <a:schemeClr val="tx1"/>
                </a:solidFill>
                <a:latin typeface="+mn-lt"/>
                <a:ea typeface="+mn-ea"/>
                <a:cs typeface="+mn-cs"/>
              </a:rPr>
              <a:t>a</a:t>
            </a:r>
            <a:r>
              <a:rPr lang="vi-VN" sz="800" b="0" kern="1200" dirty="0" smtClean="0">
                <a:solidFill>
                  <a:schemeClr val="tx1"/>
                </a:solidFill>
                <a:latin typeface="+mn-lt"/>
                <a:ea typeface="+mn-ea"/>
                <a:cs typeface="+mn-cs"/>
              </a:rPr>
              <a:t> vào quá trình truyền tin và thu nhận các thông ñiệp.</a:t>
            </a:r>
            <a:endParaRPr lang="en-US" dirty="0"/>
          </a:p>
        </p:txBody>
      </p:sp>
      <p:sp>
        <p:nvSpPr>
          <p:cNvPr id="4" name="Slide Number Placeholder 3"/>
          <p:cNvSpPr>
            <a:spLocks noGrp="1"/>
          </p:cNvSpPr>
          <p:nvPr>
            <p:ph type="sldNum" sz="quarter" idx="10"/>
          </p:nvPr>
        </p:nvSpPr>
        <p:spPr/>
        <p:txBody>
          <a:bodyPr/>
          <a:lstStyle/>
          <a:p>
            <a:fld id="{B613CA4F-A9C9-4EFC-90C3-4AFCE306301D}" type="slidenum">
              <a:rPr lang="en-US" smtClean="0"/>
              <a:pPr/>
              <a:t>13</a:t>
            </a:fld>
            <a:endParaRPr lang="en-US"/>
          </a:p>
        </p:txBody>
      </p:sp>
    </p:spTree>
    <p:extLst>
      <p:ext uri="{BB962C8B-B14F-4D97-AF65-F5344CB8AC3E}">
        <p14:creationId xmlns:p14="http://schemas.microsoft.com/office/powerpoint/2010/main" val="876772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782" name="Picture 710" descr="D:\Kỳ 2 19_20\ATTT\image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787" y="83053"/>
            <a:ext cx="5093766" cy="3117347"/>
          </a:xfrm>
          <a:prstGeom prst="rect">
            <a:avLst/>
          </a:prstGeom>
          <a:noFill/>
          <a:extLst>
            <a:ext uri="{909E8E84-426E-40DD-AFC4-6F175D3DCCD1}">
              <a14:hiddenFill xmlns:a14="http://schemas.microsoft.com/office/drawing/2010/main">
                <a:solidFill>
                  <a:srgbClr val="FFFFFF"/>
                </a:solidFill>
              </a14:hiddenFill>
            </a:ext>
          </a:extLst>
        </p:spPr>
      </p:pic>
      <p:sp>
        <p:nvSpPr>
          <p:cNvPr id="3090" name="Rectangle 18"/>
          <p:cNvSpPr>
            <a:spLocks noChangeArrowheads="1"/>
          </p:cNvSpPr>
          <p:nvPr userDrawn="1"/>
        </p:nvSpPr>
        <p:spPr bwMode="gray">
          <a:xfrm>
            <a:off x="0" y="3276600"/>
            <a:ext cx="9091612" cy="354012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91" name="Group 19"/>
          <p:cNvGrpSpPr>
            <a:grpSpLocks/>
          </p:cNvGrpSpPr>
          <p:nvPr/>
        </p:nvGrpSpPr>
        <p:grpSpPr bwMode="auto">
          <a:xfrm>
            <a:off x="-6350" y="0"/>
            <a:ext cx="9155113" cy="6859588"/>
            <a:chOff x="0" y="0"/>
            <a:chExt cx="5764" cy="4321"/>
          </a:xfrm>
        </p:grpSpPr>
        <p:sp>
          <p:nvSpPr>
            <p:cNvPr id="3092" name="AutoShape 20"/>
            <p:cNvSpPr>
              <a:spLocks noChangeArrowheads="1"/>
            </p:cNvSpPr>
            <p:nvPr/>
          </p:nvSpPr>
          <p:spPr bwMode="gray">
            <a:xfrm>
              <a:off x="27" y="24"/>
              <a:ext cx="5712" cy="4274"/>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 name="Freeform 21"/>
            <p:cNvSpPr>
              <a:spLocks/>
            </p:cNvSpPr>
            <p:nvPr/>
          </p:nvSpPr>
          <p:spPr bwMode="gray">
            <a:xfrm>
              <a:off x="0" y="0"/>
              <a:ext cx="288" cy="282"/>
            </a:xfrm>
            <a:custGeom>
              <a:avLst/>
              <a:gdLst>
                <a:gd name="T0" fmla="*/ 2 w 288"/>
                <a:gd name="T1" fmla="*/ 282 h 282"/>
                <a:gd name="T2" fmla="*/ 82 w 288"/>
                <a:gd name="T3" fmla="*/ 144 h 282"/>
                <a:gd name="T4" fmla="*/ 165 w 288"/>
                <a:gd name="T5" fmla="*/ 36 h 282"/>
                <a:gd name="T6" fmla="*/ 288 w 288"/>
                <a:gd name="T7" fmla="*/ 0 h 282"/>
                <a:gd name="T8" fmla="*/ 0 w 288"/>
                <a:gd name="T9" fmla="*/ 0 h 282"/>
              </a:gdLst>
              <a:ahLst/>
              <a:cxnLst>
                <a:cxn ang="0">
                  <a:pos x="T0" y="T1"/>
                </a:cxn>
                <a:cxn ang="0">
                  <a:pos x="T2" y="T3"/>
                </a:cxn>
                <a:cxn ang="0">
                  <a:pos x="T4" y="T5"/>
                </a:cxn>
                <a:cxn ang="0">
                  <a:pos x="T6" y="T7"/>
                </a:cxn>
                <a:cxn ang="0">
                  <a:pos x="T8" y="T9"/>
                </a:cxn>
              </a:cxnLst>
              <a:rect l="0" t="0" r="r" b="b"/>
              <a:pathLst>
                <a:path w="288" h="282">
                  <a:moveTo>
                    <a:pt x="2" y="282"/>
                  </a:moveTo>
                  <a:lnTo>
                    <a:pt x="82" y="144"/>
                  </a:lnTo>
                  <a:lnTo>
                    <a:pt x="165" y="36"/>
                  </a:lnTo>
                  <a:lnTo>
                    <a:pt x="288" y="0"/>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 name="Freeform 22"/>
            <p:cNvSpPr>
              <a:spLocks/>
            </p:cNvSpPr>
            <p:nvPr/>
          </p:nvSpPr>
          <p:spPr bwMode="gray">
            <a:xfrm>
              <a:off x="5" y="3985"/>
              <a:ext cx="244" cy="336"/>
            </a:xfrm>
            <a:custGeom>
              <a:avLst/>
              <a:gdLst>
                <a:gd name="T0" fmla="*/ 243 w 243"/>
                <a:gd name="T1" fmla="*/ 335 h 336"/>
                <a:gd name="T2" fmla="*/ 122 w 243"/>
                <a:gd name="T3" fmla="*/ 239 h 336"/>
                <a:gd name="T4" fmla="*/ 30 w 243"/>
                <a:gd name="T5" fmla="*/ 144 h 336"/>
                <a:gd name="T6" fmla="*/ 0 w 243"/>
                <a:gd name="T7" fmla="*/ 0 h 336"/>
                <a:gd name="T8" fmla="*/ 1 w 243"/>
                <a:gd name="T9" fmla="*/ 336 h 336"/>
              </a:gdLst>
              <a:ahLst/>
              <a:cxnLst>
                <a:cxn ang="0">
                  <a:pos x="T0" y="T1"/>
                </a:cxn>
                <a:cxn ang="0">
                  <a:pos x="T2" y="T3"/>
                </a:cxn>
                <a:cxn ang="0">
                  <a:pos x="T4" y="T5"/>
                </a:cxn>
                <a:cxn ang="0">
                  <a:pos x="T6" y="T7"/>
                </a:cxn>
                <a:cxn ang="0">
                  <a:pos x="T8" y="T9"/>
                </a:cxn>
              </a:cxnLst>
              <a:rect l="0" t="0" r="r" b="b"/>
              <a:pathLst>
                <a:path w="243" h="336">
                  <a:moveTo>
                    <a:pt x="243" y="335"/>
                  </a:moveTo>
                  <a:lnTo>
                    <a:pt x="122" y="239"/>
                  </a:lnTo>
                  <a:lnTo>
                    <a:pt x="30" y="144"/>
                  </a:lnTo>
                  <a:lnTo>
                    <a:pt x="0" y="0"/>
                  </a:lnTo>
                  <a:lnTo>
                    <a:pt x="1" y="336"/>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 name="Freeform 23"/>
            <p:cNvSpPr>
              <a:spLocks/>
            </p:cNvSpPr>
            <p:nvPr/>
          </p:nvSpPr>
          <p:spPr bwMode="gray">
            <a:xfrm>
              <a:off x="5511" y="4029"/>
              <a:ext cx="253" cy="290"/>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 name="Freeform 24"/>
            <p:cNvSpPr>
              <a:spLocks/>
            </p:cNvSpPr>
            <p:nvPr/>
          </p:nvSpPr>
          <p:spPr bwMode="gray">
            <a:xfrm>
              <a:off x="5472" y="0"/>
              <a:ext cx="288" cy="288"/>
            </a:xfrm>
            <a:custGeom>
              <a:avLst/>
              <a:gdLst>
                <a:gd name="T0" fmla="*/ 0 w 288"/>
                <a:gd name="T1" fmla="*/ 0 h 288"/>
                <a:gd name="T2" fmla="*/ 144 w 288"/>
                <a:gd name="T3" fmla="*/ 82 h 288"/>
                <a:gd name="T4" fmla="*/ 252 w 288"/>
                <a:gd name="T5" fmla="*/ 165 h 288"/>
                <a:gd name="T6" fmla="*/ 288 w 288"/>
                <a:gd name="T7" fmla="*/ 288 h 288"/>
                <a:gd name="T8" fmla="*/ 288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144" y="82"/>
                  </a:lnTo>
                  <a:lnTo>
                    <a:pt x="252" y="165"/>
                  </a:lnTo>
                  <a:lnTo>
                    <a:pt x="288" y="288"/>
                  </a:lnTo>
                  <a:lnTo>
                    <a:pt x="288"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779" name="Picture 707" descr="D:\Kỳ 2 19_20\ATTT\download.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62400" y="76200"/>
            <a:ext cx="5099803"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153400" cy="563562"/>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00800"/>
            <a:ext cx="2133600" cy="3206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524625"/>
            <a:ext cx="2133600" cy="152400"/>
          </a:xfrm>
          <a:prstGeom prst="rect">
            <a:avLst/>
          </a:prstGeom>
        </p:spPr>
        <p:txBody>
          <a:bodyPr/>
          <a:lstStyle>
            <a:lvl1pPr>
              <a:defRPr/>
            </a:lvl1pPr>
          </a:lstStyle>
          <a:p>
            <a:r>
              <a:rPr lang="en-US"/>
              <a:t>www.themegallery.com</a:t>
            </a:r>
          </a:p>
        </p:txBody>
      </p:sp>
    </p:spTree>
    <p:extLst>
      <p:ext uri="{BB962C8B-B14F-4D97-AF65-F5344CB8AC3E}">
        <p14:creationId xmlns:p14="http://schemas.microsoft.com/office/powerpoint/2010/main" val="109046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592931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5929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00800"/>
            <a:ext cx="2133600" cy="3206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524625"/>
            <a:ext cx="2133600" cy="152400"/>
          </a:xfrm>
          <a:prstGeom prst="rect">
            <a:avLst/>
          </a:prstGeom>
        </p:spPr>
        <p:txBody>
          <a:bodyPr/>
          <a:lstStyle>
            <a:lvl1pPr>
              <a:defRPr/>
            </a:lvl1pPr>
          </a:lstStyle>
          <a:p>
            <a:r>
              <a:rPr lang="en-US"/>
              <a:t>www.themegallery.com</a:t>
            </a:r>
          </a:p>
        </p:txBody>
      </p:sp>
    </p:spTree>
    <p:extLst>
      <p:ext uri="{BB962C8B-B14F-4D97-AF65-F5344CB8AC3E}">
        <p14:creationId xmlns:p14="http://schemas.microsoft.com/office/powerpoint/2010/main" val="891930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153400" cy="563562"/>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04925"/>
            <a:ext cx="8229600" cy="49434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133600" cy="3206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524625"/>
            <a:ext cx="2133600" cy="152400"/>
          </a:xfrm>
          <a:prstGeom prst="rect">
            <a:avLst/>
          </a:prstGeom>
        </p:spPr>
        <p:txBody>
          <a:bodyPr/>
          <a:lstStyle>
            <a:lvl1pPr>
              <a:defRPr/>
            </a:lvl1pPr>
          </a:lstStyle>
          <a:p>
            <a:r>
              <a:rPr lang="en-US"/>
              <a:t>www.themegallery.com</a:t>
            </a:r>
          </a:p>
        </p:txBody>
      </p:sp>
    </p:spTree>
    <p:extLst>
      <p:ext uri="{BB962C8B-B14F-4D97-AF65-F5344CB8AC3E}">
        <p14:creationId xmlns:p14="http://schemas.microsoft.com/office/powerpoint/2010/main" val="120009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a:xfrm>
            <a:off x="542925" y="53975"/>
            <a:ext cx="7392988" cy="563563"/>
          </a:xfrm>
          <a:prstGeom prst="rect">
            <a:avLst/>
          </a:prstGeom>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a:xfrm>
            <a:off x="6084888" y="6450013"/>
            <a:ext cx="2897187" cy="320675"/>
          </a:xfrm>
          <a:prstGeom prst="rect">
            <a:avLst/>
          </a:prstGeom>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a:xfrm>
            <a:off x="107950" y="6454775"/>
            <a:ext cx="927100" cy="239713"/>
          </a:xfrm>
          <a:prstGeom prst="rect">
            <a:avLst/>
          </a:prstGeom>
        </p:spPr>
        <p:txBody>
          <a:bodyPr/>
          <a:lstStyle>
            <a:lvl1pPr>
              <a:defRPr/>
            </a:lvl1pPr>
          </a:lstStyle>
          <a:p>
            <a:fld id="{8F77FC70-716C-40BF-B175-2B48BE74B56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223894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B21400-C337-4FAC-8F14-98A3D453E30D}"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2690188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B21400-C337-4FAC-8F14-98A3D453E30D}"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2970202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B21400-C337-4FAC-8F14-98A3D453E30D}"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3890458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B21400-C337-4FAC-8F14-98A3D453E30D}"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113773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B21400-C337-4FAC-8F14-98A3D453E30D}"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4279651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B21400-C337-4FAC-8F14-98A3D453E30D}"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253884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1"/>
            <a:ext cx="8839200"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157905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21400-C337-4FAC-8F14-98A3D453E30D}"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13069509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21400-C337-4FAC-8F14-98A3D453E30D}"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3309912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21400-C337-4FAC-8F14-98A3D453E30D}"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24569662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B21400-C337-4FAC-8F14-98A3D453E30D}"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106541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B21400-C337-4FAC-8F14-98A3D453E30D}"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3876C-4542-4C64-B641-17DD424954FD}" type="slidenum">
              <a:rPr lang="en-US" smtClean="0"/>
              <a:pPr/>
              <a:t>‹#›</a:t>
            </a:fld>
            <a:endParaRPr lang="en-US"/>
          </a:p>
        </p:txBody>
      </p:sp>
    </p:spTree>
    <p:extLst>
      <p:ext uri="{BB962C8B-B14F-4D97-AF65-F5344CB8AC3E}">
        <p14:creationId xmlns:p14="http://schemas.microsoft.com/office/powerpoint/2010/main" val="5952639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94357-79D7-4018-AA1E-489416C49E19}"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37347239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94357-79D7-4018-AA1E-489416C49E19}"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96647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94357-79D7-4018-AA1E-489416C49E19}"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44063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94357-79D7-4018-AA1E-489416C49E19}"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25743827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94357-79D7-4018-AA1E-489416C49E19}"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324924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457200" y="6400800"/>
            <a:ext cx="2133600" cy="32067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524625"/>
            <a:ext cx="2133600" cy="152400"/>
          </a:xfrm>
          <a:prstGeom prst="rect">
            <a:avLst/>
          </a:prstGeom>
        </p:spPr>
        <p:txBody>
          <a:bodyPr/>
          <a:lstStyle>
            <a:lvl1pPr>
              <a:defRPr/>
            </a:lvl1pPr>
          </a:lstStyle>
          <a:p>
            <a:r>
              <a:rPr lang="en-US"/>
              <a:t>www.themegallery.com</a:t>
            </a:r>
          </a:p>
        </p:txBody>
      </p:sp>
    </p:spTree>
    <p:extLst>
      <p:ext uri="{BB962C8B-B14F-4D97-AF65-F5344CB8AC3E}">
        <p14:creationId xmlns:p14="http://schemas.microsoft.com/office/powerpoint/2010/main" val="56622971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94357-79D7-4018-AA1E-489416C49E19}"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3222476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94357-79D7-4018-AA1E-489416C49E19}"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3779425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94357-79D7-4018-AA1E-489416C49E19}"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22536177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94357-79D7-4018-AA1E-489416C49E19}"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2839048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94357-79D7-4018-AA1E-489416C49E19}"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4100005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94357-79D7-4018-AA1E-489416C49E19}"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5AE09-64A7-4CE5-ADCA-F9600B8C8BC9}" type="slidenum">
              <a:rPr lang="en-US" smtClean="0"/>
              <a:pPr/>
              <a:t>‹#›</a:t>
            </a:fld>
            <a:endParaRPr lang="en-US"/>
          </a:p>
        </p:txBody>
      </p:sp>
    </p:spTree>
    <p:extLst>
      <p:ext uri="{BB962C8B-B14F-4D97-AF65-F5344CB8AC3E}">
        <p14:creationId xmlns:p14="http://schemas.microsoft.com/office/powerpoint/2010/main" val="4194554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5A17B5-0493-4D88-90D0-B4F511109A3B}"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42247137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A17B5-0493-4D88-90D0-B4F511109A3B}"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9139930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A17B5-0493-4D88-90D0-B4F511109A3B}"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12717217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5A17B5-0493-4D88-90D0-B4F511109A3B}"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289268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153400" cy="56356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04925"/>
            <a:ext cx="40386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4925"/>
            <a:ext cx="40386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00800"/>
            <a:ext cx="2133600" cy="3206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400800"/>
            <a:ext cx="2895600" cy="32067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524625"/>
            <a:ext cx="2133600" cy="152400"/>
          </a:xfrm>
          <a:prstGeom prst="rect">
            <a:avLst/>
          </a:prstGeom>
        </p:spPr>
        <p:txBody>
          <a:bodyPr/>
          <a:lstStyle>
            <a:lvl1pPr>
              <a:defRPr/>
            </a:lvl1pPr>
          </a:lstStyle>
          <a:p>
            <a:r>
              <a:rPr lang="en-US"/>
              <a:t>www.themegallery.com</a:t>
            </a:r>
          </a:p>
        </p:txBody>
      </p:sp>
    </p:spTree>
    <p:extLst>
      <p:ext uri="{BB962C8B-B14F-4D97-AF65-F5344CB8AC3E}">
        <p14:creationId xmlns:p14="http://schemas.microsoft.com/office/powerpoint/2010/main" val="391097359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5A17B5-0493-4D88-90D0-B4F511109A3B}"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13618541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5A17B5-0493-4D88-90D0-B4F511109A3B}"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40423828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A17B5-0493-4D88-90D0-B4F511109A3B}"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3899101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A17B5-0493-4D88-90D0-B4F511109A3B}"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22843565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A17B5-0493-4D88-90D0-B4F511109A3B}"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15044701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A17B5-0493-4D88-90D0-B4F511109A3B}"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31489376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5A17B5-0493-4D88-90D0-B4F511109A3B}"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2A1CA-2A34-4DAE-BE1A-B97C88B164B1}" type="slidenum">
              <a:rPr lang="en-US" smtClean="0"/>
              <a:pPr/>
              <a:t>‹#›</a:t>
            </a:fld>
            <a:endParaRPr lang="en-US"/>
          </a:p>
        </p:txBody>
      </p:sp>
    </p:spTree>
    <p:extLst>
      <p:ext uri="{BB962C8B-B14F-4D97-AF65-F5344CB8AC3E}">
        <p14:creationId xmlns:p14="http://schemas.microsoft.com/office/powerpoint/2010/main" val="197144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400800"/>
            <a:ext cx="2133600" cy="320675"/>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a:xfrm>
            <a:off x="3124200" y="6400800"/>
            <a:ext cx="2895600" cy="320675"/>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6553200" y="6524625"/>
            <a:ext cx="2133600" cy="152400"/>
          </a:xfrm>
          <a:prstGeom prst="rect">
            <a:avLst/>
          </a:prstGeom>
        </p:spPr>
        <p:txBody>
          <a:bodyPr/>
          <a:lstStyle>
            <a:lvl1pPr>
              <a:defRPr/>
            </a:lvl1pPr>
          </a:lstStyle>
          <a:p>
            <a:r>
              <a:rPr lang="en-US"/>
              <a:t>www.themegallery.com</a:t>
            </a:r>
          </a:p>
        </p:txBody>
      </p:sp>
    </p:spTree>
    <p:extLst>
      <p:ext uri="{BB962C8B-B14F-4D97-AF65-F5344CB8AC3E}">
        <p14:creationId xmlns:p14="http://schemas.microsoft.com/office/powerpoint/2010/main" val="417899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153400" cy="5635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400800"/>
            <a:ext cx="2133600" cy="32067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124200" y="6400800"/>
            <a:ext cx="2895600" cy="32067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553200" y="6524625"/>
            <a:ext cx="2133600" cy="152400"/>
          </a:xfrm>
          <a:prstGeom prst="rect">
            <a:avLst/>
          </a:prstGeom>
        </p:spPr>
        <p:txBody>
          <a:bodyPr/>
          <a:lstStyle>
            <a:lvl1pPr>
              <a:defRPr/>
            </a:lvl1pPr>
          </a:lstStyle>
          <a:p>
            <a:r>
              <a:rPr lang="en-US"/>
              <a:t>www.themegallery.com</a:t>
            </a:r>
          </a:p>
        </p:txBody>
      </p:sp>
    </p:spTree>
    <p:extLst>
      <p:ext uri="{BB962C8B-B14F-4D97-AF65-F5344CB8AC3E}">
        <p14:creationId xmlns:p14="http://schemas.microsoft.com/office/powerpoint/2010/main" val="44674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00800"/>
            <a:ext cx="2133600" cy="32067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124200" y="6400800"/>
            <a:ext cx="2895600" cy="320675"/>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6553200" y="6524625"/>
            <a:ext cx="2133600" cy="152400"/>
          </a:xfrm>
          <a:prstGeom prst="rect">
            <a:avLst/>
          </a:prstGeom>
        </p:spPr>
        <p:txBody>
          <a:bodyPr/>
          <a:lstStyle>
            <a:lvl1pPr>
              <a:defRPr/>
            </a:lvl1pPr>
          </a:lstStyle>
          <a:p>
            <a:r>
              <a:rPr lang="en-US"/>
              <a:t>www.themegallery.com</a:t>
            </a:r>
          </a:p>
        </p:txBody>
      </p:sp>
    </p:spTree>
    <p:extLst>
      <p:ext uri="{BB962C8B-B14F-4D97-AF65-F5344CB8AC3E}">
        <p14:creationId xmlns:p14="http://schemas.microsoft.com/office/powerpoint/2010/main" val="3307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400800"/>
            <a:ext cx="2133600" cy="3206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400800"/>
            <a:ext cx="2895600" cy="32067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524625"/>
            <a:ext cx="2133600" cy="152400"/>
          </a:xfrm>
          <a:prstGeom prst="rect">
            <a:avLst/>
          </a:prstGeom>
        </p:spPr>
        <p:txBody>
          <a:bodyPr/>
          <a:lstStyle>
            <a:lvl1pPr>
              <a:defRPr/>
            </a:lvl1pPr>
          </a:lstStyle>
          <a:p>
            <a:r>
              <a:rPr lang="en-US"/>
              <a:t>www.themegallery.com</a:t>
            </a:r>
          </a:p>
        </p:txBody>
      </p:sp>
    </p:spTree>
    <p:extLst>
      <p:ext uri="{BB962C8B-B14F-4D97-AF65-F5344CB8AC3E}">
        <p14:creationId xmlns:p14="http://schemas.microsoft.com/office/powerpoint/2010/main" val="370436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400800"/>
            <a:ext cx="2133600" cy="32067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400800"/>
            <a:ext cx="2895600" cy="32067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524625"/>
            <a:ext cx="2133600" cy="152400"/>
          </a:xfrm>
          <a:prstGeom prst="rect">
            <a:avLst/>
          </a:prstGeom>
        </p:spPr>
        <p:txBody>
          <a:bodyPr/>
          <a:lstStyle>
            <a:lvl1pPr>
              <a:defRPr/>
            </a:lvl1pPr>
          </a:lstStyle>
          <a:p>
            <a:r>
              <a:rPr lang="en-US"/>
              <a:t>www.themegallery.com</a:t>
            </a:r>
          </a:p>
        </p:txBody>
      </p:sp>
    </p:spTree>
    <p:extLst>
      <p:ext uri="{BB962C8B-B14F-4D97-AF65-F5344CB8AC3E}">
        <p14:creationId xmlns:p14="http://schemas.microsoft.com/office/powerpoint/2010/main" val="277712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73025" y="61913"/>
          <a:ext cx="9017000" cy="1031875"/>
        </p:xfrm>
        <a:graphic>
          <a:graphicData uri="http://schemas.openxmlformats.org/presentationml/2006/ole">
            <mc:AlternateContent xmlns:mc="http://schemas.openxmlformats.org/markup-compatibility/2006">
              <mc:Choice xmlns:v="urn:schemas-microsoft-com:vml" Requires="v">
                <p:oleObj spid="_x0000_s1802" name="Image" r:id="rId16" imgW="8609524" imgH="1307937" progId="">
                  <p:embed/>
                </p:oleObj>
              </mc:Choice>
              <mc:Fallback>
                <p:oleObj name="Image" r:id="rId16" imgW="8609524" imgH="1307937" progId="">
                  <p:embed/>
                  <p:pic>
                    <p:nvPicPr>
                      <p:cNvPr id="0" name="Picture 69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025" y="61913"/>
                        <a:ext cx="90170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0" name="Rectangle 16"/>
          <p:cNvSpPr>
            <a:spLocks noChangeArrowheads="1"/>
          </p:cNvSpPr>
          <p:nvPr/>
        </p:nvSpPr>
        <p:spPr bwMode="invGray">
          <a:xfrm>
            <a:off x="63501" y="6592888"/>
            <a:ext cx="9045554" cy="2333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p:nvSpPr>
        <p:spPr bwMode="ltGray">
          <a:xfrm>
            <a:off x="88900" y="1135064"/>
            <a:ext cx="8955088" cy="5403849"/>
          </a:xfrm>
          <a:prstGeom prst="rect">
            <a:avLst/>
          </a:prstGeom>
          <a:noFill/>
          <a:ln w="285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137368" y="1249126"/>
            <a:ext cx="8897819"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42" name="Group 18"/>
          <p:cNvGrpSpPr>
            <a:grpSpLocks/>
          </p:cNvGrpSpPr>
          <p:nvPr/>
        </p:nvGrpSpPr>
        <p:grpSpPr bwMode="auto">
          <a:xfrm>
            <a:off x="-6350" y="0"/>
            <a:ext cx="9155113" cy="6859588"/>
            <a:chOff x="0" y="0"/>
            <a:chExt cx="5764" cy="4321"/>
          </a:xfrm>
        </p:grpSpPr>
        <p:sp>
          <p:nvSpPr>
            <p:cNvPr id="1043" name="AutoShape 19"/>
            <p:cNvSpPr>
              <a:spLocks noChangeArrowheads="1"/>
            </p:cNvSpPr>
            <p:nvPr/>
          </p:nvSpPr>
          <p:spPr bwMode="white">
            <a:xfrm>
              <a:off x="27" y="24"/>
              <a:ext cx="5712" cy="4274"/>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Freeform 20"/>
            <p:cNvSpPr>
              <a:spLocks/>
            </p:cNvSpPr>
            <p:nvPr/>
          </p:nvSpPr>
          <p:spPr bwMode="white">
            <a:xfrm>
              <a:off x="0" y="0"/>
              <a:ext cx="288" cy="282"/>
            </a:xfrm>
            <a:custGeom>
              <a:avLst/>
              <a:gdLst>
                <a:gd name="T0" fmla="*/ 2 w 288"/>
                <a:gd name="T1" fmla="*/ 282 h 282"/>
                <a:gd name="T2" fmla="*/ 82 w 288"/>
                <a:gd name="T3" fmla="*/ 144 h 282"/>
                <a:gd name="T4" fmla="*/ 165 w 288"/>
                <a:gd name="T5" fmla="*/ 36 h 282"/>
                <a:gd name="T6" fmla="*/ 288 w 288"/>
                <a:gd name="T7" fmla="*/ 0 h 282"/>
                <a:gd name="T8" fmla="*/ 0 w 288"/>
                <a:gd name="T9" fmla="*/ 0 h 282"/>
              </a:gdLst>
              <a:ahLst/>
              <a:cxnLst>
                <a:cxn ang="0">
                  <a:pos x="T0" y="T1"/>
                </a:cxn>
                <a:cxn ang="0">
                  <a:pos x="T2" y="T3"/>
                </a:cxn>
                <a:cxn ang="0">
                  <a:pos x="T4" y="T5"/>
                </a:cxn>
                <a:cxn ang="0">
                  <a:pos x="T6" y="T7"/>
                </a:cxn>
                <a:cxn ang="0">
                  <a:pos x="T8" y="T9"/>
                </a:cxn>
              </a:cxnLst>
              <a:rect l="0" t="0" r="r" b="b"/>
              <a:pathLst>
                <a:path w="288" h="282">
                  <a:moveTo>
                    <a:pt x="2" y="282"/>
                  </a:moveTo>
                  <a:lnTo>
                    <a:pt x="82" y="144"/>
                  </a:lnTo>
                  <a:lnTo>
                    <a:pt x="165" y="36"/>
                  </a:lnTo>
                  <a:lnTo>
                    <a:pt x="288" y="0"/>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21"/>
            <p:cNvSpPr>
              <a:spLocks/>
            </p:cNvSpPr>
            <p:nvPr/>
          </p:nvSpPr>
          <p:spPr bwMode="white">
            <a:xfrm>
              <a:off x="5" y="3985"/>
              <a:ext cx="244" cy="336"/>
            </a:xfrm>
            <a:custGeom>
              <a:avLst/>
              <a:gdLst>
                <a:gd name="T0" fmla="*/ 243 w 243"/>
                <a:gd name="T1" fmla="*/ 335 h 336"/>
                <a:gd name="T2" fmla="*/ 122 w 243"/>
                <a:gd name="T3" fmla="*/ 239 h 336"/>
                <a:gd name="T4" fmla="*/ 30 w 243"/>
                <a:gd name="T5" fmla="*/ 144 h 336"/>
                <a:gd name="T6" fmla="*/ 0 w 243"/>
                <a:gd name="T7" fmla="*/ 0 h 336"/>
                <a:gd name="T8" fmla="*/ 1 w 243"/>
                <a:gd name="T9" fmla="*/ 336 h 336"/>
              </a:gdLst>
              <a:ahLst/>
              <a:cxnLst>
                <a:cxn ang="0">
                  <a:pos x="T0" y="T1"/>
                </a:cxn>
                <a:cxn ang="0">
                  <a:pos x="T2" y="T3"/>
                </a:cxn>
                <a:cxn ang="0">
                  <a:pos x="T4" y="T5"/>
                </a:cxn>
                <a:cxn ang="0">
                  <a:pos x="T6" y="T7"/>
                </a:cxn>
                <a:cxn ang="0">
                  <a:pos x="T8" y="T9"/>
                </a:cxn>
              </a:cxnLst>
              <a:rect l="0" t="0" r="r" b="b"/>
              <a:pathLst>
                <a:path w="243" h="336">
                  <a:moveTo>
                    <a:pt x="243" y="335"/>
                  </a:moveTo>
                  <a:lnTo>
                    <a:pt x="122" y="239"/>
                  </a:lnTo>
                  <a:lnTo>
                    <a:pt x="30" y="144"/>
                  </a:lnTo>
                  <a:lnTo>
                    <a:pt x="0" y="0"/>
                  </a:lnTo>
                  <a:lnTo>
                    <a:pt x="1" y="336"/>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22"/>
            <p:cNvSpPr>
              <a:spLocks/>
            </p:cNvSpPr>
            <p:nvPr/>
          </p:nvSpPr>
          <p:spPr bwMode="white">
            <a:xfrm>
              <a:off x="5511" y="4029"/>
              <a:ext cx="253" cy="290"/>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p:nvSpPr>
          <p:spPr bwMode="white">
            <a:xfrm>
              <a:off x="5472" y="0"/>
              <a:ext cx="288" cy="288"/>
            </a:xfrm>
            <a:custGeom>
              <a:avLst/>
              <a:gdLst>
                <a:gd name="T0" fmla="*/ 0 w 288"/>
                <a:gd name="T1" fmla="*/ 0 h 288"/>
                <a:gd name="T2" fmla="*/ 144 w 288"/>
                <a:gd name="T3" fmla="*/ 82 h 288"/>
                <a:gd name="T4" fmla="*/ 252 w 288"/>
                <a:gd name="T5" fmla="*/ 165 h 288"/>
                <a:gd name="T6" fmla="*/ 288 w 288"/>
                <a:gd name="T7" fmla="*/ 288 h 288"/>
                <a:gd name="T8" fmla="*/ 288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144" y="82"/>
                  </a:lnTo>
                  <a:lnTo>
                    <a:pt x="252" y="165"/>
                  </a:lnTo>
                  <a:lnTo>
                    <a:pt x="288" y="288"/>
                  </a:lnTo>
                  <a:lnTo>
                    <a:pt x="288"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 name="Slide Number Placeholder 3"/>
          <p:cNvSpPr txBox="1">
            <a:spLocks/>
          </p:cNvSpPr>
          <p:nvPr/>
        </p:nvSpPr>
        <p:spPr>
          <a:xfrm>
            <a:off x="8153400" y="6502638"/>
            <a:ext cx="751630" cy="319087"/>
          </a:xfrm>
          <a:prstGeom prst="rect">
            <a:avLst/>
          </a:prstGeom>
        </p:spPr>
        <p:txBody>
          <a:bodyPr/>
          <a:lstStyle>
            <a:defPPr>
              <a:defRPr lang="en-US"/>
            </a:defPPr>
            <a:lvl1pPr algn="ctr" rtl="0" eaLnBrk="0" fontAlgn="base" hangingPunct="0">
              <a:spcBef>
                <a:spcPct val="0"/>
              </a:spcBef>
              <a:spcAft>
                <a:spcPct val="0"/>
              </a:spcAft>
              <a:defRPr sz="2000" b="1" kern="1200">
                <a:solidFill>
                  <a:schemeClr val="bg1"/>
                </a:solidFill>
                <a:latin typeface="Arial" charset="0"/>
                <a:ea typeface="+mn-ea"/>
                <a:cs typeface="+mn-cs"/>
              </a:defRPr>
            </a:lvl1pPr>
            <a:lvl2pPr marL="457200" algn="ctr" rtl="0" eaLnBrk="0" fontAlgn="base" hangingPunct="0">
              <a:spcBef>
                <a:spcPct val="0"/>
              </a:spcBef>
              <a:spcAft>
                <a:spcPct val="0"/>
              </a:spcAft>
              <a:defRPr sz="2000" b="1" kern="1200">
                <a:solidFill>
                  <a:schemeClr val="bg1"/>
                </a:solidFill>
                <a:latin typeface="Arial" charset="0"/>
                <a:ea typeface="+mn-ea"/>
                <a:cs typeface="+mn-cs"/>
              </a:defRPr>
            </a:lvl2pPr>
            <a:lvl3pPr marL="914400" algn="ctr" rtl="0" eaLnBrk="0" fontAlgn="base" hangingPunct="0">
              <a:spcBef>
                <a:spcPct val="0"/>
              </a:spcBef>
              <a:spcAft>
                <a:spcPct val="0"/>
              </a:spcAft>
              <a:defRPr sz="2000" b="1" kern="1200">
                <a:solidFill>
                  <a:schemeClr val="bg1"/>
                </a:solidFill>
                <a:latin typeface="Arial" charset="0"/>
                <a:ea typeface="+mn-ea"/>
                <a:cs typeface="+mn-cs"/>
              </a:defRPr>
            </a:lvl3pPr>
            <a:lvl4pPr marL="1371600" algn="ctr" rtl="0" eaLnBrk="0" fontAlgn="base" hangingPunct="0">
              <a:spcBef>
                <a:spcPct val="0"/>
              </a:spcBef>
              <a:spcAft>
                <a:spcPct val="0"/>
              </a:spcAft>
              <a:defRPr sz="2000" b="1" kern="1200">
                <a:solidFill>
                  <a:schemeClr val="bg1"/>
                </a:solidFill>
                <a:latin typeface="Arial" charset="0"/>
                <a:ea typeface="+mn-ea"/>
                <a:cs typeface="+mn-cs"/>
              </a:defRPr>
            </a:lvl4pPr>
            <a:lvl5pPr marL="1828800" algn="ctr" rtl="0" eaLnBrk="0" fontAlgn="base" hangingPunct="0">
              <a:spcBef>
                <a:spcPct val="0"/>
              </a:spcBef>
              <a:spcAft>
                <a:spcPct val="0"/>
              </a:spcAft>
              <a:defRPr sz="2000" b="1" kern="1200">
                <a:solidFill>
                  <a:schemeClr val="bg1"/>
                </a:solidFill>
                <a:latin typeface="Arial" charset="0"/>
                <a:ea typeface="+mn-ea"/>
                <a:cs typeface="+mn-cs"/>
              </a:defRPr>
            </a:lvl5pPr>
            <a:lvl6pPr marL="2286000" algn="l" defTabSz="914400" rtl="0" eaLnBrk="1" latinLnBrk="0" hangingPunct="1">
              <a:defRPr sz="2000" b="1" kern="1200">
                <a:solidFill>
                  <a:schemeClr val="bg1"/>
                </a:solidFill>
                <a:latin typeface="Arial" charset="0"/>
                <a:ea typeface="+mn-ea"/>
                <a:cs typeface="+mn-cs"/>
              </a:defRPr>
            </a:lvl6pPr>
            <a:lvl7pPr marL="2743200" algn="l" defTabSz="914400" rtl="0" eaLnBrk="1" latinLnBrk="0" hangingPunct="1">
              <a:defRPr sz="2000" b="1" kern="1200">
                <a:solidFill>
                  <a:schemeClr val="bg1"/>
                </a:solidFill>
                <a:latin typeface="Arial" charset="0"/>
                <a:ea typeface="+mn-ea"/>
                <a:cs typeface="+mn-cs"/>
              </a:defRPr>
            </a:lvl7pPr>
            <a:lvl8pPr marL="3200400" algn="l" defTabSz="914400" rtl="0" eaLnBrk="1" latinLnBrk="0" hangingPunct="1">
              <a:defRPr sz="2000" b="1" kern="1200">
                <a:solidFill>
                  <a:schemeClr val="bg1"/>
                </a:solidFill>
                <a:latin typeface="Arial" charset="0"/>
                <a:ea typeface="+mn-ea"/>
                <a:cs typeface="+mn-cs"/>
              </a:defRPr>
            </a:lvl8pPr>
            <a:lvl9pPr marL="3657600" algn="l" defTabSz="914400" rtl="0" eaLnBrk="1" latinLnBrk="0" hangingPunct="1">
              <a:defRPr sz="2000" b="1" kern="1200">
                <a:solidFill>
                  <a:schemeClr val="bg1"/>
                </a:solidFill>
                <a:latin typeface="Arial" charset="0"/>
                <a:ea typeface="+mn-ea"/>
                <a:cs typeface="+mn-cs"/>
              </a:defRPr>
            </a:lvl9pPr>
          </a:lstStyle>
          <a:p>
            <a:fld id="{34C99D79-8A4B-4031-B1E0-AF26F8EDF2BC}" type="slidenum">
              <a:rPr lang="en-US" sz="1800"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97"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1" fontAlgn="base" hangingPunct="1">
        <a:spcBef>
          <a:spcPct val="20000"/>
        </a:spcBef>
        <a:spcAft>
          <a:spcPct val="0"/>
        </a:spcAft>
        <a:buClr>
          <a:schemeClr val="tx1"/>
        </a:buClr>
        <a:buChar char="•"/>
        <a:defRPr sz="2400">
          <a:solidFill>
            <a:schemeClr val="tx1"/>
          </a:solidFill>
          <a:latin typeface="+mj-lt"/>
        </a:defRPr>
      </a:lvl3pPr>
      <a:lvl4pPr marL="1600200" indent="-228600" algn="l" rtl="0" eaLnBrk="1" fontAlgn="base" hangingPunct="1">
        <a:spcBef>
          <a:spcPct val="20000"/>
        </a:spcBef>
        <a:spcAft>
          <a:spcPct val="0"/>
        </a:spcAft>
        <a:buChar char="–"/>
        <a:defRPr sz="2000">
          <a:solidFill>
            <a:schemeClr val="tx1"/>
          </a:solidFill>
          <a:latin typeface="+mj-lt"/>
        </a:defRPr>
      </a:lvl4pPr>
      <a:lvl5pPr marL="2057400" indent="-228600" algn="l" rtl="0" eaLnBrk="1" fontAlgn="base" hangingPunct="1">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21400-C337-4FAC-8F14-98A3D453E30D}" type="datetimeFigureOut">
              <a:rPr lang="en-US" smtClean="0"/>
              <a:pPr/>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3876C-4542-4C64-B641-17DD424954FD}" type="slidenum">
              <a:rPr lang="en-US" smtClean="0"/>
              <a:pPr/>
              <a:t>‹#›</a:t>
            </a:fld>
            <a:endParaRPr lang="en-US"/>
          </a:p>
        </p:txBody>
      </p:sp>
    </p:spTree>
    <p:extLst>
      <p:ext uri="{BB962C8B-B14F-4D97-AF65-F5344CB8AC3E}">
        <p14:creationId xmlns:p14="http://schemas.microsoft.com/office/powerpoint/2010/main" val="9948510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94357-79D7-4018-AA1E-489416C49E19}" type="datetimeFigureOut">
              <a:rPr lang="en-US" smtClean="0"/>
              <a:pPr/>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5AE09-64A7-4CE5-ADCA-F9600B8C8BC9}" type="slidenum">
              <a:rPr lang="en-US" smtClean="0"/>
              <a:pPr/>
              <a:t>‹#›</a:t>
            </a:fld>
            <a:endParaRPr lang="en-US"/>
          </a:p>
        </p:txBody>
      </p:sp>
    </p:spTree>
    <p:extLst>
      <p:ext uri="{BB962C8B-B14F-4D97-AF65-F5344CB8AC3E}">
        <p14:creationId xmlns:p14="http://schemas.microsoft.com/office/powerpoint/2010/main" val="20880240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A17B5-0493-4D88-90D0-B4F511109A3B}" type="datetimeFigureOut">
              <a:rPr lang="en-US" smtClean="0"/>
              <a:pPr/>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2A1CA-2A34-4DAE-BE1A-B97C88B164B1}" type="slidenum">
              <a:rPr lang="en-US" smtClean="0"/>
              <a:pPr/>
              <a:t>‹#›</a:t>
            </a:fld>
            <a:endParaRPr lang="en-US"/>
          </a:p>
        </p:txBody>
      </p:sp>
    </p:spTree>
    <p:extLst>
      <p:ext uri="{BB962C8B-B14F-4D97-AF65-F5344CB8AC3E}">
        <p14:creationId xmlns:p14="http://schemas.microsoft.com/office/powerpoint/2010/main" val="405088729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152400" y="3505200"/>
            <a:ext cx="8991600" cy="838200"/>
          </a:xfrm>
          <a:prstGeom prst="rect">
            <a:avLst/>
          </a:prstGeom>
        </p:spPr>
        <p:txBody>
          <a:bodyPr/>
          <a:lstStyle/>
          <a:p>
            <a:pPr algn="ctr">
              <a:lnSpc>
                <a:spcPct val="120000"/>
              </a:lnSpc>
            </a:pPr>
            <a:r>
              <a:rPr lang="en-US" sz="6000" dirty="0" smtClean="0">
                <a:solidFill>
                  <a:srgbClr val="FFFF00"/>
                </a:solidFill>
                <a:latin typeface="Tahoma" pitchFamily="34" charset="0"/>
                <a:cs typeface="Tahoma" pitchFamily="34" charset="0"/>
              </a:rPr>
              <a:t>AN TOÀN THÔNG TIN</a:t>
            </a:r>
            <a:endParaRPr lang="en-US" sz="6000" dirty="0">
              <a:solidFill>
                <a:srgbClr val="FFFF00"/>
              </a:solidFill>
              <a:latin typeface="Tahoma" pitchFamily="34" charset="0"/>
              <a:cs typeface="Tahoma" pitchFamily="34" charset="0"/>
            </a:endParaRPr>
          </a:p>
        </p:txBody>
      </p:sp>
      <p:sp>
        <p:nvSpPr>
          <p:cNvPr id="6" name="Rectangle 3"/>
          <p:cNvSpPr txBox="1">
            <a:spLocks noChangeArrowheads="1"/>
          </p:cNvSpPr>
          <p:nvPr/>
        </p:nvSpPr>
        <p:spPr>
          <a:xfrm>
            <a:off x="1676400" y="4800600"/>
            <a:ext cx="6629400" cy="1600200"/>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1" fontAlgn="base" hangingPunct="1">
              <a:spcBef>
                <a:spcPct val="20000"/>
              </a:spcBef>
              <a:spcAft>
                <a:spcPct val="0"/>
              </a:spcAft>
              <a:buClr>
                <a:schemeClr val="tx1"/>
              </a:buClr>
              <a:buChar char="•"/>
              <a:defRPr sz="2400">
                <a:solidFill>
                  <a:schemeClr val="tx1"/>
                </a:solidFill>
                <a:latin typeface="+mj-lt"/>
              </a:defRPr>
            </a:lvl3pPr>
            <a:lvl4pPr marL="1600200" indent="-228600" algn="l" rtl="0" eaLnBrk="1" fontAlgn="base" hangingPunct="1">
              <a:spcBef>
                <a:spcPct val="20000"/>
              </a:spcBef>
              <a:spcAft>
                <a:spcPct val="0"/>
              </a:spcAft>
              <a:buChar char="–"/>
              <a:defRPr sz="2000">
                <a:solidFill>
                  <a:schemeClr val="tx1"/>
                </a:solidFill>
                <a:latin typeface="+mj-lt"/>
              </a:defRPr>
            </a:lvl4pPr>
            <a:lvl5pPr marL="2057400" indent="-228600" algn="l" rtl="0" eaLnBrk="1" fontAlgn="base" hangingPunct="1">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marL="0" indent="0">
              <a:lnSpc>
                <a:spcPct val="110000"/>
              </a:lnSpc>
              <a:buNone/>
            </a:pPr>
            <a:r>
              <a:rPr lang="en-US" sz="2100" dirty="0" err="1" smtClean="0">
                <a:solidFill>
                  <a:schemeClr val="bg1"/>
                </a:solidFill>
                <a:latin typeface="Arial" pitchFamily="34" charset="0"/>
                <a:cs typeface="Arial" pitchFamily="34" charset="0"/>
              </a:rPr>
              <a:t>Giảng</a:t>
            </a:r>
            <a:r>
              <a:rPr lang="en-US" sz="2100" dirty="0" smtClean="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viên</a:t>
            </a:r>
            <a:r>
              <a:rPr lang="en-US" sz="2100" dirty="0" smtClean="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Th.s</a:t>
            </a:r>
            <a:r>
              <a:rPr lang="en-US" sz="2100" dirty="0" smtClean="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Phạm</a:t>
            </a:r>
            <a:r>
              <a:rPr lang="en-US" sz="2100" dirty="0" smtClean="0">
                <a:solidFill>
                  <a:schemeClr val="bg1"/>
                </a:solidFill>
                <a:latin typeface="Arial" pitchFamily="34" charset="0"/>
                <a:cs typeface="Arial" pitchFamily="34" charset="0"/>
              </a:rPr>
              <a:t> Minh </a:t>
            </a:r>
            <a:r>
              <a:rPr lang="en-US" sz="2100" dirty="0" err="1" smtClean="0">
                <a:solidFill>
                  <a:schemeClr val="bg1"/>
                </a:solidFill>
                <a:latin typeface="Arial" pitchFamily="34" charset="0"/>
                <a:cs typeface="Arial" pitchFamily="34" charset="0"/>
              </a:rPr>
              <a:t>Thái</a:t>
            </a:r>
            <a:endParaRPr lang="en-US" sz="2100" dirty="0" smtClean="0">
              <a:solidFill>
                <a:schemeClr val="bg1"/>
              </a:solidFill>
              <a:latin typeface="Arial" pitchFamily="34" charset="0"/>
              <a:cs typeface="Arial" pitchFamily="34" charset="0"/>
            </a:endParaRPr>
          </a:p>
          <a:p>
            <a:pPr marL="0" indent="0">
              <a:lnSpc>
                <a:spcPct val="110000"/>
              </a:lnSpc>
              <a:buNone/>
            </a:pPr>
            <a:r>
              <a:rPr lang="en-US" sz="2100" dirty="0" smtClean="0">
                <a:solidFill>
                  <a:schemeClr val="bg1"/>
                </a:solidFill>
                <a:latin typeface="Arial" pitchFamily="34" charset="0"/>
                <a:cs typeface="Arial" pitchFamily="34" charset="0"/>
              </a:rPr>
              <a:t>Email: </a:t>
            </a:r>
            <a:r>
              <a:rPr lang="en-US" sz="2100" dirty="0" smtClean="0">
                <a:solidFill>
                  <a:schemeClr val="bg1"/>
                </a:solidFill>
                <a:latin typeface="Arial" pitchFamily="34" charset="0"/>
                <a:cs typeface="Arial" pitchFamily="34" charset="0"/>
              </a:rPr>
              <a:t>pmthai</a:t>
            </a:r>
            <a:r>
              <a:rPr lang="en-US" sz="2100" dirty="0" smtClean="0">
                <a:solidFill>
                  <a:schemeClr val="bg1"/>
                </a:solidFill>
                <a:latin typeface="Arial" pitchFamily="34" charset="0"/>
                <a:cs typeface="Arial" pitchFamily="34" charset="0"/>
              </a:rPr>
              <a:t>@uneti.edu.vn</a:t>
            </a:r>
            <a:endParaRPr lang="en-US" sz="2100" dirty="0" smtClean="0">
              <a:solidFill>
                <a:schemeClr val="bg1"/>
              </a:solidFill>
              <a:latin typeface="Arial" pitchFamily="34" charset="0"/>
              <a:cs typeface="Arial" pitchFamily="34" charset="0"/>
            </a:endParaRPr>
          </a:p>
          <a:p>
            <a:pPr marL="0" indent="0">
              <a:lnSpc>
                <a:spcPct val="110000"/>
              </a:lnSpc>
              <a:buNone/>
            </a:pPr>
            <a:r>
              <a:rPr lang="en-US" sz="2100" dirty="0" err="1" smtClean="0">
                <a:solidFill>
                  <a:schemeClr val="bg1"/>
                </a:solidFill>
                <a:latin typeface="Arial" pitchFamily="34" charset="0"/>
                <a:cs typeface="Arial" pitchFamily="34" charset="0"/>
              </a:rPr>
              <a:t>Tổ</a:t>
            </a:r>
            <a:r>
              <a:rPr lang="en-US" sz="2100" dirty="0" smtClean="0">
                <a:solidFill>
                  <a:schemeClr val="bg1"/>
                </a:solidFill>
                <a:latin typeface="Arial" pitchFamily="34" charset="0"/>
                <a:cs typeface="Arial" pitchFamily="34" charset="0"/>
              </a:rPr>
              <a:t> </a:t>
            </a:r>
            <a:r>
              <a:rPr lang="en-US" sz="2100" dirty="0" err="1">
                <a:solidFill>
                  <a:schemeClr val="bg1"/>
                </a:solidFill>
                <a:latin typeface="Arial" pitchFamily="34" charset="0"/>
                <a:cs typeface="Arial" pitchFamily="34" charset="0"/>
              </a:rPr>
              <a:t>Mạng</a:t>
            </a:r>
            <a:r>
              <a:rPr lang="en-US" sz="2100" dirty="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Máy</a:t>
            </a:r>
            <a:r>
              <a:rPr lang="en-US" sz="2100" dirty="0" smtClean="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Tính</a:t>
            </a:r>
            <a:r>
              <a:rPr lang="en-US" sz="2100" dirty="0" smtClean="0">
                <a:solidFill>
                  <a:schemeClr val="bg1"/>
                </a:solidFill>
                <a:latin typeface="Arial" pitchFamily="34" charset="0"/>
                <a:cs typeface="Arial" pitchFamily="34" charset="0"/>
              </a:rPr>
              <a:t> </a:t>
            </a:r>
            <a:r>
              <a:rPr lang="en-US" sz="2100" dirty="0" err="1">
                <a:solidFill>
                  <a:schemeClr val="bg1"/>
                </a:solidFill>
                <a:latin typeface="Arial" pitchFamily="34" charset="0"/>
                <a:cs typeface="Arial" pitchFamily="34" charset="0"/>
              </a:rPr>
              <a:t>và</a:t>
            </a:r>
            <a:r>
              <a:rPr lang="en-US" sz="2100" dirty="0">
                <a:solidFill>
                  <a:schemeClr val="bg1"/>
                </a:solidFill>
                <a:latin typeface="Arial" pitchFamily="34" charset="0"/>
                <a:cs typeface="Arial" pitchFamily="34" charset="0"/>
              </a:rPr>
              <a:t> </a:t>
            </a:r>
            <a:r>
              <a:rPr lang="en-US" sz="2100" dirty="0" err="1">
                <a:solidFill>
                  <a:schemeClr val="bg1"/>
                </a:solidFill>
                <a:latin typeface="Arial" pitchFamily="34" charset="0"/>
                <a:cs typeface="Arial" pitchFamily="34" charset="0"/>
              </a:rPr>
              <a:t>Công</a:t>
            </a:r>
            <a:r>
              <a:rPr lang="en-US" sz="2100" dirty="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Nghệ</a:t>
            </a:r>
            <a:r>
              <a:rPr lang="en-US" sz="2100" dirty="0" smtClean="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Đa</a:t>
            </a:r>
            <a:r>
              <a:rPr lang="en-US" sz="2100" dirty="0" smtClean="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Ph</a:t>
            </a:r>
            <a:r>
              <a:rPr lang="vi-VN" sz="2100" dirty="0" smtClean="0">
                <a:solidFill>
                  <a:schemeClr val="bg1"/>
                </a:solidFill>
                <a:latin typeface="Arial" pitchFamily="34" charset="0"/>
                <a:cs typeface="Arial" pitchFamily="34" charset="0"/>
              </a:rPr>
              <a:t>ươ</a:t>
            </a:r>
            <a:r>
              <a:rPr lang="en-US" sz="2100" dirty="0" err="1">
                <a:solidFill>
                  <a:schemeClr val="bg1"/>
                </a:solidFill>
                <a:latin typeface="Arial" pitchFamily="34" charset="0"/>
                <a:cs typeface="Arial" pitchFamily="34" charset="0"/>
              </a:rPr>
              <a:t>ng</a:t>
            </a:r>
            <a:r>
              <a:rPr lang="en-US" sz="2100" dirty="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Tiện</a:t>
            </a:r>
            <a:endParaRPr lang="en-US" sz="2100" dirty="0" smtClean="0">
              <a:solidFill>
                <a:schemeClr val="bg1"/>
              </a:solidFill>
              <a:latin typeface="Arial" pitchFamily="34" charset="0"/>
              <a:cs typeface="Arial" pitchFamily="34" charset="0"/>
            </a:endParaRPr>
          </a:p>
          <a:p>
            <a:pPr marL="0" indent="0">
              <a:lnSpc>
                <a:spcPct val="110000"/>
              </a:lnSpc>
              <a:buNone/>
            </a:pPr>
            <a:r>
              <a:rPr lang="en-US" sz="2100" dirty="0" err="1" smtClean="0">
                <a:solidFill>
                  <a:schemeClr val="bg1"/>
                </a:solidFill>
                <a:latin typeface="Arial" pitchFamily="34" charset="0"/>
                <a:cs typeface="Arial" pitchFamily="34" charset="0"/>
              </a:rPr>
              <a:t>Khoa</a:t>
            </a:r>
            <a:r>
              <a:rPr lang="en-US" sz="2100" dirty="0" smtClean="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Công</a:t>
            </a:r>
            <a:r>
              <a:rPr lang="en-US" sz="2100" dirty="0" smtClean="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nghệ</a:t>
            </a:r>
            <a:r>
              <a:rPr lang="en-US" sz="2100" dirty="0" smtClean="0">
                <a:solidFill>
                  <a:schemeClr val="bg1"/>
                </a:solidFill>
                <a:latin typeface="Arial" pitchFamily="34" charset="0"/>
                <a:cs typeface="Arial" pitchFamily="34" charset="0"/>
              </a:rPr>
              <a:t> </a:t>
            </a:r>
            <a:r>
              <a:rPr lang="en-US" sz="2100" dirty="0" err="1" smtClean="0">
                <a:solidFill>
                  <a:schemeClr val="bg1"/>
                </a:solidFill>
                <a:latin typeface="Arial" pitchFamily="34" charset="0"/>
                <a:cs typeface="Arial" pitchFamily="34" charset="0"/>
              </a:rPr>
              <a:t>Thông</a:t>
            </a:r>
            <a:r>
              <a:rPr lang="en-US" sz="2100" dirty="0" smtClean="0">
                <a:solidFill>
                  <a:schemeClr val="bg1"/>
                </a:solidFill>
                <a:latin typeface="Arial" pitchFamily="34" charset="0"/>
                <a:cs typeface="Arial" pitchFamily="34" charset="0"/>
              </a:rPr>
              <a:t> tin</a:t>
            </a:r>
            <a:endParaRPr lang="en-US" sz="2100" dirty="0">
              <a:solidFill>
                <a:schemeClr val="bg1"/>
              </a:solidFill>
              <a:latin typeface="Arial" pitchFamily="34" charset="0"/>
              <a:cs typeface="Arial" pitchFamily="34" charset="0"/>
            </a:endParaRPr>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181599"/>
          </a:xfrm>
        </p:spPr>
        <p:txBody>
          <a:bodyPr/>
          <a:lstStyle/>
          <a:p>
            <a:pPr>
              <a:lnSpc>
                <a:spcPct val="120000"/>
              </a:lnSpc>
              <a:spcBef>
                <a:spcPts val="0"/>
              </a:spcBef>
              <a:buClr>
                <a:schemeClr val="accent6">
                  <a:lumMod val="50000"/>
                </a:schemeClr>
              </a:buClr>
              <a:buFont typeface="Wingdings" panose="05000000000000000000" pitchFamily="2" charset="2"/>
              <a:buChar char="Ø"/>
            </a:pPr>
            <a:r>
              <a:rPr lang="en-US" b="0" dirty="0" err="1" smtClean="0">
                <a:latin typeface="+mj-lt"/>
              </a:rPr>
              <a:t>Các</a:t>
            </a:r>
            <a:r>
              <a:rPr lang="en-US" b="0" dirty="0" smtClean="0">
                <a:latin typeface="+mj-lt"/>
              </a:rPr>
              <a:t> </a:t>
            </a:r>
            <a:r>
              <a:rPr lang="en-US" b="0" dirty="0" err="1">
                <a:latin typeface="+mj-lt"/>
              </a:rPr>
              <a:t>dịch</a:t>
            </a:r>
            <a:r>
              <a:rPr lang="en-US" b="0" dirty="0">
                <a:latin typeface="+mj-lt"/>
              </a:rPr>
              <a:t> </a:t>
            </a:r>
            <a:r>
              <a:rPr lang="en-US" b="0" dirty="0" err="1">
                <a:latin typeface="+mj-lt"/>
              </a:rPr>
              <a:t>vụ</a:t>
            </a:r>
            <a:r>
              <a:rPr lang="en-US" b="0" dirty="0">
                <a:latin typeface="+mj-lt"/>
              </a:rPr>
              <a:t> an </a:t>
            </a:r>
            <a:r>
              <a:rPr lang="en-US" b="0" dirty="0" err="1" smtClean="0">
                <a:latin typeface="+mj-lt"/>
              </a:rPr>
              <a:t>toàn</a:t>
            </a:r>
            <a:r>
              <a:rPr lang="en-US" b="0" dirty="0" smtClean="0">
                <a:latin typeface="+mj-lt"/>
              </a:rPr>
              <a:t>:</a:t>
            </a:r>
          </a:p>
          <a:p>
            <a:pPr lvl="1">
              <a:lnSpc>
                <a:spcPct val="120000"/>
              </a:lnSpc>
              <a:spcBef>
                <a:spcPts val="0"/>
              </a:spcBef>
              <a:buClr>
                <a:schemeClr val="accent6">
                  <a:lumMod val="50000"/>
                </a:schemeClr>
              </a:buClr>
            </a:pPr>
            <a:r>
              <a:rPr lang="vi-VN" b="0" dirty="0" smtClean="0">
                <a:latin typeface="+mj-lt"/>
              </a:rPr>
              <a:t>Bảo </a:t>
            </a:r>
            <a:r>
              <a:rPr lang="vi-VN" b="0" dirty="0">
                <a:latin typeface="+mj-lt"/>
              </a:rPr>
              <a:t>mật riêng tư </a:t>
            </a:r>
            <a:r>
              <a:rPr lang="vi-VN" b="0" dirty="0" smtClean="0">
                <a:latin typeface="+mj-lt"/>
              </a:rPr>
              <a:t>(confidentiality</a:t>
            </a:r>
            <a:r>
              <a:rPr lang="en-US" b="0" dirty="0" smtClean="0">
                <a:latin typeface="+mj-lt"/>
              </a:rPr>
              <a:t>).</a:t>
            </a:r>
          </a:p>
          <a:p>
            <a:pPr lvl="1">
              <a:lnSpc>
                <a:spcPct val="120000"/>
              </a:lnSpc>
              <a:spcBef>
                <a:spcPts val="0"/>
              </a:spcBef>
              <a:buClr>
                <a:schemeClr val="accent6">
                  <a:lumMod val="50000"/>
                </a:schemeClr>
              </a:buClr>
            </a:pPr>
            <a:r>
              <a:rPr lang="vi-VN" dirty="0"/>
              <a:t>Xác thực (authentication)</a:t>
            </a:r>
            <a:r>
              <a:rPr lang="en-US" dirty="0"/>
              <a:t>.</a:t>
            </a:r>
          </a:p>
          <a:p>
            <a:pPr lvl="1">
              <a:lnSpc>
                <a:spcPct val="120000"/>
              </a:lnSpc>
              <a:spcBef>
                <a:spcPts val="0"/>
              </a:spcBef>
              <a:buClr>
                <a:schemeClr val="accent6">
                  <a:lumMod val="50000"/>
                </a:schemeClr>
              </a:buClr>
            </a:pPr>
            <a:r>
              <a:rPr lang="vi-VN" dirty="0"/>
              <a:t>Toàn vẹn thông tin (integrity)</a:t>
            </a:r>
            <a:r>
              <a:rPr lang="en-US" dirty="0"/>
              <a:t>.</a:t>
            </a:r>
          </a:p>
          <a:p>
            <a:pPr lvl="1">
              <a:lnSpc>
                <a:spcPct val="120000"/>
              </a:lnSpc>
              <a:spcBef>
                <a:spcPts val="0"/>
              </a:spcBef>
              <a:buClr>
                <a:schemeClr val="accent6">
                  <a:lumMod val="50000"/>
                </a:schemeClr>
              </a:buClr>
            </a:pPr>
            <a:r>
              <a:rPr lang="vi-VN" dirty="0"/>
              <a:t>Chống phủ </a:t>
            </a:r>
            <a:r>
              <a:rPr lang="en-US" dirty="0"/>
              <a:t>đ</a:t>
            </a:r>
            <a:r>
              <a:rPr lang="vi-VN" dirty="0"/>
              <a:t>ịnh (nonrepudiation)</a:t>
            </a:r>
            <a:r>
              <a:rPr lang="en-US" dirty="0"/>
              <a:t>.</a:t>
            </a:r>
          </a:p>
          <a:p>
            <a:pPr lvl="1">
              <a:lnSpc>
                <a:spcPct val="120000"/>
              </a:lnSpc>
              <a:spcBef>
                <a:spcPts val="0"/>
              </a:spcBef>
              <a:buClr>
                <a:schemeClr val="accent6">
                  <a:lumMod val="50000"/>
                </a:schemeClr>
              </a:buClr>
            </a:pPr>
            <a:r>
              <a:rPr lang="vi-VN" dirty="0"/>
              <a:t>Kiểm soát truy cập (access control)</a:t>
            </a:r>
            <a:r>
              <a:rPr lang="en-US" dirty="0"/>
              <a:t>.</a:t>
            </a:r>
          </a:p>
          <a:p>
            <a:pPr lvl="1">
              <a:lnSpc>
                <a:spcPct val="120000"/>
              </a:lnSpc>
              <a:spcBef>
                <a:spcPts val="0"/>
              </a:spcBef>
              <a:buClr>
                <a:schemeClr val="accent6">
                  <a:lumMod val="50000"/>
                </a:schemeClr>
              </a:buClr>
            </a:pPr>
            <a:r>
              <a:rPr lang="vi-VN" dirty="0"/>
              <a:t>Tính sẵn sàng (availability)</a:t>
            </a:r>
            <a:r>
              <a:rPr lang="en-US" dirty="0"/>
              <a:t>.</a:t>
            </a:r>
            <a:endParaRPr lang="vi-VN" dirty="0"/>
          </a:p>
        </p:txBody>
      </p:sp>
      <p:sp>
        <p:nvSpPr>
          <p:cNvPr id="3"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smtClean="0"/>
              <a:t>1.2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xác</a:t>
            </a:r>
            <a:r>
              <a:rPr lang="en-US" dirty="0" smtClean="0"/>
              <a:t> </a:t>
            </a:r>
            <a:r>
              <a:rPr lang="en-US" dirty="0" err="1" smtClean="0"/>
              <a:t>lập</a:t>
            </a:r>
            <a:r>
              <a:rPr lang="en-US" dirty="0" smtClean="0"/>
              <a:t> an </a:t>
            </a:r>
            <a:r>
              <a:rPr lang="en-US" dirty="0" err="1" smtClean="0"/>
              <a:t>toàn</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val="380560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1"/>
            <a:ext cx="8839200" cy="5181599"/>
          </a:xfrm>
        </p:spPr>
        <p:txBody>
          <a:bodyPr/>
          <a:lstStyle/>
          <a:p>
            <a:pPr>
              <a:lnSpc>
                <a:spcPct val="114000"/>
              </a:lnSpc>
              <a:spcBef>
                <a:spcPts val="0"/>
              </a:spcBef>
              <a:buClr>
                <a:schemeClr val="accent6">
                  <a:lumMod val="50000"/>
                </a:schemeClr>
              </a:buClr>
              <a:buFont typeface="Wingdings" panose="05000000000000000000" pitchFamily="2" charset="2"/>
              <a:buChar char="Ø"/>
            </a:pPr>
            <a:r>
              <a:rPr lang="en-US" b="0" dirty="0">
                <a:latin typeface="+mj-lt"/>
              </a:rPr>
              <a:t>Đ</a:t>
            </a:r>
            <a:r>
              <a:rPr lang="vi-VN" b="0" dirty="0" smtClean="0">
                <a:latin typeface="+mj-lt"/>
              </a:rPr>
              <a:t>ảm </a:t>
            </a:r>
            <a:r>
              <a:rPr lang="vi-VN" b="0" dirty="0">
                <a:latin typeface="+mj-lt"/>
              </a:rPr>
              <a:t>bảo tính riêng tư của thông tin: </a:t>
            </a:r>
            <a:r>
              <a:rPr lang="en-US" b="0" dirty="0" smtClean="0">
                <a:latin typeface="+mj-lt"/>
              </a:rPr>
              <a:t>b</a:t>
            </a:r>
            <a:r>
              <a:rPr lang="vi-VN" b="0" dirty="0" smtClean="0">
                <a:latin typeface="+mj-lt"/>
              </a:rPr>
              <a:t>ảo </a:t>
            </a:r>
            <a:r>
              <a:rPr lang="vi-VN" b="0" dirty="0">
                <a:latin typeface="+mj-lt"/>
              </a:rPr>
              <a:t>vệ dữ liệu </a:t>
            </a:r>
            <a:r>
              <a:rPr lang="en-US" b="0" dirty="0">
                <a:latin typeface="+mj-lt"/>
              </a:rPr>
              <a:t>đ</a:t>
            </a:r>
            <a:r>
              <a:rPr lang="vi-VN" b="0" dirty="0" smtClean="0">
                <a:latin typeface="+mj-lt"/>
              </a:rPr>
              <a:t>ược </a:t>
            </a:r>
            <a:r>
              <a:rPr lang="vi-VN" b="0" dirty="0">
                <a:latin typeface="+mj-lt"/>
              </a:rPr>
              <a:t>truyền tải khỏi các tấn công thụ </a:t>
            </a:r>
            <a:r>
              <a:rPr lang="en-US" b="0" dirty="0">
                <a:latin typeface="+mj-lt"/>
              </a:rPr>
              <a:t>đ</a:t>
            </a:r>
            <a:r>
              <a:rPr lang="vi-VN" b="0" dirty="0" smtClean="0">
                <a:latin typeface="+mj-lt"/>
              </a:rPr>
              <a:t>ộng.</a:t>
            </a:r>
            <a:endParaRPr lang="en-US" b="0" dirty="0" smtClean="0">
              <a:latin typeface="+mj-lt"/>
            </a:endParaRPr>
          </a:p>
          <a:p>
            <a:pPr>
              <a:lnSpc>
                <a:spcPct val="114000"/>
              </a:lnSpc>
              <a:spcBef>
                <a:spcPts val="0"/>
              </a:spcBef>
              <a:buClr>
                <a:schemeClr val="accent6">
                  <a:lumMod val="50000"/>
                </a:schemeClr>
              </a:buClr>
              <a:buFont typeface="Wingdings" panose="05000000000000000000" pitchFamily="2" charset="2"/>
              <a:buChar char="Ø"/>
            </a:pPr>
            <a:r>
              <a:rPr lang="en-US" b="0" dirty="0">
                <a:latin typeface="+mj-lt"/>
              </a:rPr>
              <a:t>Đ</a:t>
            </a:r>
            <a:r>
              <a:rPr lang="vi-VN" b="0" dirty="0">
                <a:latin typeface="+mj-lt"/>
              </a:rPr>
              <a:t>ảm bảo tính riêng tư: bảo vệ luồng thông tin trao </a:t>
            </a:r>
            <a:r>
              <a:rPr lang="en-US" b="0" dirty="0">
                <a:latin typeface="+mj-lt"/>
              </a:rPr>
              <a:t>đ</a:t>
            </a:r>
            <a:r>
              <a:rPr lang="vi-VN" b="0" dirty="0">
                <a:latin typeface="+mj-lt"/>
              </a:rPr>
              <a:t>ổi khỏi các thao tác phân tích</a:t>
            </a:r>
            <a:r>
              <a:rPr lang="en-US" b="0" dirty="0">
                <a:latin typeface="+mj-lt"/>
              </a:rPr>
              <a:t>.</a:t>
            </a:r>
          </a:p>
          <a:p>
            <a:pPr lvl="1">
              <a:lnSpc>
                <a:spcPct val="114000"/>
              </a:lnSpc>
              <a:spcBef>
                <a:spcPts val="0"/>
              </a:spcBef>
              <a:buClr>
                <a:schemeClr val="accent6">
                  <a:lumMod val="50000"/>
                </a:schemeClr>
              </a:buClr>
            </a:pPr>
            <a:r>
              <a:rPr lang="vi-VN" dirty="0"/>
              <a:t>Yêu cầu: phía tấn công không thể phát hiện </a:t>
            </a:r>
            <a:r>
              <a:rPr lang="en-US" dirty="0"/>
              <a:t>đ</a:t>
            </a:r>
            <a:r>
              <a:rPr lang="vi-VN" dirty="0"/>
              <a:t>ược các </a:t>
            </a:r>
            <a:r>
              <a:rPr lang="en-US" dirty="0"/>
              <a:t>đ</a:t>
            </a:r>
            <a:r>
              <a:rPr lang="vi-VN" dirty="0"/>
              <a:t>ặc </a:t>
            </a:r>
            <a:r>
              <a:rPr lang="en-US" dirty="0"/>
              <a:t>đ</a:t>
            </a:r>
            <a:r>
              <a:rPr lang="vi-VN" dirty="0"/>
              <a:t>iểm của quá trình truyền tin:</a:t>
            </a:r>
            <a:r>
              <a:rPr lang="en-US" dirty="0"/>
              <a:t> n</a:t>
            </a:r>
            <a:r>
              <a:rPr lang="vi-VN" dirty="0"/>
              <a:t>guồn và </a:t>
            </a:r>
            <a:r>
              <a:rPr lang="en-US" dirty="0"/>
              <a:t>đ</a:t>
            </a:r>
            <a:r>
              <a:rPr lang="vi-VN" dirty="0"/>
              <a:t>ích của thông tin</a:t>
            </a:r>
            <a:r>
              <a:rPr lang="en-US" dirty="0"/>
              <a:t>,</a:t>
            </a:r>
            <a:r>
              <a:rPr lang="vi-VN" dirty="0"/>
              <a:t> </a:t>
            </a:r>
            <a:r>
              <a:rPr lang="en-US" dirty="0"/>
              <a:t>t</a:t>
            </a:r>
            <a:r>
              <a:rPr lang="vi-VN" dirty="0"/>
              <a:t>ần suất, </a:t>
            </a:r>
            <a:r>
              <a:rPr lang="en-US" dirty="0"/>
              <a:t>đ</a:t>
            </a:r>
            <a:r>
              <a:rPr lang="vi-VN" dirty="0"/>
              <a:t>ộ dài</a:t>
            </a:r>
            <a:r>
              <a:rPr lang="en-US" dirty="0"/>
              <a:t>, ..</a:t>
            </a:r>
            <a:r>
              <a:rPr lang="vi-VN" dirty="0" smtClean="0"/>
              <a:t>.</a:t>
            </a:r>
            <a:endParaRPr lang="en-US" dirty="0"/>
          </a:p>
        </p:txBody>
      </p:sp>
      <p:sp>
        <p:nvSpPr>
          <p:cNvPr id="3"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Bảo</a:t>
            </a:r>
            <a:r>
              <a:rPr lang="en-US" dirty="0" smtClean="0"/>
              <a:t> </a:t>
            </a:r>
            <a:r>
              <a:rPr lang="en-US" dirty="0" err="1" smtClean="0"/>
              <a:t>mật</a:t>
            </a:r>
            <a:r>
              <a:rPr lang="en-US" dirty="0" smtClean="0"/>
              <a:t> </a:t>
            </a:r>
            <a:r>
              <a:rPr lang="en-US" dirty="0" err="1" smtClean="0"/>
              <a:t>riêng</a:t>
            </a:r>
            <a:r>
              <a:rPr lang="en-US" dirty="0" smtClean="0"/>
              <a:t> </a:t>
            </a:r>
            <a:r>
              <a:rPr lang="en-US" dirty="0" err="1" smtClean="0"/>
              <a:t>tư</a:t>
            </a:r>
            <a:endParaRPr lang="en-US" dirty="0"/>
          </a:p>
        </p:txBody>
      </p:sp>
    </p:spTree>
    <p:extLst>
      <p:ext uri="{BB962C8B-B14F-4D97-AF65-F5344CB8AC3E}">
        <p14:creationId xmlns:p14="http://schemas.microsoft.com/office/powerpoint/2010/main" val="364646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14000"/>
              </a:lnSpc>
              <a:spcBef>
                <a:spcPts val="0"/>
              </a:spcBef>
              <a:buClr>
                <a:schemeClr val="accent6">
                  <a:lumMod val="50000"/>
                </a:schemeClr>
              </a:buClr>
              <a:buFont typeface="Wingdings" panose="05000000000000000000" pitchFamily="2" charset="2"/>
              <a:buChar char="Ø"/>
            </a:pPr>
            <a:r>
              <a:rPr lang="vi-VN" b="0" dirty="0">
                <a:latin typeface="+mj-lt"/>
              </a:rPr>
              <a:t>Tương ứng với hình thức phát hiện nội dung thông </a:t>
            </a:r>
            <a:r>
              <a:rPr lang="en-US" b="0" dirty="0">
                <a:latin typeface="+mj-lt"/>
              </a:rPr>
              <a:t>đ</a:t>
            </a:r>
            <a:r>
              <a:rPr lang="vi-VN" b="0" dirty="0">
                <a:latin typeface="+mj-lt"/>
              </a:rPr>
              <a:t>iệp có một vài phương pháp bảo vệ </a:t>
            </a:r>
            <a:r>
              <a:rPr lang="en-US" b="0" dirty="0">
                <a:latin typeface="+mj-lt"/>
              </a:rPr>
              <a:t>đ</a:t>
            </a:r>
            <a:r>
              <a:rPr lang="vi-VN" b="0" dirty="0">
                <a:latin typeface="+mj-lt"/>
              </a:rPr>
              <a:t>ường truyền:</a:t>
            </a:r>
            <a:endParaRPr lang="en-US" b="0" dirty="0">
              <a:latin typeface="+mj-lt"/>
            </a:endParaRPr>
          </a:p>
          <a:p>
            <a:pPr lvl="1">
              <a:lnSpc>
                <a:spcPct val="114000"/>
              </a:lnSpc>
              <a:spcBef>
                <a:spcPts val="0"/>
              </a:spcBef>
              <a:buClr>
                <a:schemeClr val="accent6">
                  <a:lumMod val="50000"/>
                </a:schemeClr>
              </a:buClr>
            </a:pPr>
            <a:r>
              <a:rPr lang="vi-VN" dirty="0"/>
              <a:t>Bảo vệ mọi dữ liệu </a:t>
            </a:r>
            <a:r>
              <a:rPr lang="en-US" dirty="0"/>
              <a:t>đ</a:t>
            </a:r>
            <a:r>
              <a:rPr lang="vi-VN" dirty="0"/>
              <a:t>ược truyền giữa hai người sử dụng tại mọi thời </a:t>
            </a:r>
            <a:r>
              <a:rPr lang="en-US" dirty="0"/>
              <a:t>đ</a:t>
            </a:r>
            <a:r>
              <a:rPr lang="vi-VN" dirty="0"/>
              <a:t>iểm: </a:t>
            </a:r>
            <a:r>
              <a:rPr lang="en-US" dirty="0"/>
              <a:t>t</a:t>
            </a:r>
            <a:r>
              <a:rPr lang="vi-VN" dirty="0"/>
              <a:t>hiết lập </a:t>
            </a:r>
            <a:r>
              <a:rPr lang="en-US" dirty="0"/>
              <a:t>đ</a:t>
            </a:r>
            <a:r>
              <a:rPr lang="vi-VN" dirty="0"/>
              <a:t>ường truyền ảo giữa hai hệ thống và ngăn chặn mọi hình thức phát hiện nội dung thông </a:t>
            </a:r>
            <a:r>
              <a:rPr lang="en-US" dirty="0"/>
              <a:t>đ</a:t>
            </a:r>
            <a:r>
              <a:rPr lang="vi-VN" dirty="0"/>
              <a:t>iệp. </a:t>
            </a:r>
            <a:endParaRPr lang="en-US" dirty="0"/>
          </a:p>
          <a:p>
            <a:pPr lvl="1">
              <a:lnSpc>
                <a:spcPct val="114000"/>
              </a:lnSpc>
              <a:spcBef>
                <a:spcPts val="0"/>
              </a:spcBef>
              <a:buClr>
                <a:schemeClr val="accent6">
                  <a:lumMod val="50000"/>
                </a:schemeClr>
              </a:buClr>
            </a:pPr>
            <a:r>
              <a:rPr lang="vi-VN" dirty="0"/>
              <a:t> Bảo vệ các thông </a:t>
            </a:r>
            <a:r>
              <a:rPr lang="en-US" dirty="0"/>
              <a:t>đ</a:t>
            </a:r>
            <a:r>
              <a:rPr lang="vi-VN" dirty="0"/>
              <a:t>iệp </a:t>
            </a:r>
            <a:r>
              <a:rPr lang="en-US" dirty="0"/>
              <a:t>đ</a:t>
            </a:r>
            <a:r>
              <a:rPr lang="vi-VN" dirty="0"/>
              <a:t>ơn lẻ hoặc một số trường </a:t>
            </a:r>
            <a:r>
              <a:rPr lang="en-US" dirty="0" err="1"/>
              <a:t>hợp</a:t>
            </a:r>
            <a:r>
              <a:rPr lang="en-US" dirty="0"/>
              <a:t> đ</a:t>
            </a:r>
            <a:r>
              <a:rPr lang="vi-VN" dirty="0"/>
              <a:t>ơn lẻ</a:t>
            </a:r>
            <a:r>
              <a:rPr lang="en-US" dirty="0"/>
              <a:t>: k</a:t>
            </a:r>
            <a:r>
              <a:rPr lang="vi-VN" dirty="0"/>
              <a:t>hông thực sự hữu ích</a:t>
            </a:r>
            <a:r>
              <a:rPr lang="en-US" dirty="0"/>
              <a:t>, t</a:t>
            </a:r>
            <a:r>
              <a:rPr lang="vi-VN" dirty="0"/>
              <a:t>rong nhiều trường hợp khá phức tạp</a:t>
            </a:r>
            <a:r>
              <a:rPr lang="en-US" dirty="0"/>
              <a:t>, </a:t>
            </a:r>
            <a:r>
              <a:rPr lang="vi-VN" dirty="0"/>
              <a:t>chi phí lớn</a:t>
            </a:r>
            <a:r>
              <a:rPr lang="en-US" dirty="0"/>
              <a:t>.</a:t>
            </a:r>
            <a:r>
              <a:rPr lang="vi-VN" dirty="0"/>
              <a:t> </a:t>
            </a:r>
            <a:endParaRPr lang="en-US" dirty="0"/>
          </a:p>
          <a:p>
            <a:pPr lvl="1">
              <a:lnSpc>
                <a:spcPct val="114000"/>
              </a:lnSpc>
              <a:spcBef>
                <a:spcPts val="0"/>
              </a:spcBef>
              <a:buClr>
                <a:schemeClr val="accent6">
                  <a:lumMod val="50000"/>
                </a:schemeClr>
              </a:buClr>
            </a:pPr>
            <a:endParaRPr lang="en-US" b="0" dirty="0"/>
          </a:p>
        </p:txBody>
      </p:sp>
      <p:sp>
        <p:nvSpPr>
          <p:cNvPr id="3"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Bảo</a:t>
            </a:r>
            <a:r>
              <a:rPr lang="en-US" dirty="0" smtClean="0"/>
              <a:t> </a:t>
            </a:r>
            <a:r>
              <a:rPr lang="en-US" dirty="0" err="1" smtClean="0"/>
              <a:t>mật</a:t>
            </a:r>
            <a:r>
              <a:rPr lang="en-US" dirty="0" smtClean="0"/>
              <a:t> </a:t>
            </a:r>
            <a:r>
              <a:rPr lang="en-US" dirty="0" err="1" smtClean="0"/>
              <a:t>riêng</a:t>
            </a:r>
            <a:r>
              <a:rPr lang="en-US" dirty="0" smtClean="0"/>
              <a:t> </a:t>
            </a:r>
            <a:r>
              <a:rPr lang="en-US" dirty="0" err="1" smtClean="0"/>
              <a:t>tư</a:t>
            </a:r>
            <a:r>
              <a:rPr lang="en-US" dirty="0" smtClean="0"/>
              <a:t> (t)</a:t>
            </a:r>
            <a:endParaRPr lang="en-US" dirty="0"/>
          </a:p>
        </p:txBody>
      </p:sp>
    </p:spTree>
    <p:extLst>
      <p:ext uri="{BB962C8B-B14F-4D97-AF65-F5344CB8AC3E}">
        <p14:creationId xmlns:p14="http://schemas.microsoft.com/office/powerpoint/2010/main" val="223855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1"/>
            <a:ext cx="8839200" cy="5333999"/>
          </a:xfrm>
        </p:spPr>
        <p:txBody>
          <a:bodyPr/>
          <a:lstStyle/>
          <a:p>
            <a:pPr>
              <a:lnSpc>
                <a:spcPct val="114000"/>
              </a:lnSpc>
              <a:spcBef>
                <a:spcPts val="0"/>
              </a:spcBef>
              <a:buClr>
                <a:schemeClr val="accent6">
                  <a:lumMod val="50000"/>
                </a:schemeClr>
              </a:buClr>
              <a:buFont typeface="Wingdings" panose="05000000000000000000" pitchFamily="2" charset="2"/>
              <a:buChar char="Ø"/>
            </a:pPr>
            <a:r>
              <a:rPr lang="vi-VN" b="0" dirty="0">
                <a:latin typeface="+mj-lt"/>
              </a:rPr>
              <a:t>Khẳng </a:t>
            </a:r>
            <a:r>
              <a:rPr lang="en-US" b="0" dirty="0">
                <a:latin typeface="+mj-lt"/>
              </a:rPr>
              <a:t>đ</a:t>
            </a:r>
            <a:r>
              <a:rPr lang="vi-VN" b="0" dirty="0">
                <a:latin typeface="+mj-lt"/>
              </a:rPr>
              <a:t>ịnh các bên tham gia vào quá trình truyền tin </a:t>
            </a:r>
            <a:r>
              <a:rPr lang="en-US" b="0" dirty="0">
                <a:latin typeface="+mj-lt"/>
              </a:rPr>
              <a:t>đ</a:t>
            </a:r>
            <a:r>
              <a:rPr lang="vi-VN" b="0" dirty="0">
                <a:latin typeface="+mj-lt"/>
              </a:rPr>
              <a:t>ược xác thực và </a:t>
            </a:r>
            <a:r>
              <a:rPr lang="en-US" b="0" dirty="0">
                <a:latin typeface="+mj-lt"/>
              </a:rPr>
              <a:t>đ</a:t>
            </a:r>
            <a:r>
              <a:rPr lang="vi-VN" b="0" dirty="0">
                <a:latin typeface="+mj-lt"/>
              </a:rPr>
              <a:t>áng tin cậy.</a:t>
            </a:r>
            <a:endParaRPr lang="en-US" b="0" dirty="0">
              <a:latin typeface="+mj-lt"/>
            </a:endParaRPr>
          </a:p>
          <a:p>
            <a:pPr>
              <a:lnSpc>
                <a:spcPct val="114000"/>
              </a:lnSpc>
              <a:spcBef>
                <a:spcPts val="0"/>
              </a:spcBef>
              <a:buClr>
                <a:schemeClr val="accent6">
                  <a:lumMod val="50000"/>
                </a:schemeClr>
              </a:buClr>
              <a:buFont typeface="Wingdings" panose="05000000000000000000" pitchFamily="2" charset="2"/>
              <a:buChar char="Ø"/>
            </a:pPr>
            <a:r>
              <a:rPr lang="en-US" b="0" dirty="0">
                <a:latin typeface="+mj-lt"/>
              </a:rPr>
              <a:t>Đ</a:t>
            </a:r>
            <a:r>
              <a:rPr lang="vi-VN" b="0" dirty="0" smtClean="0">
                <a:latin typeface="+mj-lt"/>
              </a:rPr>
              <a:t>ối </a:t>
            </a:r>
            <a:r>
              <a:rPr lang="vi-VN" b="0" dirty="0">
                <a:latin typeface="+mj-lt"/>
              </a:rPr>
              <a:t>với các thông </a:t>
            </a:r>
            <a:r>
              <a:rPr lang="en-US" b="0" dirty="0">
                <a:latin typeface="+mj-lt"/>
              </a:rPr>
              <a:t>đ</a:t>
            </a:r>
            <a:r>
              <a:rPr lang="vi-VN" b="0" dirty="0" smtClean="0">
                <a:latin typeface="+mj-lt"/>
              </a:rPr>
              <a:t>iệp </a:t>
            </a:r>
            <a:r>
              <a:rPr lang="en-US" b="0" dirty="0">
                <a:latin typeface="+mj-lt"/>
              </a:rPr>
              <a:t>đ</a:t>
            </a:r>
            <a:r>
              <a:rPr lang="vi-VN" b="0" dirty="0" smtClean="0">
                <a:latin typeface="+mj-lt"/>
              </a:rPr>
              <a:t>ơn </a:t>
            </a:r>
            <a:r>
              <a:rPr lang="vi-VN" b="0" dirty="0">
                <a:latin typeface="+mj-lt"/>
              </a:rPr>
              <a:t>lẻ: </a:t>
            </a:r>
            <a:endParaRPr lang="en-US" b="0" dirty="0" smtClean="0">
              <a:latin typeface="+mj-lt"/>
            </a:endParaRPr>
          </a:p>
          <a:p>
            <a:pPr lvl="1">
              <a:lnSpc>
                <a:spcPct val="114000"/>
              </a:lnSpc>
              <a:spcBef>
                <a:spcPts val="0"/>
              </a:spcBef>
              <a:buClr>
                <a:schemeClr val="accent6">
                  <a:lumMod val="50000"/>
                </a:schemeClr>
              </a:buClr>
            </a:pPr>
            <a:r>
              <a:rPr lang="vi-VN" b="0" dirty="0" smtClean="0">
                <a:latin typeface="+mj-lt"/>
              </a:rPr>
              <a:t>Các </a:t>
            </a:r>
            <a:r>
              <a:rPr lang="vi-VN" b="0" dirty="0">
                <a:latin typeface="+mj-lt"/>
              </a:rPr>
              <a:t>thông báo, báo hiệu: dịch vụ xác </a:t>
            </a:r>
            <a:r>
              <a:rPr lang="vi-VN" b="0" dirty="0" smtClean="0">
                <a:latin typeface="+mj-lt"/>
              </a:rPr>
              <a:t>thực</a:t>
            </a:r>
            <a:r>
              <a:rPr lang="en-US" b="0" dirty="0" smtClean="0">
                <a:latin typeface="+mj-lt"/>
              </a:rPr>
              <a:t> đ</a:t>
            </a:r>
            <a:r>
              <a:rPr lang="vi-VN" b="0" dirty="0" smtClean="0">
                <a:latin typeface="+mj-lt"/>
              </a:rPr>
              <a:t>ảm </a:t>
            </a:r>
            <a:r>
              <a:rPr lang="vi-VN" b="0" dirty="0">
                <a:latin typeface="+mj-lt"/>
              </a:rPr>
              <a:t>bảo cho bên nhận rằng các thông </a:t>
            </a:r>
            <a:r>
              <a:rPr lang="en-US" dirty="0"/>
              <a:t>đ</a:t>
            </a:r>
            <a:r>
              <a:rPr lang="vi-VN" b="0" dirty="0" smtClean="0">
                <a:latin typeface="+mj-lt"/>
              </a:rPr>
              <a:t>iệp </a:t>
            </a:r>
            <a:r>
              <a:rPr lang="en-US" dirty="0"/>
              <a:t>đ</a:t>
            </a:r>
            <a:r>
              <a:rPr lang="vi-VN" b="0" dirty="0" smtClean="0">
                <a:latin typeface="+mj-lt"/>
              </a:rPr>
              <a:t>ược </a:t>
            </a:r>
            <a:r>
              <a:rPr lang="en-US" dirty="0"/>
              <a:t>đ</a:t>
            </a:r>
            <a:r>
              <a:rPr lang="vi-VN" b="0" dirty="0" smtClean="0">
                <a:latin typeface="+mj-lt"/>
              </a:rPr>
              <a:t>ưa </a:t>
            </a:r>
            <a:r>
              <a:rPr lang="vi-VN" b="0" dirty="0">
                <a:latin typeface="+mj-lt"/>
              </a:rPr>
              <a:t>ra từ những </a:t>
            </a:r>
            <a:r>
              <a:rPr lang="vi-VN" b="0" dirty="0" smtClean="0">
                <a:latin typeface="+mj-lt"/>
              </a:rPr>
              <a:t>nguồn</a:t>
            </a:r>
            <a:r>
              <a:rPr lang="en-US" b="0" dirty="0" smtClean="0">
                <a:latin typeface="+mj-lt"/>
              </a:rPr>
              <a:t> đ</a:t>
            </a:r>
            <a:r>
              <a:rPr lang="vi-VN" b="0" dirty="0" smtClean="0">
                <a:latin typeface="+mj-lt"/>
              </a:rPr>
              <a:t>áng </a:t>
            </a:r>
            <a:r>
              <a:rPr lang="vi-VN" b="0" dirty="0">
                <a:latin typeface="+mj-lt"/>
              </a:rPr>
              <a:t>tin </a:t>
            </a:r>
            <a:r>
              <a:rPr lang="vi-VN" b="0" dirty="0" smtClean="0">
                <a:latin typeface="+mj-lt"/>
              </a:rPr>
              <a:t>cậy.</a:t>
            </a:r>
            <a:endParaRPr lang="en-US" b="0" dirty="0" smtClean="0">
              <a:latin typeface="+mj-lt"/>
            </a:endParaRPr>
          </a:p>
          <a:p>
            <a:pPr>
              <a:lnSpc>
                <a:spcPct val="114000"/>
              </a:lnSpc>
              <a:spcBef>
                <a:spcPts val="0"/>
              </a:spcBef>
              <a:buClr>
                <a:schemeClr val="accent6">
                  <a:lumMod val="50000"/>
                </a:schemeClr>
              </a:buClr>
              <a:buFont typeface="Wingdings" panose="05000000000000000000" pitchFamily="2" charset="2"/>
              <a:buChar char="Ø"/>
            </a:pPr>
            <a:r>
              <a:rPr lang="en-US" b="0" dirty="0">
                <a:latin typeface="+mj-lt"/>
              </a:rPr>
              <a:t>Đ</a:t>
            </a:r>
            <a:r>
              <a:rPr lang="vi-VN" b="0" dirty="0" smtClean="0">
                <a:latin typeface="+mj-lt"/>
              </a:rPr>
              <a:t>ối </a:t>
            </a:r>
            <a:r>
              <a:rPr lang="vi-VN" b="0" dirty="0">
                <a:latin typeface="+mj-lt"/>
              </a:rPr>
              <a:t>với những liên kết trực </a:t>
            </a:r>
            <a:r>
              <a:rPr lang="vi-VN" b="0" dirty="0" smtClean="0">
                <a:latin typeface="+mj-lt"/>
              </a:rPr>
              <a:t>tuyến:</a:t>
            </a:r>
            <a:endParaRPr lang="en-US" b="0" dirty="0" smtClean="0">
              <a:latin typeface="+mj-lt"/>
            </a:endParaRPr>
          </a:p>
          <a:p>
            <a:pPr lvl="1">
              <a:lnSpc>
                <a:spcPct val="114000"/>
              </a:lnSpc>
              <a:spcBef>
                <a:spcPts val="0"/>
              </a:spcBef>
              <a:buClr>
                <a:schemeClr val="accent6">
                  <a:lumMod val="50000"/>
                </a:schemeClr>
              </a:buClr>
            </a:pPr>
            <a:r>
              <a:rPr lang="vi-VN" b="0" dirty="0" smtClean="0">
                <a:latin typeface="+mj-lt"/>
              </a:rPr>
              <a:t>Tại </a:t>
            </a:r>
            <a:r>
              <a:rPr lang="vi-VN" b="0" dirty="0">
                <a:latin typeface="+mj-lt"/>
              </a:rPr>
              <a:t>thời </a:t>
            </a:r>
            <a:r>
              <a:rPr lang="en-US" dirty="0"/>
              <a:t>đ</a:t>
            </a:r>
            <a:r>
              <a:rPr lang="vi-VN" b="0" dirty="0" smtClean="0">
                <a:latin typeface="+mj-lt"/>
              </a:rPr>
              <a:t>iểm </a:t>
            </a:r>
            <a:r>
              <a:rPr lang="vi-VN" b="0" dirty="0">
                <a:latin typeface="+mj-lt"/>
              </a:rPr>
              <a:t>khởi tạo kết nối, </a:t>
            </a:r>
            <a:r>
              <a:rPr lang="vi-VN" b="0" dirty="0" smtClean="0">
                <a:latin typeface="+mj-lt"/>
              </a:rPr>
              <a:t>hai </a:t>
            </a:r>
            <a:r>
              <a:rPr lang="vi-VN" b="0" dirty="0">
                <a:latin typeface="+mj-lt"/>
              </a:rPr>
              <a:t>thực thể tham gia vào trao </a:t>
            </a:r>
            <a:r>
              <a:rPr lang="en-US" dirty="0"/>
              <a:t>đ</a:t>
            </a:r>
            <a:r>
              <a:rPr lang="vi-VN" b="0" dirty="0" smtClean="0">
                <a:latin typeface="+mj-lt"/>
              </a:rPr>
              <a:t>ổi </a:t>
            </a:r>
            <a:r>
              <a:rPr lang="vi-VN" b="0" dirty="0">
                <a:latin typeface="+mj-lt"/>
              </a:rPr>
              <a:t>thông tin phải </a:t>
            </a:r>
            <a:r>
              <a:rPr lang="en-US" dirty="0"/>
              <a:t>đ</a:t>
            </a:r>
            <a:r>
              <a:rPr lang="vi-VN" b="0" dirty="0" smtClean="0">
                <a:latin typeface="+mj-lt"/>
              </a:rPr>
              <a:t>ược </a:t>
            </a:r>
            <a:r>
              <a:rPr lang="vi-VN" b="0" dirty="0">
                <a:latin typeface="+mj-lt"/>
              </a:rPr>
              <a:t>ủy quyền</a:t>
            </a:r>
            <a:r>
              <a:rPr lang="vi-VN" b="0" dirty="0" smtClean="0">
                <a:latin typeface="+mj-lt"/>
              </a:rPr>
              <a:t>.</a:t>
            </a:r>
            <a:endParaRPr lang="en-US" b="0" dirty="0" smtClean="0">
              <a:latin typeface="+mj-lt"/>
            </a:endParaRPr>
          </a:p>
          <a:p>
            <a:pPr lvl="1">
              <a:lnSpc>
                <a:spcPct val="114000"/>
              </a:lnSpc>
              <a:spcBef>
                <a:spcPts val="0"/>
              </a:spcBef>
              <a:buClr>
                <a:schemeClr val="accent6">
                  <a:lumMod val="50000"/>
                </a:schemeClr>
              </a:buClr>
            </a:pPr>
            <a:r>
              <a:rPr lang="vi-VN" b="0" dirty="0" smtClean="0">
                <a:latin typeface="+mj-lt"/>
              </a:rPr>
              <a:t>Dịch </a:t>
            </a:r>
            <a:r>
              <a:rPr lang="vi-VN" b="0" dirty="0">
                <a:latin typeface="+mj-lt"/>
              </a:rPr>
              <a:t>vụ cần khẳng </a:t>
            </a:r>
            <a:r>
              <a:rPr lang="en-US" dirty="0"/>
              <a:t>đ</a:t>
            </a:r>
            <a:r>
              <a:rPr lang="vi-VN" b="0" dirty="0" smtClean="0">
                <a:latin typeface="+mj-lt"/>
              </a:rPr>
              <a:t>ịnh </a:t>
            </a:r>
            <a:r>
              <a:rPr lang="vi-VN" b="0" dirty="0">
                <a:latin typeface="+mj-lt"/>
              </a:rPr>
              <a:t>rằng kết nối không bị can thiệp bởi một bên thứ ba. </a:t>
            </a:r>
          </a:p>
          <a:p>
            <a:pPr marL="457200" lvl="1" indent="0">
              <a:lnSpc>
                <a:spcPct val="114000"/>
              </a:lnSpc>
              <a:spcBef>
                <a:spcPts val="0"/>
              </a:spcBef>
              <a:buClr>
                <a:schemeClr val="accent6">
                  <a:lumMod val="50000"/>
                </a:schemeClr>
              </a:buClr>
              <a:buNone/>
            </a:pPr>
            <a:endParaRPr lang="en-US" dirty="0"/>
          </a:p>
          <a:p>
            <a:pPr lvl="1">
              <a:lnSpc>
                <a:spcPct val="114000"/>
              </a:lnSpc>
              <a:spcBef>
                <a:spcPts val="0"/>
              </a:spcBef>
              <a:buClr>
                <a:schemeClr val="accent6">
                  <a:lumMod val="50000"/>
                </a:schemeClr>
              </a:buClr>
            </a:pPr>
            <a:endParaRPr lang="en-US" b="0" dirty="0"/>
          </a:p>
        </p:txBody>
      </p:sp>
      <p:sp>
        <p:nvSpPr>
          <p:cNvPr id="3"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Xác</a:t>
            </a:r>
            <a:r>
              <a:rPr lang="en-US" dirty="0" smtClean="0"/>
              <a:t> </a:t>
            </a:r>
            <a:r>
              <a:rPr lang="en-US" dirty="0" err="1" smtClean="0"/>
              <a:t>thực</a:t>
            </a:r>
            <a:endParaRPr lang="en-US" dirty="0"/>
          </a:p>
        </p:txBody>
      </p:sp>
    </p:spTree>
    <p:extLst>
      <p:ext uri="{BB962C8B-B14F-4D97-AF65-F5344CB8AC3E}">
        <p14:creationId xmlns:p14="http://schemas.microsoft.com/office/powerpoint/2010/main" val="143427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left)">
                                      <p:cBhvr>
                                        <p:cTn id="21" dur="500"/>
                                        <p:tgtEl>
                                          <p:spTgt spid="2">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wipe(left)">
                                      <p:cBhvr>
                                        <p:cTn id="2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spcBef>
                <a:spcPts val="0"/>
              </a:spcBef>
              <a:buClr>
                <a:schemeClr val="accent6">
                  <a:lumMod val="50000"/>
                </a:schemeClr>
              </a:buClr>
              <a:buFont typeface="Wingdings" panose="05000000000000000000" pitchFamily="2" charset="2"/>
              <a:buChar char="Ø"/>
            </a:pPr>
            <a:r>
              <a:rPr lang="en-US" b="0" dirty="0">
                <a:latin typeface="+mj-lt"/>
              </a:rPr>
              <a:t>Đ</a:t>
            </a:r>
            <a:r>
              <a:rPr lang="vi-VN" b="0" dirty="0" smtClean="0">
                <a:latin typeface="+mj-lt"/>
              </a:rPr>
              <a:t>ảm </a:t>
            </a:r>
            <a:r>
              <a:rPr lang="vi-VN" b="0" dirty="0">
                <a:latin typeface="+mj-lt"/>
              </a:rPr>
              <a:t>bảo tính toàn vẹn cũng có thể áp dụng cho luồng thông </a:t>
            </a:r>
            <a:r>
              <a:rPr lang="en-US" b="0" dirty="0">
                <a:latin typeface="+mj-lt"/>
              </a:rPr>
              <a:t>đ</a:t>
            </a:r>
            <a:r>
              <a:rPr lang="vi-VN" b="0" dirty="0" smtClean="0">
                <a:latin typeface="+mj-lt"/>
              </a:rPr>
              <a:t>iệp</a:t>
            </a:r>
            <a:r>
              <a:rPr lang="en-US" b="0" dirty="0" smtClean="0">
                <a:latin typeface="+mj-lt"/>
              </a:rPr>
              <a:t> </a:t>
            </a:r>
            <a:r>
              <a:rPr lang="en-US" b="0" dirty="0" err="1" smtClean="0">
                <a:latin typeface="+mj-lt"/>
              </a:rPr>
              <a:t>hoặc</a:t>
            </a:r>
            <a:r>
              <a:rPr lang="vi-VN" b="0" dirty="0" smtClean="0">
                <a:latin typeface="+mj-lt"/>
              </a:rPr>
              <a:t> </a:t>
            </a:r>
            <a:r>
              <a:rPr lang="vi-VN" b="0" dirty="0">
                <a:latin typeface="+mj-lt"/>
              </a:rPr>
              <a:t>một thông </a:t>
            </a:r>
            <a:r>
              <a:rPr lang="en-US" b="0" dirty="0">
                <a:latin typeface="+mj-lt"/>
              </a:rPr>
              <a:t>đ</a:t>
            </a:r>
            <a:r>
              <a:rPr lang="vi-VN" b="0" dirty="0" smtClean="0">
                <a:latin typeface="+mj-lt"/>
              </a:rPr>
              <a:t>iệp</a:t>
            </a:r>
            <a:r>
              <a:rPr lang="en-US" b="0" dirty="0" smtClean="0">
                <a:latin typeface="+mj-lt"/>
              </a:rPr>
              <a:t>.</a:t>
            </a:r>
          </a:p>
          <a:p>
            <a:pPr>
              <a:lnSpc>
                <a:spcPct val="120000"/>
              </a:lnSpc>
              <a:spcBef>
                <a:spcPts val="0"/>
              </a:spcBef>
              <a:buClr>
                <a:schemeClr val="accent6">
                  <a:lumMod val="50000"/>
                </a:schemeClr>
              </a:buClr>
              <a:buFont typeface="Wingdings" panose="05000000000000000000" pitchFamily="2" charset="2"/>
              <a:buChar char="Ø"/>
            </a:pPr>
            <a:r>
              <a:rPr lang="vi-VN" b="0" dirty="0" smtClean="0">
                <a:latin typeface="+mj-lt"/>
              </a:rPr>
              <a:t>Phương </a:t>
            </a:r>
            <a:r>
              <a:rPr lang="vi-VN" b="0" dirty="0">
                <a:latin typeface="+mj-lt"/>
              </a:rPr>
              <a:t>pháp hữu ích nhất là trực tiếp bảo vệ luồng thông </a:t>
            </a:r>
            <a:r>
              <a:rPr lang="en-US" b="0" dirty="0">
                <a:latin typeface="+mj-lt"/>
              </a:rPr>
              <a:t>đ</a:t>
            </a:r>
            <a:r>
              <a:rPr lang="vi-VN" b="0" dirty="0" smtClean="0">
                <a:latin typeface="+mj-lt"/>
              </a:rPr>
              <a:t>iệp.</a:t>
            </a:r>
            <a:endParaRPr lang="en-US" b="0" dirty="0" smtClean="0">
              <a:latin typeface="+mj-lt"/>
            </a:endParaRPr>
          </a:p>
          <a:p>
            <a:pPr>
              <a:lnSpc>
                <a:spcPct val="120000"/>
              </a:lnSpc>
              <a:spcBef>
                <a:spcPts val="0"/>
              </a:spcBef>
              <a:buClr>
                <a:schemeClr val="accent6">
                  <a:lumMod val="50000"/>
                </a:schemeClr>
              </a:buClr>
              <a:buFont typeface="Wingdings" panose="05000000000000000000" pitchFamily="2" charset="2"/>
              <a:buChar char="Ø"/>
            </a:pPr>
            <a:r>
              <a:rPr lang="en-US" b="0" dirty="0">
                <a:latin typeface="+mj-lt"/>
              </a:rPr>
              <a:t>Đ</a:t>
            </a:r>
            <a:r>
              <a:rPr lang="vi-VN" b="0" dirty="0" smtClean="0">
                <a:latin typeface="+mj-lt"/>
              </a:rPr>
              <a:t>ảm </a:t>
            </a:r>
            <a:r>
              <a:rPr lang="vi-VN" b="0" dirty="0">
                <a:latin typeface="+mj-lt"/>
              </a:rPr>
              <a:t>bảo tính toàn vẹn: </a:t>
            </a:r>
            <a:endParaRPr lang="en-US" b="0" dirty="0" smtClean="0">
              <a:latin typeface="+mj-lt"/>
            </a:endParaRPr>
          </a:p>
          <a:p>
            <a:pPr lvl="1">
              <a:lnSpc>
                <a:spcPct val="120000"/>
              </a:lnSpc>
              <a:spcBef>
                <a:spcPts val="0"/>
              </a:spcBef>
              <a:buClr>
                <a:schemeClr val="accent6">
                  <a:lumMod val="50000"/>
                </a:schemeClr>
              </a:buClr>
            </a:pPr>
            <a:r>
              <a:rPr lang="vi-VN" b="0" dirty="0" smtClean="0">
                <a:latin typeface="+mj-lt"/>
              </a:rPr>
              <a:t>Dịch </a:t>
            </a:r>
            <a:r>
              <a:rPr lang="vi-VN" b="0" dirty="0">
                <a:latin typeface="+mj-lt"/>
              </a:rPr>
              <a:t>vụ bảo </a:t>
            </a:r>
            <a:r>
              <a:rPr lang="en-US" dirty="0"/>
              <a:t>đ</a:t>
            </a:r>
            <a:r>
              <a:rPr lang="vi-VN" b="0" dirty="0" smtClean="0">
                <a:latin typeface="+mj-lt"/>
              </a:rPr>
              <a:t>ảm </a:t>
            </a:r>
            <a:r>
              <a:rPr lang="vi-VN" b="0" dirty="0">
                <a:latin typeface="+mj-lt"/>
              </a:rPr>
              <a:t>tính toàn vẹn dữ liệu hướng liên </a:t>
            </a:r>
            <a:r>
              <a:rPr lang="vi-VN" b="0" dirty="0" smtClean="0">
                <a:latin typeface="+mj-lt"/>
              </a:rPr>
              <a:t>kết</a:t>
            </a:r>
            <a:r>
              <a:rPr lang="en-US" b="0" dirty="0" smtClean="0">
                <a:latin typeface="+mj-lt"/>
              </a:rPr>
              <a:t>.</a:t>
            </a:r>
          </a:p>
          <a:p>
            <a:pPr lvl="1">
              <a:lnSpc>
                <a:spcPct val="120000"/>
              </a:lnSpc>
              <a:spcBef>
                <a:spcPts val="0"/>
              </a:spcBef>
              <a:buClr>
                <a:schemeClr val="accent6">
                  <a:lumMod val="50000"/>
                </a:schemeClr>
              </a:buClr>
            </a:pPr>
            <a:r>
              <a:rPr lang="vi-VN" b="0" dirty="0" smtClean="0">
                <a:latin typeface="+mj-lt"/>
              </a:rPr>
              <a:t>Dịch </a:t>
            </a:r>
            <a:r>
              <a:rPr lang="vi-VN" b="0" dirty="0">
                <a:latin typeface="+mj-lt"/>
              </a:rPr>
              <a:t>vụ bảo </a:t>
            </a:r>
            <a:r>
              <a:rPr lang="en-US" dirty="0"/>
              <a:t>đ</a:t>
            </a:r>
            <a:r>
              <a:rPr lang="vi-VN" b="0" dirty="0" smtClean="0">
                <a:latin typeface="+mj-lt"/>
              </a:rPr>
              <a:t>ảm </a:t>
            </a:r>
            <a:r>
              <a:rPr lang="vi-VN" b="0" dirty="0">
                <a:latin typeface="+mj-lt"/>
              </a:rPr>
              <a:t>tính toàn vẹn hướng không liên kết</a:t>
            </a:r>
            <a:r>
              <a:rPr lang="vi-VN" b="0" dirty="0" smtClean="0">
                <a:latin typeface="+mj-lt"/>
              </a:rPr>
              <a:t>.</a:t>
            </a:r>
            <a:endParaRPr lang="vi-VN" b="0" dirty="0">
              <a:latin typeface="+mj-lt"/>
            </a:endParaRPr>
          </a:p>
        </p:txBody>
      </p:sp>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Tính</a:t>
            </a:r>
            <a:r>
              <a:rPr lang="en-US" dirty="0" smtClean="0"/>
              <a:t> </a:t>
            </a:r>
            <a:r>
              <a:rPr lang="en-US" dirty="0" err="1" smtClean="0"/>
              <a:t>toàn</a:t>
            </a:r>
            <a:r>
              <a:rPr lang="en-US" dirty="0" smtClean="0"/>
              <a:t> </a:t>
            </a:r>
            <a:r>
              <a:rPr lang="en-US" dirty="0" err="1" smtClean="0"/>
              <a:t>vẹn</a:t>
            </a:r>
            <a:endParaRPr lang="en-US" dirty="0"/>
          </a:p>
        </p:txBody>
      </p:sp>
    </p:spTree>
    <p:extLst>
      <p:ext uri="{BB962C8B-B14F-4D97-AF65-F5344CB8AC3E}">
        <p14:creationId xmlns:p14="http://schemas.microsoft.com/office/powerpoint/2010/main" val="1466638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spcBef>
                <a:spcPts val="0"/>
              </a:spcBef>
              <a:buClr>
                <a:schemeClr val="accent6">
                  <a:lumMod val="50000"/>
                </a:schemeClr>
              </a:buClr>
              <a:buFont typeface="Wingdings" panose="05000000000000000000" pitchFamily="2" charset="2"/>
              <a:buChar char="Ø"/>
            </a:pPr>
            <a:r>
              <a:rPr lang="vi-VN" sz="2700" b="0" dirty="0" smtClean="0">
                <a:latin typeface="+mj-lt"/>
              </a:rPr>
              <a:t>Dịch </a:t>
            </a:r>
            <a:r>
              <a:rPr lang="vi-VN" sz="2700" b="0" dirty="0">
                <a:latin typeface="+mj-lt"/>
              </a:rPr>
              <a:t>vụ bảo </a:t>
            </a:r>
            <a:r>
              <a:rPr lang="en-US" sz="2700" b="0" dirty="0">
                <a:latin typeface="+mj-lt"/>
              </a:rPr>
              <a:t>đ</a:t>
            </a:r>
            <a:r>
              <a:rPr lang="vi-VN" sz="2700" b="0" dirty="0" smtClean="0">
                <a:latin typeface="+mj-lt"/>
              </a:rPr>
              <a:t>ảm </a:t>
            </a:r>
            <a:r>
              <a:rPr lang="vi-VN" sz="2700" b="0" dirty="0">
                <a:latin typeface="+mj-lt"/>
              </a:rPr>
              <a:t>tính toàn vẹn dữ liệu hướng liên </a:t>
            </a:r>
            <a:r>
              <a:rPr lang="vi-VN" sz="2700" b="0" dirty="0" smtClean="0">
                <a:latin typeface="+mj-lt"/>
              </a:rPr>
              <a:t>kết</a:t>
            </a:r>
            <a:r>
              <a:rPr lang="en-US" sz="2700" b="0" dirty="0">
                <a:latin typeface="+mj-lt"/>
              </a:rPr>
              <a:t>:</a:t>
            </a:r>
            <a:endParaRPr lang="en-US" sz="2700" b="0" dirty="0" smtClean="0">
              <a:latin typeface="+mj-lt"/>
            </a:endParaRPr>
          </a:p>
          <a:p>
            <a:pPr lvl="1">
              <a:lnSpc>
                <a:spcPct val="120000"/>
              </a:lnSpc>
              <a:spcBef>
                <a:spcPts val="0"/>
              </a:spcBef>
              <a:buClr>
                <a:schemeClr val="accent6">
                  <a:lumMod val="50000"/>
                </a:schemeClr>
              </a:buClr>
            </a:pPr>
            <a:r>
              <a:rPr lang="vi-VN" sz="2700" b="0" dirty="0" smtClean="0"/>
              <a:t>Tác </a:t>
            </a:r>
            <a:r>
              <a:rPr lang="en-US" sz="2700" dirty="0"/>
              <a:t>đ</a:t>
            </a:r>
            <a:r>
              <a:rPr lang="vi-VN" sz="2700" b="0" dirty="0" smtClean="0"/>
              <a:t>ộng </a:t>
            </a:r>
            <a:r>
              <a:rPr lang="vi-VN" sz="2700" b="0" dirty="0"/>
              <a:t>lên luồng thông </a:t>
            </a:r>
            <a:r>
              <a:rPr lang="en-US" sz="2700" dirty="0"/>
              <a:t>đ</a:t>
            </a:r>
            <a:r>
              <a:rPr lang="vi-VN" sz="2700" b="0" dirty="0" smtClean="0"/>
              <a:t>iệp</a:t>
            </a:r>
            <a:r>
              <a:rPr lang="en-US" sz="2700" b="0" dirty="0" smtClean="0"/>
              <a:t>,</a:t>
            </a:r>
            <a:r>
              <a:rPr lang="vi-VN" sz="2700" b="0" dirty="0" smtClean="0"/>
              <a:t> </a:t>
            </a:r>
            <a:r>
              <a:rPr lang="en-US" sz="2700" dirty="0"/>
              <a:t>đ</a:t>
            </a:r>
            <a:r>
              <a:rPr lang="vi-VN" sz="2700" b="0" dirty="0" smtClean="0"/>
              <a:t>ảm </a:t>
            </a:r>
            <a:r>
              <a:rPr lang="vi-VN" sz="2700" b="0" dirty="0"/>
              <a:t>bảo rằng thông </a:t>
            </a:r>
            <a:r>
              <a:rPr lang="en-US" sz="2700" dirty="0"/>
              <a:t>đ</a:t>
            </a:r>
            <a:r>
              <a:rPr lang="vi-VN" sz="2700" b="0" dirty="0" smtClean="0"/>
              <a:t>iệp </a:t>
            </a:r>
            <a:r>
              <a:rPr lang="en-US" sz="2700" dirty="0"/>
              <a:t>đ</a:t>
            </a:r>
            <a:r>
              <a:rPr lang="vi-VN" sz="2700" b="0" dirty="0" smtClean="0"/>
              <a:t>ược </a:t>
            </a:r>
            <a:r>
              <a:rPr lang="vi-VN" sz="2700" b="0" dirty="0"/>
              <a:t>nhận hoàn toàn giống khi </a:t>
            </a:r>
            <a:r>
              <a:rPr lang="en-US" sz="2700" dirty="0"/>
              <a:t>đ</a:t>
            </a:r>
            <a:r>
              <a:rPr lang="vi-VN" sz="2700" b="0" dirty="0" smtClean="0"/>
              <a:t>ược gửi</a:t>
            </a:r>
            <a:r>
              <a:rPr lang="en-US" sz="2700" b="0" dirty="0" smtClean="0"/>
              <a:t> (</a:t>
            </a:r>
            <a:r>
              <a:rPr lang="vi-VN" sz="2700" b="0" dirty="0" smtClean="0"/>
              <a:t>không </a:t>
            </a:r>
            <a:r>
              <a:rPr lang="vi-VN" sz="2700" b="0" dirty="0"/>
              <a:t>bị sao chép, </a:t>
            </a:r>
            <a:r>
              <a:rPr lang="vi-VN" sz="2700" b="0" dirty="0" smtClean="0"/>
              <a:t>sửa </a:t>
            </a:r>
            <a:r>
              <a:rPr lang="en-US" sz="2700" dirty="0"/>
              <a:t>đ</a:t>
            </a:r>
            <a:r>
              <a:rPr lang="vi-VN" sz="2700" b="0" dirty="0" smtClean="0"/>
              <a:t>ổi</a:t>
            </a:r>
            <a:r>
              <a:rPr lang="vi-VN" sz="2700" b="0" dirty="0"/>
              <a:t>, thêm </a:t>
            </a:r>
            <a:r>
              <a:rPr lang="vi-VN" sz="2700" b="0" dirty="0" smtClean="0"/>
              <a:t>bớt</a:t>
            </a:r>
            <a:r>
              <a:rPr lang="en-US" sz="2700" b="0" dirty="0" smtClean="0"/>
              <a:t>)</a:t>
            </a:r>
            <a:r>
              <a:rPr lang="vi-VN" sz="2700" b="0" dirty="0" smtClean="0"/>
              <a:t>.</a:t>
            </a:r>
            <a:endParaRPr lang="en-US" sz="2700" b="0" dirty="0" smtClean="0"/>
          </a:p>
          <a:p>
            <a:pPr lvl="1">
              <a:lnSpc>
                <a:spcPct val="120000"/>
              </a:lnSpc>
              <a:spcBef>
                <a:spcPts val="0"/>
              </a:spcBef>
              <a:buClr>
                <a:schemeClr val="accent6">
                  <a:lumMod val="50000"/>
                </a:schemeClr>
              </a:buClr>
            </a:pPr>
            <a:r>
              <a:rPr lang="vi-VN" sz="2700" b="0" dirty="0" smtClean="0"/>
              <a:t>Các </a:t>
            </a:r>
            <a:r>
              <a:rPr lang="vi-VN" sz="2700" b="0" dirty="0"/>
              <a:t>dữ liệu bị phá huỷ cũng </a:t>
            </a:r>
            <a:r>
              <a:rPr lang="en-US" sz="2700" dirty="0" smtClean="0"/>
              <a:t>đ</a:t>
            </a:r>
            <a:r>
              <a:rPr lang="vi-VN" sz="2700" b="0" dirty="0" smtClean="0"/>
              <a:t>ược </a:t>
            </a:r>
            <a:r>
              <a:rPr lang="vi-VN" sz="2700" b="0" dirty="0"/>
              <a:t>khôi phục bằng dịch vụ này. </a:t>
            </a:r>
            <a:endParaRPr lang="en-US" sz="2700" b="0" dirty="0" smtClean="0"/>
          </a:p>
          <a:p>
            <a:pPr>
              <a:lnSpc>
                <a:spcPct val="120000"/>
              </a:lnSpc>
              <a:spcBef>
                <a:spcPts val="0"/>
              </a:spcBef>
              <a:buClr>
                <a:schemeClr val="accent6">
                  <a:lumMod val="50000"/>
                </a:schemeClr>
              </a:buClr>
              <a:buFont typeface="Wingdings" panose="05000000000000000000" pitchFamily="2" charset="2"/>
              <a:buChar char="Ø"/>
            </a:pPr>
            <a:r>
              <a:rPr lang="vi-VN" sz="2700" b="0" dirty="0" smtClean="0">
                <a:latin typeface="+mj-lt"/>
              </a:rPr>
              <a:t>Dịch </a:t>
            </a:r>
            <a:r>
              <a:rPr lang="vi-VN" sz="2700" b="0" dirty="0">
                <a:latin typeface="+mj-lt"/>
              </a:rPr>
              <a:t>vụ bảo </a:t>
            </a:r>
            <a:r>
              <a:rPr lang="en-US" sz="2700" b="0" dirty="0">
                <a:latin typeface="+mj-lt"/>
              </a:rPr>
              <a:t>đ</a:t>
            </a:r>
            <a:r>
              <a:rPr lang="vi-VN" sz="2700" b="0" dirty="0" smtClean="0">
                <a:latin typeface="+mj-lt"/>
              </a:rPr>
              <a:t>ảm </a:t>
            </a:r>
            <a:r>
              <a:rPr lang="vi-VN" sz="2700" b="0" dirty="0">
                <a:latin typeface="+mj-lt"/>
              </a:rPr>
              <a:t>tính toàn vẹn hướng không liên kết: </a:t>
            </a:r>
            <a:endParaRPr lang="en-US" sz="2700" b="0" dirty="0" smtClean="0">
              <a:latin typeface="+mj-lt"/>
            </a:endParaRPr>
          </a:p>
          <a:p>
            <a:pPr lvl="1">
              <a:lnSpc>
                <a:spcPct val="120000"/>
              </a:lnSpc>
              <a:spcBef>
                <a:spcPts val="0"/>
              </a:spcBef>
              <a:buClr>
                <a:schemeClr val="accent6">
                  <a:lumMod val="50000"/>
                </a:schemeClr>
              </a:buClr>
            </a:pPr>
            <a:r>
              <a:rPr lang="vi-VN" sz="2700" b="0" dirty="0" smtClean="0"/>
              <a:t>Chỉ </a:t>
            </a:r>
            <a:r>
              <a:rPr lang="vi-VN" sz="2700" b="0" dirty="0"/>
              <a:t>xử lý một thông </a:t>
            </a:r>
            <a:r>
              <a:rPr lang="en-US" sz="2700" dirty="0"/>
              <a:t>đ</a:t>
            </a:r>
            <a:r>
              <a:rPr lang="vi-VN" sz="2700" b="0" dirty="0" smtClean="0"/>
              <a:t>iệp </a:t>
            </a:r>
            <a:r>
              <a:rPr lang="en-US" sz="2700" dirty="0"/>
              <a:t>đ</a:t>
            </a:r>
            <a:r>
              <a:rPr lang="vi-VN" sz="2700" b="0" dirty="0" smtClean="0"/>
              <a:t>ơn </a:t>
            </a:r>
            <a:r>
              <a:rPr lang="vi-VN" sz="2700" b="0" dirty="0"/>
              <a:t>lẻ. </a:t>
            </a:r>
            <a:endParaRPr lang="en-US" sz="2700" b="0" dirty="0" smtClean="0"/>
          </a:p>
          <a:p>
            <a:pPr lvl="1">
              <a:lnSpc>
                <a:spcPct val="120000"/>
              </a:lnSpc>
              <a:spcBef>
                <a:spcPts val="0"/>
              </a:spcBef>
              <a:buClr>
                <a:schemeClr val="accent6">
                  <a:lumMod val="50000"/>
                </a:schemeClr>
              </a:buClr>
            </a:pPr>
            <a:r>
              <a:rPr lang="vi-VN" sz="2700" b="0" dirty="0" smtClean="0"/>
              <a:t>Chỉ </a:t>
            </a:r>
            <a:r>
              <a:rPr lang="vi-VN" sz="2700" b="0" dirty="0"/>
              <a:t>tập trung vào ngăn chặn </a:t>
            </a:r>
            <a:r>
              <a:rPr lang="vi-VN" sz="2700" b="0" dirty="0" smtClean="0"/>
              <a:t>sửa </a:t>
            </a:r>
            <a:r>
              <a:rPr lang="en-US" sz="2700" dirty="0"/>
              <a:t>đ</a:t>
            </a:r>
            <a:r>
              <a:rPr lang="vi-VN" sz="2700" b="0" dirty="0" smtClean="0"/>
              <a:t>ổi </a:t>
            </a:r>
            <a:r>
              <a:rPr lang="vi-VN" sz="2700" b="0" dirty="0"/>
              <a:t>nội dung thông </a:t>
            </a:r>
            <a:r>
              <a:rPr lang="en-US" sz="2700" dirty="0"/>
              <a:t>đ</a:t>
            </a:r>
            <a:r>
              <a:rPr lang="vi-VN" sz="2700" b="0" dirty="0" smtClean="0"/>
              <a:t>iệp.</a:t>
            </a:r>
            <a:endParaRPr lang="vi-VN" sz="2700" b="0" dirty="0"/>
          </a:p>
          <a:p>
            <a:endParaRPr lang="en-US" b="0" dirty="0">
              <a:latin typeface="+mj-lt"/>
            </a:endParaRPr>
          </a:p>
        </p:txBody>
      </p:sp>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(t)</a:t>
            </a:r>
            <a:endParaRPr lang="en-US" dirty="0"/>
          </a:p>
        </p:txBody>
      </p:sp>
    </p:spTree>
    <p:extLst>
      <p:ext uri="{BB962C8B-B14F-4D97-AF65-F5344CB8AC3E}">
        <p14:creationId xmlns:p14="http://schemas.microsoft.com/office/powerpoint/2010/main" val="334816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spcBef>
                <a:spcPts val="0"/>
              </a:spcBef>
              <a:buClr>
                <a:schemeClr val="accent6">
                  <a:lumMod val="50000"/>
                </a:schemeClr>
              </a:buClr>
              <a:buFont typeface="Wingdings" panose="05000000000000000000" pitchFamily="2" charset="2"/>
              <a:buChar char="Ø"/>
            </a:pPr>
            <a:r>
              <a:rPr lang="vi-VN" sz="2700" b="0" dirty="0" smtClean="0">
                <a:latin typeface="+mj-lt"/>
              </a:rPr>
              <a:t>Dịch </a:t>
            </a:r>
            <a:r>
              <a:rPr lang="vi-VN" sz="2700" b="0" dirty="0">
                <a:latin typeface="+mj-lt"/>
              </a:rPr>
              <a:t>vụ chống phủ </a:t>
            </a:r>
            <a:r>
              <a:rPr lang="en-US" sz="2700" b="0" dirty="0" err="1" smtClean="0">
                <a:latin typeface="+mj-lt"/>
              </a:rPr>
              <a:t>định</a:t>
            </a:r>
            <a:r>
              <a:rPr lang="vi-VN" sz="2700" b="0" dirty="0" smtClean="0">
                <a:latin typeface="+mj-lt"/>
              </a:rPr>
              <a:t> </a:t>
            </a:r>
            <a:r>
              <a:rPr lang="vi-VN" sz="2700" b="0" dirty="0">
                <a:latin typeface="+mj-lt"/>
              </a:rPr>
              <a:t>ngăn chặn người nhận và người gửi từ chối thông </a:t>
            </a:r>
            <a:r>
              <a:rPr lang="en-US" sz="2700" b="0" dirty="0">
                <a:latin typeface="+mj-lt"/>
              </a:rPr>
              <a:t>đ</a:t>
            </a:r>
            <a:r>
              <a:rPr lang="vi-VN" sz="2700" b="0" dirty="0" smtClean="0">
                <a:latin typeface="+mj-lt"/>
              </a:rPr>
              <a:t>iệp </a:t>
            </a:r>
            <a:r>
              <a:rPr lang="en-US" sz="2700" b="0" dirty="0">
                <a:latin typeface="+mj-lt"/>
              </a:rPr>
              <a:t>đ</a:t>
            </a:r>
            <a:r>
              <a:rPr lang="vi-VN" sz="2700" b="0" dirty="0" smtClean="0">
                <a:latin typeface="+mj-lt"/>
              </a:rPr>
              <a:t>ược </a:t>
            </a:r>
            <a:r>
              <a:rPr lang="vi-VN" sz="2700" b="0" dirty="0">
                <a:latin typeface="+mj-lt"/>
              </a:rPr>
              <a:t>truyền tải</a:t>
            </a:r>
            <a:r>
              <a:rPr lang="vi-VN" sz="2700" b="0" dirty="0" smtClean="0">
                <a:latin typeface="+mj-lt"/>
              </a:rPr>
              <a:t>.</a:t>
            </a:r>
            <a:endParaRPr lang="en-US" sz="2700" b="0" dirty="0" smtClean="0">
              <a:latin typeface="+mj-lt"/>
            </a:endParaRPr>
          </a:p>
          <a:p>
            <a:pPr>
              <a:lnSpc>
                <a:spcPct val="120000"/>
              </a:lnSpc>
              <a:spcBef>
                <a:spcPts val="0"/>
              </a:spcBef>
              <a:buClr>
                <a:schemeClr val="accent6">
                  <a:lumMod val="50000"/>
                </a:schemeClr>
              </a:buClr>
              <a:buFont typeface="Wingdings" panose="05000000000000000000" pitchFamily="2" charset="2"/>
              <a:buChar char="Ø"/>
            </a:pPr>
            <a:r>
              <a:rPr lang="vi-VN" sz="2700" b="0" dirty="0" smtClean="0">
                <a:latin typeface="+mj-lt"/>
              </a:rPr>
              <a:t>Khi </a:t>
            </a:r>
            <a:r>
              <a:rPr lang="vi-VN" sz="2700" b="0" dirty="0">
                <a:latin typeface="+mj-lt"/>
              </a:rPr>
              <a:t>thông </a:t>
            </a:r>
            <a:r>
              <a:rPr lang="en-US" sz="2700" b="0" dirty="0">
                <a:latin typeface="+mj-lt"/>
              </a:rPr>
              <a:t>đ</a:t>
            </a:r>
            <a:r>
              <a:rPr lang="vi-VN" sz="2700" b="0" dirty="0" smtClean="0">
                <a:latin typeface="+mj-lt"/>
              </a:rPr>
              <a:t>iệp </a:t>
            </a:r>
            <a:r>
              <a:rPr lang="en-US" sz="2700" b="0" dirty="0">
                <a:latin typeface="+mj-lt"/>
              </a:rPr>
              <a:t>đ</a:t>
            </a:r>
            <a:r>
              <a:rPr lang="vi-VN" sz="2700" b="0" dirty="0" smtClean="0">
                <a:latin typeface="+mj-lt"/>
              </a:rPr>
              <a:t>ược </a:t>
            </a:r>
            <a:r>
              <a:rPr lang="vi-VN" sz="2700" b="0" dirty="0">
                <a:latin typeface="+mj-lt"/>
              </a:rPr>
              <a:t>gửi </a:t>
            </a:r>
            <a:r>
              <a:rPr lang="en-US" sz="2700" b="0" dirty="0">
                <a:latin typeface="+mj-lt"/>
              </a:rPr>
              <a:t>đ</a:t>
            </a:r>
            <a:r>
              <a:rPr lang="vi-VN" sz="2700" b="0" dirty="0" smtClean="0">
                <a:latin typeface="+mj-lt"/>
              </a:rPr>
              <a:t>i</a:t>
            </a:r>
            <a:r>
              <a:rPr lang="vi-VN" sz="2700" b="0" dirty="0">
                <a:latin typeface="+mj-lt"/>
              </a:rPr>
              <a:t>, người nhận có thể khẳng </a:t>
            </a:r>
            <a:r>
              <a:rPr lang="en-US" sz="2700" b="0" dirty="0">
                <a:latin typeface="+mj-lt"/>
              </a:rPr>
              <a:t>đ</a:t>
            </a:r>
            <a:r>
              <a:rPr lang="vi-VN" sz="2700" b="0" dirty="0" smtClean="0">
                <a:latin typeface="+mj-lt"/>
              </a:rPr>
              <a:t>ịnh rằng </a:t>
            </a:r>
            <a:r>
              <a:rPr lang="vi-VN" sz="2700" b="0" dirty="0">
                <a:latin typeface="+mj-lt"/>
              </a:rPr>
              <a:t>thông </a:t>
            </a:r>
            <a:r>
              <a:rPr lang="en-US" sz="2700" b="0" dirty="0">
                <a:latin typeface="+mj-lt"/>
              </a:rPr>
              <a:t>đ</a:t>
            </a:r>
            <a:r>
              <a:rPr lang="vi-VN" sz="2700" b="0" dirty="0" smtClean="0">
                <a:latin typeface="+mj-lt"/>
              </a:rPr>
              <a:t>iệp </a:t>
            </a:r>
            <a:r>
              <a:rPr lang="en-US" sz="2700" b="0" dirty="0">
                <a:latin typeface="+mj-lt"/>
              </a:rPr>
              <a:t>đ</a:t>
            </a:r>
            <a:r>
              <a:rPr lang="vi-VN" sz="2700" b="0" dirty="0" smtClean="0">
                <a:latin typeface="+mj-lt"/>
              </a:rPr>
              <a:t>ích </a:t>
            </a:r>
            <a:r>
              <a:rPr lang="vi-VN" sz="2700" b="0" dirty="0">
                <a:latin typeface="+mj-lt"/>
              </a:rPr>
              <a:t>thực </a:t>
            </a:r>
            <a:r>
              <a:rPr lang="en-US" sz="2700" b="0" dirty="0">
                <a:latin typeface="+mj-lt"/>
              </a:rPr>
              <a:t>đ</a:t>
            </a:r>
            <a:r>
              <a:rPr lang="vi-VN" sz="2700" b="0" dirty="0" smtClean="0">
                <a:latin typeface="+mj-lt"/>
              </a:rPr>
              <a:t>ược </a:t>
            </a:r>
            <a:r>
              <a:rPr lang="vi-VN" sz="2700" b="0" dirty="0">
                <a:latin typeface="+mj-lt"/>
              </a:rPr>
              <a:t>gửi tới từ người </a:t>
            </a:r>
            <a:r>
              <a:rPr lang="en-US" sz="2700" b="0" dirty="0">
                <a:latin typeface="+mj-lt"/>
              </a:rPr>
              <a:t>đ</a:t>
            </a:r>
            <a:r>
              <a:rPr lang="vi-VN" sz="2700" b="0" dirty="0" smtClean="0">
                <a:latin typeface="+mj-lt"/>
              </a:rPr>
              <a:t>ược </a:t>
            </a:r>
            <a:r>
              <a:rPr lang="vi-VN" sz="2700" b="0" dirty="0">
                <a:latin typeface="+mj-lt"/>
              </a:rPr>
              <a:t>uỷ quyền</a:t>
            </a:r>
            <a:r>
              <a:rPr lang="vi-VN" sz="2700" b="0" dirty="0" smtClean="0">
                <a:latin typeface="+mj-lt"/>
              </a:rPr>
              <a:t>.</a:t>
            </a:r>
            <a:endParaRPr lang="en-US" sz="2700" b="0" dirty="0" smtClean="0">
              <a:latin typeface="+mj-lt"/>
            </a:endParaRPr>
          </a:p>
          <a:p>
            <a:pPr>
              <a:lnSpc>
                <a:spcPct val="120000"/>
              </a:lnSpc>
              <a:spcBef>
                <a:spcPts val="0"/>
              </a:spcBef>
              <a:buClr>
                <a:schemeClr val="accent6">
                  <a:lumMod val="50000"/>
                </a:schemeClr>
              </a:buClr>
              <a:buFont typeface="Wingdings" panose="05000000000000000000" pitchFamily="2" charset="2"/>
              <a:buChar char="Ø"/>
            </a:pPr>
            <a:r>
              <a:rPr lang="en-US" sz="2700" b="0" dirty="0" smtClean="0">
                <a:latin typeface="+mj-lt"/>
              </a:rPr>
              <a:t>K</a:t>
            </a:r>
            <a:r>
              <a:rPr lang="vi-VN" sz="2700" b="0" dirty="0" smtClean="0">
                <a:latin typeface="+mj-lt"/>
              </a:rPr>
              <a:t>hi </a:t>
            </a:r>
            <a:r>
              <a:rPr lang="vi-VN" sz="2700" b="0" dirty="0">
                <a:latin typeface="+mj-lt"/>
              </a:rPr>
              <a:t>thông </a:t>
            </a:r>
            <a:r>
              <a:rPr lang="en-US" sz="2700" b="0" dirty="0">
                <a:latin typeface="+mj-lt"/>
              </a:rPr>
              <a:t>đ</a:t>
            </a:r>
            <a:r>
              <a:rPr lang="vi-VN" sz="2700" b="0" dirty="0" smtClean="0">
                <a:latin typeface="+mj-lt"/>
              </a:rPr>
              <a:t>iệp </a:t>
            </a:r>
            <a:r>
              <a:rPr lang="en-US" sz="2700" b="0" dirty="0">
                <a:latin typeface="+mj-lt"/>
              </a:rPr>
              <a:t>đ</a:t>
            </a:r>
            <a:r>
              <a:rPr lang="vi-VN" sz="2700" b="0" dirty="0" smtClean="0">
                <a:latin typeface="+mj-lt"/>
              </a:rPr>
              <a:t>ược </a:t>
            </a:r>
            <a:r>
              <a:rPr lang="vi-VN" sz="2700" b="0" dirty="0">
                <a:latin typeface="+mj-lt"/>
              </a:rPr>
              <a:t>nhận, người gửi có thể khẳng </a:t>
            </a:r>
            <a:r>
              <a:rPr lang="en-US" sz="2700" b="0" dirty="0">
                <a:latin typeface="+mj-lt"/>
              </a:rPr>
              <a:t>đ</a:t>
            </a:r>
            <a:r>
              <a:rPr lang="vi-VN" sz="2700" b="0" dirty="0" smtClean="0">
                <a:latin typeface="+mj-lt"/>
              </a:rPr>
              <a:t>ịnh rằng </a:t>
            </a:r>
            <a:r>
              <a:rPr lang="vi-VN" sz="2700" b="0" dirty="0">
                <a:latin typeface="+mj-lt"/>
              </a:rPr>
              <a:t>thông </a:t>
            </a:r>
            <a:r>
              <a:rPr lang="en-US" sz="2700" b="0" dirty="0">
                <a:latin typeface="+mj-lt"/>
              </a:rPr>
              <a:t>đ</a:t>
            </a:r>
            <a:r>
              <a:rPr lang="vi-VN" sz="2700" b="0" dirty="0" smtClean="0">
                <a:latin typeface="+mj-lt"/>
              </a:rPr>
              <a:t>iệp </a:t>
            </a:r>
            <a:r>
              <a:rPr lang="en-US" sz="2700" b="0" dirty="0">
                <a:latin typeface="+mj-lt"/>
              </a:rPr>
              <a:t>đ</a:t>
            </a:r>
            <a:r>
              <a:rPr lang="vi-VN" sz="2700" b="0" dirty="0" smtClean="0">
                <a:latin typeface="+mj-lt"/>
              </a:rPr>
              <a:t>ích </a:t>
            </a:r>
            <a:r>
              <a:rPr lang="vi-VN" sz="2700" b="0" dirty="0">
                <a:latin typeface="+mj-lt"/>
              </a:rPr>
              <a:t>thực tới </a:t>
            </a:r>
            <a:r>
              <a:rPr lang="en-US" sz="2700" b="0" dirty="0">
                <a:latin typeface="+mj-lt"/>
              </a:rPr>
              <a:t>đ</a:t>
            </a:r>
            <a:r>
              <a:rPr lang="vi-VN" sz="2700" b="0" dirty="0" smtClean="0">
                <a:latin typeface="+mj-lt"/>
              </a:rPr>
              <a:t>ích.</a:t>
            </a:r>
            <a:endParaRPr lang="vi-VN" sz="2700" b="0" dirty="0">
              <a:latin typeface="+mj-lt"/>
            </a:endParaRPr>
          </a:p>
          <a:p>
            <a:endParaRPr lang="en-US" b="0" dirty="0">
              <a:latin typeface="+mj-lt"/>
            </a:endParaRPr>
          </a:p>
        </p:txBody>
      </p:sp>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Chống</a:t>
            </a:r>
            <a:r>
              <a:rPr lang="en-US" dirty="0" smtClean="0"/>
              <a:t> </a:t>
            </a:r>
            <a:r>
              <a:rPr lang="en-US" dirty="0" err="1" smtClean="0"/>
              <a:t>phủ</a:t>
            </a:r>
            <a:r>
              <a:rPr lang="en-US" dirty="0" smtClean="0"/>
              <a:t> </a:t>
            </a:r>
            <a:r>
              <a:rPr lang="en-US" dirty="0" err="1" smtClean="0"/>
              <a:t>định</a:t>
            </a:r>
            <a:endParaRPr lang="en-US" dirty="0"/>
          </a:p>
        </p:txBody>
      </p:sp>
    </p:spTree>
    <p:extLst>
      <p:ext uri="{BB962C8B-B14F-4D97-AF65-F5344CB8AC3E}">
        <p14:creationId xmlns:p14="http://schemas.microsoft.com/office/powerpoint/2010/main" val="210187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spcBef>
                <a:spcPts val="0"/>
              </a:spcBef>
              <a:buClr>
                <a:schemeClr val="accent6">
                  <a:lumMod val="50000"/>
                </a:schemeClr>
              </a:buClr>
              <a:buFont typeface="Wingdings" panose="05000000000000000000" pitchFamily="2" charset="2"/>
              <a:buChar char="Ø"/>
            </a:pPr>
            <a:r>
              <a:rPr lang="vi-VN" sz="2700" b="0" dirty="0">
                <a:latin typeface="+mj-lt"/>
              </a:rPr>
              <a:t>Dịch vụ kiểm soát truy </a:t>
            </a:r>
            <a:r>
              <a:rPr lang="en-US" sz="2700" b="0" dirty="0" smtClean="0">
                <a:latin typeface="+mj-lt"/>
              </a:rPr>
              <a:t>c</a:t>
            </a:r>
            <a:r>
              <a:rPr lang="vi-VN" sz="2700" b="0" dirty="0" smtClean="0">
                <a:latin typeface="+mj-lt"/>
              </a:rPr>
              <a:t>ập </a:t>
            </a:r>
            <a:r>
              <a:rPr lang="vi-VN" sz="2700" b="0" dirty="0">
                <a:latin typeface="+mj-lt"/>
              </a:rPr>
              <a:t>cung cấp khả năng giới hạn và kiểm soát các truy </a:t>
            </a:r>
            <a:r>
              <a:rPr lang="en-US" sz="2700" b="0" dirty="0" smtClean="0">
                <a:latin typeface="+mj-lt"/>
              </a:rPr>
              <a:t>c</a:t>
            </a:r>
            <a:r>
              <a:rPr lang="vi-VN" sz="2700" b="0" dirty="0" smtClean="0">
                <a:latin typeface="+mj-lt"/>
              </a:rPr>
              <a:t>ập </a:t>
            </a:r>
            <a:r>
              <a:rPr lang="vi-VN" sz="2700" b="0" dirty="0">
                <a:latin typeface="+mj-lt"/>
              </a:rPr>
              <a:t>tới các máy chủ hoặc các ứng dụng thông qua </a:t>
            </a:r>
            <a:r>
              <a:rPr lang="en-US" sz="2700" b="0" dirty="0">
                <a:latin typeface="+mj-lt"/>
              </a:rPr>
              <a:t>đ</a:t>
            </a:r>
            <a:r>
              <a:rPr lang="vi-VN" sz="2700" b="0" dirty="0" smtClean="0">
                <a:latin typeface="+mj-lt"/>
              </a:rPr>
              <a:t>ường </a:t>
            </a:r>
            <a:r>
              <a:rPr lang="vi-VN" sz="2700" b="0" dirty="0">
                <a:latin typeface="+mj-lt"/>
              </a:rPr>
              <a:t>truyền tin</a:t>
            </a:r>
            <a:r>
              <a:rPr lang="vi-VN" sz="2700" b="0" dirty="0" smtClean="0">
                <a:latin typeface="+mj-lt"/>
              </a:rPr>
              <a:t>.</a:t>
            </a:r>
            <a:endParaRPr lang="en-US" sz="2700" b="0" dirty="0" smtClean="0">
              <a:latin typeface="+mj-lt"/>
            </a:endParaRPr>
          </a:p>
          <a:p>
            <a:pPr>
              <a:lnSpc>
                <a:spcPct val="120000"/>
              </a:lnSpc>
              <a:spcBef>
                <a:spcPts val="0"/>
              </a:spcBef>
              <a:buClr>
                <a:schemeClr val="accent6">
                  <a:lumMod val="50000"/>
                </a:schemeClr>
              </a:buClr>
              <a:buFont typeface="Wingdings" panose="05000000000000000000" pitchFamily="2" charset="2"/>
              <a:buChar char="Ø"/>
            </a:pPr>
            <a:r>
              <a:rPr lang="en-US" sz="2700" b="0" dirty="0">
                <a:latin typeface="+mj-lt"/>
              </a:rPr>
              <a:t>Đ</a:t>
            </a:r>
            <a:r>
              <a:rPr lang="vi-VN" sz="2700" b="0" dirty="0" smtClean="0">
                <a:latin typeface="+mj-lt"/>
              </a:rPr>
              <a:t>ể </a:t>
            </a:r>
            <a:r>
              <a:rPr lang="en-US" sz="2700" b="0" dirty="0">
                <a:latin typeface="+mj-lt"/>
              </a:rPr>
              <a:t>đ</a:t>
            </a:r>
            <a:r>
              <a:rPr lang="vi-VN" sz="2700" b="0" dirty="0" smtClean="0">
                <a:latin typeface="+mj-lt"/>
              </a:rPr>
              <a:t>ạt </a:t>
            </a:r>
            <a:r>
              <a:rPr lang="en-US" sz="2700" b="0" dirty="0">
                <a:latin typeface="+mj-lt"/>
              </a:rPr>
              <a:t>đ</a:t>
            </a:r>
            <a:r>
              <a:rPr lang="vi-VN" sz="2700" b="0" dirty="0" smtClean="0">
                <a:latin typeface="+mj-lt"/>
              </a:rPr>
              <a:t>ược </a:t>
            </a:r>
            <a:r>
              <a:rPr lang="vi-VN" sz="2700" b="0" dirty="0">
                <a:latin typeface="+mj-lt"/>
              </a:rPr>
              <a:t>sự kiểm soát này, mỗi </a:t>
            </a:r>
            <a:r>
              <a:rPr lang="en-US" sz="2700" b="0" dirty="0">
                <a:latin typeface="+mj-lt"/>
              </a:rPr>
              <a:t>đ</a:t>
            </a:r>
            <a:r>
              <a:rPr lang="vi-VN" sz="2700" b="0" dirty="0" smtClean="0">
                <a:latin typeface="+mj-lt"/>
              </a:rPr>
              <a:t>ối </a:t>
            </a:r>
            <a:r>
              <a:rPr lang="vi-VN" sz="2700" b="0" dirty="0">
                <a:latin typeface="+mj-lt"/>
              </a:rPr>
              <a:t>tượng khi truy nhập vào </a:t>
            </a:r>
            <a:r>
              <a:rPr lang="vi-VN" sz="2700" b="0" dirty="0" smtClean="0">
                <a:latin typeface="+mj-lt"/>
              </a:rPr>
              <a:t>mạng</a:t>
            </a:r>
            <a:r>
              <a:rPr lang="en-US" sz="2700" b="0" dirty="0" smtClean="0">
                <a:latin typeface="+mj-lt"/>
              </a:rPr>
              <a:t>,</a:t>
            </a:r>
            <a:r>
              <a:rPr lang="vi-VN" sz="2700" b="0" dirty="0" smtClean="0">
                <a:latin typeface="+mj-lt"/>
              </a:rPr>
              <a:t> </a:t>
            </a:r>
            <a:r>
              <a:rPr lang="vi-VN" sz="2700" b="0" dirty="0">
                <a:latin typeface="+mj-lt"/>
              </a:rPr>
              <a:t>phải </a:t>
            </a:r>
            <a:r>
              <a:rPr lang="en-US" sz="2700" b="0" dirty="0">
                <a:latin typeface="+mj-lt"/>
              </a:rPr>
              <a:t>đ</a:t>
            </a:r>
            <a:r>
              <a:rPr lang="vi-VN" sz="2700" b="0" dirty="0" smtClean="0">
                <a:latin typeface="+mj-lt"/>
              </a:rPr>
              <a:t>ược </a:t>
            </a:r>
            <a:r>
              <a:rPr lang="vi-VN" sz="2700" b="0" dirty="0">
                <a:latin typeface="+mj-lt"/>
              </a:rPr>
              <a:t>nhận biết hoặc </a:t>
            </a:r>
            <a:r>
              <a:rPr lang="en-US" sz="2700" b="0" dirty="0">
                <a:latin typeface="+mj-lt"/>
              </a:rPr>
              <a:t>đ</a:t>
            </a:r>
            <a:r>
              <a:rPr lang="vi-VN" sz="2700" b="0" dirty="0" smtClean="0">
                <a:latin typeface="+mj-lt"/>
              </a:rPr>
              <a:t>ược </a:t>
            </a:r>
            <a:r>
              <a:rPr lang="vi-VN" sz="2700" b="0" dirty="0">
                <a:latin typeface="+mj-lt"/>
              </a:rPr>
              <a:t>xác thực, sao cho quyền truy cập sẽ </a:t>
            </a:r>
            <a:r>
              <a:rPr lang="en-US" sz="2700" b="0" dirty="0">
                <a:latin typeface="+mj-lt"/>
              </a:rPr>
              <a:t>đ</a:t>
            </a:r>
            <a:r>
              <a:rPr lang="vi-VN" sz="2700" b="0" dirty="0" smtClean="0">
                <a:latin typeface="+mj-lt"/>
              </a:rPr>
              <a:t>ược </a:t>
            </a:r>
            <a:r>
              <a:rPr lang="vi-VN" sz="2700" b="0" dirty="0">
                <a:latin typeface="+mj-lt"/>
              </a:rPr>
              <a:t>gắn với từng cá </a:t>
            </a:r>
            <a:r>
              <a:rPr lang="vi-VN" sz="2700" b="0" dirty="0" smtClean="0">
                <a:latin typeface="+mj-lt"/>
              </a:rPr>
              <a:t>nhân</a:t>
            </a:r>
            <a:r>
              <a:rPr lang="en-US" sz="2700" b="0" dirty="0" smtClean="0">
                <a:latin typeface="+mj-lt"/>
              </a:rPr>
              <a:t>.</a:t>
            </a:r>
            <a:endParaRPr lang="vi-VN" sz="2700" b="0" dirty="0"/>
          </a:p>
          <a:p>
            <a:endParaRPr lang="en-US" b="0" dirty="0">
              <a:latin typeface="+mj-lt"/>
            </a:endParaRPr>
          </a:p>
        </p:txBody>
      </p:sp>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Kiểm</a:t>
            </a:r>
            <a:r>
              <a:rPr lang="en-US" dirty="0" smtClean="0"/>
              <a:t> </a:t>
            </a:r>
            <a:r>
              <a:rPr lang="en-US" dirty="0" err="1" smtClean="0"/>
              <a:t>soát</a:t>
            </a:r>
            <a:r>
              <a:rPr lang="en-US" dirty="0" smtClean="0"/>
              <a:t> </a:t>
            </a:r>
            <a:r>
              <a:rPr lang="en-US" dirty="0" err="1" smtClean="0"/>
              <a:t>truy</a:t>
            </a:r>
            <a:r>
              <a:rPr lang="en-US" dirty="0" smtClean="0"/>
              <a:t> </a:t>
            </a:r>
            <a:r>
              <a:rPr lang="en-US" dirty="0" err="1" smtClean="0"/>
              <a:t>cập</a:t>
            </a:r>
            <a:endParaRPr lang="en-US" dirty="0"/>
          </a:p>
        </p:txBody>
      </p:sp>
    </p:spTree>
    <p:extLst>
      <p:ext uri="{BB962C8B-B14F-4D97-AF65-F5344CB8AC3E}">
        <p14:creationId xmlns:p14="http://schemas.microsoft.com/office/powerpoint/2010/main" val="199678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spcBef>
                <a:spcPts val="0"/>
              </a:spcBef>
              <a:buClr>
                <a:schemeClr val="accent6">
                  <a:lumMod val="50000"/>
                </a:schemeClr>
              </a:buClr>
              <a:buFont typeface="Wingdings" panose="05000000000000000000" pitchFamily="2" charset="2"/>
              <a:buChar char="Ø"/>
            </a:pPr>
            <a:r>
              <a:rPr lang="en-US" b="0" dirty="0" err="1" smtClean="0">
                <a:latin typeface="+mj-lt"/>
              </a:rPr>
              <a:t>Khi</a:t>
            </a:r>
            <a:r>
              <a:rPr lang="en-US" b="0" dirty="0" smtClean="0">
                <a:latin typeface="+mj-lt"/>
              </a:rPr>
              <a:t> </a:t>
            </a:r>
            <a:r>
              <a:rPr lang="en-US" b="0" dirty="0" err="1" smtClean="0">
                <a:latin typeface="+mj-lt"/>
              </a:rPr>
              <a:t>có</a:t>
            </a:r>
            <a:r>
              <a:rPr lang="en-US" b="0" dirty="0" smtClean="0">
                <a:latin typeface="+mj-lt"/>
              </a:rPr>
              <a:t> </a:t>
            </a:r>
            <a:r>
              <a:rPr lang="en-US" b="0" dirty="0" err="1" smtClean="0">
                <a:latin typeface="+mj-lt"/>
              </a:rPr>
              <a:t>sự</a:t>
            </a:r>
            <a:r>
              <a:rPr lang="en-US" b="0" dirty="0" smtClean="0">
                <a:latin typeface="+mj-lt"/>
              </a:rPr>
              <a:t> </a:t>
            </a:r>
            <a:r>
              <a:rPr lang="en-US" b="0" dirty="0" err="1" smtClean="0">
                <a:latin typeface="+mj-lt"/>
              </a:rPr>
              <a:t>tấn</a:t>
            </a:r>
            <a:r>
              <a:rPr lang="en-US" b="0" dirty="0" smtClean="0">
                <a:latin typeface="+mj-lt"/>
              </a:rPr>
              <a:t> </a:t>
            </a:r>
            <a:r>
              <a:rPr lang="en-US" b="0" dirty="0" err="1">
                <a:latin typeface="+mj-lt"/>
              </a:rPr>
              <a:t>công</a:t>
            </a:r>
            <a:r>
              <a:rPr lang="en-US" b="0" dirty="0">
                <a:latin typeface="+mj-lt"/>
              </a:rPr>
              <a:t> </a:t>
            </a:r>
            <a:r>
              <a:rPr lang="en-US" b="0" dirty="0" err="1">
                <a:latin typeface="+mj-lt"/>
              </a:rPr>
              <a:t>phá</a:t>
            </a:r>
            <a:r>
              <a:rPr lang="en-US" b="0" dirty="0">
                <a:latin typeface="+mj-lt"/>
              </a:rPr>
              <a:t> </a:t>
            </a:r>
            <a:r>
              <a:rPr lang="en-US" b="0" dirty="0" err="1">
                <a:latin typeface="+mj-lt"/>
              </a:rPr>
              <a:t>hủy</a:t>
            </a:r>
            <a:r>
              <a:rPr lang="en-US" b="0" dirty="0">
                <a:latin typeface="+mj-lt"/>
              </a:rPr>
              <a:t> </a:t>
            </a:r>
            <a:r>
              <a:rPr lang="en-US" b="0" dirty="0" err="1">
                <a:latin typeface="+mj-lt"/>
              </a:rPr>
              <a:t>tính</a:t>
            </a:r>
            <a:r>
              <a:rPr lang="en-US" b="0" dirty="0">
                <a:latin typeface="+mj-lt"/>
              </a:rPr>
              <a:t> </a:t>
            </a:r>
            <a:r>
              <a:rPr lang="en-US" b="0" dirty="0" err="1">
                <a:latin typeface="+mj-lt"/>
              </a:rPr>
              <a:t>sẵn</a:t>
            </a:r>
            <a:r>
              <a:rPr lang="en-US" b="0" dirty="0">
                <a:latin typeface="+mj-lt"/>
              </a:rPr>
              <a:t> </a:t>
            </a:r>
            <a:r>
              <a:rPr lang="en-US" b="0" dirty="0" err="1">
                <a:latin typeface="+mj-lt"/>
              </a:rPr>
              <a:t>sàng</a:t>
            </a:r>
            <a:r>
              <a:rPr lang="en-US" b="0" dirty="0">
                <a:latin typeface="+mj-lt"/>
              </a:rPr>
              <a:t> </a:t>
            </a:r>
            <a:r>
              <a:rPr lang="en-US" b="0" dirty="0" err="1">
                <a:latin typeface="+mj-lt"/>
              </a:rPr>
              <a:t>của</a:t>
            </a:r>
            <a:r>
              <a:rPr lang="en-US" b="0" dirty="0">
                <a:latin typeface="+mj-lt"/>
              </a:rPr>
              <a:t> </a:t>
            </a:r>
            <a:r>
              <a:rPr lang="en-US" b="0" dirty="0" err="1">
                <a:latin typeface="+mj-lt"/>
              </a:rPr>
              <a:t>hệ</a:t>
            </a:r>
            <a:r>
              <a:rPr lang="en-US" b="0" dirty="0">
                <a:latin typeface="+mj-lt"/>
              </a:rPr>
              <a:t> </a:t>
            </a:r>
            <a:r>
              <a:rPr lang="en-US" b="0" dirty="0" err="1" smtClean="0">
                <a:latin typeface="+mj-lt"/>
              </a:rPr>
              <a:t>thống</a:t>
            </a:r>
            <a:r>
              <a:rPr lang="en-US" b="0" dirty="0" smtClean="0">
                <a:latin typeface="+mj-lt"/>
              </a:rPr>
              <a:t>, </a:t>
            </a:r>
            <a:r>
              <a:rPr lang="en-US" b="0" dirty="0" err="1" smtClean="0">
                <a:latin typeface="+mj-lt"/>
              </a:rPr>
              <a:t>thực</a:t>
            </a:r>
            <a:r>
              <a:rPr lang="en-US" b="0" dirty="0" smtClean="0">
                <a:latin typeface="+mj-lt"/>
              </a:rPr>
              <a:t> </a:t>
            </a:r>
            <a:r>
              <a:rPr lang="en-US" b="0" dirty="0" err="1">
                <a:latin typeface="+mj-lt"/>
              </a:rPr>
              <a:t>hiện</a:t>
            </a:r>
            <a:r>
              <a:rPr lang="en-US" b="0" dirty="0">
                <a:latin typeface="+mj-lt"/>
              </a:rPr>
              <a:t> </a:t>
            </a:r>
            <a:r>
              <a:rPr lang="en-US" b="0" dirty="0" err="1">
                <a:latin typeface="+mj-lt"/>
              </a:rPr>
              <a:t>các</a:t>
            </a:r>
            <a:r>
              <a:rPr lang="en-US" b="0" dirty="0">
                <a:latin typeface="+mj-lt"/>
              </a:rPr>
              <a:t> </a:t>
            </a:r>
            <a:r>
              <a:rPr lang="en-US" b="0" dirty="0" err="1">
                <a:latin typeface="+mj-lt"/>
              </a:rPr>
              <a:t>thao</a:t>
            </a:r>
            <a:r>
              <a:rPr lang="en-US" b="0" dirty="0">
                <a:latin typeface="+mj-lt"/>
              </a:rPr>
              <a:t> </a:t>
            </a:r>
            <a:r>
              <a:rPr lang="en-US" b="0" dirty="0" err="1">
                <a:latin typeface="+mj-lt"/>
              </a:rPr>
              <a:t>tác</a:t>
            </a:r>
            <a:r>
              <a:rPr lang="en-US" b="0" dirty="0">
                <a:latin typeface="+mj-lt"/>
              </a:rPr>
              <a:t> </a:t>
            </a:r>
            <a:r>
              <a:rPr lang="en-US" b="0" dirty="0" err="1">
                <a:latin typeface="+mj-lt"/>
              </a:rPr>
              <a:t>vật</a:t>
            </a:r>
            <a:r>
              <a:rPr lang="en-US" b="0" dirty="0">
                <a:latin typeface="+mj-lt"/>
              </a:rPr>
              <a:t> </a:t>
            </a:r>
            <a:r>
              <a:rPr lang="en-US" b="0" dirty="0" err="1">
                <a:latin typeface="+mj-lt"/>
              </a:rPr>
              <a:t>lý</a:t>
            </a:r>
            <a:r>
              <a:rPr lang="en-US" b="0" dirty="0">
                <a:latin typeface="+mj-lt"/>
              </a:rPr>
              <a:t> </a:t>
            </a:r>
            <a:r>
              <a:rPr lang="en-US" b="0" dirty="0" err="1">
                <a:latin typeface="+mj-lt"/>
              </a:rPr>
              <a:t>tác</a:t>
            </a:r>
            <a:r>
              <a:rPr lang="en-US" b="0" dirty="0">
                <a:latin typeface="+mj-lt"/>
              </a:rPr>
              <a:t> </a:t>
            </a:r>
            <a:r>
              <a:rPr lang="en-US" b="0" dirty="0" err="1">
                <a:latin typeface="+mj-lt"/>
              </a:rPr>
              <a:t>đ</a:t>
            </a:r>
            <a:r>
              <a:rPr lang="en-US" b="0" dirty="0" err="1" smtClean="0">
                <a:latin typeface="+mj-lt"/>
              </a:rPr>
              <a:t>ộng</a:t>
            </a:r>
            <a:r>
              <a:rPr lang="en-US" b="0" dirty="0" smtClean="0">
                <a:latin typeface="+mj-lt"/>
              </a:rPr>
              <a:t> </a:t>
            </a:r>
            <a:r>
              <a:rPr lang="en-US" b="0" dirty="0" err="1">
                <a:latin typeface="+mj-lt"/>
              </a:rPr>
              <a:t>lên</a:t>
            </a:r>
            <a:r>
              <a:rPr lang="en-US" b="0" dirty="0">
                <a:latin typeface="+mj-lt"/>
              </a:rPr>
              <a:t> </a:t>
            </a:r>
            <a:r>
              <a:rPr lang="en-US" b="0" dirty="0" err="1">
                <a:latin typeface="+mj-lt"/>
              </a:rPr>
              <a:t>hệ</a:t>
            </a:r>
            <a:r>
              <a:rPr lang="en-US" b="0" dirty="0">
                <a:latin typeface="+mj-lt"/>
              </a:rPr>
              <a:t> </a:t>
            </a:r>
            <a:r>
              <a:rPr lang="en-US" b="0" dirty="0" err="1" smtClean="0">
                <a:latin typeface="+mj-lt"/>
              </a:rPr>
              <a:t>thống</a:t>
            </a:r>
            <a:r>
              <a:rPr lang="en-US" b="0" dirty="0" smtClean="0">
                <a:latin typeface="+mj-lt"/>
              </a:rPr>
              <a:t>.</a:t>
            </a:r>
            <a:endParaRPr lang="en-US" b="0" dirty="0">
              <a:latin typeface="+mj-lt"/>
            </a:endParaRPr>
          </a:p>
          <a:p>
            <a:pPr>
              <a:lnSpc>
                <a:spcPct val="120000"/>
              </a:lnSpc>
              <a:spcBef>
                <a:spcPts val="0"/>
              </a:spcBef>
              <a:buClr>
                <a:schemeClr val="accent6">
                  <a:lumMod val="50000"/>
                </a:schemeClr>
              </a:buClr>
              <a:buFont typeface="Wingdings" panose="05000000000000000000" pitchFamily="2" charset="2"/>
              <a:buChar char="Ø"/>
            </a:pPr>
            <a:r>
              <a:rPr lang="vi-VN" b="0" dirty="0" smtClean="0">
                <a:latin typeface="+mj-lt"/>
              </a:rPr>
              <a:t>Dịch </a:t>
            </a:r>
            <a:r>
              <a:rPr lang="vi-VN" b="0" dirty="0">
                <a:latin typeface="+mj-lt"/>
              </a:rPr>
              <a:t>vụ </a:t>
            </a:r>
            <a:r>
              <a:rPr lang="en-US" b="0" dirty="0">
                <a:latin typeface="+mj-lt"/>
              </a:rPr>
              <a:t>đ</a:t>
            </a:r>
            <a:r>
              <a:rPr lang="vi-VN" b="0" dirty="0" smtClean="0">
                <a:latin typeface="+mj-lt"/>
              </a:rPr>
              <a:t>ảm </a:t>
            </a:r>
            <a:r>
              <a:rPr lang="vi-VN" b="0" dirty="0">
                <a:latin typeface="+mj-lt"/>
              </a:rPr>
              <a:t>bảo tín sẵn sàng phải</a:t>
            </a:r>
            <a:r>
              <a:rPr lang="vi-VN" b="0" dirty="0" smtClean="0">
                <a:latin typeface="+mj-lt"/>
              </a:rPr>
              <a:t>:</a:t>
            </a:r>
            <a:endParaRPr lang="en-US" b="0" dirty="0" smtClean="0">
              <a:latin typeface="+mj-lt"/>
            </a:endParaRPr>
          </a:p>
          <a:p>
            <a:pPr lvl="1">
              <a:lnSpc>
                <a:spcPct val="120000"/>
              </a:lnSpc>
              <a:spcBef>
                <a:spcPts val="0"/>
              </a:spcBef>
              <a:buClr>
                <a:schemeClr val="accent6">
                  <a:lumMod val="50000"/>
                </a:schemeClr>
              </a:buClr>
            </a:pPr>
            <a:r>
              <a:rPr lang="vi-VN" b="0" dirty="0" smtClean="0">
                <a:latin typeface="+mj-lt"/>
              </a:rPr>
              <a:t>Ngăn </a:t>
            </a:r>
            <a:r>
              <a:rPr lang="vi-VN" b="0" dirty="0">
                <a:latin typeface="+mj-lt"/>
              </a:rPr>
              <a:t>chặn các ảnh hưởng lên thông tin trong hệ </a:t>
            </a:r>
            <a:r>
              <a:rPr lang="vi-VN" b="0" dirty="0" smtClean="0">
                <a:latin typeface="+mj-lt"/>
              </a:rPr>
              <a:t>thống</a:t>
            </a:r>
            <a:r>
              <a:rPr lang="en-US" b="0" dirty="0" smtClean="0">
                <a:latin typeface="+mj-lt"/>
              </a:rPr>
              <a:t>.</a:t>
            </a:r>
          </a:p>
          <a:p>
            <a:pPr lvl="1">
              <a:lnSpc>
                <a:spcPct val="120000"/>
              </a:lnSpc>
              <a:spcBef>
                <a:spcPts val="0"/>
              </a:spcBef>
              <a:buClr>
                <a:schemeClr val="accent6">
                  <a:lumMod val="50000"/>
                </a:schemeClr>
              </a:buClr>
            </a:pPr>
            <a:r>
              <a:rPr lang="vi-VN" b="0" dirty="0" smtClean="0">
                <a:latin typeface="+mj-lt"/>
              </a:rPr>
              <a:t>Phục </a:t>
            </a:r>
            <a:r>
              <a:rPr lang="vi-VN" b="0" dirty="0">
                <a:latin typeface="+mj-lt"/>
              </a:rPr>
              <a:t>hồi khả năng phục vụ của các phần tử hệ thống trong thời gian nhanh nhất.</a:t>
            </a:r>
          </a:p>
          <a:p>
            <a:endParaRPr lang="en-US" b="0" dirty="0">
              <a:latin typeface="+mj-lt"/>
            </a:endParaRPr>
          </a:p>
        </p:txBody>
      </p:sp>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Tính</a:t>
            </a:r>
            <a:r>
              <a:rPr lang="en-US" dirty="0" smtClean="0"/>
              <a:t> </a:t>
            </a:r>
            <a:r>
              <a:rPr lang="en-US" dirty="0" err="1" smtClean="0"/>
              <a:t>sẵn</a:t>
            </a:r>
            <a:r>
              <a:rPr lang="en-US" dirty="0" smtClean="0"/>
              <a:t> </a:t>
            </a:r>
            <a:r>
              <a:rPr lang="en-US" dirty="0" err="1" smtClean="0"/>
              <a:t>sàng</a:t>
            </a:r>
            <a:endParaRPr lang="en-US" dirty="0"/>
          </a:p>
        </p:txBody>
      </p:sp>
    </p:spTree>
    <p:extLst>
      <p:ext uri="{BB962C8B-B14F-4D97-AF65-F5344CB8AC3E}">
        <p14:creationId xmlns:p14="http://schemas.microsoft.com/office/powerpoint/2010/main" val="3803432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181599"/>
          </a:xfrm>
        </p:spPr>
        <p:txBody>
          <a:bodyPr/>
          <a:lstStyle/>
          <a:p>
            <a:pPr>
              <a:lnSpc>
                <a:spcPct val="120000"/>
              </a:lnSpc>
              <a:spcBef>
                <a:spcPts val="0"/>
              </a:spcBef>
              <a:buClr>
                <a:schemeClr val="accent6">
                  <a:lumMod val="50000"/>
                </a:schemeClr>
              </a:buClr>
              <a:buFont typeface="Wingdings" panose="05000000000000000000" pitchFamily="2" charset="2"/>
              <a:buChar char="Ø"/>
            </a:pPr>
            <a:r>
              <a:rPr lang="en-US" b="0" dirty="0" err="1">
                <a:latin typeface="+mj-lt"/>
              </a:rPr>
              <a:t>Các</a:t>
            </a:r>
            <a:r>
              <a:rPr lang="en-US" b="0" dirty="0">
                <a:latin typeface="+mj-lt"/>
              </a:rPr>
              <a:t> </a:t>
            </a:r>
            <a:r>
              <a:rPr lang="en-US" b="0" dirty="0" err="1">
                <a:latin typeface="+mj-lt"/>
              </a:rPr>
              <a:t>cơ</a:t>
            </a:r>
            <a:r>
              <a:rPr lang="en-US" b="0" dirty="0">
                <a:latin typeface="+mj-lt"/>
              </a:rPr>
              <a:t> </a:t>
            </a:r>
            <a:r>
              <a:rPr lang="en-US" b="0" dirty="0" err="1">
                <a:latin typeface="+mj-lt"/>
              </a:rPr>
              <a:t>chế</a:t>
            </a:r>
            <a:r>
              <a:rPr lang="en-US" b="0" dirty="0">
                <a:latin typeface="+mj-lt"/>
              </a:rPr>
              <a:t> an </a:t>
            </a:r>
            <a:r>
              <a:rPr lang="en-US" b="0" dirty="0" err="1">
                <a:latin typeface="+mj-lt"/>
              </a:rPr>
              <a:t>toàn</a:t>
            </a:r>
            <a:endParaRPr lang="en-US" b="0" dirty="0">
              <a:latin typeface="+mj-lt"/>
            </a:endParaRPr>
          </a:p>
          <a:p>
            <a:pPr lvl="1">
              <a:lnSpc>
                <a:spcPct val="120000"/>
              </a:lnSpc>
              <a:spcBef>
                <a:spcPts val="0"/>
              </a:spcBef>
              <a:buClr>
                <a:schemeClr val="accent6">
                  <a:lumMod val="50000"/>
                </a:schemeClr>
              </a:buClr>
            </a:pPr>
            <a:r>
              <a:rPr lang="vi-VN" dirty="0"/>
              <a:t>Không tồn tại một cơ chế duy nhất</a:t>
            </a:r>
            <a:r>
              <a:rPr lang="en-US" dirty="0"/>
              <a:t>.</a:t>
            </a:r>
            <a:endParaRPr lang="vi-VN" dirty="0"/>
          </a:p>
          <a:p>
            <a:pPr lvl="1">
              <a:lnSpc>
                <a:spcPct val="120000"/>
              </a:lnSpc>
              <a:spcBef>
                <a:spcPts val="0"/>
              </a:spcBef>
              <a:buClr>
                <a:schemeClr val="accent6">
                  <a:lumMod val="50000"/>
                </a:schemeClr>
              </a:buClr>
            </a:pPr>
            <a:r>
              <a:rPr lang="vi-VN" dirty="0"/>
              <a:t>Sử dụng các kỹ thuật mật mã</a:t>
            </a:r>
            <a:r>
              <a:rPr lang="vi-VN" dirty="0" smtClean="0"/>
              <a:t>.</a:t>
            </a:r>
            <a:endParaRPr lang="en-US" dirty="0" smtClean="0"/>
          </a:p>
          <a:p>
            <a:pPr>
              <a:lnSpc>
                <a:spcPct val="120000"/>
              </a:lnSpc>
              <a:spcBef>
                <a:spcPts val="0"/>
              </a:spcBef>
              <a:buClr>
                <a:schemeClr val="accent6">
                  <a:lumMod val="50000"/>
                </a:schemeClr>
              </a:buClr>
              <a:buFont typeface="Wingdings" panose="05000000000000000000" pitchFamily="2" charset="2"/>
              <a:buChar char="Ø"/>
            </a:pPr>
            <a:r>
              <a:rPr lang="en-US" b="0" dirty="0" err="1">
                <a:latin typeface="+mj-lt"/>
              </a:rPr>
              <a:t>Các</a:t>
            </a:r>
            <a:r>
              <a:rPr lang="en-US" b="0" dirty="0">
                <a:latin typeface="+mj-lt"/>
              </a:rPr>
              <a:t> </a:t>
            </a:r>
            <a:r>
              <a:rPr lang="en-US" b="0" dirty="0" err="1">
                <a:latin typeface="+mj-lt"/>
              </a:rPr>
              <a:t>hình</a:t>
            </a:r>
            <a:r>
              <a:rPr lang="en-US" b="0" dirty="0">
                <a:latin typeface="+mj-lt"/>
              </a:rPr>
              <a:t> </a:t>
            </a:r>
            <a:r>
              <a:rPr lang="en-US" b="0" dirty="0" err="1">
                <a:latin typeface="+mj-lt"/>
              </a:rPr>
              <a:t>thức</a:t>
            </a:r>
            <a:r>
              <a:rPr lang="en-US" b="0" dirty="0">
                <a:latin typeface="+mj-lt"/>
              </a:rPr>
              <a:t> </a:t>
            </a:r>
            <a:r>
              <a:rPr lang="en-US" b="0" dirty="0" err="1">
                <a:latin typeface="+mj-lt"/>
              </a:rPr>
              <a:t>tấn</a:t>
            </a:r>
            <a:r>
              <a:rPr lang="en-US" b="0" dirty="0">
                <a:latin typeface="+mj-lt"/>
              </a:rPr>
              <a:t> </a:t>
            </a:r>
            <a:r>
              <a:rPr lang="en-US" b="0" dirty="0" err="1">
                <a:latin typeface="+mj-lt"/>
              </a:rPr>
              <a:t>công</a:t>
            </a:r>
            <a:endParaRPr lang="en-US" b="0" dirty="0">
              <a:latin typeface="+mj-lt"/>
            </a:endParaRPr>
          </a:p>
          <a:p>
            <a:pPr lvl="1">
              <a:lnSpc>
                <a:spcPct val="120000"/>
              </a:lnSpc>
              <a:spcBef>
                <a:spcPts val="0"/>
              </a:spcBef>
              <a:buClr>
                <a:schemeClr val="accent6">
                  <a:lumMod val="50000"/>
                </a:schemeClr>
              </a:buClr>
            </a:pPr>
            <a:r>
              <a:rPr lang="en-US" dirty="0" err="1"/>
              <a:t>Truy</a:t>
            </a:r>
            <a:r>
              <a:rPr lang="en-US" dirty="0"/>
              <a:t> </a:t>
            </a:r>
            <a:r>
              <a:rPr lang="en-US" dirty="0" err="1"/>
              <a:t>nhập</a:t>
            </a:r>
            <a:r>
              <a:rPr lang="en-US" dirty="0"/>
              <a:t> </a:t>
            </a:r>
            <a:r>
              <a:rPr lang="en-US" dirty="0" err="1"/>
              <a:t>thông</a:t>
            </a:r>
            <a:r>
              <a:rPr lang="en-US" dirty="0"/>
              <a:t> tin </a:t>
            </a:r>
            <a:r>
              <a:rPr lang="en-US" dirty="0" err="1"/>
              <a:t>bất</a:t>
            </a:r>
            <a:r>
              <a:rPr lang="en-US" dirty="0"/>
              <a:t> </a:t>
            </a:r>
            <a:r>
              <a:rPr lang="en-US" dirty="0" err="1"/>
              <a:t>hợp</a:t>
            </a:r>
            <a:r>
              <a:rPr lang="en-US" dirty="0"/>
              <a:t> </a:t>
            </a:r>
            <a:r>
              <a:rPr lang="en-US" dirty="0" err="1"/>
              <a:t>pháp</a:t>
            </a:r>
            <a:r>
              <a:rPr lang="en-US" dirty="0"/>
              <a:t>.</a:t>
            </a:r>
          </a:p>
          <a:p>
            <a:pPr lvl="1">
              <a:lnSpc>
                <a:spcPct val="120000"/>
              </a:lnSpc>
              <a:spcBef>
                <a:spcPts val="0"/>
              </a:spcBef>
              <a:buClr>
                <a:schemeClr val="accent6">
                  <a:lumMod val="50000"/>
                </a:schemeClr>
              </a:buClr>
            </a:pPr>
            <a:r>
              <a:rPr lang="en-US" dirty="0" err="1"/>
              <a:t>Sửa</a:t>
            </a:r>
            <a:r>
              <a:rPr lang="en-US" dirty="0"/>
              <a:t> </a:t>
            </a:r>
            <a:r>
              <a:rPr lang="en-US" dirty="0" err="1"/>
              <a:t>đổi</a:t>
            </a:r>
            <a:r>
              <a:rPr lang="en-US" dirty="0"/>
              <a:t> </a:t>
            </a:r>
            <a:r>
              <a:rPr lang="en-US" dirty="0" err="1"/>
              <a:t>thông</a:t>
            </a:r>
            <a:r>
              <a:rPr lang="en-US" dirty="0"/>
              <a:t> tin </a:t>
            </a:r>
            <a:r>
              <a:rPr lang="en-US" dirty="0" err="1"/>
              <a:t>bất</a:t>
            </a:r>
            <a:r>
              <a:rPr lang="en-US" dirty="0"/>
              <a:t> </a:t>
            </a:r>
            <a:r>
              <a:rPr lang="en-US" dirty="0" err="1"/>
              <a:t>hợp</a:t>
            </a:r>
            <a:r>
              <a:rPr lang="en-US" dirty="0"/>
              <a:t> </a:t>
            </a:r>
            <a:r>
              <a:rPr lang="en-US" dirty="0" err="1"/>
              <a:t>pháp</a:t>
            </a:r>
            <a:r>
              <a:rPr lang="en-US" dirty="0"/>
              <a:t>… </a:t>
            </a:r>
          </a:p>
          <a:p>
            <a:pPr marL="0" indent="0">
              <a:lnSpc>
                <a:spcPct val="120000"/>
              </a:lnSpc>
              <a:spcBef>
                <a:spcPts val="0"/>
              </a:spcBef>
              <a:buClr>
                <a:schemeClr val="accent6">
                  <a:lumMod val="50000"/>
                </a:schemeClr>
              </a:buClr>
              <a:buNone/>
            </a:pPr>
            <a:r>
              <a:rPr lang="vi-VN" dirty="0" smtClean="0"/>
              <a:t> </a:t>
            </a:r>
            <a:endParaRPr lang="en-US" dirty="0"/>
          </a:p>
          <a:p>
            <a:pPr>
              <a:lnSpc>
                <a:spcPct val="120000"/>
              </a:lnSpc>
              <a:spcBef>
                <a:spcPts val="0"/>
              </a:spcBef>
              <a:buFont typeface="Wingdings" panose="05000000000000000000" pitchFamily="2" charset="2"/>
              <a:buChar char="Ø"/>
            </a:pPr>
            <a:endParaRPr lang="en-US" b="0" dirty="0">
              <a:latin typeface="+mj-lt"/>
            </a:endParaRPr>
          </a:p>
        </p:txBody>
      </p:sp>
      <p:sp>
        <p:nvSpPr>
          <p:cNvPr id="3"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smtClean="0"/>
              <a:t>1.2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xác</a:t>
            </a:r>
            <a:r>
              <a:rPr lang="en-US" dirty="0" smtClean="0"/>
              <a:t> </a:t>
            </a:r>
            <a:r>
              <a:rPr lang="en-US" dirty="0" err="1" smtClean="0"/>
              <a:t>lập</a:t>
            </a:r>
            <a:r>
              <a:rPr lang="en-US" dirty="0" smtClean="0"/>
              <a:t> an </a:t>
            </a:r>
            <a:r>
              <a:rPr lang="en-US" dirty="0" err="1" smtClean="0"/>
              <a:t>toàn</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val="52177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left)">
                                      <p:cBhvr>
                                        <p:cTn id="11" dur="500"/>
                                        <p:tgtEl>
                                          <p:spTgt spid="2">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left)">
                                      <p:cBhvr>
                                        <p:cTn id="20" dur="500"/>
                                        <p:tgtEl>
                                          <p:spTgt spid="2">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left)">
                                      <p:cBhvr>
                                        <p:cTn id="24" dur="500"/>
                                        <p:tgtEl>
                                          <p:spTgt spid="2">
                                            <p:txEl>
                                              <p:pRg st="5"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wipe(left)">
                                      <p:cBhvr>
                                        <p:cTn id="2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181599"/>
          </a:xfrm>
        </p:spPr>
        <p:txBody>
          <a:bodyPr/>
          <a:lstStyle/>
          <a:p>
            <a:pPr>
              <a:lnSpc>
                <a:spcPct val="120000"/>
              </a:lnSpc>
              <a:buClr>
                <a:schemeClr val="accent6">
                  <a:lumMod val="50000"/>
                </a:schemeClr>
              </a:buClr>
              <a:buFont typeface="Wingdings" pitchFamily="2" charset="2"/>
              <a:buChar char="Ø"/>
            </a:pPr>
            <a:r>
              <a:rPr lang="en-US" b="0" dirty="0" err="1" smtClean="0">
                <a:solidFill>
                  <a:srgbClr val="000000"/>
                </a:solidFill>
                <a:latin typeface="+mj-lt"/>
              </a:rPr>
              <a:t>Tài</a:t>
            </a:r>
            <a:r>
              <a:rPr lang="en-US" b="0" dirty="0" smtClean="0">
                <a:solidFill>
                  <a:srgbClr val="000000"/>
                </a:solidFill>
                <a:latin typeface="+mj-lt"/>
              </a:rPr>
              <a:t> </a:t>
            </a:r>
            <a:r>
              <a:rPr lang="en-US" b="0" dirty="0" err="1" smtClean="0">
                <a:solidFill>
                  <a:srgbClr val="000000"/>
                </a:solidFill>
                <a:latin typeface="+mj-lt"/>
              </a:rPr>
              <a:t>liệu</a:t>
            </a:r>
            <a:r>
              <a:rPr lang="en-US" b="0" dirty="0" smtClean="0">
                <a:solidFill>
                  <a:srgbClr val="000000"/>
                </a:solidFill>
                <a:latin typeface="+mj-lt"/>
              </a:rPr>
              <a:t> </a:t>
            </a:r>
            <a:r>
              <a:rPr lang="en-US" b="0" dirty="0" err="1" smtClean="0">
                <a:solidFill>
                  <a:srgbClr val="000000"/>
                </a:solidFill>
                <a:latin typeface="+mj-lt"/>
              </a:rPr>
              <a:t>tham</a:t>
            </a:r>
            <a:r>
              <a:rPr lang="en-US" b="0" dirty="0" smtClean="0">
                <a:solidFill>
                  <a:srgbClr val="000000"/>
                </a:solidFill>
                <a:latin typeface="+mj-lt"/>
              </a:rPr>
              <a:t> </a:t>
            </a:r>
            <a:r>
              <a:rPr lang="en-US" b="0" dirty="0" err="1" smtClean="0">
                <a:solidFill>
                  <a:srgbClr val="000000"/>
                </a:solidFill>
                <a:latin typeface="+mj-lt"/>
              </a:rPr>
              <a:t>khảo</a:t>
            </a:r>
            <a:r>
              <a:rPr lang="en-US" b="0" dirty="0" smtClean="0">
                <a:solidFill>
                  <a:srgbClr val="000000"/>
                </a:solidFill>
                <a:latin typeface="+mj-lt"/>
              </a:rPr>
              <a:t>: </a:t>
            </a:r>
          </a:p>
          <a:p>
            <a:pPr lvl="1">
              <a:lnSpc>
                <a:spcPct val="120000"/>
              </a:lnSpc>
              <a:buClr>
                <a:srgbClr val="00CC00"/>
              </a:buClr>
            </a:pPr>
            <a:r>
              <a:rPr lang="en-US" dirty="0" smtClean="0">
                <a:solidFill>
                  <a:srgbClr val="000000"/>
                </a:solidFill>
              </a:rPr>
              <a:t>William </a:t>
            </a:r>
            <a:r>
              <a:rPr lang="en-US" dirty="0">
                <a:solidFill>
                  <a:srgbClr val="000000"/>
                </a:solidFill>
              </a:rPr>
              <a:t>Stallings. Cryptography and Network Security: Principles and Practice, Sixth Edition. Prentice Hall, 2014.</a:t>
            </a:r>
          </a:p>
          <a:p>
            <a:pPr lvl="1">
              <a:lnSpc>
                <a:spcPct val="120000"/>
              </a:lnSpc>
              <a:buClr>
                <a:srgbClr val="00CC00"/>
              </a:buClr>
            </a:pPr>
            <a:r>
              <a:rPr lang="en-US" dirty="0" smtClean="0">
                <a:solidFill>
                  <a:srgbClr val="000000"/>
                </a:solidFill>
              </a:rPr>
              <a:t>Charlie </a:t>
            </a:r>
            <a:r>
              <a:rPr lang="en-US" dirty="0">
                <a:solidFill>
                  <a:srgbClr val="000000"/>
                </a:solidFill>
              </a:rPr>
              <a:t>Kaufman, </a:t>
            </a:r>
            <a:r>
              <a:rPr lang="en-US" dirty="0" err="1">
                <a:solidFill>
                  <a:srgbClr val="000000"/>
                </a:solidFill>
              </a:rPr>
              <a:t>Radia</a:t>
            </a:r>
            <a:r>
              <a:rPr lang="en-US" dirty="0">
                <a:solidFill>
                  <a:srgbClr val="000000"/>
                </a:solidFill>
              </a:rPr>
              <a:t> Perlman, and Mike </a:t>
            </a:r>
            <a:r>
              <a:rPr lang="en-US" dirty="0" err="1">
                <a:solidFill>
                  <a:srgbClr val="000000"/>
                </a:solidFill>
              </a:rPr>
              <a:t>Speciner</a:t>
            </a:r>
            <a:r>
              <a:rPr lang="en-US" dirty="0">
                <a:solidFill>
                  <a:srgbClr val="000000"/>
                </a:solidFill>
              </a:rPr>
              <a:t>. Network Security: Private Communication in a Public World, Second Edition. Prentice Hall, 2002</a:t>
            </a:r>
            <a:r>
              <a:rPr lang="en-US" dirty="0" smtClean="0">
                <a:solidFill>
                  <a:srgbClr val="000000"/>
                </a:solidFill>
              </a:rPr>
              <a:t>.</a:t>
            </a:r>
            <a:endParaRPr lang="en-US" dirty="0">
              <a:solidFill>
                <a:srgbClr val="000000"/>
              </a:solidFill>
            </a:endParaRPr>
          </a:p>
        </p:txBody>
      </p:sp>
      <p:sp>
        <p:nvSpPr>
          <p:cNvPr id="3" name="Rectangle 2"/>
          <p:cNvSpPr txBox="1">
            <a:spLocks noChangeArrowheads="1"/>
          </p:cNvSpPr>
          <p:nvPr/>
        </p:nvSpPr>
        <p:spPr>
          <a:xfrm>
            <a:off x="304800" y="319088"/>
            <a:ext cx="86868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smtClean="0"/>
              <a:t>TÀI LIỆU THAM KHẢO</a:t>
            </a:r>
            <a:endParaRPr lang="en-US" dirty="0"/>
          </a:p>
        </p:txBody>
      </p:sp>
    </p:spTree>
    <p:extLst>
      <p:ext uri="{BB962C8B-B14F-4D97-AF65-F5344CB8AC3E}">
        <p14:creationId xmlns:p14="http://schemas.microsoft.com/office/powerpoint/2010/main" val="257748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tấn</a:t>
            </a:r>
            <a:r>
              <a:rPr lang="en-US" dirty="0" smtClean="0"/>
              <a:t> </a:t>
            </a:r>
            <a:r>
              <a:rPr lang="en-US" dirty="0" err="1" smtClean="0"/>
              <a:t>công</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295400"/>
            <a:ext cx="780775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752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left)">
                                      <p:cBhvr>
                                        <p:cTn id="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75" y="1425575"/>
            <a:ext cx="8070850" cy="400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tấn</a:t>
            </a:r>
            <a:r>
              <a:rPr lang="en-US" dirty="0" smtClean="0"/>
              <a:t> </a:t>
            </a:r>
            <a:r>
              <a:rPr lang="en-US" dirty="0" err="1" smtClean="0"/>
              <a:t>công</a:t>
            </a:r>
            <a:r>
              <a:rPr lang="en-US" dirty="0" smtClean="0"/>
              <a:t> (t)</a:t>
            </a:r>
            <a:endParaRPr lang="en-US" dirty="0"/>
          </a:p>
        </p:txBody>
      </p:sp>
    </p:spTree>
    <p:extLst>
      <p:ext uri="{BB962C8B-B14F-4D97-AF65-F5344CB8AC3E}">
        <p14:creationId xmlns:p14="http://schemas.microsoft.com/office/powerpoint/2010/main" val="261046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162800"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tấn</a:t>
            </a:r>
            <a:r>
              <a:rPr lang="en-US" dirty="0" smtClean="0"/>
              <a:t> </a:t>
            </a:r>
            <a:r>
              <a:rPr lang="en-US" dirty="0" err="1" smtClean="0"/>
              <a:t>công</a:t>
            </a:r>
            <a:r>
              <a:rPr lang="en-US" dirty="0" smtClean="0"/>
              <a:t> (t)</a:t>
            </a:r>
            <a:endParaRPr lang="en-US" dirty="0"/>
          </a:p>
        </p:txBody>
      </p:sp>
    </p:spTree>
    <p:extLst>
      <p:ext uri="{BB962C8B-B14F-4D97-AF65-F5344CB8AC3E}">
        <p14:creationId xmlns:p14="http://schemas.microsoft.com/office/powerpoint/2010/main" val="370469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449" y="1219200"/>
            <a:ext cx="8663102"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tấn</a:t>
            </a:r>
            <a:r>
              <a:rPr lang="en-US" dirty="0" smtClean="0"/>
              <a:t> </a:t>
            </a:r>
            <a:r>
              <a:rPr lang="en-US" dirty="0" err="1" smtClean="0"/>
              <a:t>công</a:t>
            </a:r>
            <a:r>
              <a:rPr lang="en-US" dirty="0" smtClean="0"/>
              <a:t> (t)</a:t>
            </a:r>
            <a:endParaRPr lang="en-US" dirty="0"/>
          </a:p>
        </p:txBody>
      </p:sp>
    </p:spTree>
    <p:extLst>
      <p:ext uri="{BB962C8B-B14F-4D97-AF65-F5344CB8AC3E}">
        <p14:creationId xmlns:p14="http://schemas.microsoft.com/office/powerpoint/2010/main" val="101337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tấn</a:t>
            </a:r>
            <a:r>
              <a:rPr lang="en-US" dirty="0" smtClean="0"/>
              <a:t> </a:t>
            </a:r>
            <a:r>
              <a:rPr lang="en-US" dirty="0" err="1" smtClean="0"/>
              <a:t>công</a:t>
            </a:r>
            <a:r>
              <a:rPr lang="en-US" dirty="0" smtClean="0"/>
              <a:t> (t)</a:t>
            </a:r>
            <a:endParaRPr lang="en-US" dirty="0"/>
          </a:p>
        </p:txBody>
      </p:sp>
      <p:sp>
        <p:nvSpPr>
          <p:cNvPr id="2" name="Content Placeholder 1"/>
          <p:cNvSpPr>
            <a:spLocks noGrp="1"/>
          </p:cNvSpPr>
          <p:nvPr>
            <p:ph idx="1"/>
          </p:nvPr>
        </p:nvSpPr>
        <p:spPr>
          <a:xfrm>
            <a:off x="152400" y="1047750"/>
            <a:ext cx="8839200" cy="5467350"/>
          </a:xfrm>
        </p:spPr>
        <p:txBody>
          <a:bodyPr/>
          <a:lstStyle/>
          <a:p>
            <a:pPr>
              <a:lnSpc>
                <a:spcPct val="120000"/>
              </a:lnSpc>
              <a:spcBef>
                <a:spcPts val="0"/>
              </a:spcBef>
              <a:buClr>
                <a:schemeClr val="accent6">
                  <a:lumMod val="50000"/>
                </a:schemeClr>
              </a:buClr>
              <a:buFont typeface="Wingdings" panose="05000000000000000000" pitchFamily="2" charset="2"/>
              <a:buChar char="Ø"/>
            </a:pPr>
            <a:r>
              <a:rPr lang="vi-VN" b="0" dirty="0">
                <a:latin typeface="+mj-lt"/>
              </a:rPr>
              <a:t>Các dạng tấn công thụ </a:t>
            </a:r>
            <a:r>
              <a:rPr lang="en-US" b="0" dirty="0">
                <a:latin typeface="+mj-lt"/>
              </a:rPr>
              <a:t>đ</a:t>
            </a:r>
            <a:r>
              <a:rPr lang="vi-VN" b="0" dirty="0" smtClean="0">
                <a:latin typeface="+mj-lt"/>
              </a:rPr>
              <a:t>ộng:</a:t>
            </a:r>
            <a:endParaRPr lang="en-US" b="0" dirty="0" smtClean="0">
              <a:latin typeface="+mj-lt"/>
            </a:endParaRPr>
          </a:p>
          <a:p>
            <a:pPr lvl="1">
              <a:lnSpc>
                <a:spcPct val="120000"/>
              </a:lnSpc>
              <a:spcBef>
                <a:spcPts val="0"/>
              </a:spcBef>
              <a:buClr>
                <a:schemeClr val="accent6">
                  <a:lumMod val="50000"/>
                </a:schemeClr>
              </a:buClr>
            </a:pPr>
            <a:r>
              <a:rPr lang="vi-VN" b="0" dirty="0" smtClean="0">
                <a:latin typeface="+mj-lt"/>
              </a:rPr>
              <a:t>Giải </a:t>
            </a:r>
            <a:r>
              <a:rPr lang="vi-VN" b="0" dirty="0">
                <a:latin typeface="+mj-lt"/>
              </a:rPr>
              <a:t>phóng nội dung thông </a:t>
            </a:r>
            <a:r>
              <a:rPr lang="en-US" dirty="0"/>
              <a:t>đ</a:t>
            </a:r>
            <a:r>
              <a:rPr lang="vi-VN" b="0" dirty="0" smtClean="0">
                <a:latin typeface="+mj-lt"/>
              </a:rPr>
              <a:t>iệp</a:t>
            </a:r>
            <a:r>
              <a:rPr lang="en-US" b="0" dirty="0" smtClean="0">
                <a:latin typeface="+mj-lt"/>
              </a:rPr>
              <a:t>: n</a:t>
            </a:r>
            <a:r>
              <a:rPr lang="vi-VN" b="0" dirty="0" smtClean="0">
                <a:latin typeface="+mj-lt"/>
              </a:rPr>
              <a:t>găn </a:t>
            </a:r>
            <a:r>
              <a:rPr lang="vi-VN" b="0" dirty="0">
                <a:latin typeface="+mj-lt"/>
              </a:rPr>
              <a:t>chặn </a:t>
            </a:r>
            <a:r>
              <a:rPr lang="en-US" dirty="0"/>
              <a:t>đ</a:t>
            </a:r>
            <a:r>
              <a:rPr lang="vi-VN" b="0" dirty="0" smtClean="0">
                <a:latin typeface="+mj-lt"/>
              </a:rPr>
              <a:t>ối </a:t>
            </a:r>
            <a:r>
              <a:rPr lang="vi-VN" b="0" dirty="0">
                <a:latin typeface="+mj-lt"/>
              </a:rPr>
              <a:t>phương thu và tìm hiểu </a:t>
            </a:r>
            <a:r>
              <a:rPr lang="en-US" dirty="0"/>
              <a:t>đ</a:t>
            </a:r>
            <a:r>
              <a:rPr lang="vi-VN" b="0" dirty="0" smtClean="0">
                <a:latin typeface="+mj-lt"/>
              </a:rPr>
              <a:t>ược </a:t>
            </a:r>
            <a:r>
              <a:rPr lang="vi-VN" b="0" dirty="0">
                <a:latin typeface="+mj-lt"/>
              </a:rPr>
              <a:t>nội dung của </a:t>
            </a:r>
            <a:r>
              <a:rPr lang="vi-VN" b="0" dirty="0" smtClean="0">
                <a:latin typeface="+mj-lt"/>
              </a:rPr>
              <a:t>thông</a:t>
            </a:r>
            <a:r>
              <a:rPr lang="en-US" b="0" dirty="0" smtClean="0">
                <a:latin typeface="+mj-lt"/>
              </a:rPr>
              <a:t> </a:t>
            </a:r>
            <a:r>
              <a:rPr lang="vi-VN" b="0" dirty="0" smtClean="0">
                <a:latin typeface="+mj-lt"/>
              </a:rPr>
              <a:t>tin </a:t>
            </a:r>
            <a:r>
              <a:rPr lang="vi-VN" b="0" dirty="0">
                <a:latin typeface="+mj-lt"/>
              </a:rPr>
              <a:t>truyền tải</a:t>
            </a:r>
            <a:r>
              <a:rPr lang="vi-VN" b="0" dirty="0" smtClean="0">
                <a:latin typeface="+mj-lt"/>
              </a:rPr>
              <a:t>.</a:t>
            </a:r>
            <a:endParaRPr lang="en-US" b="0" dirty="0" smtClean="0">
              <a:latin typeface="+mj-lt"/>
            </a:endParaRPr>
          </a:p>
          <a:p>
            <a:pPr lvl="1">
              <a:lnSpc>
                <a:spcPct val="120000"/>
              </a:lnSpc>
              <a:spcBef>
                <a:spcPts val="0"/>
              </a:spcBef>
              <a:buClr>
                <a:schemeClr val="accent6">
                  <a:lumMod val="50000"/>
                </a:schemeClr>
              </a:buClr>
            </a:pPr>
            <a:r>
              <a:rPr lang="vi-VN" b="0" dirty="0" smtClean="0">
                <a:latin typeface="+mj-lt"/>
              </a:rPr>
              <a:t>Phân </a:t>
            </a:r>
            <a:r>
              <a:rPr lang="vi-VN" b="0" dirty="0">
                <a:latin typeface="+mj-lt"/>
              </a:rPr>
              <a:t>tích </a:t>
            </a:r>
            <a:r>
              <a:rPr lang="vi-VN" b="0" dirty="0" smtClean="0">
                <a:latin typeface="+mj-lt"/>
              </a:rPr>
              <a:t>tải</a:t>
            </a:r>
            <a:r>
              <a:rPr lang="en-US" b="0" dirty="0" smtClean="0">
                <a:latin typeface="+mj-lt"/>
              </a:rPr>
              <a:t>:</a:t>
            </a:r>
            <a:r>
              <a:rPr lang="vi-VN" b="0" dirty="0" smtClean="0">
                <a:latin typeface="+mj-lt"/>
              </a:rPr>
              <a:t> </a:t>
            </a:r>
            <a:r>
              <a:rPr lang="en-US" dirty="0"/>
              <a:t>đ</a:t>
            </a:r>
            <a:r>
              <a:rPr lang="vi-VN" b="0" dirty="0" smtClean="0">
                <a:latin typeface="+mj-lt"/>
              </a:rPr>
              <a:t>ối </a:t>
            </a:r>
            <a:r>
              <a:rPr lang="vi-VN" b="0" dirty="0">
                <a:latin typeface="+mj-lt"/>
              </a:rPr>
              <a:t>phương có thể xác </a:t>
            </a:r>
            <a:r>
              <a:rPr lang="en-US" dirty="0"/>
              <a:t>đ</a:t>
            </a:r>
            <a:r>
              <a:rPr lang="vi-VN" b="0" dirty="0" smtClean="0">
                <a:latin typeface="+mj-lt"/>
              </a:rPr>
              <a:t>ịnh</a:t>
            </a:r>
            <a:r>
              <a:rPr lang="vi-VN" b="0" dirty="0">
                <a:latin typeface="+mj-lt"/>
              </a:rPr>
              <a:t>: </a:t>
            </a:r>
            <a:endParaRPr lang="en-US" b="0" dirty="0" smtClean="0">
              <a:latin typeface="+mj-lt"/>
            </a:endParaRPr>
          </a:p>
          <a:p>
            <a:pPr lvl="2">
              <a:lnSpc>
                <a:spcPct val="120000"/>
              </a:lnSpc>
              <a:spcBef>
                <a:spcPts val="0"/>
              </a:spcBef>
              <a:buClr>
                <a:schemeClr val="accent6">
                  <a:lumMod val="50000"/>
                </a:schemeClr>
              </a:buClr>
            </a:pPr>
            <a:r>
              <a:rPr lang="vi-VN" sz="2600" b="0" dirty="0" smtClean="0">
                <a:latin typeface="+mj-lt"/>
              </a:rPr>
              <a:t>Vị </a:t>
            </a:r>
            <a:r>
              <a:rPr lang="vi-VN" sz="2600" b="0" dirty="0">
                <a:latin typeface="+mj-lt"/>
              </a:rPr>
              <a:t>trí của các máy tham gia vào quá trình truyền </a:t>
            </a:r>
            <a:r>
              <a:rPr lang="vi-VN" sz="2600" b="0" dirty="0" smtClean="0">
                <a:latin typeface="+mj-lt"/>
              </a:rPr>
              <a:t>tin</a:t>
            </a:r>
            <a:endParaRPr lang="en-US" sz="2600" b="0" dirty="0" smtClean="0">
              <a:latin typeface="+mj-lt"/>
            </a:endParaRPr>
          </a:p>
          <a:p>
            <a:pPr lvl="2">
              <a:lnSpc>
                <a:spcPct val="120000"/>
              </a:lnSpc>
              <a:spcBef>
                <a:spcPts val="0"/>
              </a:spcBef>
              <a:buClr>
                <a:schemeClr val="accent6">
                  <a:lumMod val="50000"/>
                </a:schemeClr>
              </a:buClr>
            </a:pPr>
            <a:r>
              <a:rPr lang="vi-VN" sz="2600" b="0" dirty="0" smtClean="0">
                <a:latin typeface="+mj-lt"/>
              </a:rPr>
              <a:t>Tần </a:t>
            </a:r>
            <a:r>
              <a:rPr lang="vi-VN" sz="2600" b="0" dirty="0">
                <a:latin typeface="+mj-lt"/>
              </a:rPr>
              <a:t>suất và kích thước bản tin</a:t>
            </a:r>
            <a:r>
              <a:rPr lang="vi-VN" sz="2600" b="0" dirty="0" smtClean="0">
                <a:latin typeface="+mj-lt"/>
              </a:rPr>
              <a:t>.</a:t>
            </a:r>
            <a:endParaRPr lang="en-US" sz="2600" b="0" dirty="0" smtClean="0">
              <a:latin typeface="+mj-lt"/>
            </a:endParaRPr>
          </a:p>
          <a:p>
            <a:pPr>
              <a:lnSpc>
                <a:spcPct val="120000"/>
              </a:lnSpc>
              <a:spcBef>
                <a:spcPts val="0"/>
              </a:spcBef>
              <a:buClr>
                <a:schemeClr val="accent6">
                  <a:lumMod val="50000"/>
                </a:schemeClr>
              </a:buClr>
              <a:buFont typeface="Wingdings" panose="05000000000000000000" pitchFamily="2" charset="2"/>
              <a:buChar char="Ø"/>
            </a:pPr>
            <a:r>
              <a:rPr lang="vi-VN" b="0" dirty="0">
                <a:latin typeface="+mj-lt"/>
              </a:rPr>
              <a:t>Dạng tấn công thụ </a:t>
            </a:r>
            <a:r>
              <a:rPr lang="en-US" b="0" dirty="0">
                <a:latin typeface="+mj-lt"/>
              </a:rPr>
              <a:t>đ</a:t>
            </a:r>
            <a:r>
              <a:rPr lang="vi-VN" b="0" dirty="0" smtClean="0">
                <a:latin typeface="+mj-lt"/>
              </a:rPr>
              <a:t>ộng </a:t>
            </a:r>
            <a:r>
              <a:rPr lang="vi-VN" b="0" dirty="0">
                <a:latin typeface="+mj-lt"/>
              </a:rPr>
              <a:t>rất khó bị phát hiện </a:t>
            </a:r>
            <a:r>
              <a:rPr lang="vi-VN" b="0" dirty="0" smtClean="0">
                <a:latin typeface="+mj-lt"/>
              </a:rPr>
              <a:t>vì</a:t>
            </a:r>
            <a:r>
              <a:rPr lang="en-US" b="0" dirty="0" smtClean="0">
                <a:latin typeface="+mj-lt"/>
              </a:rPr>
              <a:t> </a:t>
            </a:r>
            <a:r>
              <a:rPr lang="vi-VN" b="0" dirty="0" smtClean="0">
                <a:latin typeface="+mj-lt"/>
              </a:rPr>
              <a:t>không </a:t>
            </a:r>
            <a:r>
              <a:rPr lang="vi-VN" b="0" dirty="0">
                <a:latin typeface="+mj-lt"/>
              </a:rPr>
              <a:t>làm thay </a:t>
            </a:r>
            <a:r>
              <a:rPr lang="en-US" b="0" dirty="0">
                <a:latin typeface="+mj-lt"/>
              </a:rPr>
              <a:t>đ</a:t>
            </a:r>
            <a:r>
              <a:rPr lang="vi-VN" b="0" dirty="0" smtClean="0">
                <a:latin typeface="+mj-lt"/>
              </a:rPr>
              <a:t>ổi </a:t>
            </a:r>
            <a:r>
              <a:rPr lang="vi-VN" b="0" dirty="0">
                <a:latin typeface="+mj-lt"/>
              </a:rPr>
              <a:t>dữ liệu</a:t>
            </a:r>
            <a:r>
              <a:rPr lang="vi-VN" b="0" dirty="0" smtClean="0">
                <a:latin typeface="+mj-lt"/>
              </a:rPr>
              <a:t>.</a:t>
            </a:r>
            <a:endParaRPr lang="en-US" b="0" dirty="0" smtClean="0">
              <a:latin typeface="+mj-lt"/>
            </a:endParaRPr>
          </a:p>
          <a:p>
            <a:pPr>
              <a:lnSpc>
                <a:spcPct val="120000"/>
              </a:lnSpc>
              <a:spcBef>
                <a:spcPts val="0"/>
              </a:spcBef>
              <a:buClr>
                <a:schemeClr val="accent6">
                  <a:lumMod val="50000"/>
                </a:schemeClr>
              </a:buClr>
              <a:buFont typeface="Wingdings" panose="05000000000000000000" pitchFamily="2" charset="2"/>
              <a:buChar char="Ø"/>
            </a:pPr>
            <a:r>
              <a:rPr lang="vi-VN" b="0" dirty="0" smtClean="0">
                <a:latin typeface="+mj-lt"/>
              </a:rPr>
              <a:t>Với </a:t>
            </a:r>
            <a:r>
              <a:rPr lang="vi-VN" b="0" dirty="0">
                <a:latin typeface="+mj-lt"/>
              </a:rPr>
              <a:t>dạng tấn công thụ </a:t>
            </a:r>
            <a:r>
              <a:rPr lang="en-US" b="0" dirty="0">
                <a:latin typeface="+mj-lt"/>
              </a:rPr>
              <a:t>đ</a:t>
            </a:r>
            <a:r>
              <a:rPr lang="vi-VN" b="0" dirty="0" smtClean="0">
                <a:latin typeface="+mj-lt"/>
              </a:rPr>
              <a:t>ộng</a:t>
            </a:r>
            <a:r>
              <a:rPr lang="vi-VN" b="0" dirty="0">
                <a:latin typeface="+mj-lt"/>
              </a:rPr>
              <a:t>, nhấn mạnh </a:t>
            </a:r>
            <a:r>
              <a:rPr lang="en-US" b="0" dirty="0" smtClean="0">
                <a:latin typeface="+mj-lt"/>
              </a:rPr>
              <a:t>“</a:t>
            </a:r>
            <a:r>
              <a:rPr lang="vi-VN" b="0" dirty="0" smtClean="0">
                <a:latin typeface="+mj-lt"/>
              </a:rPr>
              <a:t>ngăn chặn</a:t>
            </a:r>
            <a:r>
              <a:rPr lang="en-US" b="0" dirty="0" smtClean="0">
                <a:latin typeface="+mj-lt"/>
              </a:rPr>
              <a:t>”</a:t>
            </a:r>
            <a:r>
              <a:rPr lang="vi-VN" b="0" dirty="0" smtClean="0">
                <a:latin typeface="+mj-lt"/>
              </a:rPr>
              <a:t> </a:t>
            </a:r>
            <a:r>
              <a:rPr lang="vi-VN" b="0" dirty="0">
                <a:latin typeface="+mj-lt"/>
              </a:rPr>
              <a:t>hơn </a:t>
            </a:r>
            <a:r>
              <a:rPr lang="en-US" b="0" dirty="0" smtClean="0">
                <a:latin typeface="+mj-lt"/>
              </a:rPr>
              <a:t>“</a:t>
            </a:r>
            <a:r>
              <a:rPr lang="vi-VN" b="0" dirty="0" smtClean="0">
                <a:latin typeface="+mj-lt"/>
              </a:rPr>
              <a:t>phát hiện</a:t>
            </a:r>
            <a:r>
              <a:rPr lang="en-US" b="0" dirty="0" smtClean="0">
                <a:latin typeface="+mj-lt"/>
              </a:rPr>
              <a:t>”</a:t>
            </a:r>
            <a:r>
              <a:rPr lang="vi-VN" b="0" dirty="0" smtClean="0">
                <a:latin typeface="+mj-lt"/>
              </a:rPr>
              <a:t>.</a:t>
            </a:r>
            <a:endParaRPr lang="vi-VN" sz="3200" b="0" dirty="0">
              <a:latin typeface="+mj-lt"/>
            </a:endParaRPr>
          </a:p>
          <a:p>
            <a:pPr marL="0" indent="0">
              <a:lnSpc>
                <a:spcPct val="120000"/>
              </a:lnSpc>
              <a:spcBef>
                <a:spcPts val="0"/>
              </a:spcBef>
              <a:buClr>
                <a:schemeClr val="accent6">
                  <a:lumMod val="50000"/>
                </a:schemeClr>
              </a:buClr>
              <a:buNone/>
            </a:pPr>
            <a:endParaRPr lang="vi-VN" sz="3200" b="0" dirty="0">
              <a:latin typeface="+mj-lt"/>
            </a:endParaRPr>
          </a:p>
          <a:p>
            <a:endParaRPr lang="en-US" dirty="0"/>
          </a:p>
        </p:txBody>
      </p:sp>
    </p:spTree>
    <p:extLst>
      <p:ext uri="{BB962C8B-B14F-4D97-AF65-F5344CB8AC3E}">
        <p14:creationId xmlns:p14="http://schemas.microsoft.com/office/powerpoint/2010/main" val="420923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left)">
                                      <p:cBhvr>
                                        <p:cTn id="21" dur="500"/>
                                        <p:tgtEl>
                                          <p:spTgt spid="2">
                                            <p:txEl>
                                              <p:pRg st="3" end="3"/>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wipe(left)">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left)">
                                      <p:cBhvr>
                                        <p:cTn id="3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376202"/>
            <a:ext cx="8839200" cy="4867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tấn</a:t>
            </a:r>
            <a:r>
              <a:rPr lang="en-US" dirty="0" smtClean="0"/>
              <a:t> </a:t>
            </a:r>
            <a:r>
              <a:rPr lang="en-US" dirty="0" err="1" smtClean="0"/>
              <a:t>công</a:t>
            </a:r>
            <a:r>
              <a:rPr lang="en-US" dirty="0" smtClean="0"/>
              <a:t> (t)</a:t>
            </a:r>
            <a:endParaRPr lang="en-US" dirty="0"/>
          </a:p>
        </p:txBody>
      </p:sp>
    </p:spTree>
    <p:extLst>
      <p:ext uri="{BB962C8B-B14F-4D97-AF65-F5344CB8AC3E}">
        <p14:creationId xmlns:p14="http://schemas.microsoft.com/office/powerpoint/2010/main" val="4079315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1"/>
            <a:ext cx="8839200" cy="5181599"/>
          </a:xfrm>
        </p:spPr>
        <p:txBody>
          <a:bodyPr/>
          <a:lstStyle/>
          <a:p>
            <a:pPr>
              <a:lnSpc>
                <a:spcPct val="120000"/>
              </a:lnSpc>
              <a:spcBef>
                <a:spcPts val="0"/>
              </a:spcBef>
              <a:buClr>
                <a:schemeClr val="accent6">
                  <a:lumMod val="50000"/>
                </a:schemeClr>
              </a:buClr>
              <a:buFont typeface="Wingdings" panose="05000000000000000000" pitchFamily="2" charset="2"/>
              <a:buChar char="Ø"/>
            </a:pPr>
            <a:r>
              <a:rPr lang="vi-VN" b="0" dirty="0">
                <a:latin typeface="+mj-lt"/>
              </a:rPr>
              <a:t>Giả </a:t>
            </a:r>
            <a:r>
              <a:rPr lang="vi-VN" b="0" dirty="0" smtClean="0">
                <a:latin typeface="+mj-lt"/>
              </a:rPr>
              <a:t>danh: </a:t>
            </a:r>
            <a:r>
              <a:rPr lang="vi-VN" b="0" dirty="0">
                <a:latin typeface="+mj-lt"/>
              </a:rPr>
              <a:t>khi </a:t>
            </a:r>
            <a:r>
              <a:rPr lang="en-US" b="0" dirty="0">
                <a:latin typeface="+mj-lt"/>
              </a:rPr>
              <a:t>đ</a:t>
            </a:r>
            <a:r>
              <a:rPr lang="vi-VN" b="0" dirty="0" smtClean="0">
                <a:latin typeface="+mj-lt"/>
              </a:rPr>
              <a:t>ối </a:t>
            </a:r>
            <a:r>
              <a:rPr lang="vi-VN" b="0" dirty="0">
                <a:latin typeface="+mj-lt"/>
              </a:rPr>
              <a:t>phương giả mạo một </a:t>
            </a:r>
            <a:r>
              <a:rPr lang="en-US" b="0" dirty="0">
                <a:latin typeface="+mj-lt"/>
              </a:rPr>
              <a:t>đ</a:t>
            </a:r>
            <a:r>
              <a:rPr lang="vi-VN" b="0" dirty="0" smtClean="0">
                <a:latin typeface="+mj-lt"/>
              </a:rPr>
              <a:t>ối </a:t>
            </a:r>
            <a:r>
              <a:rPr lang="vi-VN" b="0" dirty="0">
                <a:latin typeface="+mj-lt"/>
              </a:rPr>
              <a:t>tượng </a:t>
            </a:r>
            <a:r>
              <a:rPr lang="en-US" b="0" dirty="0">
                <a:latin typeface="+mj-lt"/>
              </a:rPr>
              <a:t>đ</a:t>
            </a:r>
            <a:r>
              <a:rPr lang="vi-VN" b="0" dirty="0" smtClean="0">
                <a:latin typeface="+mj-lt"/>
              </a:rPr>
              <a:t>ược </a:t>
            </a:r>
            <a:r>
              <a:rPr lang="vi-VN" b="0" dirty="0">
                <a:latin typeface="+mj-lt"/>
              </a:rPr>
              <a:t>uỷ quyền</a:t>
            </a:r>
            <a:r>
              <a:rPr lang="vi-VN" b="0" dirty="0" smtClean="0">
                <a:latin typeface="+mj-lt"/>
              </a:rPr>
              <a:t>.</a:t>
            </a:r>
            <a:endParaRPr lang="en-US" b="0" dirty="0" smtClean="0">
              <a:latin typeface="+mj-lt"/>
            </a:endParaRPr>
          </a:p>
          <a:p>
            <a:pPr>
              <a:lnSpc>
                <a:spcPct val="120000"/>
              </a:lnSpc>
              <a:spcBef>
                <a:spcPts val="0"/>
              </a:spcBef>
              <a:buClr>
                <a:schemeClr val="accent6">
                  <a:lumMod val="50000"/>
                </a:schemeClr>
              </a:buClr>
              <a:buFont typeface="Wingdings" panose="05000000000000000000" pitchFamily="2" charset="2"/>
              <a:buChar char="Ø"/>
            </a:pPr>
            <a:r>
              <a:rPr lang="vi-VN" b="0" dirty="0" smtClean="0">
                <a:latin typeface="+mj-lt"/>
              </a:rPr>
              <a:t>Phát lại: khi </a:t>
            </a:r>
            <a:r>
              <a:rPr lang="en-US" b="0" dirty="0">
                <a:latin typeface="+mj-lt"/>
              </a:rPr>
              <a:t>đ</a:t>
            </a:r>
            <a:r>
              <a:rPr lang="vi-VN" b="0" dirty="0" smtClean="0">
                <a:latin typeface="+mj-lt"/>
              </a:rPr>
              <a:t>ối </a:t>
            </a:r>
            <a:r>
              <a:rPr lang="vi-VN" b="0" dirty="0">
                <a:latin typeface="+mj-lt"/>
              </a:rPr>
              <a:t>phương chặn bắt các </a:t>
            </a:r>
            <a:r>
              <a:rPr lang="en-US" b="0" dirty="0">
                <a:latin typeface="+mj-lt"/>
              </a:rPr>
              <a:t>đ</a:t>
            </a:r>
            <a:r>
              <a:rPr lang="vi-VN" b="0" dirty="0" smtClean="0">
                <a:latin typeface="+mj-lt"/>
              </a:rPr>
              <a:t>ơn </a:t>
            </a:r>
            <a:r>
              <a:rPr lang="vi-VN" b="0" dirty="0">
                <a:latin typeface="+mj-lt"/>
              </a:rPr>
              <a:t>vị dữ liệu và phát lại </a:t>
            </a:r>
            <a:r>
              <a:rPr lang="vi-VN" b="0" dirty="0" smtClean="0">
                <a:latin typeface="+mj-lt"/>
              </a:rPr>
              <a:t>chúng</a:t>
            </a:r>
            <a:r>
              <a:rPr lang="en-US" b="0" dirty="0" smtClean="0">
                <a:latin typeface="+mj-lt"/>
              </a:rPr>
              <a:t>,</a:t>
            </a:r>
            <a:r>
              <a:rPr lang="vi-VN" b="0" dirty="0" smtClean="0">
                <a:latin typeface="+mj-lt"/>
              </a:rPr>
              <a:t> </a:t>
            </a:r>
            <a:r>
              <a:rPr lang="en-US" b="0" dirty="0" smtClean="0">
                <a:latin typeface="+mj-lt"/>
              </a:rPr>
              <a:t>t</a:t>
            </a:r>
            <a:r>
              <a:rPr lang="vi-VN" b="0" dirty="0" smtClean="0">
                <a:latin typeface="+mj-lt"/>
              </a:rPr>
              <a:t>ạo nên các hiệu ứng không </a:t>
            </a:r>
            <a:r>
              <a:rPr lang="en-US" b="0" dirty="0">
                <a:latin typeface="+mj-lt"/>
              </a:rPr>
              <a:t>đ</a:t>
            </a:r>
            <a:r>
              <a:rPr lang="vi-VN" b="0" dirty="0" smtClean="0">
                <a:latin typeface="+mj-lt"/>
              </a:rPr>
              <a:t>ược </a:t>
            </a:r>
            <a:r>
              <a:rPr lang="vi-VN" b="0" dirty="0">
                <a:latin typeface="+mj-lt"/>
              </a:rPr>
              <a:t>uỷ </a:t>
            </a:r>
            <a:r>
              <a:rPr lang="vi-VN" b="0" dirty="0" smtClean="0">
                <a:latin typeface="+mj-lt"/>
              </a:rPr>
              <a:t>quyền</a:t>
            </a:r>
            <a:r>
              <a:rPr lang="en-US" b="0" dirty="0" smtClean="0">
                <a:latin typeface="+mj-lt"/>
              </a:rPr>
              <a:t>.</a:t>
            </a:r>
          </a:p>
          <a:p>
            <a:pPr>
              <a:lnSpc>
                <a:spcPct val="120000"/>
              </a:lnSpc>
              <a:spcBef>
                <a:spcPts val="0"/>
              </a:spcBef>
              <a:buClr>
                <a:schemeClr val="accent6">
                  <a:lumMod val="50000"/>
                </a:schemeClr>
              </a:buClr>
              <a:buFont typeface="Wingdings" panose="05000000000000000000" pitchFamily="2" charset="2"/>
              <a:buChar char="Ø"/>
            </a:pPr>
            <a:r>
              <a:rPr lang="vi-VN" b="0" dirty="0">
                <a:latin typeface="+mj-lt"/>
              </a:rPr>
              <a:t>Thay </a:t>
            </a:r>
            <a:r>
              <a:rPr lang="en-US" b="0" dirty="0">
                <a:latin typeface="+mj-lt"/>
              </a:rPr>
              <a:t>đ</a:t>
            </a:r>
            <a:r>
              <a:rPr lang="vi-VN" b="0" dirty="0" smtClean="0">
                <a:latin typeface="+mj-lt"/>
              </a:rPr>
              <a:t>ổi </a:t>
            </a:r>
            <a:r>
              <a:rPr lang="vi-VN" b="0" dirty="0">
                <a:latin typeface="+mj-lt"/>
              </a:rPr>
              <a:t>thông </a:t>
            </a:r>
            <a:r>
              <a:rPr lang="en-US" b="0" dirty="0">
                <a:latin typeface="+mj-lt"/>
              </a:rPr>
              <a:t>đ</a:t>
            </a:r>
            <a:r>
              <a:rPr lang="vi-VN" b="0" dirty="0" smtClean="0">
                <a:latin typeface="+mj-lt"/>
              </a:rPr>
              <a:t>iệp: </a:t>
            </a:r>
            <a:r>
              <a:rPr lang="vi-VN" b="0" dirty="0">
                <a:latin typeface="+mj-lt"/>
              </a:rPr>
              <a:t>một phần của thông </a:t>
            </a:r>
            <a:r>
              <a:rPr lang="en-US" b="0" dirty="0">
                <a:latin typeface="+mj-lt"/>
              </a:rPr>
              <a:t>đ</a:t>
            </a:r>
            <a:r>
              <a:rPr lang="vi-VN" b="0" dirty="0" smtClean="0">
                <a:latin typeface="+mj-lt"/>
              </a:rPr>
              <a:t>iệp </a:t>
            </a:r>
            <a:r>
              <a:rPr lang="vi-VN" b="0" dirty="0">
                <a:latin typeface="+mj-lt"/>
              </a:rPr>
              <a:t>hợp pháp bị sửa </a:t>
            </a:r>
            <a:r>
              <a:rPr lang="en-US" b="0" dirty="0">
                <a:latin typeface="+mj-lt"/>
              </a:rPr>
              <a:t>đ</a:t>
            </a:r>
            <a:r>
              <a:rPr lang="vi-VN" b="0" dirty="0" smtClean="0">
                <a:latin typeface="+mj-lt"/>
              </a:rPr>
              <a:t>ổi</a:t>
            </a:r>
            <a:r>
              <a:rPr lang="vi-VN" b="0" dirty="0">
                <a:latin typeface="+mj-lt"/>
              </a:rPr>
              <a:t>, </a:t>
            </a:r>
            <a:r>
              <a:rPr lang="vi-VN" b="0" dirty="0" smtClean="0">
                <a:latin typeface="+mj-lt"/>
              </a:rPr>
              <a:t>làm chậm </a:t>
            </a:r>
            <a:r>
              <a:rPr lang="vi-VN" b="0" dirty="0">
                <a:latin typeface="+mj-lt"/>
              </a:rPr>
              <a:t>hoặc </a:t>
            </a:r>
            <a:r>
              <a:rPr lang="vi-VN" b="0" dirty="0" smtClean="0">
                <a:latin typeface="+mj-lt"/>
              </a:rPr>
              <a:t>sắp </a:t>
            </a:r>
            <a:r>
              <a:rPr lang="vi-VN" b="0" dirty="0">
                <a:latin typeface="+mj-lt"/>
              </a:rPr>
              <a:t>xếp lại </a:t>
            </a:r>
            <a:r>
              <a:rPr lang="en-US" b="0" dirty="0" smtClean="0">
                <a:latin typeface="+mj-lt"/>
              </a:rPr>
              <a:t>=&gt;</a:t>
            </a:r>
            <a:r>
              <a:rPr lang="vi-VN" b="0" dirty="0" smtClean="0">
                <a:latin typeface="+mj-lt"/>
              </a:rPr>
              <a:t> </a:t>
            </a:r>
            <a:r>
              <a:rPr lang="en-US" b="0" dirty="0" smtClean="0">
                <a:latin typeface="+mj-lt"/>
              </a:rPr>
              <a:t>n</a:t>
            </a:r>
            <a:r>
              <a:rPr lang="vi-VN" b="0" dirty="0" smtClean="0">
                <a:latin typeface="+mj-lt"/>
              </a:rPr>
              <a:t>hững </a:t>
            </a:r>
            <a:r>
              <a:rPr lang="vi-VN" b="0" dirty="0">
                <a:latin typeface="+mj-lt"/>
              </a:rPr>
              <a:t>hiệu ứng không </a:t>
            </a:r>
            <a:r>
              <a:rPr lang="en-US" b="0" dirty="0">
                <a:latin typeface="+mj-lt"/>
              </a:rPr>
              <a:t>đ</a:t>
            </a:r>
            <a:r>
              <a:rPr lang="vi-VN" b="0" dirty="0" smtClean="0">
                <a:latin typeface="+mj-lt"/>
              </a:rPr>
              <a:t>ược </a:t>
            </a:r>
            <a:r>
              <a:rPr lang="vi-VN" b="0" dirty="0">
                <a:latin typeface="+mj-lt"/>
              </a:rPr>
              <a:t>uỷ quyền</a:t>
            </a:r>
            <a:r>
              <a:rPr lang="vi-VN" b="0" dirty="0" smtClean="0">
                <a:latin typeface="+mj-lt"/>
              </a:rPr>
              <a:t>.</a:t>
            </a:r>
            <a:endParaRPr lang="en-US" b="0" dirty="0" smtClean="0">
              <a:latin typeface="+mj-lt"/>
            </a:endParaRPr>
          </a:p>
          <a:p>
            <a:pPr>
              <a:lnSpc>
                <a:spcPct val="120000"/>
              </a:lnSpc>
              <a:spcBef>
                <a:spcPts val="0"/>
              </a:spcBef>
              <a:buClr>
                <a:schemeClr val="accent6">
                  <a:lumMod val="50000"/>
                </a:schemeClr>
              </a:buClr>
              <a:buFont typeface="Wingdings" panose="05000000000000000000" pitchFamily="2" charset="2"/>
              <a:buChar char="Ø"/>
            </a:pPr>
            <a:r>
              <a:rPr lang="vi-VN" b="0" dirty="0" smtClean="0">
                <a:latin typeface="+mj-lt"/>
              </a:rPr>
              <a:t>Phủ </a:t>
            </a:r>
            <a:r>
              <a:rPr lang="vi-VN" b="0" dirty="0">
                <a:latin typeface="+mj-lt"/>
              </a:rPr>
              <a:t>nhận dịch </a:t>
            </a:r>
            <a:r>
              <a:rPr lang="vi-VN" b="0" dirty="0" smtClean="0">
                <a:latin typeface="+mj-lt"/>
              </a:rPr>
              <a:t>vụ: cấm </a:t>
            </a:r>
            <a:r>
              <a:rPr lang="vi-VN" b="0" dirty="0">
                <a:latin typeface="+mj-lt"/>
              </a:rPr>
              <a:t>hoặc ngăn chặn sử dụng các dịch vụ, các khả năng truyền thông.</a:t>
            </a:r>
          </a:p>
          <a:p>
            <a:pPr>
              <a:lnSpc>
                <a:spcPct val="120000"/>
              </a:lnSpc>
              <a:spcBef>
                <a:spcPts val="0"/>
              </a:spcBef>
              <a:buClr>
                <a:schemeClr val="accent6">
                  <a:lumMod val="50000"/>
                </a:schemeClr>
              </a:buClr>
              <a:buFont typeface="Wingdings" panose="05000000000000000000" pitchFamily="2" charset="2"/>
              <a:buChar char="Ø"/>
            </a:pPr>
            <a:endParaRPr lang="vi-VN" b="0" dirty="0">
              <a:latin typeface="+mj-lt"/>
            </a:endParaRPr>
          </a:p>
          <a:p>
            <a:endParaRPr lang="en-US" dirty="0"/>
          </a:p>
        </p:txBody>
      </p:sp>
      <p:sp>
        <p:nvSpPr>
          <p:cNvPr id="3"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tấn</a:t>
            </a:r>
            <a:r>
              <a:rPr lang="en-US" dirty="0" smtClean="0"/>
              <a:t> </a:t>
            </a:r>
            <a:r>
              <a:rPr lang="en-US" dirty="0" err="1" smtClean="0"/>
              <a:t>công</a:t>
            </a:r>
            <a:r>
              <a:rPr lang="en-US" dirty="0" smtClean="0"/>
              <a:t> (t)</a:t>
            </a:r>
            <a:endParaRPr lang="en-US" dirty="0"/>
          </a:p>
        </p:txBody>
      </p:sp>
    </p:spTree>
    <p:extLst>
      <p:ext uri="{BB962C8B-B14F-4D97-AF65-F5344CB8AC3E}">
        <p14:creationId xmlns:p14="http://schemas.microsoft.com/office/powerpoint/2010/main" val="389157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spcBef>
                <a:spcPts val="0"/>
              </a:spcBef>
              <a:buClr>
                <a:schemeClr val="accent6">
                  <a:lumMod val="50000"/>
                </a:schemeClr>
              </a:buClr>
              <a:buFont typeface="Wingdings" panose="05000000000000000000" pitchFamily="2" charset="2"/>
              <a:buChar char="Ø"/>
            </a:pPr>
            <a:r>
              <a:rPr lang="vi-VN" b="0" dirty="0">
                <a:latin typeface="+mj-lt"/>
              </a:rPr>
              <a:t>Dạng tấn công chủ </a:t>
            </a:r>
            <a:r>
              <a:rPr lang="en-US" b="0" dirty="0">
                <a:latin typeface="+mj-lt"/>
              </a:rPr>
              <a:t>đ</a:t>
            </a:r>
            <a:r>
              <a:rPr lang="vi-VN" b="0" dirty="0" smtClean="0">
                <a:latin typeface="+mj-lt"/>
              </a:rPr>
              <a:t>ộng </a:t>
            </a:r>
            <a:r>
              <a:rPr lang="vi-VN" b="0" dirty="0">
                <a:latin typeface="+mj-lt"/>
              </a:rPr>
              <a:t>rất khó có thể ngăn chặn tuyệt </a:t>
            </a:r>
            <a:r>
              <a:rPr lang="en-US" b="0" dirty="0">
                <a:latin typeface="+mj-lt"/>
              </a:rPr>
              <a:t>đ</a:t>
            </a:r>
            <a:r>
              <a:rPr lang="vi-VN" b="0" dirty="0" smtClean="0">
                <a:latin typeface="+mj-lt"/>
              </a:rPr>
              <a:t>ối</a:t>
            </a:r>
            <a:r>
              <a:rPr lang="en-US" b="0" dirty="0" smtClean="0">
                <a:latin typeface="+mj-lt"/>
              </a:rPr>
              <a:t> =&gt; </a:t>
            </a:r>
            <a:r>
              <a:rPr lang="vi-VN" b="0" dirty="0" smtClean="0">
                <a:latin typeface="+mj-lt"/>
              </a:rPr>
              <a:t>yêu </a:t>
            </a:r>
            <a:r>
              <a:rPr lang="vi-VN" b="0" dirty="0">
                <a:latin typeface="+mj-lt"/>
              </a:rPr>
              <a:t>cầu phải bảo vệ vật lý mọi </a:t>
            </a:r>
            <a:r>
              <a:rPr lang="en-US" b="0" dirty="0">
                <a:latin typeface="+mj-lt"/>
              </a:rPr>
              <a:t>đ</a:t>
            </a:r>
            <a:r>
              <a:rPr lang="vi-VN" b="0" dirty="0" smtClean="0">
                <a:latin typeface="+mj-lt"/>
              </a:rPr>
              <a:t>ường </a:t>
            </a:r>
            <a:r>
              <a:rPr lang="vi-VN" b="0" dirty="0">
                <a:latin typeface="+mj-lt"/>
              </a:rPr>
              <a:t>truyền thông tại mọi thời </a:t>
            </a:r>
            <a:r>
              <a:rPr lang="en-US" b="0" dirty="0">
                <a:latin typeface="+mj-lt"/>
              </a:rPr>
              <a:t>đ</a:t>
            </a:r>
            <a:r>
              <a:rPr lang="vi-VN" b="0" dirty="0" smtClean="0">
                <a:latin typeface="+mj-lt"/>
              </a:rPr>
              <a:t>iểm.</a:t>
            </a:r>
            <a:endParaRPr lang="en-US" b="0" dirty="0" smtClean="0">
              <a:latin typeface="+mj-lt"/>
            </a:endParaRPr>
          </a:p>
          <a:p>
            <a:pPr>
              <a:lnSpc>
                <a:spcPct val="120000"/>
              </a:lnSpc>
              <a:spcBef>
                <a:spcPts val="0"/>
              </a:spcBef>
              <a:buClr>
                <a:schemeClr val="accent6">
                  <a:lumMod val="50000"/>
                </a:schemeClr>
              </a:buClr>
              <a:buFont typeface="Wingdings" panose="05000000000000000000" pitchFamily="2" charset="2"/>
              <a:buChar char="Ø"/>
            </a:pPr>
            <a:r>
              <a:rPr lang="vi-VN" b="0" dirty="0" smtClean="0">
                <a:latin typeface="+mj-lt"/>
              </a:rPr>
              <a:t>Mục </a:t>
            </a:r>
            <a:r>
              <a:rPr lang="vi-VN" b="0" dirty="0">
                <a:latin typeface="+mj-lt"/>
              </a:rPr>
              <a:t>tiêu an toàn: phát hiện và phục hồi lại thông tin từ mọi trường hợp bị phá huỷ và làm trễ.</a:t>
            </a:r>
          </a:p>
          <a:p>
            <a:pPr>
              <a:lnSpc>
                <a:spcPct val="120000"/>
              </a:lnSpc>
              <a:spcBef>
                <a:spcPts val="0"/>
              </a:spcBef>
              <a:buClr>
                <a:schemeClr val="accent6">
                  <a:lumMod val="50000"/>
                </a:schemeClr>
              </a:buClr>
              <a:buFont typeface="Wingdings" panose="05000000000000000000" pitchFamily="2" charset="2"/>
              <a:buChar char="Ø"/>
            </a:pPr>
            <a:endParaRPr lang="en-US" b="0" dirty="0">
              <a:latin typeface="+mj-lt"/>
            </a:endParaRPr>
          </a:p>
        </p:txBody>
      </p:sp>
      <p:sp>
        <p:nvSpPr>
          <p:cNvPr id="3" name="Rectangle 2"/>
          <p:cNvSpPr txBox="1">
            <a:spLocks noChangeArrowheads="1"/>
          </p:cNvSpPr>
          <p:nvPr/>
        </p:nvSpPr>
        <p:spPr>
          <a:xfrm>
            <a:off x="152400" y="319088"/>
            <a:ext cx="8915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dạng</a:t>
            </a:r>
            <a:r>
              <a:rPr lang="en-US" dirty="0" smtClean="0"/>
              <a:t> </a:t>
            </a:r>
            <a:r>
              <a:rPr lang="en-US" dirty="0" err="1" smtClean="0"/>
              <a:t>tấn</a:t>
            </a:r>
            <a:r>
              <a:rPr lang="en-US" dirty="0" smtClean="0"/>
              <a:t> </a:t>
            </a:r>
            <a:r>
              <a:rPr lang="en-US" dirty="0" err="1" smtClean="0"/>
              <a:t>công</a:t>
            </a:r>
            <a:r>
              <a:rPr lang="en-US" dirty="0" smtClean="0"/>
              <a:t> (t)</a:t>
            </a:r>
            <a:endParaRPr lang="en-US" dirty="0"/>
          </a:p>
        </p:txBody>
      </p:sp>
    </p:spTree>
    <p:extLst>
      <p:ext uri="{BB962C8B-B14F-4D97-AF65-F5344CB8AC3E}">
        <p14:creationId xmlns:p14="http://schemas.microsoft.com/office/powerpoint/2010/main" val="180066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1"/>
            <a:ext cx="8839200" cy="5333999"/>
          </a:xfrm>
        </p:spPr>
        <p:txBody>
          <a:bodyPr/>
          <a:lstStyle/>
          <a:p>
            <a:pPr>
              <a:buClr>
                <a:schemeClr val="accent6">
                  <a:lumMod val="50000"/>
                </a:schemeClr>
              </a:buClr>
              <a:buFont typeface="Wingdings" panose="05000000000000000000" pitchFamily="2" charset="2"/>
              <a:buChar char="Ø"/>
            </a:pPr>
            <a:r>
              <a:rPr lang="vi-VN" b="0" dirty="0">
                <a:latin typeface="+mj-lt"/>
              </a:rPr>
              <a:t>Quá trình truyền tải có bảo mật thông tin </a:t>
            </a:r>
            <a:r>
              <a:rPr lang="en-US" b="0" dirty="0">
                <a:latin typeface="+mj-lt"/>
              </a:rPr>
              <a:t>đ</a:t>
            </a:r>
            <a:r>
              <a:rPr lang="vi-VN" b="0" dirty="0" smtClean="0">
                <a:latin typeface="+mj-lt"/>
              </a:rPr>
              <a:t>ược gửi</a:t>
            </a:r>
            <a:r>
              <a:rPr lang="en-US" b="0" dirty="0" smtClean="0">
                <a:latin typeface="+mj-lt"/>
              </a:rPr>
              <a:t>.</a:t>
            </a:r>
            <a:endParaRPr lang="en-US" b="0" dirty="0">
              <a:latin typeface="+mj-lt"/>
            </a:endParaRPr>
          </a:p>
          <a:p>
            <a:pPr>
              <a:buClr>
                <a:schemeClr val="accent6">
                  <a:lumMod val="50000"/>
                </a:schemeClr>
              </a:buClr>
              <a:buFont typeface="Wingdings" panose="05000000000000000000" pitchFamily="2" charset="2"/>
              <a:buChar char="Ø"/>
            </a:pPr>
            <a:r>
              <a:rPr lang="vi-VN" b="0" dirty="0">
                <a:latin typeface="+mj-lt"/>
              </a:rPr>
              <a:t>Một số thông tin mật sẽ </a:t>
            </a:r>
            <a:r>
              <a:rPr lang="en-US" b="0" dirty="0">
                <a:latin typeface="+mj-lt"/>
              </a:rPr>
              <a:t>đ</a:t>
            </a:r>
            <a:r>
              <a:rPr lang="vi-VN" b="0" dirty="0" smtClean="0">
                <a:latin typeface="+mj-lt"/>
              </a:rPr>
              <a:t>ược </a:t>
            </a:r>
            <a:r>
              <a:rPr lang="vi-VN" b="0" dirty="0">
                <a:latin typeface="+mj-lt"/>
              </a:rPr>
              <a:t>chia sẻ giữa hai bên truyền </a:t>
            </a:r>
            <a:r>
              <a:rPr lang="vi-VN" b="0" dirty="0" smtClean="0">
                <a:latin typeface="+mj-lt"/>
              </a:rPr>
              <a:t>tin</a:t>
            </a:r>
            <a:r>
              <a:rPr lang="en-US" b="0" dirty="0" smtClean="0">
                <a:latin typeface="+mj-lt"/>
              </a:rPr>
              <a:t>.</a:t>
            </a:r>
            <a:endParaRPr lang="en-US" b="0" dirty="0">
              <a:latin typeface="+mj-lt"/>
            </a:endParaRPr>
          </a:p>
          <a:p>
            <a:pPr>
              <a:buClr>
                <a:schemeClr val="accent6">
                  <a:lumMod val="50000"/>
                </a:schemeClr>
              </a:buClr>
              <a:buFont typeface="Wingdings" panose="05000000000000000000" pitchFamily="2" charset="2"/>
              <a:buChar char="Ø"/>
            </a:pPr>
            <a:r>
              <a:rPr lang="vi-VN" b="0" dirty="0">
                <a:latin typeface="+mj-lt"/>
              </a:rPr>
              <a:t> Các thao tác cơ bản thiết kế một hệ thống an </a:t>
            </a:r>
            <a:r>
              <a:rPr lang="en-US" b="0" dirty="0" err="1" smtClean="0">
                <a:latin typeface="+mj-lt"/>
              </a:rPr>
              <a:t>toàn</a:t>
            </a:r>
            <a:endParaRPr lang="en-US" b="0" dirty="0">
              <a:latin typeface="+mj-lt"/>
            </a:endParaRPr>
          </a:p>
          <a:p>
            <a:pPr lvl="1">
              <a:buClr>
                <a:schemeClr val="accent6">
                  <a:lumMod val="50000"/>
                </a:schemeClr>
              </a:buClr>
            </a:pPr>
            <a:r>
              <a:rPr lang="en-US" dirty="0" err="1"/>
              <a:t>Thiết</a:t>
            </a:r>
            <a:r>
              <a:rPr lang="en-US" dirty="0"/>
              <a:t> </a:t>
            </a:r>
            <a:r>
              <a:rPr lang="en-US" dirty="0" err="1"/>
              <a:t>kế</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a:t>
            </a:r>
            <a:r>
              <a:rPr lang="en-US" dirty="0" err="1" smtClean="0"/>
              <a:t>ể</a:t>
            </a:r>
            <a:r>
              <a:rPr lang="en-US" dirty="0" smtClean="0"/>
              <a:t> </a:t>
            </a:r>
            <a:r>
              <a:rPr lang="en-US" dirty="0" err="1"/>
              <a:t>thực</a:t>
            </a:r>
            <a:r>
              <a:rPr lang="en-US" dirty="0"/>
              <a:t> </a:t>
            </a:r>
            <a:r>
              <a:rPr lang="en-US" dirty="0" err="1"/>
              <a:t>hiện</a:t>
            </a:r>
            <a:r>
              <a:rPr lang="en-US" dirty="0"/>
              <a:t> </a:t>
            </a:r>
            <a:r>
              <a:rPr lang="en-US" dirty="0" err="1"/>
              <a:t>quá</a:t>
            </a:r>
            <a:r>
              <a:rPr lang="en-US" dirty="0"/>
              <a:t> </a:t>
            </a:r>
            <a:r>
              <a:rPr lang="en-US" dirty="0" err="1"/>
              <a:t>trình</a:t>
            </a:r>
            <a:r>
              <a:rPr lang="en-US" dirty="0"/>
              <a:t> </a:t>
            </a:r>
            <a:r>
              <a:rPr lang="en-US" dirty="0" err="1"/>
              <a:t>truyền</a:t>
            </a:r>
            <a:r>
              <a:rPr lang="en-US" dirty="0"/>
              <a:t> tin an </a:t>
            </a:r>
            <a:r>
              <a:rPr lang="en-US" dirty="0" err="1" smtClean="0"/>
              <a:t>toàn</a:t>
            </a:r>
            <a:r>
              <a:rPr lang="en-US" dirty="0" smtClean="0"/>
              <a:t>.</a:t>
            </a:r>
          </a:p>
          <a:p>
            <a:pPr lvl="1">
              <a:buClr>
                <a:schemeClr val="accent6">
                  <a:lumMod val="50000"/>
                </a:schemeClr>
              </a:buClr>
            </a:pPr>
            <a:r>
              <a:rPr lang="vi-VN" dirty="0"/>
              <a:t> Tạo ra những thông tin mật sẽ </a:t>
            </a:r>
            <a:r>
              <a:rPr lang="en-US" dirty="0"/>
              <a:t>đ</a:t>
            </a:r>
            <a:r>
              <a:rPr lang="vi-VN" dirty="0" smtClean="0"/>
              <a:t>ược </a:t>
            </a:r>
            <a:r>
              <a:rPr lang="vi-VN" dirty="0"/>
              <a:t>xử lý bằng thuật toán </a:t>
            </a:r>
            <a:r>
              <a:rPr lang="vi-VN" dirty="0" smtClean="0"/>
              <a:t>trên</a:t>
            </a:r>
            <a:r>
              <a:rPr lang="en-US" dirty="0" smtClean="0"/>
              <a:t>.</a:t>
            </a:r>
          </a:p>
          <a:p>
            <a:pPr lvl="1">
              <a:buClr>
                <a:schemeClr val="accent6">
                  <a:lumMod val="50000"/>
                </a:schemeClr>
              </a:buClr>
            </a:pPr>
            <a:r>
              <a:rPr lang="vi-VN" dirty="0"/>
              <a:t>Phát triển những phương pháp </a:t>
            </a:r>
            <a:r>
              <a:rPr lang="en-US" dirty="0"/>
              <a:t>đ</a:t>
            </a:r>
            <a:r>
              <a:rPr lang="vi-VN" dirty="0" smtClean="0"/>
              <a:t>ể </a:t>
            </a:r>
            <a:r>
              <a:rPr lang="vi-VN" dirty="0"/>
              <a:t>phân phối và chia sẻ các thông tin </a:t>
            </a:r>
            <a:r>
              <a:rPr lang="vi-VN" dirty="0" smtClean="0"/>
              <a:t>mật</a:t>
            </a:r>
            <a:endParaRPr lang="en-US" dirty="0" smtClean="0"/>
          </a:p>
          <a:p>
            <a:pPr lvl="1">
              <a:buClr>
                <a:schemeClr val="accent6">
                  <a:lumMod val="50000"/>
                </a:schemeClr>
              </a:buClr>
            </a:pPr>
            <a:r>
              <a:rPr lang="en-US" dirty="0" err="1"/>
              <a:t>Đ</a:t>
            </a:r>
            <a:r>
              <a:rPr lang="en-US" dirty="0" err="1" smtClean="0"/>
              <a:t>ặt</a:t>
            </a:r>
            <a:r>
              <a:rPr lang="en-US" dirty="0" smtClean="0"/>
              <a:t> </a:t>
            </a:r>
            <a:r>
              <a:rPr lang="en-US" dirty="0" err="1"/>
              <a:t>ra</a:t>
            </a:r>
            <a:r>
              <a:rPr lang="en-US" dirty="0"/>
              <a:t> </a:t>
            </a:r>
            <a:r>
              <a:rPr lang="en-US" dirty="0" err="1"/>
              <a:t>giao</a:t>
            </a:r>
            <a:r>
              <a:rPr lang="en-US" dirty="0"/>
              <a:t> </a:t>
            </a:r>
            <a:r>
              <a:rPr lang="en-US" dirty="0" err="1"/>
              <a:t>thức</a:t>
            </a:r>
            <a:r>
              <a:rPr lang="en-US" dirty="0"/>
              <a:t> </a:t>
            </a:r>
            <a:r>
              <a:rPr lang="en-US" dirty="0" err="1"/>
              <a:t>trao</a:t>
            </a:r>
            <a:r>
              <a:rPr lang="en-US" dirty="0"/>
              <a:t> </a:t>
            </a:r>
            <a:r>
              <a:rPr lang="en-US" dirty="0" err="1" smtClean="0"/>
              <a:t>đổi</a:t>
            </a:r>
            <a:r>
              <a:rPr lang="en-US" dirty="0"/>
              <a:t>.</a:t>
            </a:r>
          </a:p>
        </p:txBody>
      </p:sp>
      <p:sp>
        <p:nvSpPr>
          <p:cNvPr id="4" name="Rectangle 2"/>
          <p:cNvSpPr txBox="1">
            <a:spLocks noChangeArrowheads="1"/>
          </p:cNvSpPr>
          <p:nvPr/>
        </p:nvSpPr>
        <p:spPr>
          <a:xfrm>
            <a:off x="304800" y="319088"/>
            <a:ext cx="86868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smtClean="0"/>
              <a:t>1.3 </a:t>
            </a:r>
            <a:r>
              <a:rPr lang="en-US" dirty="0" err="1" smtClean="0"/>
              <a:t>Mô</a:t>
            </a:r>
            <a:r>
              <a:rPr lang="en-US" dirty="0" smtClean="0"/>
              <a:t> </a:t>
            </a:r>
            <a:r>
              <a:rPr lang="en-US" dirty="0" err="1" smtClean="0"/>
              <a:t>hình</a:t>
            </a:r>
            <a:r>
              <a:rPr lang="en-US" dirty="0" smtClean="0"/>
              <a:t> an </a:t>
            </a:r>
            <a:r>
              <a:rPr lang="en-US" dirty="0" err="1" smtClean="0"/>
              <a:t>toàn</a:t>
            </a:r>
            <a:r>
              <a:rPr lang="en-US" dirty="0" smtClean="0"/>
              <a:t> </a:t>
            </a:r>
            <a:r>
              <a:rPr lang="en-US" dirty="0" err="1" smtClean="0"/>
              <a:t>mạng</a:t>
            </a:r>
            <a:endParaRPr lang="en-US" dirty="0"/>
          </a:p>
        </p:txBody>
      </p:sp>
    </p:spTree>
    <p:extLst>
      <p:ext uri="{BB962C8B-B14F-4D97-AF65-F5344CB8AC3E}">
        <p14:creationId xmlns:p14="http://schemas.microsoft.com/office/powerpoint/2010/main" val="373867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left)">
                                      <p:cBhvr>
                                        <p:cTn id="21" dur="500"/>
                                        <p:tgtEl>
                                          <p:spTgt spid="2">
                                            <p:txEl>
                                              <p:pRg st="3" end="3"/>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wipe(left)">
                                      <p:cBhvr>
                                        <p:cTn id="29" dur="500"/>
                                        <p:tgtEl>
                                          <p:spTgt spid="2">
                                            <p:txEl>
                                              <p:pRg st="5" end="5"/>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left)">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2286000"/>
            <a:ext cx="882967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2"/>
          <p:cNvSpPr txBox="1">
            <a:spLocks noChangeArrowheads="1"/>
          </p:cNvSpPr>
          <p:nvPr/>
        </p:nvSpPr>
        <p:spPr>
          <a:xfrm>
            <a:off x="304800" y="319088"/>
            <a:ext cx="86868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smtClean="0"/>
              <a:t>1.3 </a:t>
            </a:r>
            <a:r>
              <a:rPr lang="en-US" dirty="0" err="1" smtClean="0"/>
              <a:t>Mô</a:t>
            </a:r>
            <a:r>
              <a:rPr lang="en-US" dirty="0" smtClean="0"/>
              <a:t> </a:t>
            </a:r>
            <a:r>
              <a:rPr lang="en-US" dirty="0" err="1" smtClean="0"/>
              <a:t>hình</a:t>
            </a:r>
            <a:r>
              <a:rPr lang="en-US" dirty="0" smtClean="0"/>
              <a:t> an </a:t>
            </a:r>
            <a:r>
              <a:rPr lang="en-US" dirty="0" err="1" smtClean="0"/>
              <a:t>toàn</a:t>
            </a:r>
            <a:r>
              <a:rPr lang="en-US" dirty="0" smtClean="0"/>
              <a:t> </a:t>
            </a:r>
            <a:r>
              <a:rPr lang="en-US" dirty="0" err="1" smtClean="0"/>
              <a:t>mạng</a:t>
            </a:r>
            <a:r>
              <a:rPr lang="en-US" dirty="0" smtClean="0"/>
              <a:t> (t)</a:t>
            </a:r>
          </a:p>
        </p:txBody>
      </p:sp>
    </p:spTree>
    <p:extLst>
      <p:ext uri="{BB962C8B-B14F-4D97-AF65-F5344CB8AC3E}">
        <p14:creationId xmlns:p14="http://schemas.microsoft.com/office/powerpoint/2010/main" val="76482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81000" y="274637"/>
            <a:ext cx="8458200" cy="563563"/>
          </a:xfrm>
        </p:spPr>
        <p:txBody>
          <a:bodyPr/>
          <a:lstStyle/>
          <a:p>
            <a:pPr algn="ctr"/>
            <a:r>
              <a:rPr lang="en-US" dirty="0" smtClean="0"/>
              <a:t>NỘI DUNG</a:t>
            </a:r>
            <a:endParaRPr lang="en-US" dirty="0">
              <a:solidFill>
                <a:schemeClr val="accent1"/>
              </a:solidFill>
            </a:endParaRPr>
          </a:p>
        </p:txBody>
      </p:sp>
      <p:grpSp>
        <p:nvGrpSpPr>
          <p:cNvPr id="89176" name="Group 88"/>
          <p:cNvGrpSpPr>
            <a:grpSpLocks/>
          </p:cNvGrpSpPr>
          <p:nvPr/>
        </p:nvGrpSpPr>
        <p:grpSpPr bwMode="auto">
          <a:xfrm>
            <a:off x="534035" y="1143000"/>
            <a:ext cx="5172075" cy="597533"/>
            <a:chOff x="1728" y="1680"/>
            <a:chExt cx="4560" cy="723"/>
          </a:xfrm>
        </p:grpSpPr>
        <p:sp>
          <p:nvSpPr>
            <p:cNvPr id="89150" name="AutoShape 62"/>
            <p:cNvSpPr>
              <a:spLocks noChangeArrowheads="1"/>
            </p:cNvSpPr>
            <p:nvPr/>
          </p:nvSpPr>
          <p:spPr bwMode="gray">
            <a:xfrm>
              <a:off x="2096" y="1793"/>
              <a:ext cx="4192"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89151" name="AutoShape 63"/>
            <p:cNvSpPr>
              <a:spLocks noChangeArrowheads="1"/>
            </p:cNvSpPr>
            <p:nvPr/>
          </p:nvSpPr>
          <p:spPr bwMode="gray">
            <a:xfrm>
              <a:off x="1728"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89152" name="Text Box 64"/>
            <p:cNvSpPr txBox="1">
              <a:spLocks noChangeArrowheads="1"/>
            </p:cNvSpPr>
            <p:nvPr/>
          </p:nvSpPr>
          <p:spPr bwMode="gray">
            <a:xfrm>
              <a:off x="2469" y="1846"/>
              <a:ext cx="3310"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l" eaLnBrk="0" fontAlgn="base" hangingPunct="0">
                <a:spcBef>
                  <a:spcPct val="0"/>
                </a:spcBef>
                <a:spcAft>
                  <a:spcPct val="0"/>
                </a:spcAft>
              </a:pPr>
              <a:r>
                <a:rPr lang="en-US" sz="1800" b="1" dirty="0" smtClean="0">
                  <a:solidFill>
                    <a:srgbClr val="FFFFFF"/>
                  </a:solidFill>
                </a:rPr>
                <a:t>GIỚI THIỆU</a:t>
              </a:r>
              <a:endParaRPr lang="en-US" sz="1800" b="1" dirty="0">
                <a:solidFill>
                  <a:srgbClr val="FFFFFF"/>
                </a:solidFill>
              </a:endParaRPr>
            </a:p>
          </p:txBody>
        </p:sp>
        <p:sp>
          <p:nvSpPr>
            <p:cNvPr id="89153" name="Text Box 65"/>
            <p:cNvSpPr txBox="1">
              <a:spLocks noChangeArrowheads="1"/>
            </p:cNvSpPr>
            <p:nvPr/>
          </p:nvSpPr>
          <p:spPr bwMode="gray">
            <a:xfrm>
              <a:off x="1925" y="1824"/>
              <a:ext cx="248"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a:solidFill>
                    <a:srgbClr val="FFFFFF"/>
                  </a:solidFill>
                </a:rPr>
                <a:t>1</a:t>
              </a:r>
            </a:p>
          </p:txBody>
        </p:sp>
      </p:grpSp>
      <p:grpSp>
        <p:nvGrpSpPr>
          <p:cNvPr id="89175" name="Group 87"/>
          <p:cNvGrpSpPr>
            <a:grpSpLocks/>
          </p:cNvGrpSpPr>
          <p:nvPr/>
        </p:nvGrpSpPr>
        <p:grpSpPr bwMode="auto">
          <a:xfrm>
            <a:off x="534035" y="1735839"/>
            <a:ext cx="5172075" cy="595881"/>
            <a:chOff x="1728" y="2478"/>
            <a:chExt cx="4560" cy="721"/>
          </a:xfrm>
        </p:grpSpPr>
        <p:sp>
          <p:nvSpPr>
            <p:cNvPr id="89155" name="AutoShape 67"/>
            <p:cNvSpPr>
              <a:spLocks noChangeArrowheads="1"/>
            </p:cNvSpPr>
            <p:nvPr/>
          </p:nvSpPr>
          <p:spPr bwMode="gray">
            <a:xfrm>
              <a:off x="2096" y="2591"/>
              <a:ext cx="4192"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89156" name="AutoShape 68"/>
            <p:cNvSpPr>
              <a:spLocks noChangeArrowheads="1"/>
            </p:cNvSpPr>
            <p:nvPr/>
          </p:nvSpPr>
          <p:spPr bwMode="gray">
            <a:xfrm>
              <a:off x="1728"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89157" name="Text Box 69"/>
            <p:cNvSpPr txBox="1">
              <a:spLocks noChangeArrowheads="1"/>
            </p:cNvSpPr>
            <p:nvPr/>
          </p:nvSpPr>
          <p:spPr bwMode="gray">
            <a:xfrm>
              <a:off x="2469" y="2644"/>
              <a:ext cx="3310"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l" eaLnBrk="0" fontAlgn="base" hangingPunct="0">
                <a:spcBef>
                  <a:spcPct val="0"/>
                </a:spcBef>
                <a:spcAft>
                  <a:spcPct val="0"/>
                </a:spcAft>
              </a:pPr>
              <a:r>
                <a:rPr lang="en-US" sz="1800" b="1" dirty="0" smtClean="0">
                  <a:solidFill>
                    <a:srgbClr val="FFFFFF"/>
                  </a:solidFill>
                </a:rPr>
                <a:t>MÃ HÓA ĐỐI XỨNG CỔ ĐIỂN</a:t>
              </a:r>
              <a:endParaRPr lang="en-US" sz="1800" b="1" dirty="0">
                <a:solidFill>
                  <a:srgbClr val="FFFFFF"/>
                </a:solidFill>
              </a:endParaRPr>
            </a:p>
          </p:txBody>
        </p:sp>
        <p:sp>
          <p:nvSpPr>
            <p:cNvPr id="89170" name="Text Box 82"/>
            <p:cNvSpPr txBox="1">
              <a:spLocks noChangeArrowheads="1"/>
            </p:cNvSpPr>
            <p:nvPr/>
          </p:nvSpPr>
          <p:spPr bwMode="gray">
            <a:xfrm>
              <a:off x="1926" y="2620"/>
              <a:ext cx="248"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a:solidFill>
                    <a:srgbClr val="FFFFFF"/>
                  </a:solidFill>
                </a:rPr>
                <a:t>2</a:t>
              </a:r>
            </a:p>
          </p:txBody>
        </p:sp>
      </p:grpSp>
      <p:grpSp>
        <p:nvGrpSpPr>
          <p:cNvPr id="89174" name="Group 86"/>
          <p:cNvGrpSpPr>
            <a:grpSpLocks/>
          </p:cNvGrpSpPr>
          <p:nvPr/>
        </p:nvGrpSpPr>
        <p:grpSpPr bwMode="auto">
          <a:xfrm>
            <a:off x="535940" y="2346084"/>
            <a:ext cx="5172075" cy="587616"/>
            <a:chOff x="1728" y="3276"/>
            <a:chExt cx="4560" cy="711"/>
          </a:xfrm>
        </p:grpSpPr>
        <p:sp>
          <p:nvSpPr>
            <p:cNvPr id="89160" name="AutoShape 72"/>
            <p:cNvSpPr>
              <a:spLocks noChangeArrowheads="1"/>
            </p:cNvSpPr>
            <p:nvPr/>
          </p:nvSpPr>
          <p:spPr bwMode="gray">
            <a:xfrm>
              <a:off x="2096" y="3389"/>
              <a:ext cx="4192" cy="43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89161" name="AutoShape 73"/>
            <p:cNvSpPr>
              <a:spLocks noChangeArrowheads="1"/>
            </p:cNvSpPr>
            <p:nvPr/>
          </p:nvSpPr>
          <p:spPr bwMode="gray">
            <a:xfrm>
              <a:off x="1728" y="3276"/>
              <a:ext cx="662" cy="653"/>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89162" name="Text Box 74"/>
            <p:cNvSpPr txBox="1">
              <a:spLocks noChangeArrowheads="1"/>
            </p:cNvSpPr>
            <p:nvPr/>
          </p:nvSpPr>
          <p:spPr bwMode="gray">
            <a:xfrm>
              <a:off x="2467" y="3442"/>
              <a:ext cx="3310" cy="41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l"/>
              <a:r>
                <a:rPr lang="en-US" sz="1800" dirty="0">
                  <a:solidFill>
                    <a:srgbClr val="FFFFFF"/>
                  </a:solidFill>
                </a:rPr>
                <a:t>MÃ HÓA ĐỐI XỨNG </a:t>
              </a:r>
              <a:r>
                <a:rPr lang="en-US" sz="1800" dirty="0" smtClean="0">
                  <a:solidFill>
                    <a:srgbClr val="FFFFFF"/>
                  </a:solidFill>
                </a:rPr>
                <a:t>HIỆN ĐẠI</a:t>
              </a:r>
              <a:endParaRPr lang="en-US" sz="1800" b="1" dirty="0">
                <a:solidFill>
                  <a:srgbClr val="FFFFFF"/>
                </a:solidFill>
              </a:endParaRPr>
            </a:p>
          </p:txBody>
        </p:sp>
        <p:sp>
          <p:nvSpPr>
            <p:cNvPr id="89171" name="Text Box 83"/>
            <p:cNvSpPr txBox="1">
              <a:spLocks noChangeArrowheads="1"/>
            </p:cNvSpPr>
            <p:nvPr/>
          </p:nvSpPr>
          <p:spPr bwMode="gray">
            <a:xfrm>
              <a:off x="1926" y="3408"/>
              <a:ext cx="248"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a:solidFill>
                    <a:srgbClr val="FFFFFF"/>
                  </a:solidFill>
                </a:rPr>
                <a:t>3</a:t>
              </a:r>
            </a:p>
          </p:txBody>
        </p:sp>
      </p:grpSp>
      <p:grpSp>
        <p:nvGrpSpPr>
          <p:cNvPr id="89173" name="Group 85"/>
          <p:cNvGrpSpPr>
            <a:grpSpLocks/>
          </p:cNvGrpSpPr>
          <p:nvPr/>
        </p:nvGrpSpPr>
        <p:grpSpPr bwMode="auto">
          <a:xfrm>
            <a:off x="534035" y="2946638"/>
            <a:ext cx="5172075" cy="581422"/>
            <a:chOff x="1728" y="4147"/>
            <a:chExt cx="4560" cy="702"/>
          </a:xfrm>
        </p:grpSpPr>
        <p:sp>
          <p:nvSpPr>
            <p:cNvPr id="89165"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89166"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89167" name="Text Box 79"/>
            <p:cNvSpPr txBox="1">
              <a:spLocks noChangeArrowheads="1"/>
            </p:cNvSpPr>
            <p:nvPr/>
          </p:nvSpPr>
          <p:spPr bwMode="gray">
            <a:xfrm>
              <a:off x="2469" y="4313"/>
              <a:ext cx="3310" cy="4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l" eaLnBrk="0" fontAlgn="base" hangingPunct="0">
                <a:spcBef>
                  <a:spcPct val="0"/>
                </a:spcBef>
                <a:spcAft>
                  <a:spcPct val="0"/>
                </a:spcAft>
              </a:pPr>
              <a:r>
                <a:rPr lang="en-US" sz="1800" b="1" dirty="0" smtClean="0">
                  <a:solidFill>
                    <a:srgbClr val="FFFFFF"/>
                  </a:solidFill>
                </a:rPr>
                <a:t>MẬT MÃ KHÓA CÔNG KHAI</a:t>
              </a:r>
              <a:endParaRPr lang="en-US" sz="1800" b="1" dirty="0">
                <a:solidFill>
                  <a:srgbClr val="FFFFFF"/>
                </a:solidFill>
              </a:endParaRPr>
            </a:p>
          </p:txBody>
        </p:sp>
        <p:sp>
          <p:nvSpPr>
            <p:cNvPr id="89172" name="Text Box 84"/>
            <p:cNvSpPr txBox="1">
              <a:spLocks noChangeArrowheads="1"/>
            </p:cNvSpPr>
            <p:nvPr/>
          </p:nvSpPr>
          <p:spPr bwMode="gray">
            <a:xfrm>
              <a:off x="1926" y="4272"/>
              <a:ext cx="24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dirty="0">
                  <a:solidFill>
                    <a:srgbClr val="FFFFFF"/>
                  </a:solidFill>
                </a:rPr>
                <a:t>4</a:t>
              </a:r>
            </a:p>
          </p:txBody>
        </p:sp>
      </p:grpSp>
      <p:grpSp>
        <p:nvGrpSpPr>
          <p:cNvPr id="23" name="Group 88"/>
          <p:cNvGrpSpPr>
            <a:grpSpLocks/>
          </p:cNvGrpSpPr>
          <p:nvPr/>
        </p:nvGrpSpPr>
        <p:grpSpPr bwMode="auto">
          <a:xfrm>
            <a:off x="533400" y="3590359"/>
            <a:ext cx="5172075" cy="539681"/>
            <a:chOff x="1728" y="1680"/>
            <a:chExt cx="4560" cy="653"/>
          </a:xfrm>
        </p:grpSpPr>
        <p:sp>
          <p:nvSpPr>
            <p:cNvPr id="24" name="AutoShape 62"/>
            <p:cNvSpPr>
              <a:spLocks noChangeArrowheads="1"/>
            </p:cNvSpPr>
            <p:nvPr/>
          </p:nvSpPr>
          <p:spPr bwMode="gray">
            <a:xfrm>
              <a:off x="2096" y="1793"/>
              <a:ext cx="4192"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25" name="AutoShape 63"/>
            <p:cNvSpPr>
              <a:spLocks noChangeArrowheads="1"/>
            </p:cNvSpPr>
            <p:nvPr/>
          </p:nvSpPr>
          <p:spPr bwMode="gray">
            <a:xfrm>
              <a:off x="1728"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26" name="Text Box 64"/>
            <p:cNvSpPr txBox="1">
              <a:spLocks noChangeArrowheads="1"/>
            </p:cNvSpPr>
            <p:nvPr/>
          </p:nvSpPr>
          <p:spPr bwMode="gray">
            <a:xfrm>
              <a:off x="2469" y="1846"/>
              <a:ext cx="3310"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l" eaLnBrk="0" fontAlgn="base" hangingPunct="0">
                <a:spcBef>
                  <a:spcPct val="0"/>
                </a:spcBef>
                <a:spcAft>
                  <a:spcPct val="0"/>
                </a:spcAft>
              </a:pPr>
              <a:r>
                <a:rPr lang="en-US" sz="1800" b="1" dirty="0" smtClean="0">
                  <a:solidFill>
                    <a:srgbClr val="FFFFFF"/>
                  </a:solidFill>
                </a:rPr>
                <a:t>XÁC THỰC VÀ CHỮ KÝ SỐ</a:t>
              </a:r>
              <a:endParaRPr lang="en-US" sz="1800" b="1" dirty="0">
                <a:solidFill>
                  <a:srgbClr val="FFFFFF"/>
                </a:solidFill>
              </a:endParaRPr>
            </a:p>
          </p:txBody>
        </p:sp>
        <p:sp>
          <p:nvSpPr>
            <p:cNvPr id="27" name="Text Box 65"/>
            <p:cNvSpPr txBox="1">
              <a:spLocks noChangeArrowheads="1"/>
            </p:cNvSpPr>
            <p:nvPr/>
          </p:nvSpPr>
          <p:spPr bwMode="gray">
            <a:xfrm>
              <a:off x="1925" y="1824"/>
              <a:ext cx="24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dirty="0" smtClean="0">
                  <a:solidFill>
                    <a:srgbClr val="FFFFFF"/>
                  </a:solidFill>
                </a:rPr>
                <a:t>5</a:t>
              </a:r>
              <a:endParaRPr lang="en-US" dirty="0">
                <a:solidFill>
                  <a:srgbClr val="FFFFFF"/>
                </a:solidFill>
              </a:endParaRPr>
            </a:p>
          </p:txBody>
        </p:sp>
      </p:grpSp>
      <p:grpSp>
        <p:nvGrpSpPr>
          <p:cNvPr id="28" name="Group 87"/>
          <p:cNvGrpSpPr>
            <a:grpSpLocks/>
          </p:cNvGrpSpPr>
          <p:nvPr/>
        </p:nvGrpSpPr>
        <p:grpSpPr bwMode="auto">
          <a:xfrm>
            <a:off x="537210" y="4192338"/>
            <a:ext cx="5172075" cy="539682"/>
            <a:chOff x="1728" y="2478"/>
            <a:chExt cx="4560" cy="653"/>
          </a:xfrm>
        </p:grpSpPr>
        <p:sp>
          <p:nvSpPr>
            <p:cNvPr id="29" name="AutoShape 67"/>
            <p:cNvSpPr>
              <a:spLocks noChangeArrowheads="1"/>
            </p:cNvSpPr>
            <p:nvPr/>
          </p:nvSpPr>
          <p:spPr bwMode="gray">
            <a:xfrm>
              <a:off x="2096" y="2591"/>
              <a:ext cx="4192"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30" name="AutoShape 68"/>
            <p:cNvSpPr>
              <a:spLocks noChangeArrowheads="1"/>
            </p:cNvSpPr>
            <p:nvPr/>
          </p:nvSpPr>
          <p:spPr bwMode="gray">
            <a:xfrm>
              <a:off x="1728"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31" name="Text Box 69"/>
            <p:cNvSpPr txBox="1">
              <a:spLocks noChangeArrowheads="1"/>
            </p:cNvSpPr>
            <p:nvPr/>
          </p:nvSpPr>
          <p:spPr bwMode="gray">
            <a:xfrm>
              <a:off x="2466" y="2644"/>
              <a:ext cx="3310"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l" eaLnBrk="0" fontAlgn="base" hangingPunct="0">
                <a:spcBef>
                  <a:spcPct val="0"/>
                </a:spcBef>
                <a:spcAft>
                  <a:spcPct val="0"/>
                </a:spcAft>
              </a:pPr>
              <a:r>
                <a:rPr lang="en-US" sz="1800" b="1" dirty="0" smtClean="0">
                  <a:solidFill>
                    <a:srgbClr val="FFFFFF"/>
                  </a:solidFill>
                </a:rPr>
                <a:t>CÁC ỨNG DỤNG XÁC THỰC</a:t>
              </a:r>
              <a:endParaRPr lang="en-US" sz="1800" b="1" dirty="0">
                <a:solidFill>
                  <a:srgbClr val="FFFFFF"/>
                </a:solidFill>
              </a:endParaRPr>
            </a:p>
          </p:txBody>
        </p:sp>
        <p:sp>
          <p:nvSpPr>
            <p:cNvPr id="32" name="Text Box 82"/>
            <p:cNvSpPr txBox="1">
              <a:spLocks noChangeArrowheads="1"/>
            </p:cNvSpPr>
            <p:nvPr/>
          </p:nvSpPr>
          <p:spPr bwMode="gray">
            <a:xfrm>
              <a:off x="1926" y="2620"/>
              <a:ext cx="24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dirty="0" smtClean="0">
                  <a:solidFill>
                    <a:srgbClr val="FFFFFF"/>
                  </a:solidFill>
                </a:rPr>
                <a:t>6</a:t>
              </a:r>
              <a:endParaRPr lang="en-US" dirty="0">
                <a:solidFill>
                  <a:srgbClr val="FFFFFF"/>
                </a:solidFill>
              </a:endParaRPr>
            </a:p>
          </p:txBody>
        </p:sp>
      </p:grpSp>
      <p:grpSp>
        <p:nvGrpSpPr>
          <p:cNvPr id="33" name="Group 86"/>
          <p:cNvGrpSpPr>
            <a:grpSpLocks/>
          </p:cNvGrpSpPr>
          <p:nvPr/>
        </p:nvGrpSpPr>
        <p:grpSpPr bwMode="auto">
          <a:xfrm>
            <a:off x="537210" y="4794318"/>
            <a:ext cx="5172075" cy="539682"/>
            <a:chOff x="1728" y="3276"/>
            <a:chExt cx="4560" cy="653"/>
          </a:xfrm>
        </p:grpSpPr>
        <p:sp>
          <p:nvSpPr>
            <p:cNvPr id="34" name="AutoShape 72"/>
            <p:cNvSpPr>
              <a:spLocks noChangeArrowheads="1"/>
            </p:cNvSpPr>
            <p:nvPr/>
          </p:nvSpPr>
          <p:spPr bwMode="gray">
            <a:xfrm>
              <a:off x="2096" y="3389"/>
              <a:ext cx="4192" cy="43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35" name="AutoShape 73"/>
            <p:cNvSpPr>
              <a:spLocks noChangeArrowheads="1"/>
            </p:cNvSpPr>
            <p:nvPr/>
          </p:nvSpPr>
          <p:spPr bwMode="gray">
            <a:xfrm>
              <a:off x="1728" y="3276"/>
              <a:ext cx="662" cy="653"/>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36" name="Text Box 74"/>
            <p:cNvSpPr txBox="1">
              <a:spLocks noChangeArrowheads="1"/>
            </p:cNvSpPr>
            <p:nvPr/>
          </p:nvSpPr>
          <p:spPr bwMode="gray">
            <a:xfrm>
              <a:off x="2466" y="3442"/>
              <a:ext cx="3310" cy="41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l" eaLnBrk="0" fontAlgn="base" hangingPunct="0">
                <a:spcBef>
                  <a:spcPct val="0"/>
                </a:spcBef>
                <a:spcAft>
                  <a:spcPct val="0"/>
                </a:spcAft>
              </a:pPr>
              <a:r>
                <a:rPr lang="en-US" sz="1800" b="1" dirty="0" smtClean="0">
                  <a:solidFill>
                    <a:srgbClr val="FFFFFF"/>
                  </a:solidFill>
                </a:rPr>
                <a:t>AN TOÀN THƯ ĐIỆN TỬ</a:t>
              </a:r>
              <a:endParaRPr lang="en-US" sz="1800" b="1" dirty="0">
                <a:solidFill>
                  <a:srgbClr val="FFFFFF"/>
                </a:solidFill>
              </a:endParaRPr>
            </a:p>
          </p:txBody>
        </p:sp>
        <p:sp>
          <p:nvSpPr>
            <p:cNvPr id="37" name="Text Box 83"/>
            <p:cNvSpPr txBox="1">
              <a:spLocks noChangeArrowheads="1"/>
            </p:cNvSpPr>
            <p:nvPr/>
          </p:nvSpPr>
          <p:spPr bwMode="gray">
            <a:xfrm>
              <a:off x="1926" y="3408"/>
              <a:ext cx="24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dirty="0" smtClean="0">
                  <a:solidFill>
                    <a:srgbClr val="FFFFFF"/>
                  </a:solidFill>
                </a:rPr>
                <a:t>7</a:t>
              </a:r>
              <a:endParaRPr lang="en-US" dirty="0">
                <a:solidFill>
                  <a:srgbClr val="FFFFFF"/>
                </a:solidFill>
              </a:endParaRPr>
            </a:p>
          </p:txBody>
        </p:sp>
      </p:grpSp>
      <p:grpSp>
        <p:nvGrpSpPr>
          <p:cNvPr id="38" name="Group 85"/>
          <p:cNvGrpSpPr>
            <a:grpSpLocks/>
          </p:cNvGrpSpPr>
          <p:nvPr/>
        </p:nvGrpSpPr>
        <p:grpSpPr bwMode="auto">
          <a:xfrm>
            <a:off x="537210" y="5395141"/>
            <a:ext cx="5172075" cy="540839"/>
            <a:chOff x="1728" y="4147"/>
            <a:chExt cx="4560" cy="653"/>
          </a:xfrm>
        </p:grpSpPr>
        <p:sp>
          <p:nvSpPr>
            <p:cNvPr id="39"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40"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41" name="Text Box 79"/>
            <p:cNvSpPr txBox="1">
              <a:spLocks noChangeArrowheads="1"/>
            </p:cNvSpPr>
            <p:nvPr/>
          </p:nvSpPr>
          <p:spPr bwMode="gray">
            <a:xfrm>
              <a:off x="2466" y="4313"/>
              <a:ext cx="3310" cy="4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l" eaLnBrk="0" fontAlgn="base" hangingPunct="0">
                <a:spcBef>
                  <a:spcPct val="0"/>
                </a:spcBef>
                <a:spcAft>
                  <a:spcPct val="0"/>
                </a:spcAft>
              </a:pPr>
              <a:r>
                <a:rPr lang="en-US" sz="1800" b="1" dirty="0" smtClean="0">
                  <a:solidFill>
                    <a:srgbClr val="FFFFFF"/>
                  </a:solidFill>
                </a:rPr>
                <a:t>AN TOÀN IP</a:t>
              </a:r>
              <a:endParaRPr lang="en-US" sz="1800" b="1" dirty="0">
                <a:solidFill>
                  <a:srgbClr val="FFFFFF"/>
                </a:solidFill>
              </a:endParaRPr>
            </a:p>
          </p:txBody>
        </p:sp>
        <p:sp>
          <p:nvSpPr>
            <p:cNvPr id="42" name="Text Box 84"/>
            <p:cNvSpPr txBox="1">
              <a:spLocks noChangeArrowheads="1"/>
            </p:cNvSpPr>
            <p:nvPr/>
          </p:nvSpPr>
          <p:spPr bwMode="gray">
            <a:xfrm>
              <a:off x="1926" y="4272"/>
              <a:ext cx="248"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dirty="0" smtClean="0">
                  <a:solidFill>
                    <a:srgbClr val="FFFFFF"/>
                  </a:solidFill>
                </a:rPr>
                <a:t>8</a:t>
              </a:r>
              <a:endParaRPr lang="en-US" dirty="0">
                <a:solidFill>
                  <a:srgbClr val="FFFFFF"/>
                </a:solidFill>
              </a:endParaRPr>
            </a:p>
          </p:txBody>
        </p:sp>
      </p:grpSp>
      <p:grpSp>
        <p:nvGrpSpPr>
          <p:cNvPr id="43" name="Group 88"/>
          <p:cNvGrpSpPr>
            <a:grpSpLocks/>
          </p:cNvGrpSpPr>
          <p:nvPr/>
        </p:nvGrpSpPr>
        <p:grpSpPr bwMode="auto">
          <a:xfrm>
            <a:off x="537210" y="5983039"/>
            <a:ext cx="5172075" cy="539681"/>
            <a:chOff x="1728" y="1680"/>
            <a:chExt cx="4560" cy="653"/>
          </a:xfrm>
        </p:grpSpPr>
        <p:sp>
          <p:nvSpPr>
            <p:cNvPr id="44" name="AutoShape 62"/>
            <p:cNvSpPr>
              <a:spLocks noChangeArrowheads="1"/>
            </p:cNvSpPr>
            <p:nvPr/>
          </p:nvSpPr>
          <p:spPr bwMode="gray">
            <a:xfrm>
              <a:off x="2096" y="1793"/>
              <a:ext cx="4192"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45" name="AutoShape 63"/>
            <p:cNvSpPr>
              <a:spLocks noChangeArrowheads="1"/>
            </p:cNvSpPr>
            <p:nvPr/>
          </p:nvSpPr>
          <p:spPr bwMode="gray">
            <a:xfrm>
              <a:off x="1728"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800">
                <a:solidFill>
                  <a:srgbClr val="000066"/>
                </a:solidFill>
                <a:latin typeface="Arial" charset="0"/>
              </a:endParaRPr>
            </a:p>
          </p:txBody>
        </p:sp>
        <p:sp>
          <p:nvSpPr>
            <p:cNvPr id="46" name="Text Box 64"/>
            <p:cNvSpPr txBox="1">
              <a:spLocks noChangeArrowheads="1"/>
            </p:cNvSpPr>
            <p:nvPr/>
          </p:nvSpPr>
          <p:spPr bwMode="gray">
            <a:xfrm>
              <a:off x="2466" y="1846"/>
              <a:ext cx="3310"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l" eaLnBrk="0" fontAlgn="base" hangingPunct="0">
                <a:spcBef>
                  <a:spcPct val="0"/>
                </a:spcBef>
                <a:spcAft>
                  <a:spcPct val="0"/>
                </a:spcAft>
              </a:pPr>
              <a:r>
                <a:rPr lang="en-US" sz="1800" b="1" dirty="0" smtClean="0">
                  <a:solidFill>
                    <a:srgbClr val="FFFFFF"/>
                  </a:solidFill>
                </a:rPr>
                <a:t>AN TOÀN WEB</a:t>
              </a:r>
              <a:endParaRPr lang="en-US" sz="1800" b="1" dirty="0">
                <a:solidFill>
                  <a:srgbClr val="FFFFFF"/>
                </a:solidFill>
              </a:endParaRPr>
            </a:p>
          </p:txBody>
        </p:sp>
        <p:sp>
          <p:nvSpPr>
            <p:cNvPr id="47" name="Text Box 65"/>
            <p:cNvSpPr txBox="1">
              <a:spLocks noChangeArrowheads="1"/>
            </p:cNvSpPr>
            <p:nvPr/>
          </p:nvSpPr>
          <p:spPr bwMode="gray">
            <a:xfrm>
              <a:off x="1925" y="1824"/>
              <a:ext cx="248"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dirty="0" smtClean="0">
                  <a:solidFill>
                    <a:srgbClr val="FFFFFF"/>
                  </a:solidFill>
                </a:rPr>
                <a:t>9</a:t>
              </a:r>
              <a:endParaRPr lang="en-US" dirty="0">
                <a:solidFill>
                  <a:srgbClr val="FFFFFF"/>
                </a:solidFill>
              </a:endParaRPr>
            </a:p>
          </p:txBody>
        </p:sp>
      </p:grpSp>
      <p:pic>
        <p:nvPicPr>
          <p:cNvPr id="2050" name="Picture 2" descr="D:\Kỳ 2 19_20\ATTT\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209928"/>
            <a:ext cx="3095647" cy="526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70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176"/>
                                        </p:tgtEl>
                                        <p:attrNameLst>
                                          <p:attrName>style.visibility</p:attrName>
                                        </p:attrNameLst>
                                      </p:cBhvr>
                                      <p:to>
                                        <p:strVal val="visible"/>
                                      </p:to>
                                    </p:set>
                                    <p:animEffect transition="in" filter="wipe(left)">
                                      <p:cBhvr>
                                        <p:cTn id="7" dur="500"/>
                                        <p:tgtEl>
                                          <p:spTgt spid="891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175"/>
                                        </p:tgtEl>
                                        <p:attrNameLst>
                                          <p:attrName>style.visibility</p:attrName>
                                        </p:attrNameLst>
                                      </p:cBhvr>
                                      <p:to>
                                        <p:strVal val="visible"/>
                                      </p:to>
                                    </p:set>
                                    <p:animEffect transition="in" filter="wipe(left)">
                                      <p:cBhvr>
                                        <p:cTn id="12" dur="500"/>
                                        <p:tgtEl>
                                          <p:spTgt spid="891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174"/>
                                        </p:tgtEl>
                                        <p:attrNameLst>
                                          <p:attrName>style.visibility</p:attrName>
                                        </p:attrNameLst>
                                      </p:cBhvr>
                                      <p:to>
                                        <p:strVal val="visible"/>
                                      </p:to>
                                    </p:set>
                                    <p:animEffect transition="in" filter="wipe(left)">
                                      <p:cBhvr>
                                        <p:cTn id="17" dur="500"/>
                                        <p:tgtEl>
                                          <p:spTgt spid="891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173"/>
                                        </p:tgtEl>
                                        <p:attrNameLst>
                                          <p:attrName>style.visibility</p:attrName>
                                        </p:attrNameLst>
                                      </p:cBhvr>
                                      <p:to>
                                        <p:strVal val="visible"/>
                                      </p:to>
                                    </p:set>
                                    <p:animEffect transition="in" filter="wipe(left)">
                                      <p:cBhvr>
                                        <p:cTn id="22" dur="500"/>
                                        <p:tgtEl>
                                          <p:spTgt spid="891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left)">
                                      <p:cBhvr>
                                        <p:cTn id="4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382000" cy="5181599"/>
          </a:xfrm>
        </p:spPr>
        <p:txBody>
          <a:bodyPr/>
          <a:lstStyle/>
          <a:p>
            <a:pPr marL="0" indent="0">
              <a:lnSpc>
                <a:spcPct val="130000"/>
              </a:lnSpc>
              <a:buNone/>
            </a:pPr>
            <a:r>
              <a:rPr lang="en-US" sz="3200" dirty="0" smtClean="0">
                <a:solidFill>
                  <a:srgbClr val="000000"/>
                </a:solidFill>
                <a:latin typeface="+mj-lt"/>
              </a:rPr>
              <a:t>1.1. </a:t>
            </a:r>
            <a:r>
              <a:rPr lang="en-US" sz="3200" dirty="0" err="1" smtClean="0">
                <a:solidFill>
                  <a:srgbClr val="000000"/>
                </a:solidFill>
                <a:latin typeface="+mj-lt"/>
              </a:rPr>
              <a:t>Khái</a:t>
            </a:r>
            <a:r>
              <a:rPr lang="en-US" sz="3200" dirty="0" smtClean="0">
                <a:solidFill>
                  <a:srgbClr val="000000"/>
                </a:solidFill>
                <a:latin typeface="+mj-lt"/>
              </a:rPr>
              <a:t> </a:t>
            </a:r>
            <a:r>
              <a:rPr lang="en-US" sz="3200" dirty="0" err="1" smtClean="0">
                <a:solidFill>
                  <a:srgbClr val="000000"/>
                </a:solidFill>
                <a:latin typeface="+mj-lt"/>
              </a:rPr>
              <a:t>niệm</a:t>
            </a:r>
            <a:r>
              <a:rPr lang="en-US" sz="3200" dirty="0" smtClean="0">
                <a:solidFill>
                  <a:srgbClr val="000000"/>
                </a:solidFill>
                <a:latin typeface="+mj-lt"/>
              </a:rPr>
              <a:t> an </a:t>
            </a:r>
            <a:r>
              <a:rPr lang="en-US" sz="3200" dirty="0" err="1" smtClean="0">
                <a:solidFill>
                  <a:srgbClr val="000000"/>
                </a:solidFill>
                <a:latin typeface="+mj-lt"/>
              </a:rPr>
              <a:t>toàn</a:t>
            </a:r>
            <a:r>
              <a:rPr lang="en-US" sz="3200" dirty="0" smtClean="0">
                <a:solidFill>
                  <a:srgbClr val="000000"/>
                </a:solidFill>
                <a:latin typeface="+mj-lt"/>
              </a:rPr>
              <a:t> </a:t>
            </a:r>
            <a:r>
              <a:rPr lang="en-US" sz="3200" dirty="0" err="1" smtClean="0">
                <a:solidFill>
                  <a:srgbClr val="000000"/>
                </a:solidFill>
                <a:latin typeface="+mj-lt"/>
              </a:rPr>
              <a:t>mạng</a:t>
            </a:r>
            <a:r>
              <a:rPr lang="en-US" sz="3200" dirty="0" smtClean="0">
                <a:solidFill>
                  <a:srgbClr val="000000"/>
                </a:solidFill>
                <a:latin typeface="+mj-lt"/>
              </a:rPr>
              <a:t>.</a:t>
            </a:r>
          </a:p>
          <a:p>
            <a:pPr marL="0" indent="0">
              <a:lnSpc>
                <a:spcPct val="130000"/>
              </a:lnSpc>
              <a:buNone/>
            </a:pPr>
            <a:r>
              <a:rPr lang="en-US" sz="3200" dirty="0" smtClean="0">
                <a:solidFill>
                  <a:srgbClr val="000000"/>
                </a:solidFill>
                <a:latin typeface="+mj-lt"/>
              </a:rPr>
              <a:t>1.2. </a:t>
            </a:r>
            <a:r>
              <a:rPr lang="en-US" sz="3200" dirty="0" err="1" smtClean="0">
                <a:solidFill>
                  <a:srgbClr val="000000"/>
                </a:solidFill>
                <a:latin typeface="+mj-lt"/>
              </a:rPr>
              <a:t>Các</a:t>
            </a:r>
            <a:r>
              <a:rPr lang="en-US" sz="3200" dirty="0" smtClean="0">
                <a:solidFill>
                  <a:srgbClr val="000000"/>
                </a:solidFill>
                <a:latin typeface="+mj-lt"/>
              </a:rPr>
              <a:t> </a:t>
            </a:r>
            <a:r>
              <a:rPr lang="en-US" sz="3200" dirty="0" err="1" smtClean="0">
                <a:solidFill>
                  <a:srgbClr val="000000"/>
                </a:solidFill>
                <a:latin typeface="+mj-lt"/>
              </a:rPr>
              <a:t>yếu</a:t>
            </a:r>
            <a:r>
              <a:rPr lang="en-US" sz="3200" dirty="0" smtClean="0">
                <a:solidFill>
                  <a:srgbClr val="000000"/>
                </a:solidFill>
                <a:latin typeface="+mj-lt"/>
              </a:rPr>
              <a:t> </a:t>
            </a:r>
            <a:r>
              <a:rPr lang="en-US" sz="3200" dirty="0" err="1" smtClean="0">
                <a:solidFill>
                  <a:srgbClr val="000000"/>
                </a:solidFill>
                <a:latin typeface="+mj-lt"/>
              </a:rPr>
              <a:t>tố</a:t>
            </a:r>
            <a:r>
              <a:rPr lang="en-US" sz="3200" dirty="0" smtClean="0">
                <a:solidFill>
                  <a:srgbClr val="000000"/>
                </a:solidFill>
                <a:latin typeface="+mj-lt"/>
              </a:rPr>
              <a:t> </a:t>
            </a:r>
            <a:r>
              <a:rPr lang="en-US" sz="3200" dirty="0" err="1" smtClean="0">
                <a:solidFill>
                  <a:srgbClr val="000000"/>
                </a:solidFill>
                <a:latin typeface="+mj-lt"/>
              </a:rPr>
              <a:t>xác</a:t>
            </a:r>
            <a:r>
              <a:rPr lang="en-US" sz="3200" dirty="0" smtClean="0">
                <a:solidFill>
                  <a:srgbClr val="000000"/>
                </a:solidFill>
                <a:latin typeface="+mj-lt"/>
              </a:rPr>
              <a:t> </a:t>
            </a:r>
            <a:r>
              <a:rPr lang="en-US" sz="3200" dirty="0" err="1" smtClean="0">
                <a:solidFill>
                  <a:srgbClr val="000000"/>
                </a:solidFill>
                <a:latin typeface="+mj-lt"/>
              </a:rPr>
              <a:t>lập</a:t>
            </a:r>
            <a:r>
              <a:rPr lang="en-US" sz="3200" dirty="0" smtClean="0">
                <a:solidFill>
                  <a:srgbClr val="000000"/>
                </a:solidFill>
                <a:latin typeface="+mj-lt"/>
              </a:rPr>
              <a:t> an </a:t>
            </a:r>
            <a:r>
              <a:rPr lang="en-US" sz="3200" dirty="0" err="1" smtClean="0">
                <a:solidFill>
                  <a:srgbClr val="000000"/>
                </a:solidFill>
                <a:latin typeface="+mj-lt"/>
              </a:rPr>
              <a:t>toàn</a:t>
            </a:r>
            <a:r>
              <a:rPr lang="en-US" sz="3200" dirty="0" smtClean="0">
                <a:solidFill>
                  <a:srgbClr val="000000"/>
                </a:solidFill>
                <a:latin typeface="+mj-lt"/>
              </a:rPr>
              <a:t> </a:t>
            </a:r>
            <a:r>
              <a:rPr lang="en-US" sz="3200" dirty="0" err="1" smtClean="0">
                <a:solidFill>
                  <a:srgbClr val="000000"/>
                </a:solidFill>
                <a:latin typeface="+mj-lt"/>
              </a:rPr>
              <a:t>thông</a:t>
            </a:r>
            <a:r>
              <a:rPr lang="en-US" sz="3200" dirty="0" smtClean="0">
                <a:solidFill>
                  <a:srgbClr val="000000"/>
                </a:solidFill>
                <a:latin typeface="+mj-lt"/>
              </a:rPr>
              <a:t> tin.</a:t>
            </a:r>
          </a:p>
          <a:p>
            <a:pPr marL="0" indent="0">
              <a:lnSpc>
                <a:spcPct val="130000"/>
              </a:lnSpc>
              <a:buNone/>
            </a:pPr>
            <a:r>
              <a:rPr lang="en-US" sz="3200" dirty="0" smtClean="0">
                <a:solidFill>
                  <a:srgbClr val="000000"/>
                </a:solidFill>
                <a:latin typeface="+mj-lt"/>
              </a:rPr>
              <a:t>1.3. </a:t>
            </a:r>
            <a:r>
              <a:rPr lang="en-US" sz="3200" dirty="0" err="1" smtClean="0">
                <a:solidFill>
                  <a:srgbClr val="000000"/>
                </a:solidFill>
                <a:latin typeface="+mj-lt"/>
              </a:rPr>
              <a:t>Mô</a:t>
            </a:r>
            <a:r>
              <a:rPr lang="en-US" sz="3200" dirty="0" smtClean="0">
                <a:solidFill>
                  <a:srgbClr val="000000"/>
                </a:solidFill>
                <a:latin typeface="+mj-lt"/>
              </a:rPr>
              <a:t> </a:t>
            </a:r>
            <a:r>
              <a:rPr lang="en-US" sz="3200" dirty="0" err="1" smtClean="0">
                <a:solidFill>
                  <a:srgbClr val="000000"/>
                </a:solidFill>
                <a:latin typeface="+mj-lt"/>
              </a:rPr>
              <a:t>hình</a:t>
            </a:r>
            <a:r>
              <a:rPr lang="en-US" sz="3200" dirty="0" smtClean="0">
                <a:solidFill>
                  <a:srgbClr val="000000"/>
                </a:solidFill>
                <a:latin typeface="+mj-lt"/>
              </a:rPr>
              <a:t> an </a:t>
            </a:r>
            <a:r>
              <a:rPr lang="en-US" sz="3200" dirty="0" err="1" smtClean="0">
                <a:solidFill>
                  <a:srgbClr val="000000"/>
                </a:solidFill>
                <a:latin typeface="+mj-lt"/>
              </a:rPr>
              <a:t>toàn</a:t>
            </a:r>
            <a:r>
              <a:rPr lang="en-US" sz="3200" dirty="0" smtClean="0">
                <a:solidFill>
                  <a:srgbClr val="000000"/>
                </a:solidFill>
                <a:latin typeface="+mj-lt"/>
              </a:rPr>
              <a:t> </a:t>
            </a:r>
            <a:r>
              <a:rPr lang="en-US" sz="3200" dirty="0" err="1" smtClean="0">
                <a:solidFill>
                  <a:srgbClr val="000000"/>
                </a:solidFill>
                <a:latin typeface="+mj-lt"/>
              </a:rPr>
              <a:t>mạng</a:t>
            </a:r>
            <a:r>
              <a:rPr lang="en-US" sz="3200" dirty="0" smtClean="0">
                <a:solidFill>
                  <a:srgbClr val="000000"/>
                </a:solidFill>
                <a:latin typeface="+mj-lt"/>
              </a:rPr>
              <a:t>.</a:t>
            </a:r>
          </a:p>
        </p:txBody>
      </p:sp>
      <p:sp>
        <p:nvSpPr>
          <p:cNvPr id="3" name="Title 1"/>
          <p:cNvSpPr txBox="1">
            <a:spLocks/>
          </p:cNvSpPr>
          <p:nvPr/>
        </p:nvSpPr>
        <p:spPr>
          <a:xfrm>
            <a:off x="152400" y="319088"/>
            <a:ext cx="81534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smtClean="0"/>
              <a:t>CHƯƠNG 1: GIỚI THIỆU</a:t>
            </a:r>
            <a:endParaRPr lang="en-US" dirty="0"/>
          </a:p>
        </p:txBody>
      </p:sp>
    </p:spTree>
    <p:extLst>
      <p:ext uri="{BB962C8B-B14F-4D97-AF65-F5344CB8AC3E}">
        <p14:creationId xmlns:p14="http://schemas.microsoft.com/office/powerpoint/2010/main" val="188768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489075"/>
            <a:ext cx="8826500" cy="387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2"/>
          <p:cNvSpPr txBox="1">
            <a:spLocks noChangeArrowheads="1"/>
          </p:cNvSpPr>
          <p:nvPr/>
        </p:nvSpPr>
        <p:spPr>
          <a:xfrm>
            <a:off x="304800" y="319088"/>
            <a:ext cx="86868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an </a:t>
            </a:r>
            <a:r>
              <a:rPr lang="en-US" dirty="0" err="1" smtClean="0"/>
              <a:t>toàn</a:t>
            </a:r>
            <a:r>
              <a:rPr lang="en-US" dirty="0" smtClean="0"/>
              <a:t> </a:t>
            </a:r>
            <a:r>
              <a:rPr lang="en-US" dirty="0" err="1" smtClean="0"/>
              <a:t>Mạng</a:t>
            </a:r>
            <a:endParaRPr lang="en-US" dirty="0"/>
          </a:p>
        </p:txBody>
      </p:sp>
    </p:spTree>
    <p:extLst>
      <p:ext uri="{BB962C8B-B14F-4D97-AF65-F5344CB8AC3E}">
        <p14:creationId xmlns:p14="http://schemas.microsoft.com/office/powerpoint/2010/main" val="402413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839200" cy="467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2"/>
          <p:cNvSpPr txBox="1">
            <a:spLocks noChangeArrowheads="1"/>
          </p:cNvSpPr>
          <p:nvPr/>
        </p:nvSpPr>
        <p:spPr>
          <a:xfrm>
            <a:off x="304800" y="319088"/>
            <a:ext cx="86868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an </a:t>
            </a:r>
            <a:r>
              <a:rPr lang="en-US" dirty="0" err="1" smtClean="0"/>
              <a:t>toàn</a:t>
            </a:r>
            <a:r>
              <a:rPr lang="en-US" dirty="0" smtClean="0"/>
              <a:t> </a:t>
            </a:r>
            <a:r>
              <a:rPr lang="en-US" dirty="0" err="1" smtClean="0"/>
              <a:t>Mạng</a:t>
            </a:r>
            <a:endParaRPr lang="en-US" dirty="0"/>
          </a:p>
        </p:txBody>
      </p:sp>
    </p:spTree>
    <p:extLst>
      <p:ext uri="{BB962C8B-B14F-4D97-AF65-F5344CB8AC3E}">
        <p14:creationId xmlns:p14="http://schemas.microsoft.com/office/powerpoint/2010/main" val="422616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4800" y="319088"/>
            <a:ext cx="86868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an </a:t>
            </a:r>
            <a:r>
              <a:rPr lang="en-US" dirty="0" err="1" smtClean="0"/>
              <a:t>toàn</a:t>
            </a:r>
            <a:r>
              <a:rPr lang="en-US" dirty="0" smtClean="0"/>
              <a:t> </a:t>
            </a:r>
            <a:r>
              <a:rPr lang="en-US" dirty="0" err="1" smtClean="0"/>
              <a:t>Mạng</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393825"/>
            <a:ext cx="8724900" cy="407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07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486400"/>
          </a:xfrm>
        </p:spPr>
        <p:txBody>
          <a:bodyPr/>
          <a:lstStyle/>
          <a:p>
            <a:pPr>
              <a:lnSpc>
                <a:spcPct val="120000"/>
              </a:lnSpc>
              <a:spcBef>
                <a:spcPts val="0"/>
              </a:spcBef>
              <a:buClr>
                <a:schemeClr val="accent6">
                  <a:lumMod val="50000"/>
                </a:schemeClr>
              </a:buClr>
              <a:buFont typeface="Wingdings" pitchFamily="2" charset="2"/>
              <a:buChar char="Ø"/>
            </a:pPr>
            <a:r>
              <a:rPr lang="vi-VN" sz="2600" b="0" dirty="0">
                <a:solidFill>
                  <a:srgbClr val="000000"/>
                </a:solidFill>
                <a:latin typeface="+mj-lt"/>
              </a:rPr>
              <a:t>Khái niệm cơ bản về an toàn thông tin (security). </a:t>
            </a:r>
          </a:p>
          <a:p>
            <a:pPr lvl="1">
              <a:lnSpc>
                <a:spcPct val="120000"/>
              </a:lnSpc>
              <a:spcBef>
                <a:spcPts val="0"/>
              </a:spcBef>
              <a:buClr>
                <a:schemeClr val="accent6">
                  <a:lumMod val="50000"/>
                </a:schemeClr>
              </a:buClr>
            </a:pPr>
            <a:r>
              <a:rPr lang="vi-VN" sz="2600" b="0" dirty="0" smtClean="0">
                <a:solidFill>
                  <a:srgbClr val="000000"/>
                </a:solidFill>
                <a:latin typeface="+mj-lt"/>
              </a:rPr>
              <a:t>Bảo </a:t>
            </a:r>
            <a:r>
              <a:rPr lang="vi-VN" sz="2600" b="0" dirty="0">
                <a:solidFill>
                  <a:srgbClr val="000000"/>
                </a:solidFill>
                <a:latin typeface="+mj-lt"/>
              </a:rPr>
              <a:t>mật hay an toàn thông tin là mức độ bảo vệ thông tin trước các mối đe rọa về “thông tịn lộ”, “thông tin không còn toàn vẹn” và “thông tin không sẵn sàng”. </a:t>
            </a:r>
            <a:endParaRPr lang="en-US" sz="2600" b="0" dirty="0" smtClean="0">
              <a:solidFill>
                <a:srgbClr val="000000"/>
              </a:solidFill>
              <a:latin typeface="+mj-lt"/>
            </a:endParaRPr>
          </a:p>
          <a:p>
            <a:pPr lvl="1">
              <a:lnSpc>
                <a:spcPct val="120000"/>
              </a:lnSpc>
              <a:spcBef>
                <a:spcPts val="0"/>
              </a:spcBef>
              <a:buClr>
                <a:schemeClr val="accent6">
                  <a:lumMod val="50000"/>
                </a:schemeClr>
              </a:buClr>
            </a:pPr>
            <a:r>
              <a:rPr lang="vi-VN" sz="2600" b="0" dirty="0" smtClean="0">
                <a:solidFill>
                  <a:srgbClr val="000000"/>
                </a:solidFill>
                <a:latin typeface="+mj-lt"/>
              </a:rPr>
              <a:t>Bảo </a:t>
            </a:r>
            <a:r>
              <a:rPr lang="vi-VN" sz="2600" b="0" dirty="0">
                <a:solidFill>
                  <a:srgbClr val="000000"/>
                </a:solidFill>
                <a:latin typeface="+mj-lt"/>
              </a:rPr>
              <a:t>mật hay an toàn thông tin là mức độ bảo vệ chống lại các nguy cơ về mất an toàn thông tin như “nguy hiểm”, “thiệt hại”, “mất mát” và các tội phạm khác. </a:t>
            </a:r>
            <a:endParaRPr lang="en-US" sz="2600" b="0" dirty="0" smtClean="0">
              <a:solidFill>
                <a:srgbClr val="000000"/>
              </a:solidFill>
              <a:latin typeface="+mj-lt"/>
            </a:endParaRPr>
          </a:p>
          <a:p>
            <a:pPr lvl="1">
              <a:lnSpc>
                <a:spcPct val="120000"/>
              </a:lnSpc>
              <a:spcBef>
                <a:spcPts val="0"/>
              </a:spcBef>
              <a:buClr>
                <a:schemeClr val="accent6">
                  <a:lumMod val="50000"/>
                </a:schemeClr>
              </a:buClr>
            </a:pPr>
            <a:r>
              <a:rPr lang="en-US" sz="2600" b="0" dirty="0" smtClean="0">
                <a:solidFill>
                  <a:srgbClr val="000000"/>
                </a:solidFill>
                <a:latin typeface="+mj-lt"/>
              </a:rPr>
              <a:t>M</a:t>
            </a:r>
            <a:r>
              <a:rPr lang="vi-VN" sz="2600" b="0" dirty="0" smtClean="0">
                <a:solidFill>
                  <a:srgbClr val="000000"/>
                </a:solidFill>
                <a:latin typeface="+mj-lt"/>
              </a:rPr>
              <a:t>ức </a:t>
            </a:r>
            <a:r>
              <a:rPr lang="vi-VN" sz="2600" b="0" dirty="0">
                <a:solidFill>
                  <a:srgbClr val="000000"/>
                </a:solidFill>
                <a:latin typeface="+mj-lt"/>
              </a:rPr>
              <a:t>độ bảo vệ thông tin bao gồm “cấu trúc” và “quá trình xử lý” để nâng cao bảo mật.</a:t>
            </a:r>
            <a:r>
              <a:rPr lang="vi-VN" sz="2400" b="0" dirty="0">
                <a:solidFill>
                  <a:srgbClr val="000000"/>
                </a:solidFill>
                <a:latin typeface="+mj-lt"/>
              </a:rPr>
              <a:t> </a:t>
            </a:r>
          </a:p>
          <a:p>
            <a:pPr>
              <a:lnSpc>
                <a:spcPct val="120000"/>
              </a:lnSpc>
              <a:buClr>
                <a:schemeClr val="accent6">
                  <a:lumMod val="50000"/>
                </a:schemeClr>
              </a:buClr>
              <a:buFont typeface="Wingdings" pitchFamily="2" charset="2"/>
              <a:buChar char="Ø"/>
            </a:pPr>
            <a:endParaRPr lang="en-US" dirty="0" smtClean="0">
              <a:solidFill>
                <a:srgbClr val="000000"/>
              </a:solidFill>
            </a:endParaRPr>
          </a:p>
        </p:txBody>
      </p:sp>
      <p:sp>
        <p:nvSpPr>
          <p:cNvPr id="3" name="Rectangle 2"/>
          <p:cNvSpPr txBox="1">
            <a:spLocks noChangeArrowheads="1"/>
          </p:cNvSpPr>
          <p:nvPr/>
        </p:nvSpPr>
        <p:spPr>
          <a:xfrm>
            <a:off x="304800" y="319088"/>
            <a:ext cx="86868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smtClean="0"/>
              <a:t>1.1 </a:t>
            </a:r>
            <a:r>
              <a:rPr lang="en-US" dirty="0" err="1" smtClean="0"/>
              <a:t>Khái</a:t>
            </a:r>
            <a:r>
              <a:rPr lang="en-US" dirty="0" smtClean="0"/>
              <a:t> </a:t>
            </a:r>
            <a:r>
              <a:rPr lang="en-US" dirty="0" err="1" smtClean="0"/>
              <a:t>niệm</a:t>
            </a:r>
            <a:r>
              <a:rPr lang="en-US" dirty="0" smtClean="0"/>
              <a:t> an </a:t>
            </a:r>
            <a:r>
              <a:rPr lang="en-US" dirty="0" err="1" smtClean="0"/>
              <a:t>toàn</a:t>
            </a:r>
            <a:r>
              <a:rPr lang="en-US" dirty="0"/>
              <a:t> </a:t>
            </a:r>
            <a:r>
              <a:rPr lang="en-US" dirty="0" err="1" smtClean="0"/>
              <a:t>mạng</a:t>
            </a:r>
            <a:endParaRPr lang="en-US" dirty="0"/>
          </a:p>
        </p:txBody>
      </p:sp>
    </p:spTree>
    <p:extLst>
      <p:ext uri="{BB962C8B-B14F-4D97-AF65-F5344CB8AC3E}">
        <p14:creationId xmlns:p14="http://schemas.microsoft.com/office/powerpoint/2010/main" val="222180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486400"/>
          </a:xfrm>
        </p:spPr>
        <p:txBody>
          <a:bodyPr/>
          <a:lstStyle/>
          <a:p>
            <a:pPr>
              <a:lnSpc>
                <a:spcPct val="120000"/>
              </a:lnSpc>
              <a:spcBef>
                <a:spcPts val="0"/>
              </a:spcBef>
              <a:buClr>
                <a:schemeClr val="accent6">
                  <a:lumMod val="50000"/>
                </a:schemeClr>
              </a:buClr>
              <a:buFont typeface="Wingdings" pitchFamily="2" charset="2"/>
              <a:buChar char="Ø"/>
            </a:pPr>
            <a:r>
              <a:rPr lang="vi-VN" sz="2600" b="0" dirty="0">
                <a:solidFill>
                  <a:srgbClr val="000000"/>
                </a:solidFill>
                <a:latin typeface="+mj-lt"/>
              </a:rPr>
              <a:t>Bài toán an toàn an ninh thông tin mạng nảy sinh khi: </a:t>
            </a:r>
            <a:endParaRPr lang="en-US" sz="2600" b="0" dirty="0" smtClean="0">
              <a:solidFill>
                <a:srgbClr val="000000"/>
              </a:solidFill>
              <a:latin typeface="+mj-lt"/>
            </a:endParaRPr>
          </a:p>
          <a:p>
            <a:pPr lvl="1">
              <a:lnSpc>
                <a:spcPct val="120000"/>
              </a:lnSpc>
              <a:spcBef>
                <a:spcPts val="0"/>
              </a:spcBef>
              <a:buClr>
                <a:schemeClr val="accent6">
                  <a:lumMod val="50000"/>
                </a:schemeClr>
              </a:buClr>
            </a:pPr>
            <a:r>
              <a:rPr lang="vi-VN" sz="2600" b="0" dirty="0" smtClean="0">
                <a:solidFill>
                  <a:srgbClr val="000000"/>
                </a:solidFill>
                <a:latin typeface="+mj-lt"/>
              </a:rPr>
              <a:t>Cần </a:t>
            </a:r>
            <a:r>
              <a:rPr lang="vi-VN" sz="2600" b="0" dirty="0">
                <a:solidFill>
                  <a:srgbClr val="000000"/>
                </a:solidFill>
                <a:latin typeface="+mj-lt"/>
              </a:rPr>
              <a:t>thiết phải bảo vệ quá trình truyền tin khỏi các hành </a:t>
            </a:r>
            <a:r>
              <a:rPr lang="en-US" sz="2600" dirty="0">
                <a:solidFill>
                  <a:srgbClr val="000000"/>
                </a:solidFill>
              </a:rPr>
              <a:t>đ</a:t>
            </a:r>
            <a:r>
              <a:rPr lang="vi-VN" sz="2600" b="0" dirty="0" smtClean="0">
                <a:solidFill>
                  <a:srgbClr val="000000"/>
                </a:solidFill>
                <a:latin typeface="+mj-lt"/>
              </a:rPr>
              <a:t>ộng </a:t>
            </a:r>
            <a:r>
              <a:rPr lang="vi-VN" sz="2600" b="0" dirty="0">
                <a:solidFill>
                  <a:srgbClr val="000000"/>
                </a:solidFill>
                <a:latin typeface="+mj-lt"/>
              </a:rPr>
              <a:t>truy cập trái </a:t>
            </a:r>
            <a:r>
              <a:rPr lang="vi-VN" sz="2600" b="0" dirty="0" smtClean="0">
                <a:solidFill>
                  <a:srgbClr val="000000"/>
                </a:solidFill>
                <a:latin typeface="+mj-lt"/>
              </a:rPr>
              <a:t>phép</a:t>
            </a:r>
            <a:r>
              <a:rPr lang="en-US" sz="2600" b="0" dirty="0" smtClean="0">
                <a:solidFill>
                  <a:srgbClr val="000000"/>
                </a:solidFill>
                <a:latin typeface="+mj-lt"/>
              </a:rPr>
              <a:t>.</a:t>
            </a:r>
          </a:p>
          <a:p>
            <a:pPr lvl="1">
              <a:lnSpc>
                <a:spcPct val="120000"/>
              </a:lnSpc>
              <a:spcBef>
                <a:spcPts val="0"/>
              </a:spcBef>
              <a:buClr>
                <a:schemeClr val="accent6">
                  <a:lumMod val="50000"/>
                </a:schemeClr>
              </a:buClr>
            </a:pPr>
            <a:r>
              <a:rPr lang="en-US" sz="2600" dirty="0">
                <a:solidFill>
                  <a:srgbClr val="000000"/>
                </a:solidFill>
              </a:rPr>
              <a:t>Đ</a:t>
            </a:r>
            <a:r>
              <a:rPr lang="vi-VN" sz="2600" b="0" dirty="0" smtClean="0">
                <a:solidFill>
                  <a:srgbClr val="000000"/>
                </a:solidFill>
                <a:latin typeface="+mj-lt"/>
              </a:rPr>
              <a:t>ảm </a:t>
            </a:r>
            <a:r>
              <a:rPr lang="vi-VN" sz="2600" b="0" dirty="0">
                <a:solidFill>
                  <a:srgbClr val="000000"/>
                </a:solidFill>
                <a:latin typeface="+mj-lt"/>
              </a:rPr>
              <a:t>bảo tính riêng tư và tính toàn </a:t>
            </a:r>
            <a:r>
              <a:rPr lang="vi-VN" sz="2600" b="0" dirty="0" smtClean="0">
                <a:solidFill>
                  <a:srgbClr val="000000"/>
                </a:solidFill>
                <a:latin typeface="+mj-lt"/>
              </a:rPr>
              <a:t>vẹn</a:t>
            </a:r>
            <a:r>
              <a:rPr lang="en-US" sz="2600" b="0" dirty="0" smtClean="0">
                <a:solidFill>
                  <a:srgbClr val="000000"/>
                </a:solidFill>
                <a:latin typeface="+mj-lt"/>
              </a:rPr>
              <a:t>.</a:t>
            </a:r>
          </a:p>
          <a:p>
            <a:pPr lvl="1">
              <a:lnSpc>
                <a:spcPct val="120000"/>
              </a:lnSpc>
              <a:spcBef>
                <a:spcPts val="0"/>
              </a:spcBef>
              <a:buClr>
                <a:schemeClr val="accent6">
                  <a:lumMod val="50000"/>
                </a:schemeClr>
              </a:buClr>
            </a:pPr>
            <a:r>
              <a:rPr lang="en-US" sz="2600" dirty="0">
                <a:solidFill>
                  <a:srgbClr val="000000"/>
                </a:solidFill>
              </a:rPr>
              <a:t>Đ</a:t>
            </a:r>
            <a:r>
              <a:rPr lang="vi-VN" sz="2600" b="0" dirty="0" smtClean="0">
                <a:solidFill>
                  <a:srgbClr val="000000"/>
                </a:solidFill>
                <a:latin typeface="+mj-lt"/>
              </a:rPr>
              <a:t>ảm </a:t>
            </a:r>
            <a:r>
              <a:rPr lang="vi-VN" sz="2600" b="0" dirty="0">
                <a:solidFill>
                  <a:srgbClr val="000000"/>
                </a:solidFill>
                <a:latin typeface="+mj-lt"/>
              </a:rPr>
              <a:t>bảo tính xác thực; ..vv</a:t>
            </a:r>
            <a:r>
              <a:rPr lang="vi-VN" sz="2600" b="0" dirty="0" smtClean="0">
                <a:solidFill>
                  <a:srgbClr val="000000"/>
                </a:solidFill>
                <a:latin typeface="+mj-lt"/>
              </a:rPr>
              <a:t>.</a:t>
            </a:r>
            <a:endParaRPr lang="en-US" sz="2600" dirty="0" smtClean="0">
              <a:solidFill>
                <a:srgbClr val="000000"/>
              </a:solidFill>
              <a:latin typeface="+mj-lt"/>
            </a:endParaRPr>
          </a:p>
        </p:txBody>
      </p:sp>
      <p:sp>
        <p:nvSpPr>
          <p:cNvPr id="3" name="Rectangle 2"/>
          <p:cNvSpPr txBox="1">
            <a:spLocks noChangeArrowheads="1"/>
          </p:cNvSpPr>
          <p:nvPr/>
        </p:nvSpPr>
        <p:spPr>
          <a:xfrm>
            <a:off x="304800" y="319088"/>
            <a:ext cx="8686800" cy="563562"/>
          </a:xfrm>
          <a:prstGeom prst="rect">
            <a:avLst/>
          </a:prstGeom>
        </p:spPr>
        <p:txBody>
          <a:bodyPr/>
          <a:lstStyle>
            <a:lvl1pPr algn="l" rtl="0" eaLnBrk="1" fontAlgn="base" hangingPunct="1">
              <a:spcBef>
                <a:spcPct val="0"/>
              </a:spcBef>
              <a:spcAft>
                <a:spcPct val="0"/>
              </a:spcAft>
              <a:defRPr sz="3600" b="1">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Arial" charset="0"/>
              </a:defRPr>
            </a:lvl2pPr>
            <a:lvl3pPr algn="l" rtl="0" eaLnBrk="1" fontAlgn="base" hangingPunct="1">
              <a:spcBef>
                <a:spcPct val="0"/>
              </a:spcBef>
              <a:spcAft>
                <a:spcPct val="0"/>
              </a:spcAft>
              <a:defRPr sz="3600" b="1">
                <a:solidFill>
                  <a:schemeClr val="bg1"/>
                </a:solidFill>
                <a:latin typeface="Arial" charset="0"/>
              </a:defRPr>
            </a:lvl3pPr>
            <a:lvl4pPr algn="l" rtl="0" eaLnBrk="1" fontAlgn="base" hangingPunct="1">
              <a:spcBef>
                <a:spcPct val="0"/>
              </a:spcBef>
              <a:spcAft>
                <a:spcPct val="0"/>
              </a:spcAft>
              <a:defRPr sz="3600" b="1">
                <a:solidFill>
                  <a:schemeClr val="bg1"/>
                </a:solidFill>
                <a:latin typeface="Arial" charset="0"/>
              </a:defRPr>
            </a:lvl4pPr>
            <a:lvl5pPr algn="l" rtl="0" eaLnBrk="1" fontAlgn="base" hangingPunct="1">
              <a:spcBef>
                <a:spcPct val="0"/>
              </a:spcBef>
              <a:spcAft>
                <a:spcPct val="0"/>
              </a:spcAft>
              <a:defRPr sz="3600" b="1">
                <a:solidFill>
                  <a:schemeClr val="bg1"/>
                </a:solidFill>
                <a:latin typeface="Arial" charset="0"/>
              </a:defRPr>
            </a:lvl5pPr>
            <a:lvl6pPr marL="457200" algn="l" rtl="0" eaLnBrk="1" fontAlgn="base" hangingPunct="1">
              <a:spcBef>
                <a:spcPct val="0"/>
              </a:spcBef>
              <a:spcAft>
                <a:spcPct val="0"/>
              </a:spcAft>
              <a:defRPr sz="3600" b="1">
                <a:solidFill>
                  <a:schemeClr val="bg1"/>
                </a:solidFill>
                <a:latin typeface="Arial" charset="0"/>
              </a:defRPr>
            </a:lvl6pPr>
            <a:lvl7pPr marL="914400" algn="l" rtl="0" eaLnBrk="1" fontAlgn="base" hangingPunct="1">
              <a:spcBef>
                <a:spcPct val="0"/>
              </a:spcBef>
              <a:spcAft>
                <a:spcPct val="0"/>
              </a:spcAft>
              <a:defRPr sz="3600" b="1">
                <a:solidFill>
                  <a:schemeClr val="bg1"/>
                </a:solidFill>
                <a:latin typeface="Arial" charset="0"/>
              </a:defRPr>
            </a:lvl7pPr>
            <a:lvl8pPr marL="1371600" algn="l" rtl="0" eaLnBrk="1" fontAlgn="base" hangingPunct="1">
              <a:spcBef>
                <a:spcPct val="0"/>
              </a:spcBef>
              <a:spcAft>
                <a:spcPct val="0"/>
              </a:spcAft>
              <a:defRPr sz="3600" b="1">
                <a:solidFill>
                  <a:schemeClr val="bg1"/>
                </a:solidFill>
                <a:latin typeface="Arial" charset="0"/>
              </a:defRPr>
            </a:lvl8pPr>
            <a:lvl9pPr marL="1828800" algn="l" rtl="0" eaLnBrk="1" fontAlgn="base" hangingPunct="1">
              <a:spcBef>
                <a:spcPct val="0"/>
              </a:spcBef>
              <a:spcAft>
                <a:spcPct val="0"/>
              </a:spcAft>
              <a:defRPr sz="3600" b="1">
                <a:solidFill>
                  <a:schemeClr val="bg1"/>
                </a:solidFill>
                <a:latin typeface="Arial" charset="0"/>
              </a:defRPr>
            </a:lvl9pPr>
          </a:lstStyle>
          <a:p>
            <a:pPr algn="ctr"/>
            <a:r>
              <a:rPr lang="en-US" dirty="0" smtClean="0"/>
              <a:t>1.1 </a:t>
            </a:r>
            <a:r>
              <a:rPr lang="en-US" dirty="0" err="1" smtClean="0"/>
              <a:t>Khái</a:t>
            </a:r>
            <a:r>
              <a:rPr lang="en-US" dirty="0" smtClean="0"/>
              <a:t> </a:t>
            </a:r>
            <a:r>
              <a:rPr lang="en-US" dirty="0" err="1" smtClean="0"/>
              <a:t>niệm</a:t>
            </a:r>
            <a:r>
              <a:rPr lang="en-US" dirty="0" smtClean="0"/>
              <a:t> an </a:t>
            </a:r>
            <a:r>
              <a:rPr lang="en-US" dirty="0" err="1" smtClean="0"/>
              <a:t>toàn</a:t>
            </a:r>
            <a:r>
              <a:rPr lang="en-US" dirty="0"/>
              <a:t> </a:t>
            </a:r>
            <a:r>
              <a:rPr lang="en-US" dirty="0" err="1" smtClean="0"/>
              <a:t>mạng</a:t>
            </a:r>
            <a:r>
              <a:rPr lang="en-US" dirty="0" smtClean="0"/>
              <a:t> (t)</a:t>
            </a:r>
            <a:endParaRPr lang="en-US" dirty="0"/>
          </a:p>
        </p:txBody>
      </p:sp>
    </p:spTree>
    <p:extLst>
      <p:ext uri="{BB962C8B-B14F-4D97-AF65-F5344CB8AC3E}">
        <p14:creationId xmlns:p14="http://schemas.microsoft.com/office/powerpoint/2010/main" val="99173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db2004112l">
  <a:themeElements>
    <a:clrScheme name="sample 3">
      <a:dk1>
        <a:srgbClr val="002A00"/>
      </a:dk1>
      <a:lt1>
        <a:srgbClr val="FFFFFF"/>
      </a:lt1>
      <a:dk2>
        <a:srgbClr val="FFFFE7"/>
      </a:dk2>
      <a:lt2>
        <a:srgbClr val="B2B2B2"/>
      </a:lt2>
      <a:accent1>
        <a:srgbClr val="6D77BF"/>
      </a:accent1>
      <a:accent2>
        <a:srgbClr val="669900"/>
      </a:accent2>
      <a:accent3>
        <a:srgbClr val="FFFFFF"/>
      </a:accent3>
      <a:accent4>
        <a:srgbClr val="002200"/>
      </a:accent4>
      <a:accent5>
        <a:srgbClr val="BABDDC"/>
      </a:accent5>
      <a:accent6>
        <a:srgbClr val="5C8A00"/>
      </a:accent6>
      <a:hlink>
        <a:srgbClr val="A76E23"/>
      </a:hlink>
      <a:folHlink>
        <a:srgbClr val="145232"/>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lnDef>
  </a:objectDefaults>
  <a:extraClrSchemeLst>
    <a:extraClrScheme>
      <a:clrScheme name="sample 1">
        <a:dk1>
          <a:srgbClr val="000066"/>
        </a:dk1>
        <a:lt1>
          <a:srgbClr val="FFFFFF"/>
        </a:lt1>
        <a:dk2>
          <a:srgbClr val="E1E1E7"/>
        </a:dk2>
        <a:lt2>
          <a:srgbClr val="B2B2B2"/>
        </a:lt2>
        <a:accent1>
          <a:srgbClr val="009999"/>
        </a:accent1>
        <a:accent2>
          <a:srgbClr val="FF9933"/>
        </a:accent2>
        <a:accent3>
          <a:srgbClr val="FFFFFF"/>
        </a:accent3>
        <a:accent4>
          <a:srgbClr val="000056"/>
        </a:accent4>
        <a:accent5>
          <a:srgbClr val="AACACA"/>
        </a:accent5>
        <a:accent6>
          <a:srgbClr val="E78A2D"/>
        </a:accent6>
        <a:hlink>
          <a:srgbClr val="6A9EB0"/>
        </a:hlink>
        <a:folHlink>
          <a:srgbClr val="336699"/>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FFFFFF"/>
        </a:dk2>
        <a:lt2>
          <a:srgbClr val="B2B2B2"/>
        </a:lt2>
        <a:accent1>
          <a:srgbClr val="C0D070"/>
        </a:accent1>
        <a:accent2>
          <a:srgbClr val="0099CC"/>
        </a:accent2>
        <a:accent3>
          <a:srgbClr val="FFFFFF"/>
        </a:accent3>
        <a:accent4>
          <a:srgbClr val="000000"/>
        </a:accent4>
        <a:accent5>
          <a:srgbClr val="DCE4BB"/>
        </a:accent5>
        <a:accent6>
          <a:srgbClr val="008AB9"/>
        </a:accent6>
        <a:hlink>
          <a:srgbClr val="CA9938"/>
        </a:hlink>
        <a:folHlink>
          <a:srgbClr val="683241"/>
        </a:folHlink>
      </a:clrScheme>
      <a:clrMap bg1="lt1" tx1="dk1" bg2="lt2" tx2="dk2" accent1="accent1" accent2="accent2" accent3="accent3" accent4="accent4" accent5="accent5" accent6="accent6" hlink="hlink" folHlink="folHlink"/>
    </a:extraClrScheme>
    <a:extraClrScheme>
      <a:clrScheme name="sample 3">
        <a:dk1>
          <a:srgbClr val="002A00"/>
        </a:dk1>
        <a:lt1>
          <a:srgbClr val="FFFFFF"/>
        </a:lt1>
        <a:dk2>
          <a:srgbClr val="FFFFE7"/>
        </a:dk2>
        <a:lt2>
          <a:srgbClr val="B2B2B2"/>
        </a:lt2>
        <a:accent1>
          <a:srgbClr val="6D77BF"/>
        </a:accent1>
        <a:accent2>
          <a:srgbClr val="669900"/>
        </a:accent2>
        <a:accent3>
          <a:srgbClr val="FFFFFF"/>
        </a:accent3>
        <a:accent4>
          <a:srgbClr val="002200"/>
        </a:accent4>
        <a:accent5>
          <a:srgbClr val="BABDDC"/>
        </a:accent5>
        <a:accent6>
          <a:srgbClr val="5C8A00"/>
        </a:accent6>
        <a:hlink>
          <a:srgbClr val="A76E23"/>
        </a:hlink>
        <a:folHlink>
          <a:srgbClr val="14523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cdb2004112l</Template>
  <TotalTime>14064</TotalTime>
  <Words>2102</Words>
  <Application>Microsoft Office PowerPoint</Application>
  <PresentationFormat>On-screen Show (4:3)</PresentationFormat>
  <Paragraphs>145</Paragraphs>
  <Slides>29</Slides>
  <Notes>5</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29</vt:i4>
      </vt:variant>
    </vt:vector>
  </HeadingPairs>
  <TitlesOfParts>
    <vt:vector size="39" baseType="lpstr">
      <vt:lpstr>Arial</vt:lpstr>
      <vt:lpstr>Calibri</vt:lpstr>
      <vt:lpstr>Tahoma</vt:lpstr>
      <vt:lpstr>Verdana</vt:lpstr>
      <vt:lpstr>Wingdings</vt:lpstr>
      <vt:lpstr>cdb2004112l</vt:lpstr>
      <vt:lpstr>Custom Design</vt:lpstr>
      <vt:lpstr>1_Custom Design</vt:lpstr>
      <vt:lpstr>2_Custom Design</vt:lpstr>
      <vt:lpstr>Image</vt:lpstr>
      <vt:lpstr>AN TOÀN THÔNG TIN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BÀI TOÁN PHÂN LOẠI VĂN BẢN TIẾNG VIỆT TRONG KHAI PHÁ DỮ LIỆU VĂN BẢN</dc:title>
  <dc:creator>Trung Dung</dc:creator>
  <cp:lastModifiedBy>Administrator</cp:lastModifiedBy>
  <cp:revision>804</cp:revision>
  <dcterms:created xsi:type="dcterms:W3CDTF">2014-02-26T07:45:26Z</dcterms:created>
  <dcterms:modified xsi:type="dcterms:W3CDTF">2020-02-17T05:22:19Z</dcterms:modified>
</cp:coreProperties>
</file>