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31"/>
  </p:notesMasterIdLst>
  <p:handoutMasterIdLst>
    <p:handoutMasterId r:id="rId32"/>
  </p:handoutMasterIdLst>
  <p:sldIdLst>
    <p:sldId id="256" r:id="rId5"/>
    <p:sldId id="414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00"/>
    <a:srgbClr val="99CCFF"/>
    <a:srgbClr val="000066"/>
    <a:srgbClr val="0066FF"/>
    <a:srgbClr val="66FFCC"/>
    <a:srgbClr val="FFFF00"/>
    <a:srgbClr val="003366"/>
    <a:srgbClr val="6D77BF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59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2/27/2014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86F88-3FE7-405B-BE94-6829C4234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9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2/27/2014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3CA4F-A9C9-4EFC-90C3-4AFCE30630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M%E1%BA%ADt_m%C3%A3_h%E1%BB%8D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0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Chữ ký điện tử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chỉ đến bất kỳ phương pháp nào (không nhất thiết là </a:t>
            </a:r>
            <a:r>
              <a:rPr lang="vi-V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ật mã học"/>
              </a:rPr>
              <a:t>mật mã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để xác định người chủ của văn bản điện tử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3CA4F-A9C9-4EFC-90C3-4AFCE30630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2" name="Picture 710" descr="D:\Kỳ 2 19_20\ATTT\image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" y="83053"/>
            <a:ext cx="5093766" cy="31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18"/>
          <p:cNvSpPr>
            <a:spLocks noChangeArrowheads="1"/>
          </p:cNvSpPr>
          <p:nvPr userDrawn="1"/>
        </p:nvSpPr>
        <p:spPr bwMode="gray">
          <a:xfrm>
            <a:off x="0" y="3276600"/>
            <a:ext cx="9091612" cy="35401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3092" name="AutoShape 20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43 w 243"/>
                <a:gd name="T1" fmla="*/ 335 h 336"/>
                <a:gd name="T2" fmla="*/ 122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779" name="Picture 707" descr="D:\Kỳ 2 19_20\ATTT\download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509980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09046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9293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929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89193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04925"/>
            <a:ext cx="8229600" cy="49434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20009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8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2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5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7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839200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12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63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39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1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2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7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56622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25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7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8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0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5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3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930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217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48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49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49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91097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828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1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65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01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76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17899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153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4674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307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7043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77712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73025" y="61913"/>
          <a:ext cx="9017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" name="Image" r:id="rId15" imgW="8609524" imgH="1307937" progId="">
                  <p:embed/>
                </p:oleObj>
              </mc:Choice>
              <mc:Fallback>
                <p:oleObj name="Image" r:id="rId15" imgW="8609524" imgH="1307937" progId="">
                  <p:embed/>
                  <p:pic>
                    <p:nvPicPr>
                      <p:cNvPr id="0" name="Picture 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61913"/>
                        <a:ext cx="90170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63501" y="6592888"/>
            <a:ext cx="9045554" cy="2333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88900" y="1135064"/>
            <a:ext cx="8955088" cy="540384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368" y="1249126"/>
            <a:ext cx="8897819" cy="518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-6350" y="0"/>
            <a:ext cx="9155113" cy="6859588"/>
            <a:chOff x="0" y="0"/>
            <a:chExt cx="5764" cy="4321"/>
          </a:xfrm>
        </p:grpSpPr>
        <p:sp>
          <p:nvSpPr>
            <p:cNvPr id="1043" name="AutoShape 19"/>
            <p:cNvSpPr>
              <a:spLocks noChangeArrowheads="1"/>
            </p:cNvSpPr>
            <p:nvPr/>
          </p:nvSpPr>
          <p:spPr bwMode="white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white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white">
            <a:xfrm>
              <a:off x="5" y="3985"/>
              <a:ext cx="244" cy="336"/>
            </a:xfrm>
            <a:custGeom>
              <a:avLst/>
              <a:gdLst>
                <a:gd name="T0" fmla="*/ 243 w 243"/>
                <a:gd name="T1" fmla="*/ 335 h 336"/>
                <a:gd name="T2" fmla="*/ 122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white">
            <a:xfrm>
              <a:off x="5511" y="4029"/>
              <a:ext cx="253" cy="290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white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Slide Number Placeholder 3"/>
          <p:cNvSpPr txBox="1">
            <a:spLocks/>
          </p:cNvSpPr>
          <p:nvPr/>
        </p:nvSpPr>
        <p:spPr>
          <a:xfrm>
            <a:off x="8153400" y="6502638"/>
            <a:ext cx="751630" cy="3190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4C99D79-8A4B-4031-B1E0-AF26F8EDF2BC}" type="slidenum">
              <a:rPr lang="en-US" sz="1800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1400-C337-4FAC-8F14-98A3D453E30D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876C-4542-4C64-B641-17DD424954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4357-79D7-4018-AA1E-489416C49E1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AE09-64A7-4CE5-ADCA-F9600B8C8B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17B5-0493-4D88-90D0-B4F511109A3B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A1CA-2A34-4DAE-BE1A-B97C88B16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8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3505200"/>
            <a:ext cx="8991600" cy="838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sz="6000" dirty="0" smtClean="0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AN TOÀN THÔNG TIN</a:t>
            </a:r>
            <a:endParaRPr lang="en-US" sz="6000" dirty="0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76400" y="4800600"/>
            <a:ext cx="6629400" cy="1600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j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j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j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viên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Th.s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Minh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Thái</a:t>
            </a:r>
            <a:endParaRPr lang="en-US" sz="2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pmthai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@uneti.edu.vn</a:t>
            </a:r>
            <a:endParaRPr lang="en-US" sz="2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Tổ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Mạng</a:t>
            </a:r>
            <a:r>
              <a:rPr lang="en-US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Máy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</a:t>
            </a:r>
            <a:r>
              <a:rPr lang="vi-VN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1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</a:t>
            </a:r>
            <a:r>
              <a:rPr lang="en-US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Tiện</a:t>
            </a:r>
            <a:endParaRPr lang="en-US" sz="21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tin</a:t>
            </a:r>
            <a:endParaRPr 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 smtClean="0"/>
              <a:t>Trao đổi khóa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8" t="26111" r="8125" b="11527"/>
          <a:stretch/>
        </p:blipFill>
        <p:spPr bwMode="auto">
          <a:xfrm>
            <a:off x="133350" y="1285875"/>
            <a:ext cx="8887547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7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48584"/>
            <a:ext cx="81534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mtClean="0"/>
              <a:t>Các điều kiện cần thiết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3824" y="1111508"/>
            <a:ext cx="8867775" cy="5624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</a:rPr>
              <a:t>Bên B dễ dàng tạo ra được cặp (KU</a:t>
            </a:r>
            <a:r>
              <a:rPr lang="vi-VN" altLang="en-US" sz="2600" b="0" baseline="-25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, KR</a:t>
            </a:r>
            <a:r>
              <a:rPr lang="vi-VN" altLang="en-US" sz="2600" b="0" baseline="-25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</a:rPr>
              <a:t>Bên A dễ dàng tạo ra được C = E</a:t>
            </a:r>
            <a:r>
              <a:rPr lang="vi-VN" altLang="en-US" sz="2600" b="0" baseline="-25000">
                <a:solidFill>
                  <a:schemeClr val="tx1"/>
                </a:solidFill>
              </a:rPr>
              <a:t>KU</a:t>
            </a:r>
            <a:r>
              <a:rPr lang="vi-VN" altLang="en-US" sz="2600" b="0" baseline="-50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(M)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</a:rPr>
              <a:t>Bên B dễ dàng giải mã M = D</a:t>
            </a:r>
            <a:r>
              <a:rPr lang="vi-VN" altLang="en-US" sz="2600" b="0" baseline="-25000">
                <a:solidFill>
                  <a:schemeClr val="tx1"/>
                </a:solidFill>
              </a:rPr>
              <a:t>KR</a:t>
            </a:r>
            <a:r>
              <a:rPr lang="vi-VN" altLang="en-US" sz="2600" b="0" baseline="-50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(C)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</a:rPr>
              <a:t>Đối thủ không thể xác định được KR</a:t>
            </a:r>
            <a:r>
              <a:rPr lang="vi-VN" altLang="en-US" sz="2600" b="0" baseline="-25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 khi biết KU</a:t>
            </a:r>
            <a:r>
              <a:rPr lang="vi-VN" altLang="en-US" sz="2600" b="0" baseline="-25000">
                <a:solidFill>
                  <a:schemeClr val="tx1"/>
                </a:solidFill>
              </a:rPr>
              <a:t>b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</a:rPr>
              <a:t>Đối thủ không thể xác định được M khi biết KU</a:t>
            </a:r>
            <a:r>
              <a:rPr lang="vi-VN" altLang="en-US" sz="2600" b="0" baseline="-25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 và C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</a:rPr>
              <a:t>Một trong hai khóa có thể dùng mã hóa trong khi khóa kia có thể dùng giải mã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</a:rPr>
              <a:t>M = D</a:t>
            </a:r>
            <a:r>
              <a:rPr lang="vi-VN" altLang="en-US" sz="2600" b="0" baseline="-25000">
                <a:solidFill>
                  <a:schemeClr val="tx1"/>
                </a:solidFill>
              </a:rPr>
              <a:t>KR</a:t>
            </a:r>
            <a:r>
              <a:rPr lang="vi-VN" altLang="en-US" sz="2600" b="0" baseline="-50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(E</a:t>
            </a:r>
            <a:r>
              <a:rPr lang="vi-VN" altLang="en-US" sz="2600" b="0" baseline="-25000">
                <a:solidFill>
                  <a:schemeClr val="tx1"/>
                </a:solidFill>
              </a:rPr>
              <a:t>KU</a:t>
            </a:r>
            <a:r>
              <a:rPr lang="vi-VN" altLang="en-US" sz="2600" b="0" baseline="-50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(M)) = D</a:t>
            </a:r>
            <a:r>
              <a:rPr lang="vi-VN" altLang="en-US" sz="2600" b="0" baseline="-25000">
                <a:solidFill>
                  <a:schemeClr val="tx1"/>
                </a:solidFill>
              </a:rPr>
              <a:t>KU</a:t>
            </a:r>
            <a:r>
              <a:rPr lang="vi-VN" altLang="en-US" sz="2600" b="0" baseline="-50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(E</a:t>
            </a:r>
            <a:r>
              <a:rPr lang="vi-VN" altLang="en-US" sz="2600" b="0" baseline="-25000">
                <a:solidFill>
                  <a:schemeClr val="tx1"/>
                </a:solidFill>
              </a:rPr>
              <a:t>KR</a:t>
            </a:r>
            <a:r>
              <a:rPr lang="vi-VN" altLang="en-US" sz="2600" b="0" baseline="-50000">
                <a:solidFill>
                  <a:schemeClr val="tx1"/>
                </a:solidFill>
              </a:rPr>
              <a:t>b</a:t>
            </a:r>
            <a:r>
              <a:rPr lang="vi-VN" altLang="en-US" sz="2600" b="0">
                <a:solidFill>
                  <a:schemeClr val="tx1"/>
                </a:solidFill>
              </a:rPr>
              <a:t>(M))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</a:rPr>
              <a:t>Không thực sự cần thiết</a:t>
            </a:r>
          </a:p>
        </p:txBody>
      </p:sp>
    </p:spTree>
    <p:extLst>
      <p:ext uri="{BB962C8B-B14F-4D97-AF65-F5344CB8AC3E}">
        <p14:creationId xmlns:p14="http://schemas.microsoft.com/office/powerpoint/2010/main" val="38287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mtClean="0"/>
              <a:t>4.2 Hệ mã hóa RSA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3824" y="1111508"/>
            <a:ext cx="8867775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</a:rPr>
              <a:t>Đề xuất bởi Ron Rivest, Adi Shamir và Len Adleman (MIT) vào năm 1977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</a:rPr>
              <a:t>Hệ mã hóa khóa công khai phổ dụng nhất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</a:rPr>
              <a:t>Mã hóa khối với mỗi khối là một số nguyên &lt; n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</a:rPr>
              <a:t>Thường kích cỡ n là 1024 bit ≈ 309 chữ số thập phân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 smtClean="0">
                <a:solidFill>
                  <a:schemeClr val="tx1"/>
                </a:solidFill>
              </a:rPr>
              <a:t>An </a:t>
            </a:r>
            <a:r>
              <a:rPr lang="vi-VN" altLang="en-US" sz="2800" b="0">
                <a:solidFill>
                  <a:schemeClr val="tx1"/>
                </a:solidFill>
              </a:rPr>
              <a:t>toàn vì chi phí phân tích thừa số của một số nguyên lớn là rất lớn</a:t>
            </a:r>
          </a:p>
        </p:txBody>
      </p:sp>
    </p:spTree>
    <p:extLst>
      <p:ext uri="{BB962C8B-B14F-4D97-AF65-F5344CB8AC3E}">
        <p14:creationId xmlns:p14="http://schemas.microsoft.com/office/powerpoint/2010/main" val="15298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 smtClean="0"/>
              <a:t>Tạo khóa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824" y="1147336"/>
                <a:ext cx="8867775" cy="5329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Mỗi bên tự tạo ra một cặp khóa công khai - khóa riêng theo các bước sau :</a:t>
                </a: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Chọn ngẫu nhiên 2 số nguyên tố đủ lớn p </a:t>
                </a:r>
                <a14:m>
                  <m:oMath xmlns:m="http://schemas.openxmlformats.org/officeDocument/2006/math">
                    <m:r>
                      <a:rPr lang="vi-VN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q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Tính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n =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pq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n) = (p-1)(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q-1)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Chọn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ngẫu nhiên khóa mã hóa e sao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cho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pPr lvl="1" algn="l">
                  <a:lnSpc>
                    <a:spcPct val="120000"/>
                  </a:lnSpc>
                </a:pP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1 &lt; e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n) và gcd(e,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n)) =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Tìm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khóa giải mã d ≤ n thỏa mãn e.d ≡ 1 mod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n)</a:t>
                </a:r>
              </a:p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Công bố khóa mã hóa công khai KU = {e, n}</a:t>
                </a:r>
              </a:p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Giữ bí mật khóa giải mã riêng KR = {d,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n}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: c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ác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giá trị bí mật p và q bị hủy bỏ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1147336"/>
                <a:ext cx="8867775" cy="5329664"/>
              </a:xfrm>
              <a:prstGeom prst="rect">
                <a:avLst/>
              </a:prstGeom>
              <a:blipFill rotWithShape="1">
                <a:blip r:embed="rId3"/>
                <a:stretch>
                  <a:fillRect l="-1031" t="-343" b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5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 smtClean="0"/>
              <a:t>Thực hiện RSA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824" y="1185333"/>
            <a:ext cx="8867775" cy="5215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Để mã hóa 1 thông báo nguyên bản M, bên gửi thực 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altLang="en-US" sz="2800" b="0" smtClean="0">
                <a:solidFill>
                  <a:schemeClr val="tx1"/>
                </a:solidFill>
                <a:latin typeface="+mj-lt"/>
              </a:rPr>
              <a:t>:</a:t>
            </a:r>
            <a:endParaRPr lang="vi-VN" altLang="en-US" sz="2800" b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Lấy khóa công khai của bên nhận KU = {e, 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n}</a:t>
            </a:r>
            <a:endParaRPr lang="en-US" altLang="en-US" sz="2800" b="0" smtClean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Tính </a:t>
            </a:r>
            <a:r>
              <a:rPr lang="vi-VN" altLang="en-US" sz="2800" b="0">
                <a:solidFill>
                  <a:schemeClr val="tx1"/>
                </a:solidFill>
                <a:latin typeface="+mj-lt"/>
              </a:rPr>
              <a:t>C = M</a:t>
            </a:r>
            <a:r>
              <a:rPr lang="vi-VN" altLang="en-US" sz="2800" b="0" baseline="30000">
                <a:solidFill>
                  <a:schemeClr val="tx1"/>
                </a:solidFill>
                <a:latin typeface="+mj-lt"/>
              </a:rPr>
              <a:t>e</a:t>
            </a:r>
            <a:r>
              <a:rPr lang="vi-VN" altLang="en-US" sz="2800" b="0">
                <a:solidFill>
                  <a:schemeClr val="tx1"/>
                </a:solidFill>
                <a:latin typeface="+mj-lt"/>
              </a:rPr>
              <a:t> mod n</a:t>
            </a:r>
          </a:p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Để giải mã bản mã C nhận được, bên nhận thực 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hiện</a:t>
            </a:r>
            <a:r>
              <a:rPr lang="en-US" altLang="en-US" sz="2800" b="0" smtClean="0">
                <a:solidFill>
                  <a:schemeClr val="tx1"/>
                </a:solidFill>
                <a:latin typeface="+mj-lt"/>
              </a:rPr>
              <a:t>:</a:t>
            </a:r>
            <a:endParaRPr lang="vi-VN" altLang="en-US" sz="2800" b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Sử dụng khóa riêng KR = {d, 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n}</a:t>
            </a:r>
            <a:endParaRPr lang="en-US" altLang="en-US" sz="2800" b="0" smtClean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Tính </a:t>
            </a:r>
            <a:r>
              <a:rPr lang="vi-VN" altLang="en-US" sz="2800" b="0">
                <a:solidFill>
                  <a:schemeClr val="tx1"/>
                </a:solidFill>
                <a:latin typeface="+mj-lt"/>
              </a:rPr>
              <a:t>M = C</a:t>
            </a:r>
            <a:r>
              <a:rPr lang="vi-VN" altLang="en-US" sz="2800" b="0" baseline="30000">
                <a:solidFill>
                  <a:schemeClr val="tx1"/>
                </a:solidFill>
                <a:latin typeface="+mj-lt"/>
              </a:rPr>
              <a:t>d</a:t>
            </a:r>
            <a:r>
              <a:rPr lang="vi-VN" altLang="en-US" sz="2800" b="0">
                <a:solidFill>
                  <a:schemeClr val="tx1"/>
                </a:solidFill>
                <a:latin typeface="+mj-lt"/>
              </a:rPr>
              <a:t> mod n</a:t>
            </a:r>
          </a:p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Lưu ý </a:t>
            </a:r>
            <a:r>
              <a:rPr lang="en-US" altLang="en-US" sz="2800" b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hông </a:t>
            </a:r>
            <a:r>
              <a:rPr lang="vi-VN" altLang="en-US" sz="2800" b="0">
                <a:solidFill>
                  <a:schemeClr val="tx1"/>
                </a:solidFill>
                <a:latin typeface="+mj-lt"/>
              </a:rPr>
              <a:t>báo M phải nhỏ hơn 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altLang="en-US" sz="2800" b="0" smtClean="0">
                <a:solidFill>
                  <a:schemeClr val="tx1"/>
                </a:solidFill>
                <a:latin typeface="+mj-lt"/>
              </a:rPr>
              <a:t>: p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hân </a:t>
            </a:r>
            <a:r>
              <a:rPr lang="vi-VN" altLang="en-US" sz="2800" b="0">
                <a:solidFill>
                  <a:schemeClr val="tx1"/>
                </a:solidFill>
                <a:latin typeface="+mj-lt"/>
              </a:rPr>
              <a:t>thành nhiều khối </a:t>
            </a:r>
            <a:r>
              <a:rPr lang="en-US" altLang="en-US" sz="2800" b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nếu cần</a:t>
            </a:r>
            <a:r>
              <a:rPr lang="en-US" altLang="en-US" sz="2800" b="0" smtClean="0">
                <a:solidFill>
                  <a:schemeClr val="tx1"/>
                </a:solidFill>
                <a:latin typeface="+mj-lt"/>
              </a:rPr>
              <a:t>).</a:t>
            </a:r>
            <a:endParaRPr lang="vi-VN" altLang="en-US" sz="2800" b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601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 smtClean="0"/>
              <a:t>Vì sao RSA khả thi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824" y="1185333"/>
                <a:ext cx="8867775" cy="5329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Theo định lý Euler</a:t>
                </a: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vi-VN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a, n : gcd(a, n) = 1 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=&gt;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 baseline="300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baseline="30000" smtClean="0">
                    <a:solidFill>
                      <a:schemeClr val="tx1"/>
                    </a:solidFill>
                    <a:latin typeface="+mj-lt"/>
                  </a:rPr>
                  <a:t>(n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)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n =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n) là số các số nguyên dương nhỏ hơn n và nguyên tố cùng nhau với n</a:t>
                </a:r>
              </a:p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Đối với RSA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có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:</a:t>
                </a:r>
                <a:endParaRPr lang="vi-VN" altLang="en-US" sz="2600" b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n = pq với p và q là các số nguyên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tố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(n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) = (p - 1)(q -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1)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ed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≡ 1 mod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n) 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=&gt;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số nguyên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k: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ed =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(n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) +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M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&lt; n</a:t>
                </a:r>
              </a:p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Có thể suy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ra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: C</a:t>
                </a:r>
                <a:r>
                  <a:rPr lang="vi-VN" altLang="en-US" sz="2600" b="0" baseline="30000" smtClean="0">
                    <a:solidFill>
                      <a:schemeClr val="tx1"/>
                    </a:solidFill>
                    <a:latin typeface="+mj-lt"/>
                  </a:rPr>
                  <a:t>d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n = M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ed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mod n =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M</a:t>
                </a:r>
                <a:r>
                  <a:rPr lang="vi-VN" altLang="en-US" sz="2600" b="0" baseline="30000" smtClean="0">
                    <a:solidFill>
                      <a:schemeClr val="tx1"/>
                    </a:solidFill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600" b="0" i="1" baseline="3000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600" b="0" baseline="30000" smtClean="0">
                    <a:solidFill>
                      <a:schemeClr val="tx1"/>
                    </a:solidFill>
                    <a:latin typeface="+mj-lt"/>
                  </a:rPr>
                  <a:t>(n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) + 1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mod n = M mod n = M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1185333"/>
                <a:ext cx="8867775" cy="5329664"/>
              </a:xfrm>
              <a:prstGeom prst="rect">
                <a:avLst/>
              </a:prstGeom>
              <a:blipFill rotWithShape="1">
                <a:blip r:embed="rId3"/>
                <a:stretch>
                  <a:fillRect l="-1031" t="-343" b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9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/>
              <a:t>Ví dụ tạo khóa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824" y="1185333"/>
                <a:ext cx="8867775" cy="5075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Chọn 2 số nguyên tố p = 17 và q = 11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Tính n = pq = 17 </a:t>
                </a:r>
                <a:r>
                  <a:rPr lang="en-US" altLang="en-US" sz="2800" b="0" smtClean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11 = 187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n) = (p - 1)(q - 1) = 16 </a:t>
                </a:r>
                <a:r>
                  <a:rPr lang="en-US" altLang="en-US" sz="2800" b="0" smtClean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10 = 160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Chọn </a:t>
                </a: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e: 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gcd(e, 160) = 1 và 1 &lt; e &lt; 160; lấy e = 7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Xác định </a:t>
                </a: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d: 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de ≡ 1 mod 160 và d ≤ 187</a:t>
                </a: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Giá 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trị d = 23 vì 23 </a:t>
                </a:r>
                <a:r>
                  <a:rPr lang="en-US" altLang="en-US" sz="2800" b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 7 = 161 = 1 </a:t>
                </a:r>
                <a:r>
                  <a:rPr lang="en-US" altLang="en-US" sz="2800" b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 160 + 1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Công bố khóa công khai KU = {7, 187}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Giữ bí mật khóa riêng KR = {23, 187}</a:t>
                </a: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Hủy bỏ các giá trị bí mật p = 17 và q = 11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1185333"/>
                <a:ext cx="8867775" cy="5075428"/>
              </a:xfrm>
              <a:prstGeom prst="rect">
                <a:avLst/>
              </a:prstGeom>
              <a:blipFill rotWithShape="1">
                <a:blip r:embed="rId3"/>
                <a:stretch>
                  <a:fillRect l="-1168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/>
              <a:t>Ví dụ </a:t>
            </a:r>
            <a:r>
              <a:rPr lang="fr-FR" altLang="en-US" sz="4000" smtClean="0"/>
              <a:t>thực hiện RSA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40833" r="13984" b="24722"/>
          <a:stretch/>
        </p:blipFill>
        <p:spPr bwMode="auto">
          <a:xfrm>
            <a:off x="180974" y="1524000"/>
            <a:ext cx="88106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/>
              <a:t>Chọn tham số RSA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824" y="1185333"/>
            <a:ext cx="8867775" cy="451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Cần chọn p và q đủ lớn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Thường chọn e nhỏ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Thường có thể chọn cùng giá trị của e cho tất cả người dùng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Trước đây khuyến nghị giá trị của e là 3, nhưng hiện nay được coi là quá nhỏ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Thường chọn e = 2</a:t>
            </a:r>
            <a:r>
              <a:rPr lang="vi-VN" altLang="en-US" sz="2800" b="0" baseline="30000">
                <a:solidFill>
                  <a:schemeClr val="tx1"/>
                </a:solidFill>
                <a:latin typeface="+mj-lt"/>
              </a:rPr>
              <a:t>16</a:t>
            </a:r>
            <a:r>
              <a:rPr lang="vi-VN" altLang="en-US" sz="2800" b="0">
                <a:solidFill>
                  <a:schemeClr val="tx1"/>
                </a:solidFill>
                <a:latin typeface="+mj-lt"/>
              </a:rPr>
              <a:t> - 1 = 65535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Giá trị của d sẽ lớn và khó đoán</a:t>
            </a:r>
          </a:p>
        </p:txBody>
      </p:sp>
    </p:spTree>
    <p:extLst>
      <p:ext uri="{BB962C8B-B14F-4D97-AF65-F5344CB8AC3E}">
        <p14:creationId xmlns:p14="http://schemas.microsoft.com/office/powerpoint/2010/main" val="35277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/>
              <a:t>An toàn của RSA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824" y="1185333"/>
            <a:ext cx="886777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  <a:latin typeface="+mj-lt"/>
              </a:rPr>
              <a:t>Khóa 128 bit là một số giữa 1 và một số rất lớn</a:t>
            </a:r>
          </a:p>
          <a:p>
            <a:pPr algn="l">
              <a:lnSpc>
                <a:spcPct val="130000"/>
              </a:lnSpc>
            </a:pPr>
            <a:r>
              <a:rPr lang="en-US" altLang="en-US" sz="2600" b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vi-VN" altLang="en-US" sz="2600" b="0" smtClean="0">
                <a:solidFill>
                  <a:schemeClr val="tx1"/>
                </a:solidFill>
                <a:latin typeface="+mj-lt"/>
              </a:rPr>
              <a:t>340.282.366.920.938.000.000.000.000.000.000.000.000</a:t>
            </a:r>
            <a:endParaRPr lang="vi-VN" altLang="en-US" sz="2600" b="0">
              <a:solidFill>
                <a:schemeClr val="tx1"/>
              </a:solidFill>
              <a:latin typeface="+mj-lt"/>
            </a:endParaRP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  <a:latin typeface="+mj-lt"/>
              </a:rPr>
              <a:t>Có bao nhiêu số nguyên tố giữa 1 và số </a:t>
            </a:r>
            <a:r>
              <a:rPr lang="vi-VN" altLang="en-US" sz="2600" b="0" smtClean="0">
                <a:solidFill>
                  <a:schemeClr val="tx1"/>
                </a:solidFill>
                <a:latin typeface="+mj-lt"/>
              </a:rPr>
              <a:t>này</a:t>
            </a:r>
            <a:r>
              <a:rPr lang="en-US" altLang="en-US" sz="2600" b="0" smtClean="0">
                <a:solidFill>
                  <a:schemeClr val="tx1"/>
                </a:solidFill>
                <a:latin typeface="+mj-lt"/>
              </a:rPr>
              <a:t>: </a:t>
            </a:r>
            <a:endParaRPr lang="vi-VN" altLang="en-US" sz="2600" b="0">
              <a:solidFill>
                <a:schemeClr val="tx1"/>
              </a:solidFill>
              <a:latin typeface="+mj-lt"/>
            </a:endParaRPr>
          </a:p>
          <a:p>
            <a:pPr marL="685800" lvl="1" indent="-4572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altLang="en-US" sz="2600" b="0">
                <a:solidFill>
                  <a:schemeClr val="tx1"/>
                </a:solidFill>
                <a:latin typeface="+mj-lt"/>
              </a:rPr>
              <a:t>≈ n / ln(n) = 2</a:t>
            </a:r>
            <a:r>
              <a:rPr lang="vi-VN" altLang="en-US" sz="2600" b="0" baseline="30000">
                <a:solidFill>
                  <a:schemeClr val="tx1"/>
                </a:solidFill>
                <a:latin typeface="+mj-lt"/>
              </a:rPr>
              <a:t>128</a:t>
            </a:r>
            <a:r>
              <a:rPr lang="vi-VN" altLang="en-US" sz="2600" b="0">
                <a:solidFill>
                  <a:schemeClr val="tx1"/>
                </a:solidFill>
                <a:latin typeface="+mj-lt"/>
              </a:rPr>
              <a:t> / ln(2</a:t>
            </a:r>
            <a:r>
              <a:rPr lang="vi-VN" altLang="en-US" sz="2600" b="0" baseline="30000">
                <a:solidFill>
                  <a:schemeClr val="tx1"/>
                </a:solidFill>
                <a:latin typeface="+mj-lt"/>
              </a:rPr>
              <a:t>128</a:t>
            </a:r>
            <a:r>
              <a:rPr lang="vi-VN" altLang="en-US" sz="2600" b="0">
                <a:solidFill>
                  <a:schemeClr val="tx1"/>
                </a:solidFill>
                <a:latin typeface="+mj-lt"/>
              </a:rPr>
              <a:t>) ≈ 3.835.341.275.459.350.000.000.000.000.000.000.000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  <a:latin typeface="+mj-lt"/>
              </a:rPr>
              <a:t>Cần bao nhiêu thời gian nếu mỗi giây có thể tính được 10</a:t>
            </a:r>
            <a:r>
              <a:rPr lang="vi-VN" altLang="en-US" sz="2600" b="0" baseline="30000">
                <a:solidFill>
                  <a:schemeClr val="tx1"/>
                </a:solidFill>
                <a:latin typeface="+mj-lt"/>
              </a:rPr>
              <a:t>12</a:t>
            </a:r>
            <a:r>
              <a:rPr lang="vi-VN" altLang="en-US" sz="2600" b="0">
                <a:solidFill>
                  <a:schemeClr val="tx1"/>
                </a:solidFill>
                <a:latin typeface="+mj-lt"/>
              </a:rPr>
              <a:t> số</a:t>
            </a:r>
          </a:p>
          <a:p>
            <a:pPr marL="914400" lvl="1" indent="-4572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altLang="en-US" sz="2600" b="0">
                <a:solidFill>
                  <a:schemeClr val="tx1"/>
                </a:solidFill>
                <a:latin typeface="+mj-lt"/>
              </a:rPr>
              <a:t>Hơn 121,617,874,031,562,000 năm (khoảng 10 triệu lần tuổi của vũ trụ)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600" b="0">
                <a:solidFill>
                  <a:schemeClr val="tx1"/>
                </a:solidFill>
                <a:latin typeface="+mj-lt"/>
              </a:rPr>
              <a:t>An toàn nhưng cần đề phòng những điểm yếu</a:t>
            </a:r>
          </a:p>
        </p:txBody>
      </p:sp>
    </p:spTree>
    <p:extLst>
      <p:ext uri="{BB962C8B-B14F-4D97-AF65-F5344CB8AC3E}">
        <p14:creationId xmlns:p14="http://schemas.microsoft.com/office/powerpoint/2010/main" val="13596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48584"/>
            <a:ext cx="88392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3400" dirty="0" smtClean="0"/>
              <a:t>CHƯƠNG 4: MẬT MÃ KHÓA CÔNG KHAI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00"/>
                </a:solidFill>
              </a:rPr>
              <a:t>4.1 </a:t>
            </a:r>
            <a:r>
              <a:rPr lang="en-US" sz="3200" dirty="0" err="1">
                <a:solidFill>
                  <a:srgbClr val="000000"/>
                </a:solidFill>
              </a:rPr>
              <a:t>Nguyên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lý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của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các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hệ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mật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mã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khoá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công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khai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  <a:endParaRPr lang="en-US" sz="32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00"/>
                </a:solidFill>
              </a:rPr>
              <a:t>4.2 </a:t>
            </a:r>
            <a:r>
              <a:rPr lang="en-US" sz="3200" dirty="0" err="1">
                <a:solidFill>
                  <a:srgbClr val="000000"/>
                </a:solidFill>
              </a:rPr>
              <a:t>Hệ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mã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hoá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RSA.</a:t>
            </a:r>
            <a:endParaRPr lang="en-US" sz="32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3200" dirty="0">
                <a:solidFill>
                  <a:srgbClr val="000000"/>
                </a:solidFill>
              </a:rPr>
              <a:t>4.3 Hệ trao đổi khoá Diffie-Hellman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00"/>
                </a:solidFill>
              </a:rPr>
              <a:t>4.4 </a:t>
            </a:r>
            <a:r>
              <a:rPr lang="en-US" sz="3200" dirty="0" err="1">
                <a:solidFill>
                  <a:srgbClr val="000000"/>
                </a:solidFill>
              </a:rPr>
              <a:t>Hạn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chế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của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mật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mã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khoá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công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khai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2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/>
              <a:t>Phá mã 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824" y="990600"/>
                <a:ext cx="8867775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Phương pháp vét cạn</a:t>
                </a: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Thử tất cả các khóa riêng có </a:t>
                </a: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thể</a:t>
                </a:r>
                <a:r>
                  <a:rPr lang="en-US" altLang="en-US" sz="2800" b="0" smtClean="0">
                    <a:solidFill>
                      <a:schemeClr val="tx1"/>
                    </a:solidFill>
                    <a:latin typeface="+mj-lt"/>
                  </a:rPr>
                  <a:t>: p</a:t>
                </a: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hụ 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thuộc vào độ dài khóa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Phương pháp phân tích toán học</a:t>
                </a: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Phân n thành tích 2 số nguyên tố p và </a:t>
                </a: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q</a:t>
                </a:r>
                <a:endParaRPr lang="en-US" altLang="en-US" sz="28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Xác 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định trực tiếp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n) không thông qua p và </a:t>
                </a: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q</a:t>
                </a:r>
                <a:endParaRPr lang="en-US" altLang="en-US" sz="28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Xác 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định trực tiếp d không thông qua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n)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Phương pháp phân tích thời gian</a:t>
                </a: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Dựa trên việc đo thời gian giải </a:t>
                </a: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mã</a:t>
                </a:r>
                <a:endParaRPr lang="en-US" altLang="en-US" sz="28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800" b="0" smtClean="0">
                    <a:solidFill>
                      <a:schemeClr val="tx1"/>
                    </a:solidFill>
                    <a:latin typeface="+mj-lt"/>
                  </a:rPr>
                  <a:t>Có </a:t>
                </a:r>
                <a:r>
                  <a:rPr lang="vi-VN" altLang="en-US" sz="2800" b="0">
                    <a:solidFill>
                      <a:schemeClr val="tx1"/>
                    </a:solidFill>
                    <a:latin typeface="+mj-lt"/>
                  </a:rPr>
                  <a:t>thể ngăn ngừa bằng cách làm nhiễu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990600"/>
                <a:ext cx="8867775" cy="5693866"/>
              </a:xfrm>
              <a:prstGeom prst="rect">
                <a:avLst/>
              </a:prstGeom>
              <a:blipFill rotWithShape="1">
                <a:blip r:embed="rId3"/>
                <a:stretch>
                  <a:fillRect l="-1168" b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1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/>
              <a:t>Phân tích thừa số RSA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824" y="990600"/>
            <a:ext cx="88677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An toàn của RSA dựa trên độ phức tạp của việc phân tích thừa số n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Thời gian cần thiết để phân tích thừa số một số lớn tăng theo hàm mũ với số bit của số đó</a:t>
            </a:r>
          </a:p>
          <a:p>
            <a:pPr marL="914400" lvl="1" indent="-4572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Mất nhiều năm khi số chữ số thập phân của n vượt quá 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100</a:t>
            </a:r>
            <a:endParaRPr lang="vi-VN" altLang="en-US" sz="2800" b="0">
              <a:solidFill>
                <a:schemeClr val="tx1"/>
              </a:solidFill>
              <a:latin typeface="+mj-lt"/>
            </a:endParaRP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Kích thước khóa lớn đảm bảo an toàn cho RSA</a:t>
            </a:r>
          </a:p>
          <a:p>
            <a:pPr marL="914400" lvl="1" indent="-4572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Từ 1024 bit trở </a:t>
            </a: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lên</a:t>
            </a:r>
            <a:endParaRPr lang="en-US" altLang="en-US" sz="2800" b="0" smtClean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altLang="en-US" sz="2800" b="0" smtClean="0">
                <a:solidFill>
                  <a:schemeClr val="tx1"/>
                </a:solidFill>
                <a:latin typeface="+mj-lt"/>
              </a:rPr>
              <a:t>Gần </a:t>
            </a:r>
            <a:r>
              <a:rPr lang="vi-VN" altLang="en-US" sz="2800" b="0">
                <a:solidFill>
                  <a:schemeClr val="tx1"/>
                </a:solidFill>
                <a:latin typeface="+mj-lt"/>
              </a:rPr>
              <a:t>đây nhất năm 1999 đã phá mã được 512 bit (155 chữ số thập phân) </a:t>
            </a:r>
          </a:p>
        </p:txBody>
      </p:sp>
    </p:spTree>
    <p:extLst>
      <p:ext uri="{BB962C8B-B14F-4D97-AF65-F5344CB8AC3E}">
        <p14:creationId xmlns:p14="http://schemas.microsoft.com/office/powerpoint/2010/main" val="7710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399" y="304800"/>
            <a:ext cx="8839199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000" smtClean="0"/>
              <a:t>4.3 </a:t>
            </a:r>
            <a:r>
              <a:rPr lang="vi-VN" altLang="en-US" sz="4000" smtClean="0"/>
              <a:t>Hệ </a:t>
            </a:r>
            <a:r>
              <a:rPr lang="vi-VN" altLang="en-US" sz="4000"/>
              <a:t>trao đổi khóa Diffie-Hellman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824" y="990600"/>
            <a:ext cx="88677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Giải thuật mật mã khóa công khai đầu tiên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Đề xuất bởi Whitfield Diffie và Martin Hellman vào năm 1976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Malcolm Williamson (GCHQ - Anh) phát hiện trước mấy năm nhưng đến năm 1997 mới công bố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Chỉ dùng để trao đổi khóa bí mật một cách an toàn trên các kêch thông tin không an toàn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Khóa bí mật được tính toán bởi cả hai bên</a:t>
            </a:r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vi-VN" altLang="en-US" sz="2800" b="0">
                <a:solidFill>
                  <a:schemeClr val="tx1"/>
                </a:solidFill>
                <a:latin typeface="+mj-lt"/>
              </a:rPr>
              <a:t>An toàn phụ thuộc vào độ phức tạp của việc tính log rời rạc</a:t>
            </a:r>
          </a:p>
        </p:txBody>
      </p:sp>
    </p:spTree>
    <p:extLst>
      <p:ext uri="{BB962C8B-B14F-4D97-AF65-F5344CB8AC3E}">
        <p14:creationId xmlns:p14="http://schemas.microsoft.com/office/powerpoint/2010/main" val="33827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399" y="304800"/>
            <a:ext cx="8839199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000"/>
              <a:t>Thiết lập Diffie-Hellman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824" y="1147336"/>
                <a:ext cx="8867775" cy="5329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Các bên thống nhất với nhau các tham số chung</a:t>
                </a: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q là một số nguyên tố đủ lớn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vi-VN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là một nguyên căn của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q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vi-VN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q, </a:t>
                </a:r>
                <a14:m>
                  <m:oMath xmlns:m="http://schemas.openxmlformats.org/officeDocument/2006/math">
                    <m:r>
                      <a:rPr lang="vi-VN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vi-VN" altLang="en-US" sz="2600" b="0" baseline="30000" smtClean="0">
                    <a:solidFill>
                      <a:schemeClr val="tx1"/>
                    </a:solidFill>
                    <a:latin typeface="+mj-lt"/>
                  </a:rPr>
                  <a:t>2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q,..., </a:t>
                </a:r>
                <a14:m>
                  <m:oMath xmlns:m="http://schemas.openxmlformats.org/officeDocument/2006/math">
                    <m:r>
                      <a:rPr lang="vi-VN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vi-VN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vi-VN" altLang="en-US" sz="2600" b="0" baseline="30000" smtClean="0">
                    <a:solidFill>
                      <a:schemeClr val="tx1"/>
                    </a:solidFill>
                    <a:latin typeface="+mj-lt"/>
                  </a:rPr>
                  <a:t>q-1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q là các số nguyên giao hoán của các số từ 1 đến q - 1</a:t>
                </a:r>
              </a:p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Bên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:</a:t>
                </a:r>
                <a:endParaRPr lang="vi-VN" altLang="en-US" sz="2600" b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Chọn ngẫu nhiên làm khóa riêng X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&lt; q </a:t>
                </a:r>
                <a:endParaRPr lang="en-US" altLang="en-US" sz="26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Tính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khóa chung Y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vi-VN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vi-VN" altLang="en-US" sz="2600" b="0" baseline="30000" smtClean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q</a:t>
                </a:r>
              </a:p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Bên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:</a:t>
                </a:r>
                <a:endParaRPr lang="vi-VN" altLang="en-US" sz="2600" b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Chọn ngẫu nhiên làm khóa riêng X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&lt; q </a:t>
                </a:r>
              </a:p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Tính khóa chung Y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vi-VN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mod q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1147336"/>
                <a:ext cx="8867775" cy="5329664"/>
              </a:xfrm>
              <a:prstGeom prst="rect">
                <a:avLst/>
              </a:prstGeom>
              <a:blipFill rotWithShape="1">
                <a:blip r:embed="rId3"/>
                <a:stretch>
                  <a:fillRect l="-1031" t="-343" b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5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399" y="304800"/>
            <a:ext cx="8839199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/>
              <a:t>Trao đổi khóa Diffie-Hellman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824" y="1147336"/>
                <a:ext cx="8867775" cy="5373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Tính toán khóa bí mật</a:t>
                </a: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Bên A biết khóa riêng X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và khóa công khai Y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B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				    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K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= Y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mod q</a:t>
                </a:r>
              </a:p>
              <a:p>
                <a:pPr marL="914400" lvl="1" indent="-4572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Bên B biết khóa riêng X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và khóa công khai Y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A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				    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K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= Y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mod q</a:t>
                </a:r>
              </a:p>
              <a:p>
                <a:pPr marL="457200" indent="-457200" algn="l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Chứng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minh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:</a:t>
                </a:r>
                <a:endParaRPr lang="vi-VN" altLang="en-US" sz="2600" b="0">
                  <a:solidFill>
                    <a:schemeClr val="tx1"/>
                  </a:solidFill>
                  <a:latin typeface="+mj-lt"/>
                </a:endParaRPr>
              </a:p>
              <a:p>
                <a:pPr lvl="1" algn="l">
                  <a:lnSpc>
                    <a:spcPct val="120000"/>
                  </a:lnSpc>
                </a:pP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	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Y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XB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q </a:t>
                </a:r>
                <a:r>
                  <a:rPr lang="en-US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= (</a:t>
                </a:r>
                <a14:m>
                  <m:oMath xmlns:m="http://schemas.openxmlformats.org/officeDocument/2006/math">
                    <m:r>
                      <a:rPr lang="vi-VN" alt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q)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mod q</a:t>
                </a:r>
              </a:p>
              <a:p>
                <a:pPr lvl="1" algn="l">
                  <a:lnSpc>
                    <a:spcPct val="120000"/>
                  </a:lnSpc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			   = </a:t>
                </a:r>
                <a14:m>
                  <m:oMath xmlns:m="http://schemas.openxmlformats.org/officeDocument/2006/math">
                    <m:r>
                      <a:rPr lang="vi-VN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q</a:t>
                </a:r>
              </a:p>
              <a:p>
                <a:pPr lvl="1" algn="l">
                  <a:lnSpc>
                    <a:spcPct val="120000"/>
                  </a:lnSpc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			   = </a:t>
                </a:r>
                <a14:m>
                  <m:oMath xmlns:m="http://schemas.openxmlformats.org/officeDocument/2006/math">
                    <m:r>
                      <a:rPr lang="vi-VN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q</a:t>
                </a:r>
              </a:p>
              <a:p>
                <a:pPr lvl="1" algn="l">
                  <a:lnSpc>
                    <a:spcPct val="120000"/>
                  </a:lnSpc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			   = 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vi-VN" altLang="en-US" sz="26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mod q)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mod q</a:t>
                </a:r>
              </a:p>
              <a:p>
                <a:pPr lvl="1" algn="l">
                  <a:lnSpc>
                    <a:spcPct val="120000"/>
                  </a:lnSpc>
                </a:pP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			   = Y</a:t>
                </a:r>
                <a:r>
                  <a:rPr lang="vi-VN" altLang="en-US" sz="2600" b="0" baseline="-25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6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600" b="0" baseline="-4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600" b="0">
                    <a:solidFill>
                      <a:schemeClr val="tx1"/>
                    </a:solidFill>
                    <a:latin typeface="+mj-lt"/>
                  </a:rPr>
                  <a:t> mod q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1147336"/>
                <a:ext cx="8867775" cy="5373779"/>
              </a:xfrm>
              <a:prstGeom prst="rect">
                <a:avLst/>
              </a:prstGeom>
              <a:blipFill rotWithShape="1">
                <a:blip r:embed="rId3"/>
                <a:stretch>
                  <a:fillRect l="-1031" t="-340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0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399" y="304800"/>
            <a:ext cx="8839199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/>
              <a:t>Ví dụ Diffie-Hellman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824" y="1147336"/>
                <a:ext cx="8867775" cy="5437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Alice và Bob muốn trao đổi khóa bí mật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Cùng chọn q = 353 và </a:t>
                </a:r>
                <a14:m>
                  <m:oMath xmlns:m="http://schemas.openxmlformats.org/officeDocument/2006/math">
                    <m:r>
                      <a:rPr lang="vi-VN" altLang="en-US" sz="27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= 3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Chọn ngẫu nhiên các khóa </a:t>
                </a:r>
                <a:r>
                  <a:rPr lang="vi-VN" altLang="en-US" sz="2700" b="0" smtClean="0">
                    <a:solidFill>
                      <a:schemeClr val="tx1"/>
                    </a:solidFill>
                    <a:latin typeface="+mj-lt"/>
                  </a:rPr>
                  <a:t>riêng</a:t>
                </a:r>
                <a:r>
                  <a:rPr lang="en-US" altLang="en-US" sz="2700" b="0" smtClean="0">
                    <a:solidFill>
                      <a:schemeClr val="tx1"/>
                    </a:solidFill>
                    <a:latin typeface="+mj-lt"/>
                  </a:rPr>
                  <a:t>: </a:t>
                </a: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700" b="0" smtClean="0">
                    <a:solidFill>
                      <a:schemeClr val="tx1"/>
                    </a:solidFill>
                    <a:latin typeface="+mj-lt"/>
                  </a:rPr>
                  <a:t>Alice 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chọn X</a:t>
                </a:r>
                <a:r>
                  <a:rPr lang="vi-VN" altLang="en-US" sz="2700" b="0" baseline="-25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= 97, Bob chọn X</a:t>
                </a:r>
                <a:r>
                  <a:rPr lang="vi-VN" altLang="en-US" sz="2700" b="0" baseline="-25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= 233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Tính toán các khóa công </a:t>
                </a:r>
                <a:r>
                  <a:rPr lang="vi-VN" altLang="en-US" sz="2700" b="0" smtClean="0">
                    <a:solidFill>
                      <a:schemeClr val="tx1"/>
                    </a:solidFill>
                    <a:latin typeface="+mj-lt"/>
                  </a:rPr>
                  <a:t>khai</a:t>
                </a:r>
                <a:r>
                  <a:rPr lang="en-US" altLang="en-US" sz="2700" b="0" smtClean="0">
                    <a:solidFill>
                      <a:schemeClr val="tx1"/>
                    </a:solidFill>
                    <a:latin typeface="+mj-lt"/>
                  </a:rPr>
                  <a:t>:</a:t>
                </a:r>
                <a:endParaRPr lang="vi-VN" altLang="en-US" sz="2700" b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Y</a:t>
                </a:r>
                <a:r>
                  <a:rPr lang="vi-VN" altLang="en-US" sz="2700" b="0" baseline="-25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= 3</a:t>
                </a:r>
                <a:r>
                  <a:rPr lang="vi-VN" altLang="en-US" sz="2700" b="0" baseline="30000">
                    <a:solidFill>
                      <a:schemeClr val="tx1"/>
                    </a:solidFill>
                    <a:latin typeface="+mj-lt"/>
                  </a:rPr>
                  <a:t>97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mod 353 = 40	(</a:t>
                </a:r>
                <a:r>
                  <a:rPr lang="vi-VN" altLang="en-US" sz="2700" b="0" smtClean="0">
                    <a:solidFill>
                      <a:schemeClr val="tx1"/>
                    </a:solidFill>
                    <a:latin typeface="+mj-lt"/>
                  </a:rPr>
                  <a:t>Alice)</a:t>
                </a:r>
                <a:endParaRPr lang="en-US" altLang="en-US" sz="27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700" b="0" smtClean="0">
                    <a:solidFill>
                      <a:schemeClr val="tx1"/>
                    </a:solidFill>
                    <a:latin typeface="+mj-lt"/>
                  </a:rPr>
                  <a:t>Y</a:t>
                </a:r>
                <a:r>
                  <a:rPr lang="vi-VN" altLang="en-US" sz="2700" b="0" baseline="-25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700" b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= 3</a:t>
                </a:r>
                <a:r>
                  <a:rPr lang="vi-VN" altLang="en-US" sz="2700" b="0" baseline="30000">
                    <a:solidFill>
                      <a:schemeClr val="tx1"/>
                    </a:solidFill>
                    <a:latin typeface="+mj-lt"/>
                  </a:rPr>
                  <a:t>233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mod 353 = 248	(Bob)</a:t>
                </a:r>
              </a:p>
              <a:p>
                <a:pPr marL="457200" indent="-457200" algn="l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Tính toán khóa bí mật chung</a:t>
                </a: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K = Y</a:t>
                </a:r>
                <a:r>
                  <a:rPr lang="vi-VN" altLang="en-US" sz="2700" b="0" baseline="-25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7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700" b="0" baseline="-4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mod 353 = 248</a:t>
                </a:r>
                <a:r>
                  <a:rPr lang="vi-VN" altLang="en-US" sz="2700" b="0" baseline="30000">
                    <a:solidFill>
                      <a:schemeClr val="tx1"/>
                    </a:solidFill>
                    <a:latin typeface="+mj-lt"/>
                  </a:rPr>
                  <a:t>97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mod 353 = 160	    (</a:t>
                </a:r>
                <a:r>
                  <a:rPr lang="vi-VN" altLang="en-US" sz="2700" b="0" smtClean="0">
                    <a:solidFill>
                      <a:schemeClr val="tx1"/>
                    </a:solidFill>
                    <a:latin typeface="+mj-lt"/>
                  </a:rPr>
                  <a:t>Alice)</a:t>
                </a:r>
                <a:endParaRPr lang="en-US" altLang="en-US" sz="2700" b="0" smtClean="0">
                  <a:solidFill>
                    <a:schemeClr val="tx1"/>
                  </a:solidFill>
                  <a:latin typeface="+mj-lt"/>
                </a:endParaRPr>
              </a:p>
              <a:p>
                <a:pPr marL="914400" lvl="1" indent="-457200" algn="l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vi-VN" altLang="en-US" sz="2700" b="0" smtClean="0">
                    <a:solidFill>
                      <a:schemeClr val="tx1"/>
                    </a:solidFill>
                    <a:latin typeface="+mj-lt"/>
                  </a:rPr>
                  <a:t>K 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= Y</a:t>
                </a:r>
                <a:r>
                  <a:rPr lang="vi-VN" altLang="en-US" sz="2700" b="0" baseline="-2500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vi-VN" altLang="en-US" sz="2700" b="0" baseline="3000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vi-VN" altLang="en-US" sz="2700" b="0" baseline="-4000">
                    <a:solidFill>
                      <a:schemeClr val="tx1"/>
                    </a:solidFill>
                    <a:latin typeface="+mj-lt"/>
                  </a:rPr>
                  <a:t>B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mod 353 = 40</a:t>
                </a:r>
                <a:r>
                  <a:rPr lang="vi-VN" altLang="en-US" sz="2700" b="0" baseline="30000">
                    <a:solidFill>
                      <a:schemeClr val="tx1"/>
                    </a:solidFill>
                    <a:latin typeface="+mj-lt"/>
                  </a:rPr>
                  <a:t>233</a:t>
                </a:r>
                <a:r>
                  <a:rPr lang="vi-VN" altLang="en-US" sz="2700" b="0">
                    <a:solidFill>
                      <a:schemeClr val="tx1"/>
                    </a:solidFill>
                    <a:latin typeface="+mj-lt"/>
                  </a:rPr>
                  <a:t> mod 353 = 160	    (Bob)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4" y="1147336"/>
                <a:ext cx="8867775" cy="5437579"/>
              </a:xfrm>
              <a:prstGeom prst="rect">
                <a:avLst/>
              </a:prstGeom>
              <a:blipFill rotWithShape="1">
                <a:blip r:embed="rId3"/>
                <a:stretch>
                  <a:fillRect l="-1100" r="-1031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0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399" y="304800"/>
            <a:ext cx="8839199" cy="563562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mtClean="0"/>
              <a:t>4.4 Hạn </a:t>
            </a:r>
            <a:r>
              <a:rPr lang="fr-FR" altLang="en-US"/>
              <a:t>chế của </a:t>
            </a:r>
            <a:r>
              <a:rPr lang="fr-FR" altLang="en-US" smtClean="0"/>
              <a:t>mật mã khóa </a:t>
            </a:r>
            <a:r>
              <a:rPr lang="fr-FR" altLang="en-US"/>
              <a:t>công khai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3824" y="1147336"/>
            <a:ext cx="8867775" cy="538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vi-VN" altLang="en-US" sz="2500" b="0">
                <a:solidFill>
                  <a:schemeClr val="tx1"/>
                </a:solidFill>
                <a:latin typeface="+mj-lt"/>
              </a:rPr>
              <a:t>Tốc độ xử </a:t>
            </a: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lý</a:t>
            </a:r>
            <a:r>
              <a:rPr lang="en-US" altLang="en-US" sz="2500" b="0">
                <a:solidFill>
                  <a:schemeClr val="tx1"/>
                </a:solidFill>
                <a:latin typeface="+mj-lt"/>
              </a:rPr>
              <a:t>:</a:t>
            </a:r>
            <a:endParaRPr lang="vi-VN" altLang="en-US" sz="2500" b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vi-VN" altLang="en-US" sz="2500" b="0">
                <a:solidFill>
                  <a:schemeClr val="tx1"/>
                </a:solidFill>
                <a:latin typeface="+mj-lt"/>
              </a:rPr>
              <a:t>Các giải thuật khóa công khai chủ yếu dùng các phép nhân chậm hơn nhiều so với các giải thuật đối </a:t>
            </a: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xứng</a:t>
            </a:r>
            <a:endParaRPr lang="en-US" altLang="en-US" sz="2500" b="0" smtClean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Không </a:t>
            </a:r>
            <a:r>
              <a:rPr lang="vi-VN" altLang="en-US" sz="2500" b="0">
                <a:solidFill>
                  <a:schemeClr val="tx1"/>
                </a:solidFill>
                <a:latin typeface="+mj-lt"/>
              </a:rPr>
              <a:t>thích hợp cho mã hóa thông </a:t>
            </a: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thường</a:t>
            </a:r>
            <a:endParaRPr lang="en-US" altLang="en-US" sz="2500" b="0" smtClean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Thường </a:t>
            </a:r>
            <a:r>
              <a:rPr lang="vi-VN" altLang="en-US" sz="2500" b="0">
                <a:solidFill>
                  <a:schemeClr val="tx1"/>
                </a:solidFill>
                <a:latin typeface="+mj-lt"/>
              </a:rPr>
              <a:t>dùng trao đổi khóa bí mật đầu phiên truyền tin</a:t>
            </a:r>
          </a:p>
          <a:p>
            <a:pPr marL="457200" indent="-457200" algn="l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vi-VN" altLang="en-US" sz="2500" b="0">
                <a:solidFill>
                  <a:schemeClr val="tx1"/>
                </a:solidFill>
                <a:latin typeface="+mj-lt"/>
              </a:rPr>
              <a:t>Tính xác thực của khóa công </a:t>
            </a: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khai</a:t>
            </a:r>
            <a:r>
              <a:rPr lang="en-US" altLang="en-US" sz="2500" b="0" smtClean="0">
                <a:solidFill>
                  <a:schemeClr val="tx1"/>
                </a:solidFill>
                <a:latin typeface="+mj-lt"/>
              </a:rPr>
              <a:t>:</a:t>
            </a:r>
            <a:endParaRPr lang="vi-VN" altLang="en-US" sz="2500" b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vi-VN" altLang="en-US" sz="2500" b="0">
                <a:solidFill>
                  <a:schemeClr val="tx1"/>
                </a:solidFill>
                <a:latin typeface="+mj-lt"/>
              </a:rPr>
              <a:t>Bất cứ ai cũng có thể tạo ra một khóa công bố đó là của một người </a:t>
            </a: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khác</a:t>
            </a:r>
            <a:endParaRPr lang="en-US" altLang="en-US" sz="2500" b="0" smtClean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Chừng </a:t>
            </a:r>
            <a:r>
              <a:rPr lang="vi-VN" altLang="en-US" sz="2500" b="0">
                <a:solidFill>
                  <a:schemeClr val="tx1"/>
                </a:solidFill>
                <a:latin typeface="+mj-lt"/>
              </a:rPr>
              <a:t>nào việc giả mạo chưa bị phát hiện có thể đọc được nội dung các thông báo gửi cho người </a:t>
            </a: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kia</a:t>
            </a:r>
            <a:endParaRPr lang="en-US" altLang="en-US" sz="2500" b="0" smtClean="0">
              <a:solidFill>
                <a:schemeClr val="tx1"/>
              </a:solidFill>
              <a:latin typeface="+mj-lt"/>
            </a:endParaRPr>
          </a:p>
          <a:p>
            <a:pPr marL="914400" lvl="1" indent="-457200" algn="l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vi-VN" altLang="en-US" sz="2500" b="0" smtClean="0">
                <a:solidFill>
                  <a:schemeClr val="tx1"/>
                </a:solidFill>
                <a:latin typeface="+mj-lt"/>
              </a:rPr>
              <a:t>Cần </a:t>
            </a:r>
            <a:r>
              <a:rPr lang="vi-VN" altLang="en-US" sz="2500" b="0">
                <a:solidFill>
                  <a:schemeClr val="tx1"/>
                </a:solidFill>
                <a:latin typeface="+mj-lt"/>
              </a:rPr>
              <a:t>đảm bảo những người đăng ký khóa là đáng tin</a:t>
            </a:r>
          </a:p>
        </p:txBody>
      </p:sp>
    </p:spTree>
    <p:extLst>
      <p:ext uri="{BB962C8B-B14F-4D97-AF65-F5344CB8AC3E}">
        <p14:creationId xmlns:p14="http://schemas.microsoft.com/office/powerpoint/2010/main" val="5629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48584"/>
            <a:ext cx="89916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950" smtClean="0"/>
              <a:t>4.1 Nguyên lý của các hệ mật mã khóa công khai</a:t>
            </a:r>
            <a:endParaRPr lang="en-US" sz="2950" dirty="0"/>
          </a:p>
        </p:txBody>
      </p:sp>
      <p:sp>
        <p:nvSpPr>
          <p:cNvPr id="4" name="Rectangle 3"/>
          <p:cNvSpPr/>
          <p:nvPr/>
        </p:nvSpPr>
        <p:spPr>
          <a:xfrm>
            <a:off x="123824" y="1162050"/>
            <a:ext cx="88677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800" b="0">
                <a:solidFill>
                  <a:srgbClr val="000000"/>
                </a:solidFill>
              </a:rPr>
              <a:t>Những hạn chế của mật mã đối </a:t>
            </a:r>
            <a:r>
              <a:rPr lang="vi-VN" sz="2800" b="0" smtClean="0">
                <a:solidFill>
                  <a:srgbClr val="000000"/>
                </a:solidFill>
              </a:rPr>
              <a:t>xứng</a:t>
            </a:r>
            <a:r>
              <a:rPr lang="en-US" sz="2800" b="0" smtClean="0">
                <a:solidFill>
                  <a:srgbClr val="000000"/>
                </a:solidFill>
              </a:rPr>
              <a:t>:</a:t>
            </a:r>
            <a:endParaRPr lang="vi-VN" sz="2800" b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b="0">
                <a:solidFill>
                  <a:srgbClr val="000000"/>
                </a:solidFill>
              </a:rPr>
              <a:t>Vấn đề phân phối </a:t>
            </a:r>
            <a:r>
              <a:rPr lang="vi-VN" sz="2800" b="0" smtClean="0">
                <a:solidFill>
                  <a:srgbClr val="000000"/>
                </a:solidFill>
              </a:rPr>
              <a:t>khóa</a:t>
            </a:r>
            <a:endParaRPr lang="en-US" sz="2800" b="0" smtClean="0">
              <a:solidFill>
                <a:srgbClr val="000000"/>
              </a:solidFill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smtClean="0">
                <a:solidFill>
                  <a:srgbClr val="000000"/>
                </a:solidFill>
              </a:rPr>
              <a:t>Khó </a:t>
            </a:r>
            <a:r>
              <a:rPr lang="vi-VN" sz="2800" b="0">
                <a:solidFill>
                  <a:srgbClr val="000000"/>
                </a:solidFill>
              </a:rPr>
              <a:t>đảm bảo chia sẻ mà không làm lộ khóa bí </a:t>
            </a:r>
            <a:r>
              <a:rPr lang="vi-VN" sz="2800" b="0" smtClean="0">
                <a:solidFill>
                  <a:srgbClr val="000000"/>
                </a:solidFill>
              </a:rPr>
              <a:t>mật</a:t>
            </a:r>
            <a:endParaRPr lang="en-US" sz="2800" b="0" smtClean="0">
              <a:solidFill>
                <a:srgbClr val="000000"/>
              </a:solidFill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smtClean="0">
                <a:solidFill>
                  <a:srgbClr val="000000"/>
                </a:solidFill>
              </a:rPr>
              <a:t>Trung </a:t>
            </a:r>
            <a:r>
              <a:rPr lang="vi-VN" sz="2800" b="0">
                <a:solidFill>
                  <a:srgbClr val="000000"/>
                </a:solidFill>
              </a:rPr>
              <a:t>tâm phân phối khóa có thể bị tấn công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b="0">
                <a:solidFill>
                  <a:srgbClr val="000000"/>
                </a:solidFill>
              </a:rPr>
              <a:t>Không thích hợp cho chữ ký số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>
                <a:solidFill>
                  <a:srgbClr val="000000"/>
                </a:solidFill>
              </a:rPr>
              <a:t>Bên nhận có thể làm giả thông báo nói nhận được từ bên </a:t>
            </a:r>
            <a:r>
              <a:rPr lang="vi-VN" sz="2800" b="0" smtClean="0">
                <a:solidFill>
                  <a:srgbClr val="000000"/>
                </a:solidFill>
              </a:rPr>
              <a:t>gửi</a:t>
            </a:r>
            <a:endParaRPr lang="vi-VN" sz="2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8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48584"/>
            <a:ext cx="89916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950" smtClean="0"/>
              <a:t>4.1 Nguyên lý của các hệ mật mã khóa công khai</a:t>
            </a:r>
            <a:endParaRPr lang="en-US" sz="2950" dirty="0"/>
          </a:p>
        </p:txBody>
      </p:sp>
      <p:sp>
        <p:nvSpPr>
          <p:cNvPr id="4" name="Rectangle 3"/>
          <p:cNvSpPr/>
          <p:nvPr/>
        </p:nvSpPr>
        <p:spPr>
          <a:xfrm>
            <a:off x="123824" y="1211282"/>
            <a:ext cx="8867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800" b="0" smtClean="0">
                <a:solidFill>
                  <a:srgbClr val="000000"/>
                </a:solidFill>
              </a:rPr>
              <a:t>Mật </a:t>
            </a:r>
            <a:r>
              <a:rPr lang="vi-VN" sz="2800" b="0">
                <a:solidFill>
                  <a:srgbClr val="000000"/>
                </a:solidFill>
              </a:rPr>
              <a:t>mã khóa công khai đề xuất bởi Whitfield Diffie và Martin Hellman vào năm 1976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b="0">
                <a:solidFill>
                  <a:srgbClr val="000000"/>
                </a:solidFill>
              </a:rPr>
              <a:t>Khắc phục những hạn chế của mật mã đối </a:t>
            </a:r>
            <a:r>
              <a:rPr lang="vi-VN" sz="2800" b="0" smtClean="0">
                <a:solidFill>
                  <a:srgbClr val="000000"/>
                </a:solidFill>
              </a:rPr>
              <a:t>xứng</a:t>
            </a:r>
            <a:endParaRPr lang="en-US" sz="2800" b="0" smtClean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b="0" smtClean="0">
                <a:solidFill>
                  <a:srgbClr val="000000"/>
                </a:solidFill>
              </a:rPr>
              <a:t>Có </a:t>
            </a:r>
            <a:r>
              <a:rPr lang="vi-VN" sz="2800" b="0">
                <a:solidFill>
                  <a:srgbClr val="000000"/>
                </a:solidFill>
              </a:rPr>
              <a:t>thể coi là bước đột phá quan trọng nhất trong lịch sử của ngành mật </a:t>
            </a:r>
            <a:r>
              <a:rPr lang="vi-VN" sz="2800" b="0" smtClean="0">
                <a:solidFill>
                  <a:srgbClr val="000000"/>
                </a:solidFill>
              </a:rPr>
              <a:t>mã</a:t>
            </a:r>
            <a:r>
              <a:rPr lang="en-US" sz="2800" b="0" smtClean="0">
                <a:solidFill>
                  <a:srgbClr val="000000"/>
                </a:solidFill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b="0" smtClean="0">
                <a:solidFill>
                  <a:srgbClr val="000000"/>
                </a:solidFill>
              </a:rPr>
              <a:t>Bổ </a:t>
            </a:r>
            <a:r>
              <a:rPr lang="en-US" sz="2800" b="0" smtClean="0">
                <a:solidFill>
                  <a:srgbClr val="000000"/>
                </a:solidFill>
              </a:rPr>
              <a:t>s</a:t>
            </a:r>
            <a:r>
              <a:rPr lang="vi-VN" sz="2800" b="0" smtClean="0">
                <a:solidFill>
                  <a:srgbClr val="000000"/>
                </a:solidFill>
              </a:rPr>
              <a:t>ung chứ </a:t>
            </a:r>
            <a:r>
              <a:rPr lang="vi-VN" sz="2800" b="0">
                <a:solidFill>
                  <a:srgbClr val="000000"/>
                </a:solidFill>
              </a:rPr>
              <a:t>không thay thế mật mã đối xứng</a:t>
            </a:r>
            <a:r>
              <a:rPr lang="en-US" sz="2800" b="0" smtClean="0">
                <a:solidFill>
                  <a:srgbClr val="000000"/>
                </a:solidFill>
              </a:rPr>
              <a:t>.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48584"/>
            <a:ext cx="89916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950" smtClean="0"/>
              <a:t>4.1 Nguyên lý của các hệ mật mã khóa công khai</a:t>
            </a:r>
            <a:endParaRPr lang="en-US" sz="2950" dirty="0"/>
          </a:p>
        </p:txBody>
      </p:sp>
      <p:sp>
        <p:nvSpPr>
          <p:cNvPr id="4" name="Rectangle 3"/>
          <p:cNvSpPr/>
          <p:nvPr/>
        </p:nvSpPr>
        <p:spPr>
          <a:xfrm>
            <a:off x="123824" y="1085850"/>
            <a:ext cx="8867775" cy="5665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vi-VN" sz="2700" b="0">
                <a:solidFill>
                  <a:srgbClr val="000000"/>
                </a:solidFill>
              </a:rPr>
              <a:t>Đặc điểm mật mã khóa công khai</a:t>
            </a:r>
          </a:p>
          <a:p>
            <a:pPr marL="914400" lvl="1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vi-VN" sz="2700" b="0">
                <a:solidFill>
                  <a:srgbClr val="000000"/>
                </a:solidFill>
              </a:rPr>
              <a:t>Còn gọi là mật mã hai khóa </a:t>
            </a:r>
            <a:r>
              <a:rPr lang="en-US" sz="2700" b="0" smtClean="0">
                <a:solidFill>
                  <a:srgbClr val="000000"/>
                </a:solidFill>
              </a:rPr>
              <a:t>(mã hóa </a:t>
            </a:r>
            <a:r>
              <a:rPr lang="vi-VN" sz="2700" b="0" smtClean="0">
                <a:solidFill>
                  <a:srgbClr val="000000"/>
                </a:solidFill>
              </a:rPr>
              <a:t>bất </a:t>
            </a:r>
            <a:r>
              <a:rPr lang="vi-VN" sz="2700" b="0">
                <a:solidFill>
                  <a:srgbClr val="000000"/>
                </a:solidFill>
              </a:rPr>
              <a:t>đối </a:t>
            </a:r>
            <a:r>
              <a:rPr lang="vi-VN" sz="2700" b="0" smtClean="0">
                <a:solidFill>
                  <a:srgbClr val="000000"/>
                </a:solidFill>
              </a:rPr>
              <a:t>xứng</a:t>
            </a:r>
            <a:r>
              <a:rPr lang="en-US" sz="2700" b="0" smtClean="0">
                <a:solidFill>
                  <a:srgbClr val="000000"/>
                </a:solidFill>
              </a:rPr>
              <a:t>)</a:t>
            </a:r>
            <a:endParaRPr lang="vi-VN" sz="2700" b="0">
              <a:solidFill>
                <a:srgbClr val="000000"/>
              </a:solidFill>
            </a:endParaRPr>
          </a:p>
          <a:p>
            <a:pPr marL="914400" lvl="1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vi-VN" sz="2700" b="0">
                <a:solidFill>
                  <a:srgbClr val="000000"/>
                </a:solidFill>
              </a:rPr>
              <a:t>Các giải thuật khóa công khai sử dụng 2 khóa</a:t>
            </a:r>
          </a:p>
          <a:p>
            <a:pPr marL="1371600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400" b="0">
                <a:solidFill>
                  <a:srgbClr val="000000"/>
                </a:solidFill>
              </a:rPr>
              <a:t>Một khóa công </a:t>
            </a:r>
            <a:r>
              <a:rPr lang="vi-VN" sz="2400" b="0" smtClean="0">
                <a:solidFill>
                  <a:srgbClr val="000000"/>
                </a:solidFill>
              </a:rPr>
              <a:t>khai</a:t>
            </a:r>
            <a:endParaRPr lang="en-US" sz="2400" b="0" smtClean="0">
              <a:solidFill>
                <a:srgbClr val="000000"/>
              </a:solidFill>
            </a:endParaRPr>
          </a:p>
          <a:p>
            <a:pPr marL="1828800" lvl="3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vi-VN" sz="2400" b="0" smtClean="0">
                <a:solidFill>
                  <a:srgbClr val="000000"/>
                </a:solidFill>
              </a:rPr>
              <a:t>Ai </a:t>
            </a:r>
            <a:r>
              <a:rPr lang="vi-VN" sz="2400" b="0">
                <a:solidFill>
                  <a:srgbClr val="000000"/>
                </a:solidFill>
              </a:rPr>
              <a:t>cũng có thể </a:t>
            </a:r>
            <a:r>
              <a:rPr lang="vi-VN" sz="2400" b="0" smtClean="0">
                <a:solidFill>
                  <a:srgbClr val="000000"/>
                </a:solidFill>
              </a:rPr>
              <a:t>biết</a:t>
            </a:r>
            <a:endParaRPr lang="en-US" sz="2400" b="0" smtClean="0">
              <a:solidFill>
                <a:srgbClr val="000000"/>
              </a:solidFill>
            </a:endParaRPr>
          </a:p>
          <a:p>
            <a:pPr marL="1828800" lvl="3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vi-VN" sz="2400" b="0" smtClean="0">
                <a:solidFill>
                  <a:srgbClr val="000000"/>
                </a:solidFill>
              </a:rPr>
              <a:t>Dùng </a:t>
            </a:r>
            <a:r>
              <a:rPr lang="vi-VN" sz="2400" b="0">
                <a:solidFill>
                  <a:srgbClr val="000000"/>
                </a:solidFill>
              </a:rPr>
              <a:t>để mã hóa thông báo và thẩm tra chữ ký</a:t>
            </a:r>
          </a:p>
          <a:p>
            <a:pPr marL="1371600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400" b="0">
                <a:solidFill>
                  <a:srgbClr val="000000"/>
                </a:solidFill>
              </a:rPr>
              <a:t>Một khóa riêng</a:t>
            </a:r>
          </a:p>
          <a:p>
            <a:pPr marL="1828800" lvl="3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vi-VN" sz="2400" b="0">
                <a:solidFill>
                  <a:srgbClr val="000000"/>
                </a:solidFill>
              </a:rPr>
              <a:t>Chỉ nơi giữ được </a:t>
            </a:r>
            <a:r>
              <a:rPr lang="vi-VN" sz="2400" b="0" smtClean="0">
                <a:solidFill>
                  <a:srgbClr val="000000"/>
                </a:solidFill>
              </a:rPr>
              <a:t>biết</a:t>
            </a:r>
            <a:endParaRPr lang="en-US" sz="2400" b="0" smtClean="0">
              <a:solidFill>
                <a:srgbClr val="000000"/>
              </a:solidFill>
            </a:endParaRPr>
          </a:p>
          <a:p>
            <a:pPr marL="1828800" lvl="3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vi-VN" sz="2400" b="0" smtClean="0">
                <a:solidFill>
                  <a:srgbClr val="000000"/>
                </a:solidFill>
              </a:rPr>
              <a:t>Dùng </a:t>
            </a:r>
            <a:r>
              <a:rPr lang="vi-VN" sz="2400" b="0">
                <a:solidFill>
                  <a:srgbClr val="000000"/>
                </a:solidFill>
              </a:rPr>
              <a:t>để giải mã thông báo và ký (tạo ra) chữ ký</a:t>
            </a:r>
            <a:r>
              <a:rPr lang="en-US" sz="2400" b="0" smtClean="0">
                <a:solidFill>
                  <a:srgbClr val="000000"/>
                </a:solidFill>
              </a:rPr>
              <a:t>.</a:t>
            </a:r>
          </a:p>
          <a:p>
            <a:pPr marL="914400" lvl="1" indent="-4572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vi-VN" sz="2700" b="0">
                <a:solidFill>
                  <a:srgbClr val="000000"/>
                </a:solidFill>
              </a:rPr>
              <a:t>Có tính bất đối xứng</a:t>
            </a:r>
          </a:p>
          <a:p>
            <a:pPr marL="1371600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400" b="0">
                <a:solidFill>
                  <a:srgbClr val="000000"/>
                </a:solidFill>
              </a:rPr>
              <a:t>Bên mã hóa không thể giải mã thông </a:t>
            </a:r>
            <a:r>
              <a:rPr lang="vi-VN" sz="2400" b="0" smtClean="0">
                <a:solidFill>
                  <a:srgbClr val="000000"/>
                </a:solidFill>
              </a:rPr>
              <a:t>báo</a:t>
            </a:r>
            <a:endParaRPr lang="en-US" sz="2400" b="0" smtClean="0">
              <a:solidFill>
                <a:srgbClr val="000000"/>
              </a:solidFill>
            </a:endParaRPr>
          </a:p>
          <a:p>
            <a:pPr marL="1371600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400" b="0" smtClean="0">
                <a:solidFill>
                  <a:srgbClr val="000000"/>
                </a:solidFill>
              </a:rPr>
              <a:t>Bên </a:t>
            </a:r>
            <a:r>
              <a:rPr lang="vi-VN" sz="2400" b="0">
                <a:solidFill>
                  <a:srgbClr val="000000"/>
                </a:solidFill>
              </a:rPr>
              <a:t>thẩm tra không thể tạo chữ ký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0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48584"/>
            <a:ext cx="89916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950" smtClean="0"/>
              <a:t>4.1 Nguyên lý của các hệ mật mã khóa công khai</a:t>
            </a:r>
            <a:endParaRPr lang="en-US" sz="29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1" t="27082" r="14219" b="13612"/>
          <a:stretch/>
        </p:blipFill>
        <p:spPr bwMode="auto">
          <a:xfrm>
            <a:off x="533400" y="1329955"/>
            <a:ext cx="7924800" cy="491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6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48584"/>
            <a:ext cx="81534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/>
              <a:t>Ứng dụng mật mã khóa công khai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3824" y="1111508"/>
            <a:ext cx="8867775" cy="518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en-US" sz="2800" b="0">
                <a:solidFill>
                  <a:schemeClr val="tx1"/>
                </a:solidFill>
              </a:rPr>
              <a:t>Có thể phân ra 3 loại ứng dụng</a:t>
            </a: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altLang="en-US" sz="2800" b="0">
                <a:solidFill>
                  <a:schemeClr val="tx1"/>
                </a:solidFill>
              </a:rPr>
              <a:t>Mã hóa/giải </a:t>
            </a:r>
            <a:r>
              <a:rPr lang="fr-FR" altLang="en-US" sz="2800" b="0" smtClean="0">
                <a:solidFill>
                  <a:schemeClr val="tx1"/>
                </a:solidFill>
              </a:rPr>
              <a:t>mã: đảm </a:t>
            </a:r>
            <a:r>
              <a:rPr lang="fr-FR" altLang="en-US" sz="2800" b="0">
                <a:solidFill>
                  <a:schemeClr val="tx1"/>
                </a:solidFill>
              </a:rPr>
              <a:t>bảo sự bí mật của thông </a:t>
            </a:r>
            <a:r>
              <a:rPr lang="fr-FR" altLang="en-US" sz="2800" b="0" smtClean="0">
                <a:solidFill>
                  <a:schemeClr val="tx1"/>
                </a:solidFill>
              </a:rPr>
              <a:t>tin</a:t>
            </a: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altLang="en-US" sz="2800" b="0" smtClean="0">
                <a:solidFill>
                  <a:schemeClr val="tx1"/>
                </a:solidFill>
              </a:rPr>
              <a:t>Chữ </a:t>
            </a:r>
            <a:r>
              <a:rPr lang="fr-FR" altLang="en-US" sz="2800" b="0">
                <a:solidFill>
                  <a:schemeClr val="tx1"/>
                </a:solidFill>
              </a:rPr>
              <a:t>ký </a:t>
            </a:r>
            <a:r>
              <a:rPr lang="fr-FR" altLang="en-US" sz="2800" b="0" smtClean="0">
                <a:solidFill>
                  <a:schemeClr val="tx1"/>
                </a:solidFill>
              </a:rPr>
              <a:t>số: hỗ </a:t>
            </a:r>
            <a:r>
              <a:rPr lang="fr-FR" altLang="en-US" sz="2800" b="0">
                <a:solidFill>
                  <a:schemeClr val="tx1"/>
                </a:solidFill>
              </a:rPr>
              <a:t>trợ xác thực văn </a:t>
            </a:r>
            <a:r>
              <a:rPr lang="fr-FR" altLang="en-US" sz="2800" b="0" smtClean="0">
                <a:solidFill>
                  <a:schemeClr val="tx1"/>
                </a:solidFill>
              </a:rPr>
              <a:t>bản</a:t>
            </a: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altLang="en-US" sz="2800" b="0" smtClean="0">
                <a:solidFill>
                  <a:schemeClr val="tx1"/>
                </a:solidFill>
              </a:rPr>
              <a:t>Trao </a:t>
            </a:r>
            <a:r>
              <a:rPr lang="fr-FR" altLang="en-US" sz="2800" b="0">
                <a:solidFill>
                  <a:schemeClr val="tx1"/>
                </a:solidFill>
              </a:rPr>
              <a:t>đổi </a:t>
            </a:r>
            <a:r>
              <a:rPr lang="fr-FR" altLang="en-US" sz="2800" b="0" smtClean="0">
                <a:solidFill>
                  <a:schemeClr val="tx1"/>
                </a:solidFill>
              </a:rPr>
              <a:t>khóa: cho </a:t>
            </a:r>
            <a:r>
              <a:rPr lang="fr-FR" altLang="en-US" sz="2800" b="0">
                <a:solidFill>
                  <a:schemeClr val="tx1"/>
                </a:solidFill>
              </a:rPr>
              <a:t>phép chia sẻ khóa phiên trong mã hóa đối xứng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altLang="en-US" sz="2800" b="0">
                <a:solidFill>
                  <a:schemeClr val="tx1"/>
                </a:solidFill>
              </a:rPr>
              <a:t>Một số giải thuật khóa công khai thích hợp cho cả 3 loại ứng dụng; một số khác chỉ có thể dùng cho 1 hay 2 </a:t>
            </a:r>
            <a:r>
              <a:rPr lang="fr-FR" altLang="en-US" sz="2800" b="0" smtClean="0">
                <a:solidFill>
                  <a:schemeClr val="tx1"/>
                </a:solidFill>
              </a:rPr>
              <a:t>loại.</a:t>
            </a:r>
            <a:endParaRPr lang="fr-FR" altLang="en-US" sz="2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48584"/>
            <a:ext cx="81534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mtClean="0"/>
              <a:t>Mô hình đảm bảo bí mật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4" t="21945" r="8437" b="9028"/>
          <a:stretch/>
        </p:blipFill>
        <p:spPr bwMode="auto">
          <a:xfrm>
            <a:off x="152399" y="1295400"/>
            <a:ext cx="888565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304800"/>
            <a:ext cx="8153400" cy="56356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fr-FR" altLang="en-US" sz="4000" smtClean="0"/>
              <a:t>Mô hình chứng thực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7" t="21389" r="8359" b="8056"/>
          <a:stretch/>
        </p:blipFill>
        <p:spPr bwMode="auto">
          <a:xfrm>
            <a:off x="152400" y="1295400"/>
            <a:ext cx="884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2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12l">
  <a:themeElements>
    <a:clrScheme name="sample 3">
      <a:dk1>
        <a:srgbClr val="002A00"/>
      </a:dk1>
      <a:lt1>
        <a:srgbClr val="FFFFFF"/>
      </a:lt1>
      <a:dk2>
        <a:srgbClr val="FFFFE7"/>
      </a:dk2>
      <a:lt2>
        <a:srgbClr val="B2B2B2"/>
      </a:lt2>
      <a:accent1>
        <a:srgbClr val="6D77BF"/>
      </a:accent1>
      <a:accent2>
        <a:srgbClr val="669900"/>
      </a:accent2>
      <a:accent3>
        <a:srgbClr val="FFFFFF"/>
      </a:accent3>
      <a:accent4>
        <a:srgbClr val="002200"/>
      </a:accent4>
      <a:accent5>
        <a:srgbClr val="BABDDC"/>
      </a:accent5>
      <a:accent6>
        <a:srgbClr val="5C8A00"/>
      </a:accent6>
      <a:hlink>
        <a:srgbClr val="A76E23"/>
      </a:hlink>
      <a:folHlink>
        <a:srgbClr val="145232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E1E1E7"/>
        </a:dk2>
        <a:lt2>
          <a:srgbClr val="B2B2B2"/>
        </a:lt2>
        <a:accent1>
          <a:srgbClr val="009999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ACACA"/>
        </a:accent5>
        <a:accent6>
          <a:srgbClr val="E78A2D"/>
        </a:accent6>
        <a:hlink>
          <a:srgbClr val="6A9EB0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C0D07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CE4BB"/>
        </a:accent5>
        <a:accent6>
          <a:srgbClr val="008AB9"/>
        </a:accent6>
        <a:hlink>
          <a:srgbClr val="CA9938"/>
        </a:hlink>
        <a:folHlink>
          <a:srgbClr val="683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2A00"/>
        </a:dk1>
        <a:lt1>
          <a:srgbClr val="FFFFFF"/>
        </a:lt1>
        <a:dk2>
          <a:srgbClr val="FFFFE7"/>
        </a:dk2>
        <a:lt2>
          <a:srgbClr val="B2B2B2"/>
        </a:lt2>
        <a:accent1>
          <a:srgbClr val="6D77BF"/>
        </a:accent1>
        <a:accent2>
          <a:srgbClr val="669900"/>
        </a:accent2>
        <a:accent3>
          <a:srgbClr val="FFFFFF"/>
        </a:accent3>
        <a:accent4>
          <a:srgbClr val="002200"/>
        </a:accent4>
        <a:accent5>
          <a:srgbClr val="BABDDC"/>
        </a:accent5>
        <a:accent6>
          <a:srgbClr val="5C8A00"/>
        </a:accent6>
        <a:hlink>
          <a:srgbClr val="A76E23"/>
        </a:hlink>
        <a:folHlink>
          <a:srgbClr val="1452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cdb2004112l</Template>
  <TotalTime>17175</TotalTime>
  <Words>1799</Words>
  <Application>Microsoft Office PowerPoint</Application>
  <PresentationFormat>On-screen Show (4:3)</PresentationFormat>
  <Paragraphs>204</Paragraphs>
  <Slides>26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Tahoma</vt:lpstr>
      <vt:lpstr>Verdana</vt:lpstr>
      <vt:lpstr>Wingdings</vt:lpstr>
      <vt:lpstr>cdb2004112l</vt:lpstr>
      <vt:lpstr>Custom Design</vt:lpstr>
      <vt:lpstr>1_Custom Design</vt:lpstr>
      <vt:lpstr>2_Custom Design</vt:lpstr>
      <vt:lpstr>Image</vt:lpstr>
      <vt:lpstr>AN TOÀN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PHÂN LOẠI VĂN BẢN TIẾNG VIỆT TRONG KHAI PHÁ DỮ LIỆU VĂN BẢN</dc:title>
  <dc:creator>Trung Dung</dc:creator>
  <cp:lastModifiedBy>Administrator</cp:lastModifiedBy>
  <cp:revision>835</cp:revision>
  <dcterms:created xsi:type="dcterms:W3CDTF">2014-02-26T07:45:26Z</dcterms:created>
  <dcterms:modified xsi:type="dcterms:W3CDTF">2020-04-13T05:49:03Z</dcterms:modified>
</cp:coreProperties>
</file>