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26"/>
  </p:notesMasterIdLst>
  <p:handoutMasterIdLst>
    <p:handoutMasterId r:id="rId27"/>
  </p:handoutMasterIdLst>
  <p:sldIdLst>
    <p:sldId id="256" r:id="rId5"/>
    <p:sldId id="416" r:id="rId6"/>
    <p:sldId id="418" r:id="rId7"/>
    <p:sldId id="419" r:id="rId8"/>
    <p:sldId id="420" r:id="rId9"/>
    <p:sldId id="421" r:id="rId10"/>
    <p:sldId id="422" r:id="rId11"/>
    <p:sldId id="424" r:id="rId12"/>
    <p:sldId id="425" r:id="rId13"/>
    <p:sldId id="426" r:id="rId14"/>
    <p:sldId id="427" r:id="rId15"/>
    <p:sldId id="428" r:id="rId16"/>
    <p:sldId id="430" r:id="rId17"/>
    <p:sldId id="431" r:id="rId18"/>
    <p:sldId id="433" r:id="rId19"/>
    <p:sldId id="434" r:id="rId20"/>
    <p:sldId id="435" r:id="rId21"/>
    <p:sldId id="436" r:id="rId22"/>
    <p:sldId id="437" r:id="rId23"/>
    <p:sldId id="438" r:id="rId24"/>
    <p:sldId id="439" r:id="rId2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00"/>
    <a:srgbClr val="99CCFF"/>
    <a:srgbClr val="000066"/>
    <a:srgbClr val="0066FF"/>
    <a:srgbClr val="66FFCC"/>
    <a:srgbClr val="FFFF00"/>
    <a:srgbClr val="003366"/>
    <a:srgbClr val="6D77BF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196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2/27/2014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86F88-3FE7-405B-BE94-6829C4234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9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2/27/2014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3CA4F-A9C9-4EFC-90C3-4AFCE30630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0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87375-C241-4088-8FFE-700350EF8E4C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5459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F1698-A0A5-43DA-B2C0-D3EAB0BD8860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(Certification Authority – CA)</a:t>
            </a:r>
            <a:endParaRPr lang="en-AU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5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444BD-544F-4C15-B887-FA47BEB7021F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7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64685-EDF7-4456-B602-2CE3BED18693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127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DBB1C-D932-4623-9521-930386197597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77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92AB7-B9CE-4913-920E-BAF51E808256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8766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97FD7-2C0C-4E5A-B252-D332499FB2F8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30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782E7-919D-45CA-9BA8-51FF19C0C76B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71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D526F-10DF-440C-96BE-F75E9119F470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79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C05B2-DBCB-4FAD-A3BF-4659AEF2B0E4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6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BA5E0-AF9E-4431-8318-D84459D904AC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06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CB729-1CCB-4D2C-B111-CF55E8C49651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C5038-2DD8-4D3F-A1B7-12063A75CEE7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5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26979-673E-4F53-AD9B-ACD162F5372D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7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44423-9790-4C93-B54C-7F6B135F4468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5267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29BBA-FFAE-45A0-BB4C-0732452A210E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6925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DDECC-C17F-4283-B4C2-CFA42CED6FBD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76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DB057-F1C5-47DC-9F56-EACC30A02BFF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2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57B76-308F-4A61-A207-C2C6D96D8601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2" name="Picture 710" descr="D:\Kỳ 2 19_20\ATTT\image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" y="83053"/>
            <a:ext cx="5093766" cy="31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/>
          <p:cNvSpPr>
            <a:spLocks noChangeArrowheads="1"/>
          </p:cNvSpPr>
          <p:nvPr userDrawn="1"/>
        </p:nvSpPr>
        <p:spPr bwMode="gray">
          <a:xfrm>
            <a:off x="0" y="3276600"/>
            <a:ext cx="9091612" cy="35401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3092" name="AutoShape 20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43 w 243"/>
                <a:gd name="T1" fmla="*/ 335 h 336"/>
                <a:gd name="T2" fmla="*/ 122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779" name="Picture 707" descr="D:\Kỳ 2 19_20\ATTT\download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509980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09046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9293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929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89193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04925"/>
            <a:ext cx="8229600" cy="49434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20009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 toàn thông tin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ThS Nguyễn Hoàng Chiến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C1F446-04F1-4A06-B267-B86AF28AD9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439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8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5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1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839200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0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12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6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3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3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27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56622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65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251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7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8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0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54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3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930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17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49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49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91097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4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828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1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65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01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76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17899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4674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307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7043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77712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73025" y="61913"/>
          <a:ext cx="9017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" name="Image" r:id="rId16" imgW="8609524" imgH="1307937" progId="">
                  <p:embed/>
                </p:oleObj>
              </mc:Choice>
              <mc:Fallback>
                <p:oleObj name="Image" r:id="rId16" imgW="8609524" imgH="1307937" progId="">
                  <p:embed/>
                  <p:pic>
                    <p:nvPicPr>
                      <p:cNvPr id="0" name="Picture 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61913"/>
                        <a:ext cx="90170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63501" y="6592888"/>
            <a:ext cx="9045554" cy="2333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88900" y="1135064"/>
            <a:ext cx="8955088" cy="540384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368" y="1249126"/>
            <a:ext cx="8897819" cy="518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1043" name="AutoShape 19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>
                <a:gd name="T0" fmla="*/ 243 w 243"/>
                <a:gd name="T1" fmla="*/ 335 h 336"/>
                <a:gd name="T2" fmla="*/ 122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Slide Number Placeholder 3"/>
          <p:cNvSpPr txBox="1">
            <a:spLocks/>
          </p:cNvSpPr>
          <p:nvPr/>
        </p:nvSpPr>
        <p:spPr>
          <a:xfrm>
            <a:off x="8153400" y="6502638"/>
            <a:ext cx="751630" cy="3190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4C99D79-8A4B-4031-B1E0-AF26F8EDF2BC}" type="slidenum">
              <a:rPr lang="en-US" sz="1800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9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1400-C337-4FAC-8F14-98A3D453E30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4357-79D7-4018-AA1E-489416C49E1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17B5-0493-4D88-90D0-B4F511109A3B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8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3505200"/>
            <a:ext cx="8991600" cy="838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sz="6000" dirty="0" smtClean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AN TOÀN THÔNG TIN</a:t>
            </a:r>
            <a:endParaRPr lang="en-US" sz="6000" dirty="0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76400" y="4800600"/>
            <a:ext cx="6629400" cy="1600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Th.s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Minh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Thái</a:t>
            </a:r>
            <a:endParaRPr lang="en-US" sz="2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</a:t>
            </a:r>
            <a:r>
              <a:rPr lang="en-US" sz="21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1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pmthai</a:t>
            </a:r>
            <a:r>
              <a:rPr lang="en-US" sz="21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@uneti.edu.vn</a:t>
            </a:r>
            <a:endParaRPr lang="en-US" sz="2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Tổ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Mạng</a:t>
            </a:r>
            <a:r>
              <a:rPr lang="en-US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Máy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</a:t>
            </a:r>
            <a:r>
              <a:rPr lang="vi-VN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1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Tiện</a:t>
            </a:r>
            <a:endParaRPr lang="en-US" sz="2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tin</a:t>
            </a:r>
            <a:endParaRPr 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marL="838200" indent="-838200" algn="ctr"/>
            <a:r>
              <a:rPr lang="en-US" altLang="en-US" sz="4000"/>
              <a:t>Kerberos phiên bản </a:t>
            </a:r>
            <a:r>
              <a:rPr lang="en-US" altLang="en-US" sz="4000" smtClean="0"/>
              <a:t>5</a:t>
            </a:r>
            <a:endParaRPr lang="en-AU" altLang="en-US" sz="40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368" y="1141412"/>
            <a:ext cx="8897819" cy="51831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 smtClean="0">
                <a:latin typeface="+mj-lt"/>
              </a:rPr>
              <a:t> Phát </a:t>
            </a:r>
            <a:r>
              <a:rPr lang="en-US" altLang="en-US">
                <a:latin typeface="+mj-lt"/>
              </a:rPr>
              <a:t>triển vào giữa những năm 1990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 smtClean="0">
                <a:latin typeface="+mj-lt"/>
              </a:rPr>
              <a:t> Được </a:t>
            </a:r>
            <a:r>
              <a:rPr lang="en-US" altLang="en-US">
                <a:latin typeface="+mj-lt"/>
              </a:rPr>
              <a:t>thiết kế theo chuẩn RFC 1510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 smtClean="0">
                <a:latin typeface="+mj-lt"/>
              </a:rPr>
              <a:t> Cung </a:t>
            </a:r>
            <a:r>
              <a:rPr lang="en-US" altLang="en-US">
                <a:latin typeface="+mj-lt"/>
              </a:rPr>
              <a:t>cấp những cải tiến so với phiên bản 4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 sz="2700" smtClean="0"/>
              <a:t>Hướng tới các thiếu xót về môi trường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en-US" sz="2700" smtClean="0"/>
              <a:t>Thuật toán mã, thủ tục mạng thứ tự byte, thời gian sử dụng thẻ, truyền tiếp xác thực, xác thực lãnh địa con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 sz="2700" smtClean="0"/>
              <a:t>Và các sự khác biệt về kỹ thuật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en-US" sz="2700" smtClean="0"/>
              <a:t>Mã kép, các dạng sử dụng không chuẩn, khoá kỳ, chống tấn công mật khẩu </a:t>
            </a: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354969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marL="838200" indent="-838200" algn="ctr"/>
            <a:r>
              <a:rPr lang="en-US" altLang="en-US" sz="4000"/>
              <a:t>Dịch vụ xác thực </a:t>
            </a:r>
            <a:r>
              <a:rPr lang="en-US" altLang="en-US" sz="4000" smtClean="0"/>
              <a:t>X.509</a:t>
            </a:r>
            <a:endParaRPr lang="en-AU" altLang="en-US" sz="40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368" y="1095375"/>
            <a:ext cx="8897819" cy="51831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700">
                <a:latin typeface="+mj-lt"/>
              </a:rPr>
              <a:t>Một phần của </a:t>
            </a:r>
            <a:r>
              <a:rPr lang="en-US" altLang="en-US" sz="2700" smtClean="0">
                <a:latin typeface="+mj-lt"/>
              </a:rPr>
              <a:t>chuẩn </a:t>
            </a:r>
            <a:r>
              <a:rPr lang="en-US" altLang="en-US" sz="2700">
                <a:latin typeface="+mj-lt"/>
              </a:rPr>
              <a:t>dịch vụ thư mục CCITT X.500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700"/>
              <a:t>Các máy chủ phân tán bảo trì cơ sở dữ liệu thông tin của người sử dụng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700">
                <a:latin typeface="+mj-lt"/>
              </a:rPr>
              <a:t>Xác định khung cho các dịch vụ xác thực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700"/>
              <a:t>Thư mục chứa các chứng nhận khoá công khai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700"/>
              <a:t>Với khoá công khai của người sử dụng được ký bởi chủ quyền chứng nhận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700">
                <a:latin typeface="+mj-lt"/>
              </a:rPr>
              <a:t>Cũng xác định các thủ tục xác thực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700">
                <a:latin typeface="+mj-lt"/>
              </a:rPr>
              <a:t>Sử dụng mã khoá công khai và chữ ký điện tử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700"/>
              <a:t>Thuật toán không chuẩn nhưng được RSA đề xuất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700">
                <a:latin typeface="+mj-lt"/>
              </a:rPr>
              <a:t>Các chứng nhận X.509 được sử dụng rộng rãi </a:t>
            </a:r>
            <a:endParaRPr lang="en-AU" altLang="en-US" sz="2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49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marL="838200" indent="-838200" algn="ctr"/>
            <a:r>
              <a:rPr lang="en-US" altLang="en-US"/>
              <a:t>Các chứng nhận X.509</a:t>
            </a:r>
            <a:endParaRPr lang="en-AU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10200"/>
          </a:xfrm>
        </p:spPr>
        <p:txBody>
          <a:bodyPr/>
          <a:lstStyle/>
          <a:p>
            <a:r>
              <a:rPr lang="en-US" altLang="en-US" sz="2200">
                <a:latin typeface="+mj-lt"/>
              </a:rPr>
              <a:t>Được phát hành bởi chủ quyền chứng nhận </a:t>
            </a:r>
            <a:r>
              <a:rPr lang="en-US" altLang="en-US" sz="2200" smtClean="0">
                <a:latin typeface="+mj-lt"/>
              </a:rPr>
              <a:t>bao </a:t>
            </a:r>
            <a:r>
              <a:rPr lang="en-US" altLang="en-US" sz="2200">
                <a:latin typeface="+mj-lt"/>
              </a:rPr>
              <a:t>gồm:</a:t>
            </a:r>
          </a:p>
          <a:p>
            <a:pPr lvl="1"/>
            <a:r>
              <a:rPr lang="en-US" altLang="en-US" sz="2200"/>
              <a:t>Các phiên bản 1,2 hoặc 3</a:t>
            </a:r>
          </a:p>
          <a:p>
            <a:pPr lvl="1"/>
            <a:r>
              <a:rPr lang="en-US" altLang="en-US" sz="2200"/>
              <a:t>Số sổ (duy nhất với CA) xác định chứng nhận </a:t>
            </a:r>
          </a:p>
          <a:p>
            <a:pPr lvl="1"/>
            <a:r>
              <a:rPr lang="en-US" altLang="en-US" sz="2200"/>
              <a:t>Thuật toán xác định chữ ký</a:t>
            </a:r>
          </a:p>
          <a:p>
            <a:pPr lvl="1"/>
            <a:r>
              <a:rPr lang="en-US" altLang="en-US" sz="2200"/>
              <a:t>Xuất bản tên X.500 (CA)</a:t>
            </a:r>
          </a:p>
          <a:p>
            <a:pPr lvl="1"/>
            <a:r>
              <a:rPr lang="en-US" altLang="en-US" sz="2200"/>
              <a:t>Chu kỳ hiệu lực (từ-đến ngày)</a:t>
            </a:r>
          </a:p>
          <a:p>
            <a:pPr lvl="1"/>
            <a:r>
              <a:rPr lang="en-US" altLang="en-US" sz="2200"/>
              <a:t>Đối tượng của tên X.500 (tên của người sở hữu)</a:t>
            </a:r>
          </a:p>
          <a:p>
            <a:pPr lvl="1"/>
            <a:r>
              <a:rPr lang="en-US" altLang="en-US" sz="2200"/>
              <a:t>Đối tượng thông tin khoá công khai (thuật toán, </a:t>
            </a:r>
            <a:r>
              <a:rPr lang="en-US" altLang="en-US" sz="2200" smtClean="0"/>
              <a:t>tham </a:t>
            </a:r>
            <a:r>
              <a:rPr lang="en-US" altLang="en-US" sz="2200"/>
              <a:t>số</a:t>
            </a:r>
            <a:r>
              <a:rPr lang="en-US" altLang="en-US" sz="2200" smtClean="0"/>
              <a:t>, khoá</a:t>
            </a:r>
            <a:r>
              <a:rPr lang="en-US" altLang="en-US" sz="2200"/>
              <a:t>)</a:t>
            </a:r>
          </a:p>
          <a:p>
            <a:pPr lvl="1"/>
            <a:r>
              <a:rPr lang="en-US" altLang="en-US" sz="2200"/>
              <a:t>Định danh duy nhất xuất bản (phiên bản 2+)</a:t>
            </a:r>
          </a:p>
          <a:p>
            <a:pPr lvl="1"/>
            <a:r>
              <a:rPr lang="en-US" altLang="en-US" sz="2200"/>
              <a:t>Định danh duy nhất đối tượng (phiên bản 2+)</a:t>
            </a:r>
          </a:p>
          <a:p>
            <a:pPr lvl="1"/>
            <a:r>
              <a:rPr lang="en-US" altLang="en-US" sz="2200"/>
              <a:t>Các trường mở rộng (phiên bản 3)</a:t>
            </a:r>
          </a:p>
          <a:p>
            <a:pPr lvl="1"/>
            <a:r>
              <a:rPr lang="en-US" altLang="en-US" sz="2200"/>
              <a:t>Chữ ký (hoặc hash của các trường trong chứng nhận)</a:t>
            </a:r>
          </a:p>
          <a:p>
            <a:r>
              <a:rPr lang="en-US" altLang="en-US" sz="2200">
                <a:latin typeface="+mj-lt"/>
              </a:rPr>
              <a:t>Ký hiệu CA&lt;&lt;A&gt;&gt; là chứng nhận cho A được ký bởi CA </a:t>
            </a:r>
            <a:endParaRPr lang="en-AU" altLang="en-US" sz="2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25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7"/>
          </a:xfrm>
        </p:spPr>
        <p:txBody>
          <a:bodyPr/>
          <a:lstStyle/>
          <a:p>
            <a:pPr marL="838200" indent="-838200" algn="ctr"/>
            <a:r>
              <a:rPr lang="en-US" altLang="en-US" sz="4000"/>
              <a:t>Nhận chứng </a:t>
            </a:r>
            <a:r>
              <a:rPr lang="en-US" altLang="en-US" sz="4000" smtClean="0"/>
              <a:t>nhận</a:t>
            </a:r>
            <a:endParaRPr lang="en-AU" altLang="en-US" sz="40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b="0" smtClean="0">
                <a:latin typeface="+mj-lt"/>
              </a:rPr>
              <a:t> Người </a:t>
            </a:r>
            <a:r>
              <a:rPr lang="en-US" altLang="en-US" sz="3000" b="0">
                <a:latin typeface="+mj-lt"/>
              </a:rPr>
              <a:t>sử dụng bất kỳ có thể trao đổi với CA để nhận được chứng nhận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b="0" smtClean="0">
                <a:latin typeface="+mj-lt"/>
              </a:rPr>
              <a:t> Chỉ </a:t>
            </a:r>
            <a:r>
              <a:rPr lang="en-US" altLang="en-US" sz="3000" b="0">
                <a:latin typeface="+mj-lt"/>
              </a:rPr>
              <a:t>CA có thể sửa chứng nhận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b="0" smtClean="0">
                <a:latin typeface="+mj-lt"/>
              </a:rPr>
              <a:t> Vì </a:t>
            </a:r>
            <a:r>
              <a:rPr lang="en-US" altLang="en-US" sz="3000" b="0">
                <a:latin typeface="+mj-lt"/>
              </a:rPr>
              <a:t>không thể bị giả mạo nên chứng nhận có thể được đặt trong thư mục công cộng.</a:t>
            </a:r>
            <a:endParaRPr lang="en-AU" altLang="en-US" sz="3000" b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57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marL="838200" indent="-838200" algn="ctr"/>
            <a:r>
              <a:rPr lang="en-US" altLang="en-US" sz="4000"/>
              <a:t>Sơ đồ phân cấp </a:t>
            </a:r>
            <a:r>
              <a:rPr lang="en-US" altLang="en-US" sz="4000" smtClean="0"/>
              <a:t>CA</a:t>
            </a:r>
            <a:endParaRPr lang="en-AU" altLang="en-US" sz="40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368" y="1143000"/>
            <a:ext cx="8897819" cy="51831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600" b="0">
                <a:latin typeface="+mj-lt"/>
              </a:rPr>
              <a:t>Nếu cả hai người sử dụng chia sẻ chung CA thì họ được giả thiết là biết khoá công khai của CA đó.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600" b="0">
                <a:latin typeface="+mj-lt"/>
              </a:rPr>
              <a:t>Ngược lại các CA cần tạo nên sơ đồ phân cấp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600" b="0">
                <a:latin typeface="+mj-lt"/>
              </a:rPr>
              <a:t>Sử dụng chứng nhận liên kết các thành viên của sơ đồ để chứng nhận các CA khác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600"/>
              <a:t>Mỗi CA có các chứng nhận cho clients (bằng cách forward) và cha của họ (bằng cách backward)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600" b="0">
                <a:latin typeface="+mj-lt"/>
              </a:rPr>
              <a:t>Mỗi client tin tưởng các chứng nhận của cha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600" b="0">
                <a:latin typeface="+mj-lt"/>
              </a:rPr>
              <a:t>Co thể kiểm chứng chứng nhận bất kỳ của một CA bằng các người sử dụng của mọi CA khác trong sơ đồ phân cấp </a:t>
            </a:r>
            <a:endParaRPr lang="en-AU" altLang="en-US" sz="2600" b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1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marL="838200" indent="-838200"/>
            <a:r>
              <a:rPr lang="en-US" altLang="en-US" sz="4000"/>
              <a:t>Sự thu hồi chứng </a:t>
            </a:r>
            <a:r>
              <a:rPr lang="en-US" altLang="en-US" sz="4000" smtClean="0"/>
              <a:t>nhận</a:t>
            </a:r>
            <a:endParaRPr lang="en-AU" altLang="en-US" sz="40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97819" cy="5183188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ts val="0"/>
              </a:spcBef>
            </a:pPr>
            <a:r>
              <a:rPr lang="en-US" altLang="en-US" b="0">
                <a:latin typeface="+mj-lt"/>
              </a:rPr>
              <a:t>Giấy chứng nhận có chu kỳ sử dụng</a:t>
            </a:r>
          </a:p>
          <a:p>
            <a:pPr marL="609600" indent="-609600">
              <a:lnSpc>
                <a:spcPct val="120000"/>
              </a:lnSpc>
              <a:spcBef>
                <a:spcPts val="0"/>
              </a:spcBef>
            </a:pPr>
            <a:r>
              <a:rPr lang="en-US" altLang="en-US" b="0">
                <a:latin typeface="+mj-lt"/>
              </a:rPr>
              <a:t>Có thể thu hồi trước thời hạn, như</a:t>
            </a: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Khoá riêng của người sử dụng bị làm hại</a:t>
            </a: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Người dùng không tiếp tục được chứng nhận bởi CA đó</a:t>
            </a: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Giấy chứng nhận CA bị  làm hại</a:t>
            </a:r>
          </a:p>
          <a:p>
            <a:pPr marL="609600" indent="-609600">
              <a:lnSpc>
                <a:spcPct val="120000"/>
              </a:lnSpc>
              <a:spcBef>
                <a:spcPts val="0"/>
              </a:spcBef>
            </a:pPr>
            <a:r>
              <a:rPr lang="en-US" altLang="en-US" b="0">
                <a:latin typeface="+mj-lt"/>
              </a:rPr>
              <a:t>CA bảo trì danh sách các chứng nhận bị thu hôì</a:t>
            </a: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Danh sách các giấy chứng nhận bị thu hồi (CRT)</a:t>
            </a:r>
          </a:p>
          <a:p>
            <a:pPr marL="609600" indent="-609600">
              <a:lnSpc>
                <a:spcPct val="120000"/>
              </a:lnSpc>
              <a:spcBef>
                <a:spcPts val="0"/>
              </a:spcBef>
            </a:pPr>
            <a:r>
              <a:rPr lang="en-US" altLang="en-US" b="0">
                <a:latin typeface="+mj-lt"/>
              </a:rPr>
              <a:t>Người sử dụng có thể kiểm tra chứng nhận với các CRT </a:t>
            </a:r>
          </a:p>
        </p:txBody>
      </p:sp>
    </p:spTree>
    <p:extLst>
      <p:ext uri="{BB962C8B-B14F-4D97-AF65-F5344CB8AC3E}">
        <p14:creationId xmlns:p14="http://schemas.microsoft.com/office/powerpoint/2010/main" val="351755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marL="838200" indent="-838200" algn="ctr"/>
            <a:r>
              <a:rPr lang="en-US" altLang="en-US" sz="4000"/>
              <a:t>Các thủ tục xác </a:t>
            </a:r>
            <a:r>
              <a:rPr lang="en-US" altLang="en-US" sz="4000" smtClean="0"/>
              <a:t>thực</a:t>
            </a:r>
            <a:endParaRPr lang="en-AU" altLang="en-US" sz="40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smtClean="0">
                <a:latin typeface="+mj-lt"/>
              </a:rPr>
              <a:t> X.509 </a:t>
            </a:r>
            <a:r>
              <a:rPr lang="en-US" altLang="en-US" sz="3000">
                <a:latin typeface="+mj-lt"/>
              </a:rPr>
              <a:t>bao gồm ba thủ tục xác thực tùy chọn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3000"/>
              <a:t>Xác thực một chiều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3000"/>
              <a:t>Xác thực hai chiều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3000"/>
              <a:t>Xác thực ba chiều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smtClean="0">
                <a:latin typeface="+mj-lt"/>
              </a:rPr>
              <a:t> Mọi </a:t>
            </a:r>
            <a:r>
              <a:rPr lang="en-US" altLang="en-US" sz="3000">
                <a:latin typeface="+mj-lt"/>
              </a:rPr>
              <a:t>thủ tục trên đều sử dụng các chữ ký khoá công khai</a:t>
            </a:r>
          </a:p>
        </p:txBody>
      </p:sp>
    </p:spTree>
    <p:extLst>
      <p:ext uri="{BB962C8B-B14F-4D97-AF65-F5344CB8AC3E}">
        <p14:creationId xmlns:p14="http://schemas.microsoft.com/office/powerpoint/2010/main" val="49461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algn="ctr"/>
            <a:r>
              <a:rPr lang="en-US" altLang="en-US" sz="4000"/>
              <a:t>Xác thực một </a:t>
            </a:r>
            <a:r>
              <a:rPr lang="en-US" altLang="en-US" sz="4000" smtClean="0"/>
              <a:t>chiều</a:t>
            </a:r>
            <a:endParaRPr lang="en-AU" altLang="en-US" sz="400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Một chiều A-&gt;B được sử dụng để thiết lập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Danh tính của A và rằng mẩu tin là từ A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Mẩu tin được gửi cho B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Tính toàn vẹn và gốc gác của mẩu tin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Mẩu tin có thể bao gồm cả nhãn thời gian, ký hiệu đặc trưng (nonce), danh tính của B và nó được ký bởi A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Có thể bao gồm thông tin bổ sung cho B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Như khoá kỳ (phiên)</a:t>
            </a:r>
          </a:p>
        </p:txBody>
      </p:sp>
    </p:spTree>
    <p:extLst>
      <p:ext uri="{BB962C8B-B14F-4D97-AF65-F5344CB8AC3E}">
        <p14:creationId xmlns:p14="http://schemas.microsoft.com/office/powerpoint/2010/main" val="265800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algn="ctr"/>
            <a:r>
              <a:rPr lang="en-US" altLang="en-US" sz="4000"/>
              <a:t>Xác thực hai </a:t>
            </a:r>
            <a:r>
              <a:rPr lang="en-US" altLang="en-US" sz="4000" smtClean="0"/>
              <a:t>chiều</a:t>
            </a:r>
            <a:endParaRPr lang="en-AU" altLang="en-US" sz="40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Hai mẩu tin A-&gt;B và B-&gt;A được thiết lập bao gồm: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Danh tính của B và trả lời từ B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Trả lời này dành cho A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Tính toàn vẹn và gốc gác của trả lời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Trả lời bao gồm cả ký hiệu đặc trưng của mẩu tin (nonce) từ A, cả nhãn thời gian và ký hiệu đặc trưng trả lời từ B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Có thể bao gồm các thông tin bổ sung cho A</a:t>
            </a:r>
            <a:endParaRPr lang="en-AU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14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algn="ctr"/>
            <a:r>
              <a:rPr lang="en-US" altLang="en-US" sz="4000"/>
              <a:t>Xác thực ba </a:t>
            </a:r>
            <a:r>
              <a:rPr lang="en-US" altLang="en-US" sz="4000" smtClean="0"/>
              <a:t>chiều</a:t>
            </a:r>
            <a:endParaRPr lang="en-AU" altLang="en-US" sz="40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b="0" smtClean="0">
                <a:latin typeface="+mj-lt"/>
              </a:rPr>
              <a:t> Ba </a:t>
            </a:r>
            <a:r>
              <a:rPr lang="en-US" altLang="en-US" sz="3000" b="0">
                <a:latin typeface="+mj-lt"/>
              </a:rPr>
              <a:t>mẩu tin A-&gt;B, B-&gt;A và A-&gt;B được thiết lập như trên mà không có đồng hồ đồng bộ: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b="0" smtClean="0">
                <a:latin typeface="+mj-lt"/>
              </a:rPr>
              <a:t> Được </a:t>
            </a:r>
            <a:r>
              <a:rPr lang="en-US" altLang="en-US" sz="3000" b="0">
                <a:latin typeface="+mj-lt"/>
              </a:rPr>
              <a:t>trả lời lại từ A đến B chứa bản sao nonce của trả lời từ 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b="0" smtClean="0">
                <a:latin typeface="+mj-lt"/>
              </a:rPr>
              <a:t> Nghĩa </a:t>
            </a:r>
            <a:r>
              <a:rPr lang="en-US" altLang="en-US" sz="3000" b="0">
                <a:latin typeface="+mj-lt"/>
              </a:rPr>
              <a:t>là các nhãn thời gian không cần kiểm tra hoặc dựa trên đó</a:t>
            </a:r>
          </a:p>
        </p:txBody>
      </p:sp>
    </p:spTree>
    <p:extLst>
      <p:ext uri="{BB962C8B-B14F-4D97-AF65-F5344CB8AC3E}">
        <p14:creationId xmlns:p14="http://schemas.microsoft.com/office/powerpoint/2010/main" val="20391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48584"/>
            <a:ext cx="88392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3400" dirty="0" smtClean="0"/>
              <a:t>CHƯƠNG 6: CÁC ỨNG DỤNG XÁC THỰC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00"/>
                </a:solidFill>
              </a:rPr>
              <a:t>6.1. </a:t>
            </a:r>
            <a:r>
              <a:rPr lang="en-US" sz="3200" dirty="0" err="1">
                <a:solidFill>
                  <a:srgbClr val="000000"/>
                </a:solidFill>
              </a:rPr>
              <a:t>Hệ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thống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xác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thực</a:t>
            </a:r>
            <a:r>
              <a:rPr lang="en-US" sz="3200" dirty="0">
                <a:solidFill>
                  <a:srgbClr val="000000"/>
                </a:solidFill>
              </a:rPr>
              <a:t> Kerberos.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00"/>
                </a:solidFill>
              </a:rPr>
              <a:t>6.2. </a:t>
            </a:r>
            <a:r>
              <a:rPr lang="en-US" sz="3200" dirty="0" err="1">
                <a:solidFill>
                  <a:srgbClr val="000000"/>
                </a:solidFill>
              </a:rPr>
              <a:t>Dịch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vụ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chứng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thực</a:t>
            </a:r>
            <a:r>
              <a:rPr lang="en-US" sz="3200" dirty="0">
                <a:solidFill>
                  <a:srgbClr val="000000"/>
                </a:solidFill>
              </a:rPr>
              <a:t> X.509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1"/>
            <a:ext cx="8229600" cy="761999"/>
          </a:xfrm>
        </p:spPr>
        <p:txBody>
          <a:bodyPr/>
          <a:lstStyle/>
          <a:p>
            <a:pPr marL="838200" indent="-838200" algn="ctr"/>
            <a:r>
              <a:rPr lang="en-US" altLang="en-US" sz="4000"/>
              <a:t>     X.509 phiên bản </a:t>
            </a:r>
            <a:r>
              <a:rPr lang="en-US" altLang="en-US" sz="4000" smtClean="0"/>
              <a:t>3</a:t>
            </a:r>
            <a:endParaRPr lang="en-AU" altLang="en-US" sz="40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97819" cy="51831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mtClean="0">
                <a:latin typeface="+mj-lt"/>
              </a:rPr>
              <a:t> Được </a:t>
            </a:r>
            <a:r>
              <a:rPr lang="en-US" altLang="en-US">
                <a:latin typeface="+mj-lt"/>
              </a:rPr>
              <a:t>nhận biết qua thông tin bổ sung là cần thiết trong giấy chứng nhận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Email/URL, chi tiết đường lối, các ràng buộc sử dụng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mtClean="0">
                <a:latin typeface="+mj-lt"/>
              </a:rPr>
              <a:t> Tốt </a:t>
            </a:r>
            <a:r>
              <a:rPr lang="en-US" altLang="en-US">
                <a:latin typeface="+mj-lt"/>
              </a:rPr>
              <a:t>hơn đặt tên tường minh cho các cột mới xác định phương pháp mở rộng tổng quát.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mtClean="0">
                <a:latin typeface="+mj-lt"/>
              </a:rPr>
              <a:t> Các </a:t>
            </a:r>
            <a:r>
              <a:rPr lang="en-US" altLang="en-US">
                <a:latin typeface="+mj-lt"/>
              </a:rPr>
              <a:t>mở rộng bao gồm: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Danh tính mở rộng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Chỉ dẫn tính quan trọng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Giá trị mở rộng </a:t>
            </a:r>
          </a:p>
        </p:txBody>
      </p:sp>
    </p:spTree>
    <p:extLst>
      <p:ext uri="{BB962C8B-B14F-4D97-AF65-F5344CB8AC3E}">
        <p14:creationId xmlns:p14="http://schemas.microsoft.com/office/powerpoint/2010/main" val="361824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7"/>
          </a:xfrm>
        </p:spPr>
        <p:txBody>
          <a:bodyPr/>
          <a:lstStyle/>
          <a:p>
            <a:pPr algn="ctr"/>
            <a:r>
              <a:rPr lang="en-US" altLang="en-US" sz="4000"/>
              <a:t>Các mở rộng xác thực </a:t>
            </a:r>
            <a:endParaRPr lang="en-AU" altLang="en-US" sz="40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Khoá và các thông tin đường lối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Bao trùm thông tin về đối tượng, khoá người phát hành, chỉ thị kiểu đường lối chứng nhận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Đối tượng chứng nhận và các thuộc tính người phát hành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Hỗ trợ có tên phụ, định dạng phụ cho các đối tượng và người phát hành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Chứng nhận các ràng buộc về đường dẫn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Cho phép sử dụng các ràng buộc trong chứng nhận bởi các CA khác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1082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835025"/>
          </a:xfrm>
        </p:spPr>
        <p:txBody>
          <a:bodyPr/>
          <a:lstStyle/>
          <a:p>
            <a:pPr algn="ctr"/>
            <a:r>
              <a:rPr lang="en-US" altLang="en-US" sz="4000"/>
              <a:t>Các ứng dụng xác </a:t>
            </a:r>
            <a:r>
              <a:rPr lang="en-US" altLang="en-US" sz="4000" smtClean="0"/>
              <a:t>thực</a:t>
            </a:r>
            <a:endParaRPr lang="en-AU" altLang="en-US" sz="40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200" b="0" smtClean="0">
                <a:latin typeface="+mj-lt"/>
              </a:rPr>
              <a:t> Các </a:t>
            </a:r>
            <a:r>
              <a:rPr lang="en-US" altLang="en-US" sz="3200" b="0">
                <a:latin typeface="+mj-lt"/>
              </a:rPr>
              <a:t>hàm xác thực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200" b="0" smtClean="0">
                <a:latin typeface="+mj-lt"/>
              </a:rPr>
              <a:t> Phát </a:t>
            </a:r>
            <a:r>
              <a:rPr lang="en-US" altLang="en-US" sz="3200" b="0">
                <a:latin typeface="+mj-lt"/>
              </a:rPr>
              <a:t>triển để hỗ trợ xác thực mức ứng dụng và chữ ký điện tử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200" b="0" smtClean="0">
                <a:latin typeface="+mj-lt"/>
              </a:rPr>
              <a:t> Dịch </a:t>
            </a:r>
            <a:r>
              <a:rPr lang="en-US" altLang="en-US" sz="3200" b="0">
                <a:latin typeface="+mj-lt"/>
              </a:rPr>
              <a:t>vụ xác thực dùng khoá riêng Kerrberros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200" b="0" smtClean="0">
                <a:latin typeface="+mj-lt"/>
              </a:rPr>
              <a:t> Dịch vụ xác </a:t>
            </a:r>
            <a:r>
              <a:rPr lang="en-US" altLang="en-US" sz="3200" b="0">
                <a:latin typeface="+mj-lt"/>
              </a:rPr>
              <a:t>thực dùng khoá công khai X.509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AU" altLang="en-US" sz="3200" b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34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algn="ctr"/>
            <a:r>
              <a:rPr lang="en-AU" altLang="en-US"/>
              <a:t>Kerberos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368" y="1143000"/>
            <a:ext cx="8897819" cy="54102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 sz="3000" smtClean="0">
                <a:latin typeface="+mj-lt"/>
              </a:rPr>
              <a:t> Hệ </a:t>
            </a:r>
            <a:r>
              <a:rPr lang="en-US" altLang="en-US" sz="3000">
                <a:latin typeface="+mj-lt"/>
              </a:rPr>
              <a:t>thống khoá máy chủ tin cậy của MIT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 sz="3000" smtClean="0">
                <a:latin typeface="+mj-lt"/>
              </a:rPr>
              <a:t> Cung </a:t>
            </a:r>
            <a:r>
              <a:rPr lang="en-US" altLang="en-US" sz="3000">
                <a:latin typeface="+mj-lt"/>
              </a:rPr>
              <a:t>cấp xác thực bên thứ ba khoá riêng tập trung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 sz="3000"/>
              <a:t>Cho phép người sử dụng truy cập vào các dịch vụ phân tán trong mạng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 sz="3000"/>
              <a:t>Không cần thiết phải tin cậy mọi máy trạm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 sz="3000"/>
              <a:t>Thay vì đó chỉ cần tin cậy máy chủ xác thực trung tâm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 sz="3000" smtClean="0">
                <a:latin typeface="+mj-lt"/>
              </a:rPr>
              <a:t> Có </a:t>
            </a:r>
            <a:r>
              <a:rPr lang="en-US" altLang="en-US" sz="3000">
                <a:latin typeface="+mj-lt"/>
              </a:rPr>
              <a:t>hai phiên bản đang sử dụng: 4 và 5</a:t>
            </a:r>
          </a:p>
        </p:txBody>
      </p:sp>
    </p:spTree>
    <p:extLst>
      <p:ext uri="{BB962C8B-B14F-4D97-AF65-F5344CB8AC3E}">
        <p14:creationId xmlns:p14="http://schemas.microsoft.com/office/powerpoint/2010/main" val="4402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788987"/>
          </a:xfrm>
        </p:spPr>
        <p:txBody>
          <a:bodyPr/>
          <a:lstStyle/>
          <a:p>
            <a:pPr marL="838200" indent="-838200" algn="ctr"/>
            <a:r>
              <a:rPr lang="en-US" altLang="en-US" sz="4000"/>
              <a:t>Các yêu cầu của </a:t>
            </a:r>
            <a:r>
              <a:rPr lang="en-US" altLang="en-US" sz="4000" smtClean="0"/>
              <a:t>Kerrberos</a:t>
            </a:r>
            <a:endParaRPr lang="en-AU" altLang="en-US" sz="40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smtClean="0">
                <a:latin typeface="+mj-lt"/>
              </a:rPr>
              <a:t> Báo </a:t>
            </a:r>
            <a:r>
              <a:rPr lang="en-US" altLang="en-US" sz="3000">
                <a:latin typeface="+mj-lt"/>
              </a:rPr>
              <a:t>cáo </a:t>
            </a:r>
            <a:r>
              <a:rPr lang="en-US" altLang="en-US" sz="3000" smtClean="0">
                <a:latin typeface="+mj-lt"/>
              </a:rPr>
              <a:t>đầu </a:t>
            </a:r>
            <a:r>
              <a:rPr lang="en-US" altLang="en-US" sz="3000">
                <a:latin typeface="+mj-lt"/>
              </a:rPr>
              <a:t>tiên của nó nêu các yêu cầu sau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3000"/>
              <a:t>An toàn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3000"/>
              <a:t>Tin cậy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3000"/>
              <a:t>Trong suốt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3000"/>
              <a:t>Có thể mở rộng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3000" smtClean="0">
                <a:latin typeface="+mj-lt"/>
              </a:rPr>
              <a:t> Cài </a:t>
            </a:r>
            <a:r>
              <a:rPr lang="en-US" altLang="en-US" sz="3000">
                <a:latin typeface="+mj-lt"/>
              </a:rPr>
              <a:t>đặt sử dụng thủ tục xác thực Needham-Schroeder</a:t>
            </a:r>
          </a:p>
        </p:txBody>
      </p:sp>
    </p:spTree>
    <p:extLst>
      <p:ext uri="{BB962C8B-B14F-4D97-AF65-F5344CB8AC3E}">
        <p14:creationId xmlns:p14="http://schemas.microsoft.com/office/powerpoint/2010/main" val="145464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pPr algn="ctr"/>
            <a:r>
              <a:rPr lang="en-US" altLang="en-US" sz="4000"/>
              <a:t>Tổng quan Kerberos 4 </a:t>
            </a:r>
            <a:endParaRPr lang="en-AU" altLang="en-US" sz="40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+mj-lt"/>
              </a:rPr>
              <a:t>Là sơ đ</a:t>
            </a:r>
            <a:r>
              <a:rPr lang="en-US" altLang="en-US" smtClean="0">
                <a:latin typeface="+mj-lt"/>
              </a:rPr>
              <a:t>ồ </a:t>
            </a:r>
            <a:r>
              <a:rPr lang="en-US" altLang="en-US">
                <a:latin typeface="+mj-lt"/>
              </a:rPr>
              <a:t>xác thực dùng bên thứ ba cơ bản</a:t>
            </a:r>
          </a:p>
          <a:p>
            <a:r>
              <a:rPr lang="en-US" altLang="en-US">
                <a:latin typeface="+mj-lt"/>
              </a:rPr>
              <a:t>Có máy chủ xác thực (AS)</a:t>
            </a:r>
          </a:p>
          <a:p>
            <a:pPr lvl="1"/>
            <a:r>
              <a:rPr lang="en-US" altLang="en-US"/>
              <a:t>Người dùng thỏa thuận với AS về danh tính của mình</a:t>
            </a:r>
          </a:p>
          <a:p>
            <a:pPr lvl="1"/>
            <a:r>
              <a:rPr lang="en-US" altLang="en-US"/>
              <a:t>AS cung cấp sự tin cậy xác thực (thẻ cấp thẻ  TGT – Ticket Granting Ticket)</a:t>
            </a:r>
          </a:p>
          <a:p>
            <a:r>
              <a:rPr lang="en-US" altLang="en-US">
                <a:latin typeface="+mj-lt"/>
              </a:rPr>
              <a:t>Có máy chủ cấp thẻ (TGS – Ticket Granting Server) </a:t>
            </a:r>
          </a:p>
          <a:p>
            <a:pPr lvl="1"/>
            <a:r>
              <a:rPr lang="en-US" altLang="en-US"/>
              <a:t>Người sử dụng thường xuyên yêu cầu TGS cho truy cập đến các dịch vụ khác dựa trên thẻ cấp thẻ TGT của người sử dụng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997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marL="838200" indent="-838200" algn="ctr"/>
            <a:r>
              <a:rPr lang="en-US" altLang="en-US" sz="4000"/>
              <a:t>Trao đổi Kerberos </a:t>
            </a:r>
            <a:r>
              <a:rPr lang="en-US" altLang="en-US" sz="4000" smtClean="0"/>
              <a:t>4</a:t>
            </a:r>
            <a:endParaRPr lang="en-AU" altLang="en-US" sz="40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368" y="1143000"/>
            <a:ext cx="8897819" cy="5410200"/>
          </a:xfrm>
        </p:spPr>
        <p:txBody>
          <a:bodyPr/>
          <a:lstStyle/>
          <a:p>
            <a:pPr marL="609600" indent="-609600">
              <a:lnSpc>
                <a:spcPct val="14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sz="3000">
                <a:latin typeface="+mj-lt"/>
              </a:rPr>
              <a:t>Nhận thẻ được cấp từ máy chủ xác thực AS</a:t>
            </a:r>
          </a:p>
          <a:p>
            <a:pPr marL="990600" lvl="1" indent="-533400">
              <a:lnSpc>
                <a:spcPct val="140000"/>
              </a:lnSpc>
              <a:spcBef>
                <a:spcPts val="0"/>
              </a:spcBef>
            </a:pPr>
            <a:r>
              <a:rPr lang="en-US" altLang="en-US" sz="3000"/>
              <a:t>Mỗi thẻ một kỳ (phiên)</a:t>
            </a:r>
          </a:p>
          <a:p>
            <a:pPr marL="609600" indent="-609600">
              <a:lnSpc>
                <a:spcPct val="14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sz="3000">
                <a:latin typeface="+mj-lt"/>
              </a:rPr>
              <a:t>Nhận thẻ cấp dùng dịch vụ (service granting ticket) từ TGT  </a:t>
            </a:r>
          </a:p>
          <a:p>
            <a:pPr marL="990600" lvl="1" indent="-533400">
              <a:lnSpc>
                <a:spcPct val="140000"/>
              </a:lnSpc>
              <a:spcBef>
                <a:spcPts val="0"/>
              </a:spcBef>
            </a:pPr>
            <a:r>
              <a:rPr lang="en-US" altLang="en-US" sz="3000"/>
              <a:t>Dùng cho mỗi dịch vụ khác nhau được yêu cầu</a:t>
            </a:r>
          </a:p>
          <a:p>
            <a:pPr marL="609600" indent="-609600">
              <a:lnSpc>
                <a:spcPct val="14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sz="3000">
                <a:latin typeface="+mj-lt"/>
              </a:rPr>
              <a:t>Trao đổi giữa máy chủ/trạm để nhận được dịch vụ</a:t>
            </a:r>
            <a:endParaRPr lang="en-AU" altLang="en-US" sz="3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041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marL="838200" indent="-838200" algn="ctr"/>
            <a:r>
              <a:rPr lang="en-US" altLang="en-US" sz="4000"/>
              <a:t>Các lãnh địa </a:t>
            </a:r>
            <a:r>
              <a:rPr lang="en-US" altLang="en-US" sz="4000" smtClean="0"/>
              <a:t>Kerberos</a:t>
            </a:r>
            <a:endParaRPr lang="en-AU" altLang="en-US" sz="4000"/>
          </a:p>
        </p:txBody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Môi trường Kerberos bao gồm: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Máy chủ Kerberos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Một số máy trạm đã được đăng ký với máy chủ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Các máy chủ ứng dụng chia sẻ khoá với máy chủ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Nó được gọi là một lãnh địa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en-US"/>
              <a:t>Thông thường là một moieefn hành chính duy nhất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en-US">
                <a:latin typeface="+mj-lt"/>
              </a:rPr>
              <a:t> Nếu có nhiều lãnh địa, thì các máy chủ Kerberos cần phải chia sẽ khoá và tin cậy nhau. </a:t>
            </a:r>
          </a:p>
        </p:txBody>
      </p:sp>
    </p:spTree>
    <p:extLst>
      <p:ext uri="{BB962C8B-B14F-4D97-AF65-F5344CB8AC3E}">
        <p14:creationId xmlns:p14="http://schemas.microsoft.com/office/powerpoint/2010/main" val="316421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algn="ctr"/>
            <a:r>
              <a:rPr lang="en-AU" altLang="en-US"/>
              <a:t>Kerberos Realms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12529"/>
          <a:stretch>
            <a:fillRect/>
          </a:stretch>
        </p:blipFill>
        <p:spPr bwMode="auto">
          <a:xfrm>
            <a:off x="2286000" y="1447800"/>
            <a:ext cx="4660900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16318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112l">
  <a:themeElements>
    <a:clrScheme name="sample 3">
      <a:dk1>
        <a:srgbClr val="002A00"/>
      </a:dk1>
      <a:lt1>
        <a:srgbClr val="FFFFFF"/>
      </a:lt1>
      <a:dk2>
        <a:srgbClr val="FFFFE7"/>
      </a:dk2>
      <a:lt2>
        <a:srgbClr val="B2B2B2"/>
      </a:lt2>
      <a:accent1>
        <a:srgbClr val="6D77BF"/>
      </a:accent1>
      <a:accent2>
        <a:srgbClr val="669900"/>
      </a:accent2>
      <a:accent3>
        <a:srgbClr val="FFFFFF"/>
      </a:accent3>
      <a:accent4>
        <a:srgbClr val="002200"/>
      </a:accent4>
      <a:accent5>
        <a:srgbClr val="BABDDC"/>
      </a:accent5>
      <a:accent6>
        <a:srgbClr val="5C8A00"/>
      </a:accent6>
      <a:hlink>
        <a:srgbClr val="A76E23"/>
      </a:hlink>
      <a:folHlink>
        <a:srgbClr val="145232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E1E1E7"/>
        </a:dk2>
        <a:lt2>
          <a:srgbClr val="B2B2B2"/>
        </a:lt2>
        <a:accent1>
          <a:srgbClr val="009999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ACACA"/>
        </a:accent5>
        <a:accent6>
          <a:srgbClr val="E78A2D"/>
        </a:accent6>
        <a:hlink>
          <a:srgbClr val="6A9EB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C0D07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CE4BB"/>
        </a:accent5>
        <a:accent6>
          <a:srgbClr val="008AB9"/>
        </a:accent6>
        <a:hlink>
          <a:srgbClr val="CA9938"/>
        </a:hlink>
        <a:folHlink>
          <a:srgbClr val="683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2A00"/>
        </a:dk1>
        <a:lt1>
          <a:srgbClr val="FFFFFF"/>
        </a:lt1>
        <a:dk2>
          <a:srgbClr val="FFFFE7"/>
        </a:dk2>
        <a:lt2>
          <a:srgbClr val="B2B2B2"/>
        </a:lt2>
        <a:accent1>
          <a:srgbClr val="6D77BF"/>
        </a:accent1>
        <a:accent2>
          <a:srgbClr val="669900"/>
        </a:accent2>
        <a:accent3>
          <a:srgbClr val="FFFFFF"/>
        </a:accent3>
        <a:accent4>
          <a:srgbClr val="002200"/>
        </a:accent4>
        <a:accent5>
          <a:srgbClr val="BABDDC"/>
        </a:accent5>
        <a:accent6>
          <a:srgbClr val="5C8A00"/>
        </a:accent6>
        <a:hlink>
          <a:srgbClr val="A76E23"/>
        </a:hlink>
        <a:folHlink>
          <a:srgbClr val="1452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cdb2004112l</Template>
  <TotalTime>15263</TotalTime>
  <Words>1467</Words>
  <Application>Microsoft Office PowerPoint</Application>
  <PresentationFormat>On-screen Show (4:3)</PresentationFormat>
  <Paragraphs>162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Helvetica</vt:lpstr>
      <vt:lpstr>Tahoma</vt:lpstr>
      <vt:lpstr>Times-Roman</vt:lpstr>
      <vt:lpstr>Verdana</vt:lpstr>
      <vt:lpstr>Wingdings</vt:lpstr>
      <vt:lpstr>cdb2004112l</vt:lpstr>
      <vt:lpstr>Custom Design</vt:lpstr>
      <vt:lpstr>1_Custom Design</vt:lpstr>
      <vt:lpstr>2_Custom Design</vt:lpstr>
      <vt:lpstr>Image</vt:lpstr>
      <vt:lpstr>AN TOÀN THÔNG TIN</vt:lpstr>
      <vt:lpstr>PowerPoint Presentation</vt:lpstr>
      <vt:lpstr>Các ứng dụng xác thực</vt:lpstr>
      <vt:lpstr>Kerberos</vt:lpstr>
      <vt:lpstr>Các yêu cầu của Kerrberos</vt:lpstr>
      <vt:lpstr>Tổng quan Kerberos 4 </vt:lpstr>
      <vt:lpstr>Trao đổi Kerberos 4</vt:lpstr>
      <vt:lpstr>Các lãnh địa Kerberos</vt:lpstr>
      <vt:lpstr>Kerberos Realms</vt:lpstr>
      <vt:lpstr>Kerberos phiên bản 5</vt:lpstr>
      <vt:lpstr>Dịch vụ xác thực X.509</vt:lpstr>
      <vt:lpstr>Các chứng nhận X.509</vt:lpstr>
      <vt:lpstr>Nhận chứng nhận</vt:lpstr>
      <vt:lpstr>Sơ đồ phân cấp CA</vt:lpstr>
      <vt:lpstr>Sự thu hồi chứng nhận</vt:lpstr>
      <vt:lpstr>Các thủ tục xác thực</vt:lpstr>
      <vt:lpstr>Xác thực một chiều</vt:lpstr>
      <vt:lpstr>Xác thực hai chiều</vt:lpstr>
      <vt:lpstr>Xác thực ba chiều</vt:lpstr>
      <vt:lpstr>     X.509 phiên bản 3</vt:lpstr>
      <vt:lpstr>Các mở rộng xác thực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PHÂN LOẠI VĂN BẢN TIẾNG VIỆT TRONG KHAI PHÁ DỮ LIỆU VĂN BẢN</dc:title>
  <dc:creator>Trung Dung</dc:creator>
  <cp:lastModifiedBy>Administrator</cp:lastModifiedBy>
  <cp:revision>832</cp:revision>
  <dcterms:created xsi:type="dcterms:W3CDTF">2014-02-26T07:45:26Z</dcterms:created>
  <dcterms:modified xsi:type="dcterms:W3CDTF">2020-06-02T04:08:47Z</dcterms:modified>
</cp:coreProperties>
</file>