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4"/>
  </p:notesMasterIdLst>
  <p:sldIdLst>
    <p:sldId id="256" r:id="rId2"/>
    <p:sldId id="258" r:id="rId3"/>
    <p:sldId id="259" r:id="rId4"/>
    <p:sldId id="257" r:id="rId5"/>
    <p:sldId id="263" r:id="rId6"/>
    <p:sldId id="264" r:id="rId7"/>
    <p:sldId id="265" r:id="rId8"/>
    <p:sldId id="266" r:id="rId9"/>
    <p:sldId id="267" r:id="rId10"/>
    <p:sldId id="281" r:id="rId11"/>
    <p:sldId id="268" r:id="rId12"/>
    <p:sldId id="279" r:id="rId13"/>
  </p:sldIdLst>
  <p:sldSz cx="9144000" cy="5143500" type="screen16x9"/>
  <p:notesSz cx="6858000" cy="9144000"/>
  <p:embeddedFontLst>
    <p:embeddedFont>
      <p:font typeface="Lato Light" panose="020F0302020204030203" charset="0"/>
      <p:regular r:id="rId15"/>
      <p:bold r:id="rId16"/>
      <p:italic r:id="rId17"/>
      <p:boldItalic r:id="rId18"/>
    </p:embeddedFont>
    <p:embeddedFont>
      <p:font typeface="Roboto Slab Regular"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693C0B1-C3EF-405F-B1E8-830ADC564B1F}">
  <a:tblStyle styleId="{C693C0B1-C3EF-405F-B1E8-830ADC564B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176"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957004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Chào mừng tất cả các bạn đến với buổi thuyết trình</a:t>
            </a:r>
            <a:endParaRPr/>
          </a:p>
        </p:txBody>
      </p:sp>
      <p:sp>
        <p:nvSpPr>
          <p:cNvPr id="4" name="Oval 3"/>
          <p:cNvSpPr/>
          <p:nvPr/>
        </p:nvSpPr>
        <p:spPr>
          <a:xfrm>
            <a:off x="152400" y="192786"/>
            <a:ext cx="1905001" cy="1845564"/>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Users\PhongVu\Desktop\LogoUT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318" y="192786"/>
            <a:ext cx="1850898" cy="18508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14478"/>
            <a:ext cx="9144000" cy="5143500"/>
          </a:xfrm>
          <a:prstGeom prst="rect">
            <a:avLst/>
          </a:prstGeom>
        </p:spPr>
      </p:pic>
    </p:spTree>
    <p:extLst>
      <p:ext uri="{BB962C8B-B14F-4D97-AF65-F5344CB8AC3E}">
        <p14:creationId xmlns:p14="http://schemas.microsoft.com/office/powerpoint/2010/main" val="2533050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2. Mô Tả Tập Thực Thể</a:t>
            </a:r>
            <a:endParaRPr/>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3" name="Table 2"/>
          <p:cNvGraphicFramePr>
            <a:graphicFrameLocks noGrp="1"/>
          </p:cNvGraphicFramePr>
          <p:nvPr>
            <p:extLst>
              <p:ext uri="{D42A27DB-BD31-4B8C-83A1-F6EECF244321}">
                <p14:modId xmlns:p14="http://schemas.microsoft.com/office/powerpoint/2010/main" val="1121686136"/>
              </p:ext>
            </p:extLst>
          </p:nvPr>
        </p:nvGraphicFramePr>
        <p:xfrm>
          <a:off x="2438400" y="1276350"/>
          <a:ext cx="5867398" cy="2960370"/>
        </p:xfrm>
        <a:graphic>
          <a:graphicData uri="http://schemas.openxmlformats.org/drawingml/2006/table">
            <a:tbl>
              <a:tblPr firstRow="1" bandRow="1">
                <a:tableStyleId>{C693C0B1-C3EF-405F-B1E8-830ADC564B1F}</a:tableStyleId>
              </a:tblPr>
              <a:tblGrid>
                <a:gridCol w="1086555"/>
                <a:gridCol w="1047045"/>
                <a:gridCol w="836318"/>
                <a:gridCol w="869244"/>
                <a:gridCol w="579496"/>
                <a:gridCol w="724370"/>
                <a:gridCol w="724370"/>
              </a:tblGrid>
              <a:tr h="361315">
                <a:tc>
                  <a:txBody>
                    <a:bodyPr/>
                    <a:lstStyle/>
                    <a:p>
                      <a:r>
                        <a:rPr lang="en-US" sz="1000" smtClean="0">
                          <a:solidFill>
                            <a:schemeClr val="tx1">
                              <a:lumMod val="50000"/>
                            </a:schemeClr>
                          </a:solidFill>
                        </a:rPr>
                        <a:t>SANPHAM</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MaSanPham</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SoLuong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Gia</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NHACUNGCAP</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MaNhaCungCap</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SDT</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HANG</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MaHang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HOADON</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MaHoaDon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TongTien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Ngay</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TienShip</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CHITIETHD</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MaChiTietHD</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SoLuong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ThanhTien</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MAGIAMGIA</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MaGG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SoLuong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SoTienGiam</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HSD</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Code</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KHACHHANG</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MaKhachHang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SDT</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NamSinh</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GioiTinh</a:t>
                      </a:r>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NHANVIEN</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MaNhanVien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SDT</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NamSinh</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GioiTinh</a:t>
                      </a:r>
                      <a:endParaRPr lang="en-US" sz="1000">
                        <a:solidFill>
                          <a:schemeClr val="accent3">
                            <a:lumMod val="75000"/>
                          </a:schemeClr>
                        </a:solidFill>
                      </a:endParaRPr>
                    </a:p>
                  </a:txBody>
                  <a:tcPr>
                    <a:solidFill>
                      <a:schemeClr val="accent1">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990600" y="1352550"/>
            <a:ext cx="6593700" cy="18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smtClean="0">
                <a:solidFill>
                  <a:srgbClr val="FFFFFF"/>
                </a:solidFill>
              </a:rPr>
              <a:t>Cảm ơn cô và các bạn đã lắng nghe!</a:t>
            </a:r>
            <a:endParaRPr sz="6000">
              <a:solidFill>
                <a:srgbClr val="FFFFFF"/>
              </a:solidFill>
            </a:endParaRPr>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09600" y="958596"/>
            <a:ext cx="5486400" cy="106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smtClean="0">
                <a:solidFill>
                  <a:srgbClr val="FFB600"/>
                </a:solidFill>
              </a:rPr>
              <a:t>Thành viên </a:t>
            </a:r>
            <a:r>
              <a:rPr lang="en" sz="4800" smtClean="0">
                <a:solidFill>
                  <a:srgbClr val="FFB600"/>
                </a:solidFill>
              </a:rPr>
              <a:t>nhóm</a:t>
            </a:r>
            <a:endParaRPr sz="4800">
              <a:solidFill>
                <a:srgbClr val="FFB600"/>
              </a:solidFill>
            </a:endParaRPr>
          </a:p>
        </p:txBody>
      </p:sp>
      <p:sp>
        <p:nvSpPr>
          <p:cNvPr id="404" name="Google Shape;404;p17"/>
          <p:cNvSpPr txBox="1">
            <a:spLocks noGrp="1"/>
          </p:cNvSpPr>
          <p:nvPr>
            <p:ph type="subTitle" idx="4294967295"/>
          </p:nvPr>
        </p:nvSpPr>
        <p:spPr>
          <a:xfrm>
            <a:off x="685800" y="1943812"/>
            <a:ext cx="4648200" cy="1998580"/>
          </a:xfrm>
          <a:prstGeom prst="rect">
            <a:avLst/>
          </a:prstGeom>
        </p:spPr>
        <p:txBody>
          <a:bodyPr spcFirstLastPara="1" wrap="square" lIns="91425" tIns="91425" rIns="91425" bIns="91425" anchor="t" anchorCtr="0">
            <a:noAutofit/>
          </a:bodyPr>
          <a:lstStyle/>
          <a:p>
            <a:pPr marL="514350" lvl="0" indent="-514350" algn="l" rtl="0">
              <a:spcBef>
                <a:spcPts val="600"/>
              </a:spcBef>
              <a:spcAft>
                <a:spcPts val="0"/>
              </a:spcAft>
              <a:buAutoNum type="arabicPeriod"/>
            </a:pPr>
            <a:r>
              <a:rPr lang="en-US" sz="3200" smtClean="0">
                <a:solidFill>
                  <a:srgbClr val="FFFFFF"/>
                </a:solidFill>
              </a:rPr>
              <a:t>Nguyễn Tứ Tấn Tài</a:t>
            </a:r>
          </a:p>
          <a:p>
            <a:pPr marL="514350" lvl="0" indent="-514350" algn="l" rtl="0">
              <a:spcBef>
                <a:spcPts val="600"/>
              </a:spcBef>
              <a:spcAft>
                <a:spcPts val="0"/>
              </a:spcAft>
              <a:buAutoNum type="arabicPeriod"/>
            </a:pPr>
            <a:r>
              <a:rPr lang="en-US" sz="3200" smtClean="0">
                <a:solidFill>
                  <a:srgbClr val="FFFFFF"/>
                </a:solidFill>
              </a:rPr>
              <a:t>Phạm Thành Trung</a:t>
            </a:r>
          </a:p>
          <a:p>
            <a:pPr marL="514350" lvl="0" indent="-514350" algn="l" rtl="0">
              <a:spcBef>
                <a:spcPts val="600"/>
              </a:spcBef>
              <a:spcAft>
                <a:spcPts val="0"/>
              </a:spcAft>
              <a:buAutoNum type="arabicPeriod"/>
            </a:pPr>
            <a:r>
              <a:rPr lang="en-US" sz="3200" smtClean="0">
                <a:solidFill>
                  <a:srgbClr val="FFFFFF"/>
                </a:solidFill>
              </a:rPr>
              <a:t>Nguyễn Kim Thiện</a:t>
            </a:r>
            <a:endParaRPr sz="3200">
              <a:solidFill>
                <a:srgbClr val="FFFFFF"/>
              </a:solidFill>
            </a:endParaRPr>
          </a:p>
        </p:txBody>
      </p:sp>
      <p:pic>
        <p:nvPicPr>
          <p:cNvPr id="405" name="Google Shape;405;p17"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5150" y="2004550"/>
            <a:ext cx="2116640" cy="20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Google Shape;412;p18"/>
          <p:cNvSpPr txBox="1">
            <a:spLocks/>
          </p:cNvSpPr>
          <p:nvPr/>
        </p:nvSpPr>
        <p:spPr>
          <a:xfrm>
            <a:off x="5913770" y="1123950"/>
            <a:ext cx="2819400" cy="762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000"/>
              </a:spcAft>
            </a:pPr>
            <a:r>
              <a:rPr lang="en-US" sz="2000" smtClean="0">
                <a:solidFill>
                  <a:schemeClr val="bg1"/>
                </a:solidFill>
              </a:rPr>
              <a:t>Giảng viên hướng dẫn</a:t>
            </a:r>
          </a:p>
          <a:p>
            <a:pPr algn="ctr">
              <a:spcAft>
                <a:spcPts val="1000"/>
              </a:spcAft>
            </a:pPr>
            <a:r>
              <a:rPr lang="en-US" sz="2000" smtClean="0">
                <a:solidFill>
                  <a:schemeClr val="bg1"/>
                </a:solidFill>
              </a:rPr>
              <a:t>Trần Thị Dung</a:t>
            </a:r>
            <a:endParaRPr lang="vi-VN" sz="200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19400" y="13525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t>Đề tài thuyết trình:</a:t>
            </a:r>
            <a:endParaRPr/>
          </a:p>
        </p:txBody>
      </p:sp>
      <p:sp>
        <p:nvSpPr>
          <p:cNvPr id="412" name="Google Shape;412;p18"/>
          <p:cNvSpPr txBox="1">
            <a:spLocks noGrp="1"/>
          </p:cNvSpPr>
          <p:nvPr>
            <p:ph type="subTitle" idx="1"/>
          </p:nvPr>
        </p:nvSpPr>
        <p:spPr>
          <a:xfrm>
            <a:off x="2886100" y="2571750"/>
            <a:ext cx="3371700" cy="1129302"/>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smtClean="0"/>
              <a:t>Quản lý cửa hàng bán điện thoại</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228600" y="590550"/>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Danh mục thuyết trình gồm</a:t>
            </a:r>
            <a:endParaRPr/>
          </a:p>
        </p:txBody>
      </p:sp>
      <p:sp>
        <p:nvSpPr>
          <p:cNvPr id="396" name="Google Shape;396;p16"/>
          <p:cNvSpPr txBox="1">
            <a:spLocks noGrp="1"/>
          </p:cNvSpPr>
          <p:nvPr>
            <p:ph type="body" idx="1"/>
          </p:nvPr>
        </p:nvSpPr>
        <p:spPr>
          <a:xfrm>
            <a:off x="3124200" y="1733550"/>
            <a:ext cx="3733800" cy="266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None/>
            </a:pPr>
            <a:r>
              <a:rPr lang="en-US" sz="2000" b="1" smtClean="0">
                <a:solidFill>
                  <a:srgbClr val="00B0F0"/>
                </a:solidFill>
                <a:latin typeface="+mj-lt"/>
              </a:rPr>
              <a:t>I. Lý do chọn đề tài</a:t>
            </a:r>
          </a:p>
          <a:p>
            <a:pPr marL="0" lvl="0" indent="0" algn="l" rtl="0">
              <a:spcBef>
                <a:spcPts val="600"/>
              </a:spcBef>
              <a:spcAft>
                <a:spcPts val="0"/>
              </a:spcAft>
              <a:buClr>
                <a:schemeClr val="dk1"/>
              </a:buClr>
              <a:buSzPts val="1100"/>
              <a:buNone/>
            </a:pPr>
            <a:r>
              <a:rPr lang="en-US" sz="2000" b="1" smtClean="0">
                <a:solidFill>
                  <a:srgbClr val="00B0F0"/>
                </a:solidFill>
                <a:latin typeface="+mj-lt"/>
              </a:rPr>
              <a:t>II. Mục tiêu, chức năng</a:t>
            </a:r>
          </a:p>
          <a:p>
            <a:pPr marL="0" lvl="0" indent="0" algn="l" rtl="0">
              <a:spcBef>
                <a:spcPts val="600"/>
              </a:spcBef>
              <a:spcAft>
                <a:spcPts val="0"/>
              </a:spcAft>
              <a:buClr>
                <a:schemeClr val="dk1"/>
              </a:buClr>
              <a:buSzPts val="1100"/>
              <a:buNone/>
            </a:pPr>
            <a:r>
              <a:rPr lang="en-US" sz="2000" b="1" smtClean="0">
                <a:solidFill>
                  <a:srgbClr val="00B0F0"/>
                </a:solidFill>
                <a:latin typeface="+mj-lt"/>
              </a:rPr>
              <a:t>III. Công dụng</a:t>
            </a:r>
          </a:p>
          <a:p>
            <a:pPr marL="0" lvl="0" indent="0" algn="l" rtl="0">
              <a:spcBef>
                <a:spcPts val="600"/>
              </a:spcBef>
              <a:spcAft>
                <a:spcPts val="0"/>
              </a:spcAft>
              <a:buClr>
                <a:schemeClr val="dk1"/>
              </a:buClr>
              <a:buSzPts val="1100"/>
              <a:buNone/>
            </a:pPr>
            <a:r>
              <a:rPr lang="en-US" sz="2000" b="1" smtClean="0">
                <a:solidFill>
                  <a:srgbClr val="00B0F0"/>
                </a:solidFill>
                <a:latin typeface="+mj-lt"/>
              </a:rPr>
              <a:t>IV. Mô tả</a:t>
            </a:r>
            <a:endParaRPr sz="2000" b="1">
              <a:solidFill>
                <a:srgbClr val="00B0F0"/>
              </a:solidFill>
              <a:latin typeface="+mj-lt"/>
            </a:endParaRPr>
          </a:p>
          <a:p>
            <a:pPr marL="0" lvl="0" indent="0" algn="l" rtl="0">
              <a:spcBef>
                <a:spcPts val="600"/>
              </a:spcBef>
              <a:spcAft>
                <a:spcPts val="0"/>
              </a:spcAft>
              <a:buClr>
                <a:schemeClr val="dk1"/>
              </a:buClr>
              <a:buSzPts val="1100"/>
              <a:buFont typeface="Arial"/>
              <a:buNone/>
            </a:pPr>
            <a:endParaRPr sz="1200">
              <a:solidFill>
                <a:srgbClr val="00B0F0"/>
              </a:solidFill>
            </a:endParaRPr>
          </a:p>
          <a:p>
            <a:pPr marL="0" lvl="0" indent="0" algn="l" rtl="0">
              <a:spcBef>
                <a:spcPts val="600"/>
              </a:spcBef>
              <a:spcAft>
                <a:spcPts val="1000"/>
              </a:spcAft>
              <a:buNone/>
            </a:pPr>
            <a:endParaRPr>
              <a:solidFill>
                <a:srgbClr val="4A5C65"/>
              </a:solidFill>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Google Shape;430;p21"/>
          <p:cNvSpPr/>
          <p:nvPr/>
        </p:nvSpPr>
        <p:spPr>
          <a:xfrm>
            <a:off x="6400800" y="514350"/>
            <a:ext cx="2249184" cy="2286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a:spLocks noGrp="1"/>
          </p:cNvSpPr>
          <p:nvPr>
            <p:ph type="body" idx="1"/>
          </p:nvPr>
        </p:nvSpPr>
        <p:spPr>
          <a:xfrm>
            <a:off x="2830925" y="971550"/>
            <a:ext cx="2516400" cy="3348900"/>
          </a:xfrm>
          <a:prstGeom prst="rect">
            <a:avLst/>
          </a:prstGeom>
        </p:spPr>
        <p:txBody>
          <a:bodyPr spcFirstLastPara="1" wrap="square" lIns="91425" tIns="91425" rIns="91425" bIns="91425" anchor="t" anchorCtr="0">
            <a:noAutofit/>
          </a:bodyPr>
          <a:lstStyle/>
          <a:p>
            <a:pPr marL="0" lvl="0" indent="0">
              <a:buNone/>
            </a:pPr>
            <a:r>
              <a:rPr lang="en" smtClean="0"/>
              <a:t>- Ngày nay thì công nghệ thông tin đang phát triển thì vấn đề quản lý cần được đề cao. Và việc </a:t>
            </a:r>
            <a:r>
              <a:rPr lang="en"/>
              <a:t>nhà sản xuất muốn sản phẩm đến tay người dùng  thì phải thông qua cửa hàng, chi nhánh… </a:t>
            </a:r>
            <a:endParaRPr/>
          </a:p>
        </p:txBody>
      </p:sp>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I. Lý do chọn đề tài :</a:t>
            </a:r>
            <a:endParaRPr/>
          </a:p>
        </p:txBody>
      </p:sp>
      <p:sp>
        <p:nvSpPr>
          <p:cNvPr id="452" name="Google Shape;452;p22"/>
          <p:cNvSpPr txBox="1">
            <a:spLocks noGrp="1"/>
          </p:cNvSpPr>
          <p:nvPr>
            <p:ph type="body" idx="2"/>
          </p:nvPr>
        </p:nvSpPr>
        <p:spPr>
          <a:xfrm>
            <a:off x="5638800" y="2038350"/>
            <a:ext cx="2671500" cy="2590800"/>
          </a:xfrm>
          <a:prstGeom prst="rect">
            <a:avLst/>
          </a:prstGeom>
        </p:spPr>
        <p:txBody>
          <a:bodyPr spcFirstLastPara="1" wrap="square" lIns="91425" tIns="91425" rIns="91425" bIns="91425" anchor="t" anchorCtr="0">
            <a:noAutofit/>
          </a:bodyPr>
          <a:lstStyle/>
          <a:p>
            <a:pPr marL="0" indent="0">
              <a:buNone/>
            </a:pPr>
            <a:r>
              <a:rPr lang="en-US" smtClean="0"/>
              <a:t>Vì vậy ứng dụng quản lý cửa hàng bán điện thoại để giúp các cửa hàng chi nhánh quản lý việc mua bán sản phẩm với khách hàng  và đồng thời quản lý doanh thu cho cửa hàng…</a:t>
            </a:r>
            <a:endParaRPr/>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anim calcmode="lin" valueType="num">
                                      <p:cBhvr>
                                        <p:cTn id="8" dur="1000" fill="hold"/>
                                        <p:tgtEl>
                                          <p:spTgt spid="451"/>
                                        </p:tgtEl>
                                        <p:attrNameLst>
                                          <p:attrName>ppt_x</p:attrName>
                                        </p:attrNameLst>
                                      </p:cBhvr>
                                      <p:tavLst>
                                        <p:tav tm="0">
                                          <p:val>
                                            <p:strVal val="#ppt_x"/>
                                          </p:val>
                                        </p:tav>
                                        <p:tav tm="100000">
                                          <p:val>
                                            <p:strVal val="#ppt_x"/>
                                          </p:val>
                                        </p:tav>
                                      </p:tavLst>
                                    </p:anim>
                                    <p:anim calcmode="lin" valueType="num">
                                      <p:cBhvr>
                                        <p:cTn id="9" dur="1000" fill="hold"/>
                                        <p:tgtEl>
                                          <p:spTgt spid="4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50">
                                            <p:txEl>
                                              <p:pRg st="0" end="0"/>
                                            </p:txEl>
                                          </p:spTgt>
                                        </p:tgtEl>
                                        <p:attrNameLst>
                                          <p:attrName>style.visibility</p:attrName>
                                        </p:attrNameLst>
                                      </p:cBhvr>
                                      <p:to>
                                        <p:strVal val="visible"/>
                                      </p:to>
                                    </p:set>
                                    <p:animEffect transition="in" filter="wipe(down)">
                                      <p:cBhvr>
                                        <p:cTn id="14" dur="500"/>
                                        <p:tgtEl>
                                          <p:spTgt spid="45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52">
                                            <p:txEl>
                                              <p:pRg st="0" end="0"/>
                                            </p:txEl>
                                          </p:spTgt>
                                        </p:tgtEl>
                                        <p:attrNameLst>
                                          <p:attrName>style.visibility</p:attrName>
                                        </p:attrNameLst>
                                      </p:cBhvr>
                                      <p:to>
                                        <p:strVal val="visible"/>
                                      </p:to>
                                    </p:set>
                                    <p:animEffect transition="in" filter="wipe(down)">
                                      <p:cBhvr>
                                        <p:cTn id="19" dur="500"/>
                                        <p:tgtEl>
                                          <p:spTgt spid="4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build="p"/>
      <p:bldP spid="451" grpId="0"/>
      <p:bldP spid="45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II. Mục tiêu, Chức năng</a:t>
            </a:r>
            <a:endParaRPr/>
          </a:p>
        </p:txBody>
      </p:sp>
      <p:sp>
        <p:nvSpPr>
          <p:cNvPr id="459" name="Google Shape;459;p23"/>
          <p:cNvSpPr txBox="1">
            <a:spLocks noGrp="1"/>
          </p:cNvSpPr>
          <p:nvPr>
            <p:ph type="body" idx="1"/>
          </p:nvPr>
        </p:nvSpPr>
        <p:spPr>
          <a:xfrm>
            <a:off x="2683000" y="895350"/>
            <a:ext cx="2498600" cy="358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smtClean="0"/>
              <a:t>Mục tiêu nghiên cứu</a:t>
            </a:r>
          </a:p>
          <a:p>
            <a:pPr marL="0" indent="0">
              <a:spcBef>
                <a:spcPts val="1000"/>
              </a:spcBef>
              <a:spcAft>
                <a:spcPts val="1000"/>
              </a:spcAft>
              <a:buNone/>
            </a:pPr>
            <a:r>
              <a:rPr lang="en-US" smtClean="0"/>
              <a:t>- Xây </a:t>
            </a:r>
            <a:r>
              <a:rPr lang="en-US"/>
              <a:t>dựng cở sở dữ liệu  phần mềm quản lý cửa hàng bán điện thoại</a:t>
            </a:r>
            <a:r>
              <a:rPr lang="en-US" smtClean="0"/>
              <a:t>.</a:t>
            </a:r>
          </a:p>
          <a:p>
            <a:pPr marL="0" lvl="0" indent="0">
              <a:spcBef>
                <a:spcPts val="1000"/>
              </a:spcBef>
              <a:spcAft>
                <a:spcPts val="1000"/>
              </a:spcAft>
              <a:buNone/>
            </a:pPr>
            <a:r>
              <a:rPr lang="en-US" smtClean="0"/>
              <a:t>- </a:t>
            </a:r>
            <a:r>
              <a:rPr lang="en-US" smtClean="0"/>
              <a:t>Hỗ trợ phát </a:t>
            </a:r>
            <a:r>
              <a:rPr lang="en-US"/>
              <a:t>triển phần mềm quản lý cửa hàng bán điện thoại</a:t>
            </a:r>
            <a:r>
              <a:rPr lang="en-US" smtClean="0"/>
              <a:t>.</a:t>
            </a:r>
          </a:p>
          <a:p>
            <a:pPr marL="0" indent="0">
              <a:spcBef>
                <a:spcPts val="1000"/>
              </a:spcBef>
              <a:spcAft>
                <a:spcPts val="1000"/>
              </a:spcAft>
              <a:buNone/>
            </a:pPr>
            <a:r>
              <a:rPr lang="en-US" smtClean="0"/>
              <a:t>- Hiểu </a:t>
            </a:r>
            <a:r>
              <a:rPr lang="en-US"/>
              <a:t>được cách thức hoạt động của cơ sở dữ liệu.</a:t>
            </a:r>
          </a:p>
          <a:p>
            <a:pPr marL="0" indent="0">
              <a:spcBef>
                <a:spcPts val="1000"/>
              </a:spcBef>
              <a:spcAft>
                <a:spcPts val="1000"/>
              </a:spcAft>
              <a:buNone/>
            </a:pPr>
            <a:r>
              <a:rPr lang="en-US" smtClean="0"/>
              <a:t>- Giúp </a:t>
            </a:r>
            <a:r>
              <a:rPr lang="en-US"/>
              <a:t>quản lý </a:t>
            </a:r>
            <a:r>
              <a:rPr lang="en-US"/>
              <a:t>tốt cở sở dữ liệu </a:t>
            </a:r>
            <a:r>
              <a:rPr lang="en-US"/>
              <a:t>cửa hàng.</a:t>
            </a:r>
          </a:p>
          <a:p>
            <a:pPr marL="0" lvl="0" indent="0">
              <a:spcBef>
                <a:spcPts val="1000"/>
              </a:spcBef>
              <a:spcAft>
                <a:spcPts val="1000"/>
              </a:spcAft>
              <a:buNone/>
            </a:pPr>
            <a:endParaRPr lang="en-US"/>
          </a:p>
          <a:p>
            <a:pPr marL="0" indent="0">
              <a:spcBef>
                <a:spcPts val="1000"/>
              </a:spcBef>
              <a:spcAft>
                <a:spcPts val="1000"/>
              </a:spcAft>
              <a:buNone/>
            </a:pPr>
            <a:endParaRPr lang="en-US" smtClean="0"/>
          </a:p>
          <a:p>
            <a:pPr marL="0" indent="0">
              <a:spcBef>
                <a:spcPts val="1000"/>
              </a:spcBef>
              <a:spcAft>
                <a:spcPts val="1000"/>
              </a:spcAft>
              <a:buNone/>
            </a:pPr>
            <a:endParaRPr lang="en-US"/>
          </a:p>
          <a:p>
            <a:pPr marL="0" lvl="0" indent="0" algn="l" rtl="0">
              <a:spcBef>
                <a:spcPts val="1000"/>
              </a:spcBef>
              <a:spcAft>
                <a:spcPts val="1000"/>
              </a:spcAft>
              <a:buNone/>
            </a:pPr>
            <a:endParaR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 name="Google Shape;460;p23"/>
          <p:cNvSpPr txBox="1">
            <a:spLocks noGrp="1"/>
          </p:cNvSpPr>
          <p:nvPr>
            <p:ph type="body" idx="2"/>
          </p:nvPr>
        </p:nvSpPr>
        <p:spPr>
          <a:xfrm>
            <a:off x="5791200" y="1200150"/>
            <a:ext cx="2362200" cy="312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smtClean="0"/>
              <a:t>Chức năng</a:t>
            </a:r>
            <a:endParaRPr b="1"/>
          </a:p>
          <a:p>
            <a:pPr marL="0" indent="0">
              <a:spcBef>
                <a:spcPts val="1000"/>
              </a:spcBef>
              <a:spcAft>
                <a:spcPts val="1000"/>
              </a:spcAft>
              <a:buNone/>
            </a:pPr>
            <a:r>
              <a:rPr lang="en" smtClean="0"/>
              <a:t>- </a:t>
            </a:r>
            <a:r>
              <a:rPr lang="en-US" smtClean="0"/>
              <a:t>Có </a:t>
            </a:r>
            <a:r>
              <a:rPr lang="en-US"/>
              <a:t>thể  thêm, xóa, sửa, cập nhập các dữ liệu như hàng hóa, khách hàng và đơn hàng</a:t>
            </a:r>
            <a:r>
              <a:rPr lang="en-US" smtClean="0"/>
              <a:t>.</a:t>
            </a:r>
            <a:endParaRPr lang="en" smtClean="0"/>
          </a:p>
          <a:p>
            <a:pPr marL="0" indent="0">
              <a:spcBef>
                <a:spcPts val="1000"/>
              </a:spcBef>
              <a:spcAft>
                <a:spcPts val="1000"/>
              </a:spcAft>
              <a:buNone/>
            </a:pPr>
            <a:r>
              <a:rPr lang="en" smtClean="0"/>
              <a:t>- </a:t>
            </a:r>
            <a:r>
              <a:rPr lang="en-US" smtClean="0"/>
              <a:t>Lập </a:t>
            </a:r>
            <a:r>
              <a:rPr lang="en-US"/>
              <a:t>đơn bán hàng và mua hàng</a:t>
            </a:r>
            <a:r>
              <a:rPr lang="en-US" smtClean="0"/>
              <a:t>.</a:t>
            </a:r>
            <a:endParaRPr lang="en" smtClean="0"/>
          </a:p>
          <a:p>
            <a:pPr marL="0" indent="0">
              <a:spcBef>
                <a:spcPts val="1000"/>
              </a:spcBef>
              <a:spcAft>
                <a:spcPts val="1000"/>
              </a:spcAft>
              <a:buNone/>
            </a:pPr>
            <a:r>
              <a:rPr lang="en" smtClean="0"/>
              <a:t>- </a:t>
            </a:r>
            <a:r>
              <a:rPr lang="en-US" smtClean="0"/>
              <a:t>Xem </a:t>
            </a:r>
            <a:r>
              <a:rPr lang="en-US"/>
              <a:t>số hàng hóa còn trong kho hay đã bán</a:t>
            </a:r>
            <a:r>
              <a:rPr lang="en-US" smtClean="0"/>
              <a:t>.</a:t>
            </a:r>
            <a:endParaRPr lang="en-US"/>
          </a:p>
          <a:p>
            <a:pPr marL="0" lvl="1" indent="0">
              <a:spcAft>
                <a:spcPts val="1000"/>
              </a:spcAft>
              <a:buNone/>
            </a:pPr>
            <a:r>
              <a:rPr lang="en-US" smtClean="0"/>
              <a:t>- Xem </a:t>
            </a:r>
            <a:r>
              <a:rPr lang="en-US"/>
              <a:t>số lượng khách hàng hay tổng doanh thu.</a:t>
            </a:r>
            <a:endParaRPr lang="en-US" sz="1100"/>
          </a:p>
          <a:p>
            <a:pPr marL="0" indent="0">
              <a:spcBef>
                <a:spcPts val="1000"/>
              </a:spcBef>
              <a:spcAft>
                <a:spcPts val="1000"/>
              </a:spcAft>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wheel(1)">
                                      <p:cBhvr>
                                        <p:cTn id="7" dur="20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59">
                                            <p:txEl>
                                              <p:pRg st="0" end="0"/>
                                            </p:txEl>
                                          </p:spTgt>
                                        </p:tgtEl>
                                        <p:attrNameLst>
                                          <p:attrName>style.visibility</p:attrName>
                                        </p:attrNameLst>
                                      </p:cBhvr>
                                      <p:to>
                                        <p:strVal val="visible"/>
                                      </p:to>
                                    </p:set>
                                    <p:anim calcmode="lin" valueType="num">
                                      <p:cBhvr additive="base">
                                        <p:cTn id="12" dur="500" fill="hold"/>
                                        <p:tgtEl>
                                          <p:spTgt spid="45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59">
                                            <p:txEl>
                                              <p:pRg st="1" end="1"/>
                                            </p:txEl>
                                          </p:spTgt>
                                        </p:tgtEl>
                                        <p:attrNameLst>
                                          <p:attrName>style.visibility</p:attrName>
                                        </p:attrNameLst>
                                      </p:cBhvr>
                                      <p:to>
                                        <p:strVal val="visible"/>
                                      </p:to>
                                    </p:set>
                                    <p:anim calcmode="lin" valueType="num">
                                      <p:cBhvr additive="base">
                                        <p:cTn id="18" dur="500" fill="hold"/>
                                        <p:tgtEl>
                                          <p:spTgt spid="45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59">
                                            <p:txEl>
                                              <p:pRg st="2" end="2"/>
                                            </p:txEl>
                                          </p:spTgt>
                                        </p:tgtEl>
                                        <p:attrNameLst>
                                          <p:attrName>style.visibility</p:attrName>
                                        </p:attrNameLst>
                                      </p:cBhvr>
                                      <p:to>
                                        <p:strVal val="visible"/>
                                      </p:to>
                                    </p:set>
                                    <p:anim calcmode="lin" valueType="num">
                                      <p:cBhvr additive="base">
                                        <p:cTn id="24" dur="500" fill="hold"/>
                                        <p:tgtEl>
                                          <p:spTgt spid="45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59">
                                            <p:txEl>
                                              <p:pRg st="3" end="3"/>
                                            </p:txEl>
                                          </p:spTgt>
                                        </p:tgtEl>
                                        <p:attrNameLst>
                                          <p:attrName>style.visibility</p:attrName>
                                        </p:attrNameLst>
                                      </p:cBhvr>
                                      <p:to>
                                        <p:strVal val="visible"/>
                                      </p:to>
                                    </p:set>
                                    <p:anim calcmode="lin" valueType="num">
                                      <p:cBhvr additive="base">
                                        <p:cTn id="30" dur="500" fill="hold"/>
                                        <p:tgtEl>
                                          <p:spTgt spid="45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9">
                                            <p:txEl>
                                              <p:pRg st="4" end="4"/>
                                            </p:txEl>
                                          </p:spTgt>
                                        </p:tgtEl>
                                        <p:attrNameLst>
                                          <p:attrName>style.visibility</p:attrName>
                                        </p:attrNameLst>
                                      </p:cBhvr>
                                      <p:to>
                                        <p:strVal val="visible"/>
                                      </p:to>
                                    </p:set>
                                    <p:anim calcmode="lin" valueType="num">
                                      <p:cBhvr additive="base">
                                        <p:cTn id="36" dur="500" fill="hold"/>
                                        <p:tgtEl>
                                          <p:spTgt spid="45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down)">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wipe(down)">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wipe(down)">
                                      <p:cBhvr>
                                        <p:cTn id="52" dur="500"/>
                                        <p:tgtEl>
                                          <p:spTgt spid="1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xEl>
                                              <p:pRg st="3" end="3"/>
                                            </p:txEl>
                                          </p:spTgt>
                                        </p:tgtEl>
                                        <p:attrNameLst>
                                          <p:attrName>style.visibility</p:attrName>
                                        </p:attrNameLst>
                                      </p:cBhvr>
                                      <p:to>
                                        <p:strVal val="visible"/>
                                      </p:to>
                                    </p:set>
                                    <p:animEffect transition="in" filter="wipe(down)">
                                      <p:cBhvr>
                                        <p:cTn id="57" dur="500"/>
                                        <p:tgtEl>
                                          <p:spTgt spid="11">
                                            <p:txEl>
                                              <p:pRg st="3" end="3"/>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1">
                                            <p:txEl>
                                              <p:pRg st="4" end="4"/>
                                            </p:txEl>
                                          </p:spTgt>
                                        </p:tgtEl>
                                        <p:attrNameLst>
                                          <p:attrName>style.visibility</p:attrName>
                                        </p:attrNameLst>
                                      </p:cBhvr>
                                      <p:to>
                                        <p:strVal val="visible"/>
                                      </p:to>
                                    </p:set>
                                    <p:animEffect transition="in" filter="wipe(down)">
                                      <p:cBhvr>
                                        <p:cTn id="6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uiExpand="1" build="p"/>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144075" y="819149"/>
            <a:ext cx="2142000" cy="2057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III. Công dụng</a:t>
            </a:r>
            <a:endParaRPr/>
          </a:p>
        </p:txBody>
      </p:sp>
      <p:pic>
        <p:nvPicPr>
          <p:cNvPr id="469" name="Google Shape;469;p24"/>
          <p:cNvPicPr preferRelativeResize="0"/>
          <p:nvPr/>
        </p:nvPicPr>
        <p:blipFill>
          <a:blip r:embed="rId3">
            <a:alphaModFix/>
          </a:blip>
          <a:stretch>
            <a:fillRect/>
          </a:stretch>
        </p:blipFill>
        <p:spPr>
          <a:xfrm>
            <a:off x="5412575" y="-153650"/>
            <a:ext cx="3861900" cy="3861900"/>
          </a:xfrm>
          <a:prstGeom prst="ellipse">
            <a:avLst/>
          </a:prstGeom>
          <a:noFill/>
          <a:ln>
            <a:noFill/>
          </a:ln>
        </p:spPr>
      </p:pic>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460;p23"/>
          <p:cNvSpPr txBox="1">
            <a:spLocks/>
          </p:cNvSpPr>
          <p:nvPr/>
        </p:nvSpPr>
        <p:spPr>
          <a:xfrm>
            <a:off x="2438400" y="1428750"/>
            <a:ext cx="3048000" cy="297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vi-VN" sz="1600" smtClean="0"/>
              <a:t>-</a:t>
            </a:r>
            <a:r>
              <a:rPr lang="en-US" sz="1600" smtClean="0"/>
              <a:t> </a:t>
            </a:r>
            <a:r>
              <a:rPr lang="vi-VN" sz="1600" smtClean="0"/>
              <a:t>Quản lý tốt các danh mục sản phẩm, khách hàng cũng như nhà sản xuất..</a:t>
            </a:r>
          </a:p>
          <a:p>
            <a:pPr>
              <a:spcBef>
                <a:spcPts val="1000"/>
              </a:spcBef>
              <a:spcAft>
                <a:spcPts val="1000"/>
              </a:spcAft>
            </a:pPr>
            <a:r>
              <a:rPr lang="vi-VN" sz="1600" smtClean="0"/>
              <a:t>-</a:t>
            </a:r>
            <a:r>
              <a:rPr lang="en-US" sz="1600" smtClean="0"/>
              <a:t> </a:t>
            </a:r>
            <a:r>
              <a:rPr lang="vi-VN" sz="1600" smtClean="0"/>
              <a:t>Thống kê đầy đủ những vấn đề liên quan đến cửa hàng.</a:t>
            </a:r>
          </a:p>
          <a:p>
            <a:pPr>
              <a:spcBef>
                <a:spcPts val="1000"/>
              </a:spcBef>
              <a:spcAft>
                <a:spcPts val="1000"/>
              </a:spcAft>
            </a:pPr>
            <a:r>
              <a:rPr lang="vi-VN" sz="1600" smtClean="0"/>
              <a:t>-</a:t>
            </a:r>
            <a:r>
              <a:rPr lang="en-US" sz="1600" smtClean="0"/>
              <a:t> </a:t>
            </a:r>
            <a:r>
              <a:rPr lang="vi-VN" sz="1600" smtClean="0"/>
              <a:t>Thực hiện tốt công việc quản lý nhân viên</a:t>
            </a:r>
            <a:r>
              <a:rPr lang="en-US" sz="1600" smtClean="0"/>
              <a:t>.</a:t>
            </a:r>
            <a:endParaRPr lang="vi-V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barn(inVertical)">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1905000" y="14287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smtClean="0">
                <a:solidFill>
                  <a:srgbClr val="FFFF00"/>
                </a:solidFill>
              </a:rPr>
              <a:t>IV. Mô Tả</a:t>
            </a:r>
            <a:endParaRPr sz="4000">
              <a:solidFill>
                <a:srgbClr val="FFFF00"/>
              </a:solidFill>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1. Các tập thực thể</a:t>
            </a:r>
            <a:endParaRPr/>
          </a:p>
        </p:txBody>
      </p:sp>
      <p:sp>
        <p:nvSpPr>
          <p:cNvPr id="482" name="Google Shape;482;p26"/>
          <p:cNvSpPr/>
          <p:nvPr/>
        </p:nvSpPr>
        <p:spPr>
          <a:xfrm>
            <a:off x="7086600" y="1085475"/>
            <a:ext cx="1222329" cy="122255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a:ea typeface="Lato Light"/>
                <a:cs typeface="Lato Light"/>
                <a:sym typeface="Lato Light"/>
              </a:rPr>
              <a:t>Hãng</a:t>
            </a:r>
            <a:endParaRPr>
              <a:solidFill>
                <a:srgbClr val="4A5C65"/>
              </a:solidFill>
              <a:latin typeface="Lato Light"/>
              <a:ea typeface="Lato Light"/>
              <a:cs typeface="Lato Light"/>
              <a:sym typeface="Lato Light"/>
            </a:endParaRPr>
          </a:p>
        </p:txBody>
      </p:sp>
      <p:sp>
        <p:nvSpPr>
          <p:cNvPr id="483" name="Google Shape;483;p26"/>
          <p:cNvSpPr/>
          <p:nvPr/>
        </p:nvSpPr>
        <p:spPr>
          <a:xfrm>
            <a:off x="6478565" y="2041700"/>
            <a:ext cx="1219200" cy="1171659"/>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rgbClr val="4A5C65"/>
                </a:solidFill>
                <a:latin typeface="Lato Light"/>
                <a:ea typeface="Lato Light"/>
                <a:cs typeface="Lato Light"/>
                <a:sym typeface="Lato Light"/>
              </a:rPr>
              <a:t>Nhân Viên</a:t>
            </a:r>
            <a:endParaRPr>
              <a:solidFill>
                <a:srgbClr val="4A5C65"/>
              </a:solidFill>
              <a:latin typeface="Lato Light"/>
              <a:ea typeface="Lato Light"/>
              <a:cs typeface="Lato Light"/>
              <a:sym typeface="Lato Light"/>
            </a:endParaRPr>
          </a:p>
        </p:txBody>
      </p:sp>
      <p:sp>
        <p:nvSpPr>
          <p:cNvPr id="484" name="Google Shape;484;p26"/>
          <p:cNvSpPr/>
          <p:nvPr/>
        </p:nvSpPr>
        <p:spPr>
          <a:xfrm>
            <a:off x="7391400" y="2160258"/>
            <a:ext cx="1263000" cy="12630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rgbClr val="4A5C65"/>
                </a:solidFill>
                <a:latin typeface="Lato Light"/>
                <a:ea typeface="Lato Light"/>
                <a:cs typeface="Lato Light"/>
                <a:sym typeface="Lato Light"/>
              </a:rPr>
              <a:t>Chi Tiết Hóa Đơn</a:t>
            </a:r>
            <a:endParaRPr>
              <a:solidFill>
                <a:srgbClr val="4A5C65"/>
              </a:solidFill>
              <a:latin typeface="Lato Light"/>
              <a:ea typeface="Lato Light"/>
              <a:cs typeface="Lato Light"/>
              <a:sym typeface="Lato Light"/>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Google Shape;483;p26"/>
          <p:cNvSpPr/>
          <p:nvPr/>
        </p:nvSpPr>
        <p:spPr>
          <a:xfrm>
            <a:off x="3505200" y="2038350"/>
            <a:ext cx="1768867" cy="1721259"/>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rgbClr val="4A5C65"/>
                </a:solidFill>
                <a:latin typeface="Lato Light"/>
                <a:ea typeface="Lato Light"/>
                <a:cs typeface="Lato Light"/>
                <a:sym typeface="Lato Light"/>
              </a:rPr>
              <a:t>Khách Hàng</a:t>
            </a:r>
            <a:endParaRPr>
              <a:solidFill>
                <a:srgbClr val="4A5C65"/>
              </a:solidFill>
              <a:latin typeface="Lato Light"/>
              <a:ea typeface="Lato Light"/>
              <a:cs typeface="Lato Light"/>
              <a:sym typeface="Lato Light"/>
            </a:endParaRPr>
          </a:p>
        </p:txBody>
      </p:sp>
      <p:sp>
        <p:nvSpPr>
          <p:cNvPr id="8" name="Google Shape;482;p26"/>
          <p:cNvSpPr/>
          <p:nvPr/>
        </p:nvSpPr>
        <p:spPr>
          <a:xfrm>
            <a:off x="2819400" y="819150"/>
            <a:ext cx="1691721" cy="17552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a:ea typeface="Lato Light"/>
                <a:cs typeface="Lato Light"/>
                <a:sym typeface="Lato Light"/>
              </a:rPr>
              <a:t>Sản Phẩm</a:t>
            </a:r>
            <a:endParaRPr>
              <a:solidFill>
                <a:srgbClr val="4A5C65"/>
              </a:solidFill>
              <a:latin typeface="Lato Light"/>
              <a:ea typeface="Lato Light"/>
              <a:cs typeface="Lato Light"/>
              <a:sym typeface="Lato Light"/>
            </a:endParaRPr>
          </a:p>
        </p:txBody>
      </p:sp>
      <p:sp>
        <p:nvSpPr>
          <p:cNvPr id="9" name="Google Shape;484;p26"/>
          <p:cNvSpPr/>
          <p:nvPr/>
        </p:nvSpPr>
        <p:spPr>
          <a:xfrm>
            <a:off x="4214126" y="742950"/>
            <a:ext cx="1703300" cy="17552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rgbClr val="4A5C65"/>
                </a:solidFill>
                <a:latin typeface="Lato Light"/>
                <a:ea typeface="Lato Light"/>
                <a:cs typeface="Lato Light"/>
                <a:sym typeface="Lato Light"/>
              </a:rPr>
              <a:t>Hóa Đơn</a:t>
            </a:r>
            <a:endParaRPr>
              <a:solidFill>
                <a:srgbClr val="4A5C65"/>
              </a:solidFill>
              <a:latin typeface="Lato Light"/>
              <a:ea typeface="Lato Light"/>
              <a:cs typeface="Lato Light"/>
              <a:sym typeface="Lato Light"/>
            </a:endParaRPr>
          </a:p>
        </p:txBody>
      </p:sp>
      <p:sp>
        <p:nvSpPr>
          <p:cNvPr id="10" name="Google Shape;484;p26"/>
          <p:cNvSpPr/>
          <p:nvPr/>
        </p:nvSpPr>
        <p:spPr>
          <a:xfrm>
            <a:off x="5564165" y="2629815"/>
            <a:ext cx="1252959" cy="12972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a:ea typeface="Lato Light"/>
                <a:cs typeface="Lato Light"/>
                <a:sym typeface="Lato Light"/>
              </a:rPr>
              <a:t>Mã giảm Giá</a:t>
            </a:r>
            <a:endParaRPr>
              <a:solidFill>
                <a:srgbClr val="4A5C65"/>
              </a:solidFill>
              <a:latin typeface="Lato Light"/>
              <a:ea typeface="Lato Light"/>
              <a:cs typeface="Lato Light"/>
              <a:sym typeface="Lato Light"/>
            </a:endParaRPr>
          </a:p>
        </p:txBody>
      </p:sp>
      <p:sp>
        <p:nvSpPr>
          <p:cNvPr id="11" name="Google Shape;482;p26"/>
          <p:cNvSpPr/>
          <p:nvPr/>
        </p:nvSpPr>
        <p:spPr>
          <a:xfrm>
            <a:off x="6630965" y="3035025"/>
            <a:ext cx="1222329" cy="122255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a:ea typeface="Lato Light"/>
                <a:cs typeface="Lato Light"/>
                <a:sym typeface="Lato Light"/>
              </a:rPr>
              <a:t>Nhà Cung Cấp</a:t>
            </a:r>
            <a:endParaRPr>
              <a:solidFill>
                <a:srgbClr val="4A5C65"/>
              </a:solidFill>
              <a:latin typeface="Lato Light"/>
              <a:ea typeface="Lato Light"/>
              <a:cs typeface="Lato Light"/>
              <a:sym typeface="La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482"/>
                                        </p:tgtEl>
                                        <p:attrNameLst>
                                          <p:attrName>style.visibility</p:attrName>
                                        </p:attrNameLst>
                                      </p:cBhvr>
                                      <p:to>
                                        <p:strVal val="visible"/>
                                      </p:to>
                                    </p:set>
                                    <p:animEffect transition="in" filter="wipe(down)">
                                      <p:cBhvr>
                                        <p:cTn id="24" dur="580">
                                          <p:stCondLst>
                                            <p:cond delay="0"/>
                                          </p:stCondLst>
                                        </p:cTn>
                                        <p:tgtEl>
                                          <p:spTgt spid="482"/>
                                        </p:tgtEl>
                                      </p:cBhvr>
                                    </p:animEffect>
                                    <p:anim calcmode="lin" valueType="num">
                                      <p:cBhvr>
                                        <p:cTn id="25" dur="1822" tmFilter="0,0; 0.14,0.36; 0.43,0.73; 0.71,0.91; 1.0,1.0">
                                          <p:stCondLst>
                                            <p:cond delay="0"/>
                                          </p:stCondLst>
                                        </p:cTn>
                                        <p:tgtEl>
                                          <p:spTgt spid="48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8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8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8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82"/>
                                        </p:tgtEl>
                                        <p:attrNameLst>
                                          <p:attrName>ppt_y</p:attrName>
                                        </p:attrNameLst>
                                      </p:cBhvr>
                                      <p:tavLst>
                                        <p:tav tm="0" fmla="#ppt_y-sin(pi*$)/81">
                                          <p:val>
                                            <p:fltVal val="0"/>
                                          </p:val>
                                        </p:tav>
                                        <p:tav tm="100000">
                                          <p:val>
                                            <p:fltVal val="1"/>
                                          </p:val>
                                        </p:tav>
                                      </p:tavLst>
                                    </p:anim>
                                    <p:animScale>
                                      <p:cBhvr>
                                        <p:cTn id="30" dur="26">
                                          <p:stCondLst>
                                            <p:cond delay="650"/>
                                          </p:stCondLst>
                                        </p:cTn>
                                        <p:tgtEl>
                                          <p:spTgt spid="482"/>
                                        </p:tgtEl>
                                      </p:cBhvr>
                                      <p:to x="100000" y="60000"/>
                                    </p:animScale>
                                    <p:animScale>
                                      <p:cBhvr>
                                        <p:cTn id="31" dur="166" decel="50000">
                                          <p:stCondLst>
                                            <p:cond delay="676"/>
                                          </p:stCondLst>
                                        </p:cTn>
                                        <p:tgtEl>
                                          <p:spTgt spid="482"/>
                                        </p:tgtEl>
                                      </p:cBhvr>
                                      <p:to x="100000" y="100000"/>
                                    </p:animScale>
                                    <p:animScale>
                                      <p:cBhvr>
                                        <p:cTn id="32" dur="26">
                                          <p:stCondLst>
                                            <p:cond delay="1312"/>
                                          </p:stCondLst>
                                        </p:cTn>
                                        <p:tgtEl>
                                          <p:spTgt spid="482"/>
                                        </p:tgtEl>
                                      </p:cBhvr>
                                      <p:to x="100000" y="80000"/>
                                    </p:animScale>
                                    <p:animScale>
                                      <p:cBhvr>
                                        <p:cTn id="33" dur="166" decel="50000">
                                          <p:stCondLst>
                                            <p:cond delay="1338"/>
                                          </p:stCondLst>
                                        </p:cTn>
                                        <p:tgtEl>
                                          <p:spTgt spid="482"/>
                                        </p:tgtEl>
                                      </p:cBhvr>
                                      <p:to x="100000" y="100000"/>
                                    </p:animScale>
                                    <p:animScale>
                                      <p:cBhvr>
                                        <p:cTn id="34" dur="26">
                                          <p:stCondLst>
                                            <p:cond delay="1642"/>
                                          </p:stCondLst>
                                        </p:cTn>
                                        <p:tgtEl>
                                          <p:spTgt spid="482"/>
                                        </p:tgtEl>
                                      </p:cBhvr>
                                      <p:to x="100000" y="90000"/>
                                    </p:animScale>
                                    <p:animScale>
                                      <p:cBhvr>
                                        <p:cTn id="35" dur="166" decel="50000">
                                          <p:stCondLst>
                                            <p:cond delay="1668"/>
                                          </p:stCondLst>
                                        </p:cTn>
                                        <p:tgtEl>
                                          <p:spTgt spid="482"/>
                                        </p:tgtEl>
                                      </p:cBhvr>
                                      <p:to x="100000" y="100000"/>
                                    </p:animScale>
                                    <p:animScale>
                                      <p:cBhvr>
                                        <p:cTn id="36" dur="26">
                                          <p:stCondLst>
                                            <p:cond delay="1808"/>
                                          </p:stCondLst>
                                        </p:cTn>
                                        <p:tgtEl>
                                          <p:spTgt spid="482"/>
                                        </p:tgtEl>
                                      </p:cBhvr>
                                      <p:to x="100000" y="95000"/>
                                    </p:animScale>
                                    <p:animScale>
                                      <p:cBhvr>
                                        <p:cTn id="37" dur="166" decel="50000">
                                          <p:stCondLst>
                                            <p:cond delay="1834"/>
                                          </p:stCondLst>
                                        </p:cTn>
                                        <p:tgtEl>
                                          <p:spTgt spid="482"/>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483"/>
                                        </p:tgtEl>
                                        <p:attrNameLst>
                                          <p:attrName>style.visibility</p:attrName>
                                        </p:attrNameLst>
                                      </p:cBhvr>
                                      <p:to>
                                        <p:strVal val="visible"/>
                                      </p:to>
                                    </p:set>
                                    <p:animEffect transition="in" filter="wipe(down)">
                                      <p:cBhvr>
                                        <p:cTn id="40" dur="580">
                                          <p:stCondLst>
                                            <p:cond delay="0"/>
                                          </p:stCondLst>
                                        </p:cTn>
                                        <p:tgtEl>
                                          <p:spTgt spid="483"/>
                                        </p:tgtEl>
                                      </p:cBhvr>
                                    </p:animEffect>
                                    <p:anim calcmode="lin" valueType="num">
                                      <p:cBhvr>
                                        <p:cTn id="41" dur="1822" tmFilter="0,0; 0.14,0.36; 0.43,0.73; 0.71,0.91; 1.0,1.0">
                                          <p:stCondLst>
                                            <p:cond delay="0"/>
                                          </p:stCondLst>
                                        </p:cTn>
                                        <p:tgtEl>
                                          <p:spTgt spid="483"/>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483"/>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483"/>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483"/>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483"/>
                                        </p:tgtEl>
                                        <p:attrNameLst>
                                          <p:attrName>ppt_y</p:attrName>
                                        </p:attrNameLst>
                                      </p:cBhvr>
                                      <p:tavLst>
                                        <p:tav tm="0" fmla="#ppt_y-sin(pi*$)/81">
                                          <p:val>
                                            <p:fltVal val="0"/>
                                          </p:val>
                                        </p:tav>
                                        <p:tav tm="100000">
                                          <p:val>
                                            <p:fltVal val="1"/>
                                          </p:val>
                                        </p:tav>
                                      </p:tavLst>
                                    </p:anim>
                                    <p:animScale>
                                      <p:cBhvr>
                                        <p:cTn id="46" dur="26">
                                          <p:stCondLst>
                                            <p:cond delay="650"/>
                                          </p:stCondLst>
                                        </p:cTn>
                                        <p:tgtEl>
                                          <p:spTgt spid="483"/>
                                        </p:tgtEl>
                                      </p:cBhvr>
                                      <p:to x="100000" y="60000"/>
                                    </p:animScale>
                                    <p:animScale>
                                      <p:cBhvr>
                                        <p:cTn id="47" dur="166" decel="50000">
                                          <p:stCondLst>
                                            <p:cond delay="676"/>
                                          </p:stCondLst>
                                        </p:cTn>
                                        <p:tgtEl>
                                          <p:spTgt spid="483"/>
                                        </p:tgtEl>
                                      </p:cBhvr>
                                      <p:to x="100000" y="100000"/>
                                    </p:animScale>
                                    <p:animScale>
                                      <p:cBhvr>
                                        <p:cTn id="48" dur="26">
                                          <p:stCondLst>
                                            <p:cond delay="1312"/>
                                          </p:stCondLst>
                                        </p:cTn>
                                        <p:tgtEl>
                                          <p:spTgt spid="483"/>
                                        </p:tgtEl>
                                      </p:cBhvr>
                                      <p:to x="100000" y="80000"/>
                                    </p:animScale>
                                    <p:animScale>
                                      <p:cBhvr>
                                        <p:cTn id="49" dur="166" decel="50000">
                                          <p:stCondLst>
                                            <p:cond delay="1338"/>
                                          </p:stCondLst>
                                        </p:cTn>
                                        <p:tgtEl>
                                          <p:spTgt spid="483"/>
                                        </p:tgtEl>
                                      </p:cBhvr>
                                      <p:to x="100000" y="100000"/>
                                    </p:animScale>
                                    <p:animScale>
                                      <p:cBhvr>
                                        <p:cTn id="50" dur="26">
                                          <p:stCondLst>
                                            <p:cond delay="1642"/>
                                          </p:stCondLst>
                                        </p:cTn>
                                        <p:tgtEl>
                                          <p:spTgt spid="483"/>
                                        </p:tgtEl>
                                      </p:cBhvr>
                                      <p:to x="100000" y="90000"/>
                                    </p:animScale>
                                    <p:animScale>
                                      <p:cBhvr>
                                        <p:cTn id="51" dur="166" decel="50000">
                                          <p:stCondLst>
                                            <p:cond delay="1668"/>
                                          </p:stCondLst>
                                        </p:cTn>
                                        <p:tgtEl>
                                          <p:spTgt spid="483"/>
                                        </p:tgtEl>
                                      </p:cBhvr>
                                      <p:to x="100000" y="100000"/>
                                    </p:animScale>
                                    <p:animScale>
                                      <p:cBhvr>
                                        <p:cTn id="52" dur="26">
                                          <p:stCondLst>
                                            <p:cond delay="1808"/>
                                          </p:stCondLst>
                                        </p:cTn>
                                        <p:tgtEl>
                                          <p:spTgt spid="483"/>
                                        </p:tgtEl>
                                      </p:cBhvr>
                                      <p:to x="100000" y="95000"/>
                                    </p:animScale>
                                    <p:animScale>
                                      <p:cBhvr>
                                        <p:cTn id="53" dur="166" decel="50000">
                                          <p:stCondLst>
                                            <p:cond delay="1834"/>
                                          </p:stCondLst>
                                        </p:cTn>
                                        <p:tgtEl>
                                          <p:spTgt spid="483"/>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80">
                                          <p:stCondLst>
                                            <p:cond delay="0"/>
                                          </p:stCondLst>
                                        </p:cTn>
                                        <p:tgtEl>
                                          <p:spTgt spid="10"/>
                                        </p:tgtEl>
                                      </p:cBhvr>
                                    </p:animEffect>
                                    <p:anim calcmode="lin" valueType="num">
                                      <p:cBhvr>
                                        <p:cTn id="57"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2" dur="26">
                                          <p:stCondLst>
                                            <p:cond delay="650"/>
                                          </p:stCondLst>
                                        </p:cTn>
                                        <p:tgtEl>
                                          <p:spTgt spid="10"/>
                                        </p:tgtEl>
                                      </p:cBhvr>
                                      <p:to x="100000" y="60000"/>
                                    </p:animScale>
                                    <p:animScale>
                                      <p:cBhvr>
                                        <p:cTn id="63" dur="166" decel="50000">
                                          <p:stCondLst>
                                            <p:cond delay="676"/>
                                          </p:stCondLst>
                                        </p:cTn>
                                        <p:tgtEl>
                                          <p:spTgt spid="10"/>
                                        </p:tgtEl>
                                      </p:cBhvr>
                                      <p:to x="100000" y="100000"/>
                                    </p:animScale>
                                    <p:animScale>
                                      <p:cBhvr>
                                        <p:cTn id="64" dur="26">
                                          <p:stCondLst>
                                            <p:cond delay="1312"/>
                                          </p:stCondLst>
                                        </p:cTn>
                                        <p:tgtEl>
                                          <p:spTgt spid="10"/>
                                        </p:tgtEl>
                                      </p:cBhvr>
                                      <p:to x="100000" y="80000"/>
                                    </p:animScale>
                                    <p:animScale>
                                      <p:cBhvr>
                                        <p:cTn id="65" dur="166" decel="50000">
                                          <p:stCondLst>
                                            <p:cond delay="1338"/>
                                          </p:stCondLst>
                                        </p:cTn>
                                        <p:tgtEl>
                                          <p:spTgt spid="10"/>
                                        </p:tgtEl>
                                      </p:cBhvr>
                                      <p:to x="100000" y="100000"/>
                                    </p:animScale>
                                    <p:animScale>
                                      <p:cBhvr>
                                        <p:cTn id="66" dur="26">
                                          <p:stCondLst>
                                            <p:cond delay="1642"/>
                                          </p:stCondLst>
                                        </p:cTn>
                                        <p:tgtEl>
                                          <p:spTgt spid="10"/>
                                        </p:tgtEl>
                                      </p:cBhvr>
                                      <p:to x="100000" y="90000"/>
                                    </p:animScale>
                                    <p:animScale>
                                      <p:cBhvr>
                                        <p:cTn id="67" dur="166" decel="50000">
                                          <p:stCondLst>
                                            <p:cond delay="1668"/>
                                          </p:stCondLst>
                                        </p:cTn>
                                        <p:tgtEl>
                                          <p:spTgt spid="10"/>
                                        </p:tgtEl>
                                      </p:cBhvr>
                                      <p:to x="100000" y="100000"/>
                                    </p:animScale>
                                    <p:animScale>
                                      <p:cBhvr>
                                        <p:cTn id="68" dur="26">
                                          <p:stCondLst>
                                            <p:cond delay="1808"/>
                                          </p:stCondLst>
                                        </p:cTn>
                                        <p:tgtEl>
                                          <p:spTgt spid="10"/>
                                        </p:tgtEl>
                                      </p:cBhvr>
                                      <p:to x="100000" y="95000"/>
                                    </p:animScale>
                                    <p:animScale>
                                      <p:cBhvr>
                                        <p:cTn id="69" dur="166" decel="50000">
                                          <p:stCondLst>
                                            <p:cond delay="1834"/>
                                          </p:stCondLst>
                                        </p:cTn>
                                        <p:tgtEl>
                                          <p:spTgt spid="10"/>
                                        </p:tgtEl>
                                      </p:cBhvr>
                                      <p:to x="100000" y="100000"/>
                                    </p:animScale>
                                  </p:childTnLst>
                                </p:cTn>
                              </p:par>
                              <p:par>
                                <p:cTn id="70" presetID="26"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80">
                                          <p:stCondLst>
                                            <p:cond delay="0"/>
                                          </p:stCondLst>
                                        </p:cTn>
                                        <p:tgtEl>
                                          <p:spTgt spid="11"/>
                                        </p:tgtEl>
                                      </p:cBhvr>
                                    </p:animEffect>
                                    <p:anim calcmode="lin" valueType="num">
                                      <p:cBhvr>
                                        <p:cTn id="7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8" dur="26">
                                          <p:stCondLst>
                                            <p:cond delay="650"/>
                                          </p:stCondLst>
                                        </p:cTn>
                                        <p:tgtEl>
                                          <p:spTgt spid="11"/>
                                        </p:tgtEl>
                                      </p:cBhvr>
                                      <p:to x="100000" y="60000"/>
                                    </p:animScale>
                                    <p:animScale>
                                      <p:cBhvr>
                                        <p:cTn id="79" dur="166" decel="50000">
                                          <p:stCondLst>
                                            <p:cond delay="676"/>
                                          </p:stCondLst>
                                        </p:cTn>
                                        <p:tgtEl>
                                          <p:spTgt spid="11"/>
                                        </p:tgtEl>
                                      </p:cBhvr>
                                      <p:to x="100000" y="100000"/>
                                    </p:animScale>
                                    <p:animScale>
                                      <p:cBhvr>
                                        <p:cTn id="80" dur="26">
                                          <p:stCondLst>
                                            <p:cond delay="1312"/>
                                          </p:stCondLst>
                                        </p:cTn>
                                        <p:tgtEl>
                                          <p:spTgt spid="11"/>
                                        </p:tgtEl>
                                      </p:cBhvr>
                                      <p:to x="100000" y="80000"/>
                                    </p:animScale>
                                    <p:animScale>
                                      <p:cBhvr>
                                        <p:cTn id="81" dur="166" decel="50000">
                                          <p:stCondLst>
                                            <p:cond delay="1338"/>
                                          </p:stCondLst>
                                        </p:cTn>
                                        <p:tgtEl>
                                          <p:spTgt spid="11"/>
                                        </p:tgtEl>
                                      </p:cBhvr>
                                      <p:to x="100000" y="100000"/>
                                    </p:animScale>
                                    <p:animScale>
                                      <p:cBhvr>
                                        <p:cTn id="82" dur="26">
                                          <p:stCondLst>
                                            <p:cond delay="1642"/>
                                          </p:stCondLst>
                                        </p:cTn>
                                        <p:tgtEl>
                                          <p:spTgt spid="11"/>
                                        </p:tgtEl>
                                      </p:cBhvr>
                                      <p:to x="100000" y="90000"/>
                                    </p:animScale>
                                    <p:animScale>
                                      <p:cBhvr>
                                        <p:cTn id="83" dur="166" decel="50000">
                                          <p:stCondLst>
                                            <p:cond delay="1668"/>
                                          </p:stCondLst>
                                        </p:cTn>
                                        <p:tgtEl>
                                          <p:spTgt spid="11"/>
                                        </p:tgtEl>
                                      </p:cBhvr>
                                      <p:to x="100000" y="100000"/>
                                    </p:animScale>
                                    <p:animScale>
                                      <p:cBhvr>
                                        <p:cTn id="84" dur="26">
                                          <p:stCondLst>
                                            <p:cond delay="1808"/>
                                          </p:stCondLst>
                                        </p:cTn>
                                        <p:tgtEl>
                                          <p:spTgt spid="11"/>
                                        </p:tgtEl>
                                      </p:cBhvr>
                                      <p:to x="100000" y="95000"/>
                                    </p:animScale>
                                    <p:animScale>
                                      <p:cBhvr>
                                        <p:cTn id="85" dur="166" decel="50000">
                                          <p:stCondLst>
                                            <p:cond delay="1834"/>
                                          </p:stCondLst>
                                        </p:cTn>
                                        <p:tgtEl>
                                          <p:spTgt spid="11"/>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484"/>
                                        </p:tgtEl>
                                        <p:attrNameLst>
                                          <p:attrName>style.visibility</p:attrName>
                                        </p:attrNameLst>
                                      </p:cBhvr>
                                      <p:to>
                                        <p:strVal val="visible"/>
                                      </p:to>
                                    </p:set>
                                    <p:animEffect transition="in" filter="wipe(down)">
                                      <p:cBhvr>
                                        <p:cTn id="88" dur="580">
                                          <p:stCondLst>
                                            <p:cond delay="0"/>
                                          </p:stCondLst>
                                        </p:cTn>
                                        <p:tgtEl>
                                          <p:spTgt spid="484"/>
                                        </p:tgtEl>
                                      </p:cBhvr>
                                    </p:animEffect>
                                    <p:anim calcmode="lin" valueType="num">
                                      <p:cBhvr>
                                        <p:cTn id="89" dur="1822" tmFilter="0,0; 0.14,0.36; 0.43,0.73; 0.71,0.91; 1.0,1.0">
                                          <p:stCondLst>
                                            <p:cond delay="0"/>
                                          </p:stCondLst>
                                        </p:cTn>
                                        <p:tgtEl>
                                          <p:spTgt spid="484"/>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484"/>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484"/>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484"/>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484"/>
                                        </p:tgtEl>
                                        <p:attrNameLst>
                                          <p:attrName>ppt_y</p:attrName>
                                        </p:attrNameLst>
                                      </p:cBhvr>
                                      <p:tavLst>
                                        <p:tav tm="0" fmla="#ppt_y-sin(pi*$)/81">
                                          <p:val>
                                            <p:fltVal val="0"/>
                                          </p:val>
                                        </p:tav>
                                        <p:tav tm="100000">
                                          <p:val>
                                            <p:fltVal val="1"/>
                                          </p:val>
                                        </p:tav>
                                      </p:tavLst>
                                    </p:anim>
                                    <p:animScale>
                                      <p:cBhvr>
                                        <p:cTn id="94" dur="26">
                                          <p:stCondLst>
                                            <p:cond delay="650"/>
                                          </p:stCondLst>
                                        </p:cTn>
                                        <p:tgtEl>
                                          <p:spTgt spid="484"/>
                                        </p:tgtEl>
                                      </p:cBhvr>
                                      <p:to x="100000" y="60000"/>
                                    </p:animScale>
                                    <p:animScale>
                                      <p:cBhvr>
                                        <p:cTn id="95" dur="166" decel="50000">
                                          <p:stCondLst>
                                            <p:cond delay="676"/>
                                          </p:stCondLst>
                                        </p:cTn>
                                        <p:tgtEl>
                                          <p:spTgt spid="484"/>
                                        </p:tgtEl>
                                      </p:cBhvr>
                                      <p:to x="100000" y="100000"/>
                                    </p:animScale>
                                    <p:animScale>
                                      <p:cBhvr>
                                        <p:cTn id="96" dur="26">
                                          <p:stCondLst>
                                            <p:cond delay="1312"/>
                                          </p:stCondLst>
                                        </p:cTn>
                                        <p:tgtEl>
                                          <p:spTgt spid="484"/>
                                        </p:tgtEl>
                                      </p:cBhvr>
                                      <p:to x="100000" y="80000"/>
                                    </p:animScale>
                                    <p:animScale>
                                      <p:cBhvr>
                                        <p:cTn id="97" dur="166" decel="50000">
                                          <p:stCondLst>
                                            <p:cond delay="1338"/>
                                          </p:stCondLst>
                                        </p:cTn>
                                        <p:tgtEl>
                                          <p:spTgt spid="484"/>
                                        </p:tgtEl>
                                      </p:cBhvr>
                                      <p:to x="100000" y="100000"/>
                                    </p:animScale>
                                    <p:animScale>
                                      <p:cBhvr>
                                        <p:cTn id="98" dur="26">
                                          <p:stCondLst>
                                            <p:cond delay="1642"/>
                                          </p:stCondLst>
                                        </p:cTn>
                                        <p:tgtEl>
                                          <p:spTgt spid="484"/>
                                        </p:tgtEl>
                                      </p:cBhvr>
                                      <p:to x="100000" y="90000"/>
                                    </p:animScale>
                                    <p:animScale>
                                      <p:cBhvr>
                                        <p:cTn id="99" dur="166" decel="50000">
                                          <p:stCondLst>
                                            <p:cond delay="1668"/>
                                          </p:stCondLst>
                                        </p:cTn>
                                        <p:tgtEl>
                                          <p:spTgt spid="484"/>
                                        </p:tgtEl>
                                      </p:cBhvr>
                                      <p:to x="100000" y="100000"/>
                                    </p:animScale>
                                    <p:animScale>
                                      <p:cBhvr>
                                        <p:cTn id="100" dur="26">
                                          <p:stCondLst>
                                            <p:cond delay="1808"/>
                                          </p:stCondLst>
                                        </p:cTn>
                                        <p:tgtEl>
                                          <p:spTgt spid="484"/>
                                        </p:tgtEl>
                                      </p:cBhvr>
                                      <p:to x="100000" y="95000"/>
                                    </p:animScale>
                                    <p:animScale>
                                      <p:cBhvr>
                                        <p:cTn id="101" dur="166" decel="50000">
                                          <p:stCondLst>
                                            <p:cond delay="1834"/>
                                          </p:stCondLst>
                                        </p:cTn>
                                        <p:tgtEl>
                                          <p:spTgt spid="48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83" grpId="0" animBg="1"/>
      <p:bldP spid="484"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432</Words>
  <Application>Microsoft Office PowerPoint</Application>
  <PresentationFormat>On-screen Show (16:9)</PresentationFormat>
  <Paragraphs>99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Lato Light</vt:lpstr>
      <vt:lpstr>Roboto Slab Regular</vt:lpstr>
      <vt:lpstr>Kent template</vt:lpstr>
      <vt:lpstr>Chào mừng tất cả các bạn đến với buổi thuyết trình</vt:lpstr>
      <vt:lpstr>Thành viên nhóm</vt:lpstr>
      <vt:lpstr>Đề tài thuyết trình:</vt:lpstr>
      <vt:lpstr>Danh mục thuyết trình gồm</vt:lpstr>
      <vt:lpstr>I. Lý do chọn đề tài :</vt:lpstr>
      <vt:lpstr>II. Mục tiêu, Chức năng</vt:lpstr>
      <vt:lpstr>III. Công dụng</vt:lpstr>
      <vt:lpstr>IV. Mô Tả</vt:lpstr>
      <vt:lpstr>1. Các tập thực thể</vt:lpstr>
      <vt:lpstr>PowerPoint Presentation</vt:lpstr>
      <vt:lpstr>2. Mô Tả Tập Thực Thể</vt:lpstr>
      <vt:lpstr>Cảm ơn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tất cả các bạn đến với buổi thuyết trình</dc:title>
  <dc:creator>PhongVu</dc:creator>
  <cp:lastModifiedBy>PhongVu</cp:lastModifiedBy>
  <cp:revision>20</cp:revision>
  <dcterms:modified xsi:type="dcterms:W3CDTF">2020-07-03T04:15:02Z</dcterms:modified>
</cp:coreProperties>
</file>