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57" r:id="rId7"/>
    <p:sldId id="263" r:id="rId8"/>
    <p:sldId id="264" r:id="rId9"/>
    <p:sldId id="265" r:id="rId10"/>
    <p:sldId id="266" r:id="rId11"/>
    <p:sldId id="267" r:id="rId12"/>
    <p:sldId id="281" r:id="rId13"/>
    <p:sldId id="268" r:id="rId14"/>
    <p:sldId id="284" r:id="rId15"/>
    <p:sldId id="279" r:id="rId16"/>
  </p:sldIdLst>
  <p:sldSz cx="9144000" cy="5143500" type="screen16x9"/>
  <p:notesSz cx="6858000" cy="9144000"/>
  <p:embeddedFontLst>
    <p:embeddedFont>
      <p:font typeface="Lato Light" panose="020F0502020204030203"/>
      <p:regular r:id="rId20"/>
    </p:embeddedFont>
    <p:embeddedFont>
      <p:font typeface="Roboto Slab Regular"/>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693C0B1-C3EF-405F-B1E8-830ADC564B1F}" styleName="Table_0">
    <a:wholeTbl>
      <a:tcTxStyle>
        <a:srgbClr val="000000"/>
        <a:latin typeface="Arial"/>
        <a:ea typeface="Arial"/>
        <a:cs typeface="Arial"/>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76"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6"/>
        <p:cNvGrpSpPr/>
        <p:nvPr/>
      </p:nvGrpSpPr>
      <p:grpSpPr>
        <a:xfrm>
          <a:off x="0" y="0"/>
          <a:ext cx="0" cy="0"/>
          <a:chOff x="0" y="0"/>
          <a:chExt cx="0" cy="0"/>
        </a:xfrm>
      </p:grpSpPr>
      <p:sp>
        <p:nvSpPr>
          <p:cNvPr id="487" name="Google Shape;487;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9"/>
        <p:cNvGrpSpPr/>
        <p:nvPr/>
      </p:nvGrpSpPr>
      <p:grpSpPr>
        <a:xfrm>
          <a:off x="0" y="0"/>
          <a:ext cx="0" cy="0"/>
          <a:chOff x="0" y="0"/>
          <a:chExt cx="0" cy="0"/>
        </a:xfrm>
      </p:grpSpPr>
      <p:sp>
        <p:nvSpPr>
          <p:cNvPr id="590" name="Google Shape;59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3"/>
        <p:cNvGrpSpPr/>
        <p:nvPr/>
      </p:nvGrpSpPr>
      <p:grpSpPr>
        <a:xfrm>
          <a:off x="0" y="0"/>
          <a:ext cx="0" cy="0"/>
          <a:chOff x="0" y="0"/>
          <a:chExt cx="0" cy="0"/>
        </a:xfrm>
      </p:grpSpPr>
      <p:sp>
        <p:nvSpPr>
          <p:cNvPr id="464" name="Google Shape;464;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97"/>
        <p:cNvGrpSpPr/>
        <p:nvPr/>
      </p:nvGrpSpPr>
      <p:grpSpPr>
        <a:xfrm>
          <a:off x="0" y="0"/>
          <a:ext cx="0" cy="0"/>
          <a:chOff x="0" y="0"/>
          <a:chExt cx="0" cy="0"/>
        </a:xfrm>
      </p:grpSpPr>
      <p:sp>
        <p:nvSpPr>
          <p:cNvPr id="98" name="Google Shape;98;p5"/>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5"/>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5"/>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5"/>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5"/>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5"/>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 name="Google Shape;112;p5"/>
          <p:cNvGrpSpPr/>
          <p:nvPr/>
        </p:nvGrpSpPr>
        <p:grpSpPr>
          <a:xfrm>
            <a:off x="8142375" y="4477573"/>
            <a:ext cx="508851" cy="478711"/>
            <a:chOff x="5972700" y="2330200"/>
            <a:chExt cx="411625" cy="387275"/>
          </a:xfrm>
        </p:grpSpPr>
        <p:sp>
          <p:nvSpPr>
            <p:cNvPr id="113" name="Google Shape;113;p5"/>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5"/>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5"/>
          <p:cNvGrpSpPr/>
          <p:nvPr/>
        </p:nvGrpSpPr>
        <p:grpSpPr>
          <a:xfrm>
            <a:off x="2139871" y="482540"/>
            <a:ext cx="398658" cy="631920"/>
            <a:chOff x="6718575" y="2318625"/>
            <a:chExt cx="256950" cy="407375"/>
          </a:xfrm>
        </p:grpSpPr>
        <p:sp>
          <p:nvSpPr>
            <p:cNvPr id="116" name="Google Shape;11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 name="Google Shape;124;p5"/>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5"/>
          <p:cNvSpPr txBox="1">
            <a:spLocks noGrp="1"/>
          </p:cNvSpPr>
          <p:nvPr>
            <p:ph type="body" idx="1"/>
          </p:nvPr>
        </p:nvSpPr>
        <p:spPr>
          <a:xfrm>
            <a:off x="2901875" y="1033400"/>
            <a:ext cx="5292300" cy="3267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1000"/>
              </a:spcBef>
              <a:spcAft>
                <a:spcPts val="0"/>
              </a:spcAft>
              <a:buSzPts val="2000"/>
              <a:buChar char="◦"/>
              <a:defRPr/>
            </a:lvl2pPr>
            <a:lvl3pPr marL="1371600" lvl="2" indent="-355600">
              <a:spcBef>
                <a:spcPts val="1000"/>
              </a:spcBef>
              <a:spcAft>
                <a:spcPts val="0"/>
              </a:spcAft>
              <a:buSzPts val="2000"/>
              <a:buChar char="◦"/>
              <a:defRPr/>
            </a:lvl3pPr>
            <a:lvl4pPr marL="1828800" lvl="3" indent="-355600">
              <a:spcBef>
                <a:spcPts val="1000"/>
              </a:spcBef>
              <a:spcAft>
                <a:spcPts val="0"/>
              </a:spcAft>
              <a:buSzPts val="2000"/>
              <a:buChar char="◦"/>
              <a:defRPr/>
            </a:lvl4pPr>
            <a:lvl5pPr marL="2286000" lvl="4" indent="-355600">
              <a:spcBef>
                <a:spcPts val="1000"/>
              </a:spcBef>
              <a:spcAft>
                <a:spcPts val="0"/>
              </a:spcAft>
              <a:buSzPts val="2000"/>
              <a:buChar char="◦"/>
              <a:defRPr/>
            </a:lvl5pPr>
            <a:lvl6pPr marL="2743200" lvl="5" indent="-355600">
              <a:spcBef>
                <a:spcPts val="1000"/>
              </a:spcBef>
              <a:spcAft>
                <a:spcPts val="0"/>
              </a:spcAft>
              <a:buSzPts val="2000"/>
              <a:buChar char="◦"/>
              <a:defRPr/>
            </a:lvl6pPr>
            <a:lvl7pPr marL="3200400" lvl="6" indent="-355600">
              <a:spcBef>
                <a:spcPts val="1000"/>
              </a:spcBef>
              <a:spcAft>
                <a:spcPts val="0"/>
              </a:spcAft>
              <a:buSzPts val="2000"/>
              <a:buChar char="◦"/>
              <a:defRPr/>
            </a:lvl7pPr>
            <a:lvl8pPr marL="3657600" lvl="7" indent="-355600">
              <a:spcBef>
                <a:spcPts val="1000"/>
              </a:spcBef>
              <a:spcAft>
                <a:spcPts val="0"/>
              </a:spcAft>
              <a:buSzPts val="2000"/>
              <a:buChar char="◦"/>
              <a:defRPr/>
            </a:lvl8pPr>
            <a:lvl9pPr marL="4114800" lvl="8" indent="-355600">
              <a:spcBef>
                <a:spcPts val="1000"/>
              </a:spcBef>
              <a:spcAft>
                <a:spcPts val="1000"/>
              </a:spcAft>
              <a:buSzPts val="2000"/>
              <a:buChar char="◦"/>
              <a:defRPr/>
            </a:lvl9pPr>
          </a:lstStyle>
          <a:p/>
        </p:txBody>
      </p:sp>
      <p:sp>
        <p:nvSpPr>
          <p:cNvPr id="126" name="Google Shape;126;p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90"/>
        <p:cNvGrpSpPr/>
        <p:nvPr/>
      </p:nvGrpSpPr>
      <p:grpSpPr>
        <a:xfrm>
          <a:off x="0" y="0"/>
          <a:ext cx="0" cy="0"/>
          <a:chOff x="0" y="0"/>
          <a:chExt cx="0" cy="0"/>
        </a:xfrm>
      </p:grpSpPr>
      <p:sp>
        <p:nvSpPr>
          <p:cNvPr id="191" name="Google Shape;191;p8"/>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8"/>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8"/>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8"/>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 name="Google Shape;205;p8"/>
          <p:cNvGrpSpPr/>
          <p:nvPr/>
        </p:nvGrpSpPr>
        <p:grpSpPr>
          <a:xfrm>
            <a:off x="8142375" y="4477573"/>
            <a:ext cx="508851" cy="478711"/>
            <a:chOff x="5972700" y="2330200"/>
            <a:chExt cx="411625" cy="387275"/>
          </a:xfrm>
        </p:grpSpPr>
        <p:sp>
          <p:nvSpPr>
            <p:cNvPr id="206" name="Google Shape;206;p8"/>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8" name="Google Shape;208;p8"/>
          <p:cNvGrpSpPr/>
          <p:nvPr/>
        </p:nvGrpSpPr>
        <p:grpSpPr>
          <a:xfrm>
            <a:off x="2139871" y="482540"/>
            <a:ext cx="398658" cy="631920"/>
            <a:chOff x="6718575" y="2318625"/>
            <a:chExt cx="256950" cy="407375"/>
          </a:xfrm>
        </p:grpSpPr>
        <p:sp>
          <p:nvSpPr>
            <p:cNvPr id="209" name="Google Shape;209;p8"/>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7" name="Google Shape;217;p8"/>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18" name="Google Shape;218;p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1pPr>
            <a:lvl2pPr marL="914400" lvl="1" indent="-355600">
              <a:spcBef>
                <a:spcPts val="10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2pPr>
            <a:lvl3pPr marL="1371600" lvl="2" indent="-355600">
              <a:spcBef>
                <a:spcPts val="1000"/>
              </a:spcBef>
              <a:spcAft>
                <a:spcPts val="0"/>
              </a:spcAft>
              <a:buClr>
                <a:schemeClr val="dk2"/>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3pPr>
            <a:lvl4pPr marL="1828800" lvl="3"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4pPr>
            <a:lvl5pPr marL="2286000" lvl="4"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5pPr>
            <a:lvl6pPr marL="2743200" lvl="5"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6pPr>
            <a:lvl7pPr marL="3200400" lvl="6"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7pPr>
            <a:lvl8pPr marL="3657600" lvl="7" indent="-355600">
              <a:spcBef>
                <a:spcPts val="1000"/>
              </a:spcBef>
              <a:spcAft>
                <a:spcPts val="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8pPr>
            <a:lvl9pPr marL="4114800" lvl="8" indent="-355600">
              <a:spcBef>
                <a:spcPts val="1000"/>
              </a:spcBef>
              <a:spcAft>
                <a:spcPts val="1000"/>
              </a:spcAft>
              <a:buClr>
                <a:schemeClr val="dk1"/>
              </a:buClr>
              <a:buSzPts val="2000"/>
              <a:buFont typeface="Lato Light" panose="020F0502020204030203"/>
              <a:buChar char="◦"/>
              <a:defRPr sz="2000">
                <a:solidFill>
                  <a:schemeClr val="dk1"/>
                </a:solidFill>
                <a:latin typeface="Lato Light" panose="020F0502020204030203"/>
                <a:ea typeface="Lato Light" panose="020F0502020204030203"/>
                <a:cs typeface="Lato Light" panose="020F0502020204030203"/>
                <a:sym typeface="Lato Light" panose="020F0502020204030203"/>
              </a:defRPr>
            </a:lvl9pPr>
          </a:lstStyle>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1pPr>
            <a:lvl2pPr lvl="1"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2pPr>
            <a:lvl3pPr lvl="2"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3pPr>
            <a:lvl4pPr lvl="3"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4pPr>
            <a:lvl5pPr lvl="4"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5pPr>
            <a:lvl6pPr lvl="5"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6pPr>
            <a:lvl7pPr lvl="6"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7pPr>
            <a:lvl8pPr lvl="7"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8pPr>
            <a:lvl9pPr lvl="8" algn="r">
              <a:buNone/>
              <a:defRPr sz="1200">
                <a:solidFill>
                  <a:schemeClr val="dk2"/>
                </a:solidFill>
                <a:latin typeface="Lato Light" panose="020F0502020204030203"/>
                <a:ea typeface="Lato Light" panose="020F0502020204030203"/>
                <a:cs typeface="Lato Light" panose="020F0502020204030203"/>
                <a:sym typeface="Lato Light"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t>Chào mừng tất cả các bạn đến với buổi thuyết trình</a:t>
            </a:r>
            <a:endParaRPr lang="en-US" smtClean="0"/>
          </a:p>
        </p:txBody>
      </p:sp>
      <p:sp>
        <p:nvSpPr>
          <p:cNvPr id="4" name="Oval 3"/>
          <p:cNvSpPr/>
          <p:nvPr/>
        </p:nvSpPr>
        <p:spPr>
          <a:xfrm>
            <a:off x="152400" y="192786"/>
            <a:ext cx="1905001" cy="1845564"/>
          </a:xfrm>
          <a:prstGeom prst="ellipse">
            <a:avLst/>
          </a:prstGeom>
          <a:blipFill dpi="0" rotWithShape="1">
            <a:blip r:embed="rId1">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3" descr="C:\Users\PhongVu\Desktop\LogoUT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318" y="192786"/>
            <a:ext cx="1850898" cy="1850898"/>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0" y="14478"/>
            <a:ext cx="9144000" cy="5143500"/>
          </a:xfrm>
          <a:prstGeom prst="rect">
            <a:avLst/>
          </a:prstGeom>
        </p:spPr>
      </p:pic>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2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2. Mô Tả Tập Thực Thể</a:t>
            </a:r>
            <a:endParaRPr lang="en-GB" smtClean="0"/>
          </a:p>
        </p:txBody>
      </p:sp>
      <p:sp>
        <p:nvSpPr>
          <p:cNvPr id="492" name="Google Shape;492;p2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3" name="Table 2"/>
          <p:cNvGraphicFramePr>
            <a:graphicFrameLocks noGrp="1"/>
          </p:cNvGraphicFramePr>
          <p:nvPr/>
        </p:nvGraphicFramePr>
        <p:xfrm>
          <a:off x="2438400" y="1276350"/>
          <a:ext cx="5867398" cy="2960370"/>
        </p:xfrm>
        <a:graphic>
          <a:graphicData uri="http://schemas.openxmlformats.org/drawingml/2006/table">
            <a:tbl>
              <a:tblPr firstRow="1" bandRow="1">
                <a:tableStyleId>{C693C0B1-C3EF-405F-B1E8-830ADC564B1F}</a:tableStyleId>
              </a:tblPr>
              <a:tblGrid>
                <a:gridCol w="1086555"/>
                <a:gridCol w="1047045"/>
                <a:gridCol w="836318"/>
                <a:gridCol w="869244"/>
                <a:gridCol w="579496"/>
                <a:gridCol w="724370"/>
                <a:gridCol w="724370"/>
              </a:tblGrid>
              <a:tr h="361315">
                <a:tc>
                  <a:txBody>
                    <a:bodyPr/>
                    <a:lstStyle/>
                    <a:p>
                      <a:r>
                        <a:rPr lang="en-US" sz="1000" smtClean="0">
                          <a:solidFill>
                            <a:schemeClr val="tx1">
                              <a:lumMod val="50000"/>
                            </a:schemeClr>
                          </a:solidFill>
                        </a:rPr>
                        <a:t>SANPHAM</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MaSanPham</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Gia</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NHACUNGCAP</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MaNhaCungCap</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HANG</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MaHang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HOADON</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MaHoaDon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TongTien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Ngay</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TienShip</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CHITIETHD</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MaChiTietHD</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ThanhTien</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MAGIAMGIA</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MaGG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SoLuong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SoTienGiam</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HSD</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Code</a:t>
                      </a:r>
                      <a:endParaRPr lang="en-US" sz="1000">
                        <a:solidFill>
                          <a:schemeClr val="accent3">
                            <a:lumMod val="75000"/>
                          </a:schemeClr>
                        </a:solidFill>
                      </a:endParaRPr>
                    </a:p>
                  </a:txBody>
                  <a:tcPr>
                    <a:solidFill>
                      <a:schemeClr val="accent1">
                        <a:lumMod val="20000"/>
                        <a:lumOff val="80000"/>
                      </a:schemeClr>
                    </a:solidFill>
                  </a:tcPr>
                </a:tc>
                <a:tc>
                  <a:txBody>
                    <a:bodyPr/>
                    <a:lstStyle/>
                    <a:p>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KHACHHANG</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MaKhachHang</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NamSinh</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GioiTinh</a:t>
                      </a:r>
                      <a:endParaRPr lang="en-US" sz="1000">
                        <a:solidFill>
                          <a:schemeClr val="accent3">
                            <a:lumMod val="75000"/>
                          </a:schemeClr>
                        </a:solidFill>
                      </a:endParaRPr>
                    </a:p>
                  </a:txBody>
                  <a:tcPr>
                    <a:solidFill>
                      <a:schemeClr val="accent1">
                        <a:lumMod val="20000"/>
                        <a:lumOff val="80000"/>
                      </a:schemeClr>
                    </a:solidFill>
                  </a:tcPr>
                </a:tc>
              </a:tr>
              <a:tr h="361315">
                <a:tc>
                  <a:txBody>
                    <a:bodyPr/>
                    <a:lstStyle/>
                    <a:p>
                      <a:r>
                        <a:rPr lang="en-US" sz="1000" smtClean="0">
                          <a:solidFill>
                            <a:schemeClr val="tx1">
                              <a:lumMod val="50000"/>
                            </a:schemeClr>
                          </a:solidFill>
                        </a:rPr>
                        <a:t>NHANVIEN</a:t>
                      </a:r>
                      <a:endParaRPr lang="en-US" sz="1000">
                        <a:solidFill>
                          <a:schemeClr val="tx1">
                            <a:lumMod val="50000"/>
                          </a:schemeClr>
                        </a:solidFill>
                      </a:endParaRPr>
                    </a:p>
                  </a:txBody>
                  <a:tcPr>
                    <a:solidFill>
                      <a:schemeClr val="bg1"/>
                    </a:solidFill>
                  </a:tcPr>
                </a:tc>
                <a:tc>
                  <a:txBody>
                    <a:bodyPr/>
                    <a:lstStyle/>
                    <a:p>
                      <a:r>
                        <a:rPr lang="en-US" sz="1000" smtClean="0">
                          <a:solidFill>
                            <a:schemeClr val="accent3">
                              <a:lumMod val="75000"/>
                            </a:schemeClr>
                          </a:solidFill>
                        </a:rPr>
                        <a:t>MaNhanVien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Ten</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DiaChi</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SDT</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NamSinh</a:t>
                      </a:r>
                      <a:endParaRPr lang="en-US" sz="1000">
                        <a:solidFill>
                          <a:schemeClr val="accent3">
                            <a:lumMod val="75000"/>
                          </a:schemeClr>
                        </a:solidFill>
                      </a:endParaRPr>
                    </a:p>
                  </a:txBody>
                  <a:tcPr>
                    <a:solidFill>
                      <a:schemeClr val="accent1">
                        <a:lumMod val="20000"/>
                        <a:lumOff val="80000"/>
                      </a:schemeClr>
                    </a:solidFill>
                  </a:tcPr>
                </a:tc>
                <a:tc>
                  <a:txBody>
                    <a:bodyPr/>
                    <a:lstStyle/>
                    <a:p>
                      <a:r>
                        <a:rPr lang="en-US" sz="1000" smtClean="0">
                          <a:solidFill>
                            <a:schemeClr val="accent3">
                              <a:lumMod val="75000"/>
                            </a:schemeClr>
                          </a:solidFill>
                        </a:rPr>
                        <a:t>GioiTinh</a:t>
                      </a:r>
                      <a:endParaRPr lang="en-US" sz="1000">
                        <a:solidFill>
                          <a:schemeClr val="accent3">
                            <a:lumMod val="75000"/>
                          </a:schemeClr>
                        </a:solidFill>
                      </a:endParaRPr>
                    </a:p>
                  </a:txBody>
                  <a:tcPr>
                    <a:solidFill>
                      <a:schemeClr val="accent1">
                        <a:lumMod val="20000"/>
                        <a:lumOff val="80000"/>
                      </a:schemeClr>
                    </a:solidFill>
                  </a:tcPr>
                </a:tc>
              </a:tr>
            </a:tbl>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lang="en-GB"/>
          </a:p>
        </p:txBody>
      </p:sp>
      <p:sp>
        <p:nvSpPr>
          <p:cNvPr id="593" name="Google Shape;593;p38"/>
          <p:cNvSpPr txBox="1">
            <a:spLocks noGrp="1"/>
          </p:cNvSpPr>
          <p:nvPr>
            <p:ph type="ctrTitle" idx="4294967295"/>
          </p:nvPr>
        </p:nvSpPr>
        <p:spPr>
          <a:xfrm>
            <a:off x="3257550" y="1420495"/>
            <a:ext cx="2860675" cy="1828800"/>
          </a:xfrm>
          <a:prstGeom prst="rect">
            <a:avLst/>
          </a:prstGeom>
        </p:spPr>
        <p:txBody>
          <a:bodyPr spcFirstLastPara="1" wrap="square" lIns="91425" tIns="91425" rIns="91425" bIns="91425" anchor="ctr" anchorCtr="0">
            <a:noAutofit/>
          </a:bodyPr>
          <a:p>
            <a:pPr marL="0" lvl="0" indent="0" algn="ctr" rtl="0">
              <a:spcBef>
                <a:spcPts val="0"/>
              </a:spcBef>
              <a:spcAft>
                <a:spcPts val="0"/>
              </a:spcAft>
              <a:buNone/>
            </a:pPr>
            <a:r>
              <a:rPr lang="en-US" sz="6000" smtClean="0">
                <a:solidFill>
                  <a:srgbClr val="FFFFFF"/>
                </a:solidFill>
              </a:rPr>
              <a:t>DEMO</a:t>
            </a:r>
            <a:endParaRPr lang="en-US" sz="6000">
              <a:solidFill>
                <a:srgbClr val="FFFFFF"/>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8"/>
          <p:cNvSpPr txBox="1">
            <a:spLocks noGrp="1"/>
          </p:cNvSpPr>
          <p:nvPr>
            <p:ph type="ctrTitle" idx="4294967295"/>
          </p:nvPr>
        </p:nvSpPr>
        <p:spPr>
          <a:xfrm>
            <a:off x="990600" y="1352550"/>
            <a:ext cx="6593700" cy="182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6000" smtClean="0">
                <a:solidFill>
                  <a:srgbClr val="FFFFFF"/>
                </a:solidFill>
              </a:rPr>
              <a:t>Cảm ơn cô và các bạn đã lắng nghe!</a:t>
            </a:r>
            <a:endParaRPr sz="6000">
              <a:solidFill>
                <a:srgbClr val="FFFFFF"/>
              </a:solidFill>
            </a:endParaRPr>
          </a:p>
        </p:txBody>
      </p:sp>
      <p:sp>
        <p:nvSpPr>
          <p:cNvPr id="595" name="Google Shape;595;p38"/>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17"/>
          <p:cNvSpPr txBox="1">
            <a:spLocks noGrp="1"/>
          </p:cNvSpPr>
          <p:nvPr>
            <p:ph type="ctrTitle" idx="4294967295"/>
          </p:nvPr>
        </p:nvSpPr>
        <p:spPr>
          <a:xfrm>
            <a:off x="624840" y="1200785"/>
            <a:ext cx="5486400" cy="6438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smtClean="0">
                <a:solidFill>
                  <a:srgbClr val="FFB600"/>
                </a:solidFill>
              </a:rPr>
              <a:t>Thành viên nhóm</a:t>
            </a:r>
            <a:endParaRPr sz="2800">
              <a:solidFill>
                <a:srgbClr val="FFB600"/>
              </a:solidFill>
            </a:endParaRPr>
          </a:p>
        </p:txBody>
      </p:sp>
      <p:sp>
        <p:nvSpPr>
          <p:cNvPr id="404" name="Google Shape;404;p17"/>
          <p:cNvSpPr txBox="1">
            <a:spLocks noGrp="1"/>
          </p:cNvSpPr>
          <p:nvPr>
            <p:ph type="subTitle" idx="4294967295"/>
          </p:nvPr>
        </p:nvSpPr>
        <p:spPr>
          <a:xfrm>
            <a:off x="685800" y="1943735"/>
            <a:ext cx="2948305" cy="1401445"/>
          </a:xfrm>
          <a:prstGeom prst="rect">
            <a:avLst/>
          </a:prstGeom>
        </p:spPr>
        <p:txBody>
          <a:bodyPr spcFirstLastPara="1" wrap="square" lIns="91425" tIns="91425" rIns="91425" bIns="91425" anchor="t" anchorCtr="0">
            <a:noAutofit/>
          </a:bodyPr>
          <a:lstStyle/>
          <a:p>
            <a:pPr marL="514350" lvl="0" indent="-514350" algn="l" rtl="0">
              <a:spcBef>
                <a:spcPts val="600"/>
              </a:spcBef>
              <a:spcAft>
                <a:spcPts val="0"/>
              </a:spcAft>
              <a:buAutoNum type="arabicPeriod"/>
            </a:pPr>
            <a:r>
              <a:rPr lang="en-US" sz="1800" smtClean="0">
                <a:solidFill>
                  <a:srgbClr val="FFFFFF"/>
                </a:solidFill>
              </a:rPr>
              <a:t>Nguyễn Tứ Tấn Tài</a:t>
            </a:r>
            <a:endParaRPr lang="en-US" sz="1800" smtClean="0">
              <a:solidFill>
                <a:srgbClr val="FFFFFF"/>
              </a:solidFill>
            </a:endParaRPr>
          </a:p>
          <a:p>
            <a:pPr marL="514350" lvl="0" indent="-514350" algn="l" rtl="0">
              <a:spcBef>
                <a:spcPts val="600"/>
              </a:spcBef>
              <a:spcAft>
                <a:spcPts val="0"/>
              </a:spcAft>
              <a:buAutoNum type="arabicPeriod"/>
            </a:pPr>
            <a:r>
              <a:rPr lang="en-US" sz="1800" smtClean="0">
                <a:solidFill>
                  <a:srgbClr val="FFFFFF"/>
                </a:solidFill>
              </a:rPr>
              <a:t>Phạm Thành Trung</a:t>
            </a:r>
            <a:endParaRPr lang="en-US" sz="1800" smtClean="0">
              <a:solidFill>
                <a:srgbClr val="FFFFFF"/>
              </a:solidFill>
            </a:endParaRPr>
          </a:p>
          <a:p>
            <a:pPr marL="514350" lvl="0" indent="-514350" algn="l" rtl="0">
              <a:spcBef>
                <a:spcPts val="600"/>
              </a:spcBef>
              <a:spcAft>
                <a:spcPts val="0"/>
              </a:spcAft>
              <a:buAutoNum type="arabicPeriod"/>
            </a:pPr>
            <a:r>
              <a:rPr lang="en-US" sz="1800" smtClean="0">
                <a:solidFill>
                  <a:srgbClr val="FFFFFF"/>
                </a:solidFill>
              </a:rPr>
              <a:t>Nguyễn Kim Thiện</a:t>
            </a:r>
            <a:endParaRPr sz="1800">
              <a:solidFill>
                <a:srgbClr val="FFFFFF"/>
              </a:solidFill>
            </a:endParaRPr>
          </a:p>
        </p:txBody>
      </p:sp>
      <p:pic>
        <p:nvPicPr>
          <p:cNvPr id="405" name="Google Shape;405;p17" descr="photo-1434030216411-0b793f4b4173.jpg"/>
          <p:cNvPicPr preferRelativeResize="0"/>
          <p:nvPr/>
        </p:nvPicPr>
        <p:blipFill>
          <a:blip r:embed="rId1"/>
          <a:stretch>
            <a:fillRect/>
          </a:stretch>
        </p:blipFill>
        <p:spPr>
          <a:xfrm>
            <a:off x="6265150" y="1981150"/>
            <a:ext cx="2071500" cy="2071500"/>
          </a:xfrm>
          <a:prstGeom prst="ellipse">
            <a:avLst/>
          </a:prstGeom>
          <a:noFill/>
          <a:ln>
            <a:noFill/>
          </a:ln>
        </p:spPr>
      </p:pic>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 name="Google Shape;403;p17"/>
          <p:cNvSpPr txBox="1">
            <a:spLocks noGrp="1"/>
          </p:cNvSpPr>
          <p:nvPr/>
        </p:nvSpPr>
        <p:spPr>
          <a:xfrm>
            <a:off x="563245" y="3345180"/>
            <a:ext cx="5486400" cy="64389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pPr marL="0" lvl="0" indent="0" algn="l" rtl="0">
              <a:spcBef>
                <a:spcPts val="0"/>
              </a:spcBef>
              <a:spcAft>
                <a:spcPts val="0"/>
              </a:spcAft>
              <a:buNone/>
            </a:pPr>
            <a:r>
              <a:rPr lang="en-US" sz="1800" smtClean="0">
                <a:solidFill>
                  <a:srgbClr val="FFB600"/>
                </a:solidFill>
              </a:rPr>
              <a:t>GVHD: </a:t>
            </a:r>
            <a:r>
              <a:rPr lang="en-US" sz="1800" smtClean="0">
                <a:solidFill>
                  <a:schemeClr val="bg1"/>
                </a:solidFill>
              </a:rPr>
              <a:t>Trần Thị Dung</a:t>
            </a:r>
            <a:endParaRPr lang="en-US" sz="1800" smtClean="0">
              <a:solidFill>
                <a:schemeClr val="bg1"/>
              </a:solidFill>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819400" y="1352550"/>
            <a:ext cx="3371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mtClean="0"/>
              <a:t>Đề tài thuyết trình:</a:t>
            </a:r>
            <a:endParaRPr lang="en-US" smtClean="0"/>
          </a:p>
        </p:txBody>
      </p:sp>
      <p:sp>
        <p:nvSpPr>
          <p:cNvPr id="412" name="Google Shape;412;p18"/>
          <p:cNvSpPr txBox="1">
            <a:spLocks noGrp="1"/>
          </p:cNvSpPr>
          <p:nvPr>
            <p:ph type="subTitle" idx="1"/>
          </p:nvPr>
        </p:nvSpPr>
        <p:spPr>
          <a:xfrm>
            <a:off x="2886100" y="2571750"/>
            <a:ext cx="3371700" cy="1129302"/>
          </a:xfrm>
          <a:prstGeom prst="rect">
            <a:avLst/>
          </a:prstGeom>
        </p:spPr>
        <p:txBody>
          <a:bodyPr spcFirstLastPara="1" wrap="square" lIns="91425" tIns="91425" rIns="91425" bIns="91425" anchor="t" anchorCtr="0">
            <a:noAutofit/>
          </a:bodyPr>
          <a:lstStyle/>
          <a:p>
            <a:pPr marL="0" lvl="0" indent="0" algn="ctr" rtl="0">
              <a:spcBef>
                <a:spcPts val="0"/>
              </a:spcBef>
              <a:spcAft>
                <a:spcPts val="1000"/>
              </a:spcAft>
              <a:buNone/>
            </a:pPr>
            <a:r>
              <a:rPr lang="en-US" smtClean="0"/>
              <a:t>Quản lý cửa hàng bán điện thoại</a:t>
            </a:r>
            <a:endParaRPr lang="en-US" smtClean="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228600" y="590550"/>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Danh mục thuyết trình gồm</a:t>
            </a:r>
            <a:endParaRPr lang="en-US" smtClean="0"/>
          </a:p>
        </p:txBody>
      </p:sp>
      <p:sp>
        <p:nvSpPr>
          <p:cNvPr id="396" name="Google Shape;396;p16"/>
          <p:cNvSpPr txBox="1">
            <a:spLocks noGrp="1"/>
          </p:cNvSpPr>
          <p:nvPr>
            <p:ph type="body" idx="1"/>
          </p:nvPr>
        </p:nvSpPr>
        <p:spPr>
          <a:xfrm>
            <a:off x="3124200" y="1733550"/>
            <a:ext cx="3733800" cy="266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None/>
            </a:pPr>
            <a:r>
              <a:rPr lang="en-US" sz="2000" b="1" smtClean="0">
                <a:solidFill>
                  <a:srgbClr val="00B0F0"/>
                </a:solidFill>
                <a:latin typeface="+mj-lt"/>
              </a:rPr>
              <a:t>I. Lý do chọn đề tài</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II. Mục tiêu, chức năng</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III. Công dụng</a:t>
            </a:r>
            <a:endParaRPr lang="en-US" sz="2000" b="1" smtClean="0">
              <a:solidFill>
                <a:srgbClr val="00B0F0"/>
              </a:solidFill>
              <a:latin typeface="+mj-lt"/>
            </a:endParaRPr>
          </a:p>
          <a:p>
            <a:pPr marL="0" lvl="0" indent="0" algn="l" rtl="0">
              <a:spcBef>
                <a:spcPts val="600"/>
              </a:spcBef>
              <a:spcAft>
                <a:spcPts val="0"/>
              </a:spcAft>
              <a:buClr>
                <a:schemeClr val="dk1"/>
              </a:buClr>
              <a:buSzPts val="1100"/>
              <a:buNone/>
            </a:pPr>
            <a:r>
              <a:rPr lang="en-US" sz="2000" b="1" smtClean="0">
                <a:solidFill>
                  <a:srgbClr val="00B0F0"/>
                </a:solidFill>
                <a:latin typeface="+mj-lt"/>
              </a:rPr>
              <a:t>IV. Mô tả</a:t>
            </a:r>
            <a:endParaRPr sz="2000" b="1">
              <a:solidFill>
                <a:srgbClr val="00B0F0"/>
              </a:solidFill>
              <a:latin typeface="+mj-lt"/>
            </a:endParaRPr>
          </a:p>
          <a:p>
            <a:pPr marL="0" lvl="0" indent="0" algn="l" rtl="0">
              <a:spcBef>
                <a:spcPts val="600"/>
              </a:spcBef>
              <a:spcAft>
                <a:spcPts val="0"/>
              </a:spcAft>
              <a:buClr>
                <a:schemeClr val="dk1"/>
              </a:buClr>
              <a:buSzPts val="1100"/>
              <a:buFont typeface="Arial" panose="020B0604020202020204"/>
              <a:buNone/>
            </a:pPr>
            <a:endParaRPr sz="1200">
              <a:solidFill>
                <a:srgbClr val="00B0F0"/>
              </a:solidFill>
            </a:endParaRPr>
          </a:p>
          <a:p>
            <a:pPr marL="0" lvl="0" indent="0" algn="l" rtl="0">
              <a:spcBef>
                <a:spcPts val="600"/>
              </a:spcBef>
              <a:spcAft>
                <a:spcPts val="1000"/>
              </a:spcAft>
              <a:buNone/>
            </a:pPr>
            <a:endParaRPr>
              <a:solidFill>
                <a:srgbClr val="4A5C65"/>
              </a:solidFill>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9" name="Google Shape;430;p21"/>
          <p:cNvSpPr/>
          <p:nvPr/>
        </p:nvSpPr>
        <p:spPr>
          <a:xfrm>
            <a:off x="6400800" y="514350"/>
            <a:ext cx="2249184" cy="2286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22"/>
          <p:cNvSpPr txBox="1">
            <a:spLocks noGrp="1"/>
          </p:cNvSpPr>
          <p:nvPr>
            <p:ph type="body" idx="1"/>
          </p:nvPr>
        </p:nvSpPr>
        <p:spPr>
          <a:xfrm>
            <a:off x="2830925" y="971550"/>
            <a:ext cx="2516400" cy="3348900"/>
          </a:xfrm>
          <a:prstGeom prst="rect">
            <a:avLst/>
          </a:prstGeom>
        </p:spPr>
        <p:txBody>
          <a:bodyPr spcFirstLastPara="1" wrap="square" lIns="91425" tIns="91425" rIns="91425" bIns="91425" anchor="t" anchorCtr="0">
            <a:noAutofit/>
          </a:bodyPr>
          <a:lstStyle/>
          <a:p>
            <a:pPr marL="0" lvl="0" indent="0">
              <a:buNone/>
            </a:pPr>
            <a:r>
              <a:rPr lang="en-GB" smtClean="0"/>
              <a:t>- Ngày nay thì công nghệ thông tin đang phát triển thì vấn đề quản lý cần được đề cao. Và việc </a:t>
            </a:r>
            <a:r>
              <a:rPr lang="en-GB"/>
              <a:t>nhà sản xuất muốn sản phẩm đến tay người dùng  thì phải thông qua cửa hàng, chi nhánh… </a:t>
            </a:r>
            <a:endParaRPr lang="en-GB"/>
          </a:p>
        </p:txBody>
      </p:sp>
      <p:sp>
        <p:nvSpPr>
          <p:cNvPr id="451" name="Google Shape;451;p22"/>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mtClean="0"/>
              <a:t>I. Lý do chọn đề tài :</a:t>
            </a:r>
            <a:endParaRPr lang="en-GB" smtClean="0"/>
          </a:p>
        </p:txBody>
      </p:sp>
      <p:sp>
        <p:nvSpPr>
          <p:cNvPr id="452" name="Google Shape;452;p22"/>
          <p:cNvSpPr txBox="1">
            <a:spLocks noGrp="1"/>
          </p:cNvSpPr>
          <p:nvPr>
            <p:ph type="body" idx="2"/>
          </p:nvPr>
        </p:nvSpPr>
        <p:spPr>
          <a:xfrm>
            <a:off x="5638800" y="2038350"/>
            <a:ext cx="2671500" cy="2590800"/>
          </a:xfrm>
          <a:prstGeom prst="rect">
            <a:avLst/>
          </a:prstGeom>
        </p:spPr>
        <p:txBody>
          <a:bodyPr spcFirstLastPara="1" wrap="square" lIns="91425" tIns="91425" rIns="91425" bIns="91425" anchor="t" anchorCtr="0">
            <a:noAutofit/>
          </a:bodyPr>
          <a:lstStyle/>
          <a:p>
            <a:pPr marL="0" indent="0">
              <a:buNone/>
            </a:pPr>
            <a:r>
              <a:rPr lang="en-US" smtClean="0"/>
              <a:t>Vì vậy ứng dụng quản lý cửa hàng bán điện thoại để giúp các cửa hàng chi nhánh quản lý việc mua bán sản phẩm với khách hàng  và đồng thời quản lý doanh thu cho cửa hàng…</a:t>
            </a:r>
            <a:endParaRPr lang="en-US" smtClean="0"/>
          </a:p>
        </p:txBody>
      </p:sp>
      <p:sp>
        <p:nvSpPr>
          <p:cNvPr id="453" name="Google Shape;453;p2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1000"/>
                                        <p:tgtEl>
                                          <p:spTgt spid="451"/>
                                        </p:tgtEl>
                                      </p:cBhvr>
                                    </p:animEffect>
                                    <p:anim calcmode="lin" valueType="num">
                                      <p:cBhvr>
                                        <p:cTn id="8" dur="1000" fill="hold"/>
                                        <p:tgtEl>
                                          <p:spTgt spid="451"/>
                                        </p:tgtEl>
                                        <p:attrNameLst>
                                          <p:attrName>ppt_x</p:attrName>
                                        </p:attrNameLst>
                                      </p:cBhvr>
                                      <p:tavLst>
                                        <p:tav tm="0">
                                          <p:val>
                                            <p:strVal val="#ppt_x"/>
                                          </p:val>
                                        </p:tav>
                                        <p:tav tm="100000">
                                          <p:val>
                                            <p:strVal val="#ppt_x"/>
                                          </p:val>
                                        </p:tav>
                                      </p:tavLst>
                                    </p:anim>
                                    <p:anim calcmode="lin" valueType="num">
                                      <p:cBhvr>
                                        <p:cTn id="9" dur="1000" fill="hold"/>
                                        <p:tgtEl>
                                          <p:spTgt spid="4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50">
                                            <p:txEl>
                                              <p:pRg st="0" end="0"/>
                                            </p:txEl>
                                          </p:spTgt>
                                        </p:tgtEl>
                                        <p:attrNameLst>
                                          <p:attrName>style.visibility</p:attrName>
                                        </p:attrNameLst>
                                      </p:cBhvr>
                                      <p:to>
                                        <p:strVal val="visible"/>
                                      </p:to>
                                    </p:set>
                                    <p:animEffect transition="in" filter="wipe(down)">
                                      <p:cBhvr>
                                        <p:cTn id="14" dur="500"/>
                                        <p:tgtEl>
                                          <p:spTgt spid="45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52">
                                            <p:txEl>
                                              <p:pRg st="0" end="0"/>
                                            </p:txEl>
                                          </p:spTgt>
                                        </p:tgtEl>
                                        <p:attrNameLst>
                                          <p:attrName>style.visibility</p:attrName>
                                        </p:attrNameLst>
                                      </p:cBhvr>
                                      <p:to>
                                        <p:strVal val="visible"/>
                                      </p:to>
                                    </p:set>
                                    <p:animEffect transition="in" filter="wipe(down)">
                                      <p:cBhvr>
                                        <p:cTn id="19" dur="500"/>
                                        <p:tgtEl>
                                          <p:spTgt spid="4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build="p"/>
      <p:bldP spid="451" grpId="0"/>
      <p:bldP spid="4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 Mục tiêu, Chức năng</a:t>
            </a:r>
            <a:endParaRPr lang="en-US" smtClean="0"/>
          </a:p>
        </p:txBody>
      </p:sp>
      <p:sp>
        <p:nvSpPr>
          <p:cNvPr id="459" name="Google Shape;459;p23"/>
          <p:cNvSpPr txBox="1">
            <a:spLocks noGrp="1"/>
          </p:cNvSpPr>
          <p:nvPr>
            <p:ph type="body" idx="1"/>
          </p:nvPr>
        </p:nvSpPr>
        <p:spPr>
          <a:xfrm>
            <a:off x="2683000" y="895350"/>
            <a:ext cx="2498600" cy="3581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smtClean="0"/>
              <a:t>Mục tiêu nghiên cứu</a:t>
            </a:r>
            <a:endParaRPr lang="en-GB" b="1" smtClean="0"/>
          </a:p>
          <a:p>
            <a:pPr marL="0" indent="0">
              <a:spcBef>
                <a:spcPts val="1000"/>
              </a:spcBef>
              <a:spcAft>
                <a:spcPts val="1000"/>
              </a:spcAft>
              <a:buNone/>
            </a:pPr>
            <a:r>
              <a:rPr lang="en-US" smtClean="0"/>
              <a:t>- Xây </a:t>
            </a:r>
            <a:r>
              <a:rPr lang="en-US"/>
              <a:t>dựng cở sở dữ liệu  phần mềm quản lý cửa hàng bán điện thoại</a:t>
            </a:r>
            <a:r>
              <a:rPr lang="en-US" smtClean="0"/>
              <a:t>.</a:t>
            </a:r>
            <a:endParaRPr lang="en-US" smtClean="0"/>
          </a:p>
          <a:p>
            <a:pPr marL="0" lvl="0" indent="0">
              <a:spcBef>
                <a:spcPts val="1000"/>
              </a:spcBef>
              <a:spcAft>
                <a:spcPts val="1000"/>
              </a:spcAft>
              <a:buNone/>
            </a:pPr>
            <a:r>
              <a:rPr lang="en-US" smtClean="0"/>
              <a:t>- </a:t>
            </a:r>
            <a:r>
              <a:rPr lang="en-US" smtClean="0"/>
              <a:t>Hỗ trợ phát </a:t>
            </a:r>
            <a:r>
              <a:rPr lang="en-US"/>
              <a:t>triển phần mềm quản lý cửa hàng bán điện thoại</a:t>
            </a:r>
            <a:r>
              <a:rPr lang="en-US" smtClean="0"/>
              <a:t>.</a:t>
            </a:r>
            <a:endParaRPr lang="en-US" smtClean="0"/>
          </a:p>
          <a:p>
            <a:pPr marL="0" indent="0">
              <a:spcBef>
                <a:spcPts val="1000"/>
              </a:spcBef>
              <a:spcAft>
                <a:spcPts val="1000"/>
              </a:spcAft>
              <a:buNone/>
            </a:pPr>
            <a:r>
              <a:rPr lang="en-US" smtClean="0"/>
              <a:t>- Hiểu </a:t>
            </a:r>
            <a:r>
              <a:rPr lang="en-US"/>
              <a:t>được cách thức hoạt động của cơ sở dữ liệu.</a:t>
            </a:r>
            <a:endParaRPr lang="en-US"/>
          </a:p>
          <a:p>
            <a:pPr marL="0" indent="0">
              <a:spcBef>
                <a:spcPts val="1000"/>
              </a:spcBef>
              <a:spcAft>
                <a:spcPts val="1000"/>
              </a:spcAft>
              <a:buNone/>
            </a:pPr>
            <a:r>
              <a:rPr lang="en-US" smtClean="0"/>
              <a:t>- Giúp </a:t>
            </a:r>
            <a:r>
              <a:rPr lang="en-US"/>
              <a:t>quản lý </a:t>
            </a:r>
            <a:r>
              <a:rPr lang="en-US"/>
              <a:t>tốt cở sở dữ liệu </a:t>
            </a:r>
            <a:r>
              <a:rPr lang="en-US"/>
              <a:t>cửa hàng.</a:t>
            </a:r>
            <a:endParaRPr lang="en-US"/>
          </a:p>
          <a:p>
            <a:pPr marL="0" lvl="0" indent="0">
              <a:spcBef>
                <a:spcPts val="1000"/>
              </a:spcBef>
              <a:spcAft>
                <a:spcPts val="1000"/>
              </a:spcAft>
              <a:buNone/>
            </a:pPr>
            <a:endParaRPr lang="en-US"/>
          </a:p>
          <a:p>
            <a:pPr marL="0" indent="0">
              <a:spcBef>
                <a:spcPts val="1000"/>
              </a:spcBef>
              <a:spcAft>
                <a:spcPts val="1000"/>
              </a:spcAft>
              <a:buNone/>
            </a:pPr>
            <a:endParaRPr lang="en-US" smtClean="0"/>
          </a:p>
          <a:p>
            <a:pPr marL="0" indent="0">
              <a:spcBef>
                <a:spcPts val="1000"/>
              </a:spcBef>
              <a:spcAft>
                <a:spcPts val="1000"/>
              </a:spcAft>
              <a:buNone/>
            </a:pPr>
            <a:endParaRPr lang="en-US"/>
          </a:p>
          <a:p>
            <a:pPr marL="0" lvl="0" indent="0" algn="l" rtl="0">
              <a:spcBef>
                <a:spcPts val="1000"/>
              </a:spcBef>
              <a:spcAft>
                <a:spcPts val="1000"/>
              </a:spcAft>
              <a:buNone/>
            </a:p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1" name="Google Shape;460;p23"/>
          <p:cNvSpPr txBox="1">
            <a:spLocks noGrp="1"/>
          </p:cNvSpPr>
          <p:nvPr>
            <p:ph type="body" idx="2"/>
          </p:nvPr>
        </p:nvSpPr>
        <p:spPr>
          <a:xfrm>
            <a:off x="5791200" y="1200150"/>
            <a:ext cx="2362200" cy="312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b="1" smtClean="0"/>
              <a:t>Chức năng</a:t>
            </a:r>
            <a:endParaRPr b="1"/>
          </a:p>
          <a:p>
            <a:pPr marL="0" indent="0">
              <a:spcBef>
                <a:spcPts val="1000"/>
              </a:spcBef>
              <a:spcAft>
                <a:spcPts val="1000"/>
              </a:spcAft>
              <a:buNone/>
            </a:pPr>
            <a:r>
              <a:rPr lang="en-GB" smtClean="0"/>
              <a:t>- </a:t>
            </a:r>
            <a:r>
              <a:rPr lang="en-US" smtClean="0"/>
              <a:t>Có </a:t>
            </a:r>
            <a:r>
              <a:rPr lang="en-US"/>
              <a:t>thể  thêm, xóa, sửa, cập nhập các dữ liệu như hàng hóa, khách hàng và đơn hàng</a:t>
            </a:r>
            <a:r>
              <a:rPr lang="en-US" smtClean="0"/>
              <a:t>.</a:t>
            </a:r>
            <a:endParaRPr lang="en-GB" smtClean="0"/>
          </a:p>
          <a:p>
            <a:pPr marL="0" indent="0">
              <a:spcBef>
                <a:spcPts val="1000"/>
              </a:spcBef>
              <a:spcAft>
                <a:spcPts val="1000"/>
              </a:spcAft>
              <a:buNone/>
            </a:pPr>
            <a:r>
              <a:rPr lang="en-GB" smtClean="0"/>
              <a:t>- </a:t>
            </a:r>
            <a:r>
              <a:rPr lang="en-US" smtClean="0"/>
              <a:t>Lập </a:t>
            </a:r>
            <a:r>
              <a:rPr lang="en-US"/>
              <a:t>đơn bán hàng và mua hàng</a:t>
            </a:r>
            <a:r>
              <a:rPr lang="en-US" smtClean="0"/>
              <a:t>.</a:t>
            </a:r>
            <a:endParaRPr lang="en-GB" smtClean="0"/>
          </a:p>
          <a:p>
            <a:pPr marL="0" indent="0">
              <a:spcBef>
                <a:spcPts val="1000"/>
              </a:spcBef>
              <a:spcAft>
                <a:spcPts val="1000"/>
              </a:spcAft>
              <a:buNone/>
            </a:pPr>
            <a:r>
              <a:rPr lang="en-GB" smtClean="0"/>
              <a:t>- </a:t>
            </a:r>
            <a:r>
              <a:rPr lang="en-US" smtClean="0"/>
              <a:t>Xem </a:t>
            </a:r>
            <a:r>
              <a:rPr lang="en-US"/>
              <a:t>số hàng hóa còn trong kho hay đã bán</a:t>
            </a:r>
            <a:r>
              <a:rPr lang="en-US" smtClean="0"/>
              <a:t>.</a:t>
            </a:r>
            <a:endParaRPr lang="en-US"/>
          </a:p>
          <a:p>
            <a:pPr marL="0" lvl="1" indent="0">
              <a:spcAft>
                <a:spcPts val="1000"/>
              </a:spcAft>
              <a:buNone/>
            </a:pPr>
            <a:r>
              <a:rPr lang="en-US" smtClean="0"/>
              <a:t>- Xem </a:t>
            </a:r>
            <a:r>
              <a:rPr lang="en-US"/>
              <a:t>số lượng khách hàng hay tổng doanh thu.</a:t>
            </a:r>
            <a:endParaRPr lang="en-US" sz="1100"/>
          </a:p>
          <a:p>
            <a:pPr marL="0" indent="0">
              <a:spcBef>
                <a:spcPts val="1000"/>
              </a:spcBef>
              <a:spcAft>
                <a:spcPts val="1000"/>
              </a:spcAft>
              <a:buNone/>
            </a:pPr>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wheel(1)">
                                      <p:cBhvr>
                                        <p:cTn id="7" dur="2000"/>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 calcmode="lin" valueType="num">
                                      <p:cBhvr additive="base">
                                        <p:cTn id="12" dur="500" fill="hold"/>
                                        <p:tgtEl>
                                          <p:spTgt spid="45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59">
                                            <p:txEl>
                                              <p:pRg st="1" end="1"/>
                                            </p:txEl>
                                          </p:spTgt>
                                        </p:tgtEl>
                                        <p:attrNameLst>
                                          <p:attrName>style.visibility</p:attrName>
                                        </p:attrNameLst>
                                      </p:cBhvr>
                                      <p:to>
                                        <p:strVal val="visible"/>
                                      </p:to>
                                    </p:set>
                                    <p:anim calcmode="lin" valueType="num">
                                      <p:cBhvr additive="base">
                                        <p:cTn id="18" dur="500" fill="hold"/>
                                        <p:tgtEl>
                                          <p:spTgt spid="45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59">
                                            <p:txEl>
                                              <p:pRg st="2" end="2"/>
                                            </p:txEl>
                                          </p:spTgt>
                                        </p:tgtEl>
                                        <p:attrNameLst>
                                          <p:attrName>style.visibility</p:attrName>
                                        </p:attrNameLst>
                                      </p:cBhvr>
                                      <p:to>
                                        <p:strVal val="visible"/>
                                      </p:to>
                                    </p:set>
                                    <p:anim calcmode="lin" valueType="num">
                                      <p:cBhvr additive="base">
                                        <p:cTn id="24" dur="500" fill="hold"/>
                                        <p:tgtEl>
                                          <p:spTgt spid="45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59">
                                            <p:txEl>
                                              <p:pRg st="3" end="3"/>
                                            </p:txEl>
                                          </p:spTgt>
                                        </p:tgtEl>
                                        <p:attrNameLst>
                                          <p:attrName>style.visibility</p:attrName>
                                        </p:attrNameLst>
                                      </p:cBhvr>
                                      <p:to>
                                        <p:strVal val="visible"/>
                                      </p:to>
                                    </p:set>
                                    <p:anim calcmode="lin" valueType="num">
                                      <p:cBhvr additive="base">
                                        <p:cTn id="30" dur="500" fill="hold"/>
                                        <p:tgtEl>
                                          <p:spTgt spid="45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9">
                                            <p:txEl>
                                              <p:pRg st="4" end="4"/>
                                            </p:txEl>
                                          </p:spTgt>
                                        </p:tgtEl>
                                        <p:attrNameLst>
                                          <p:attrName>style.visibility</p:attrName>
                                        </p:attrNameLst>
                                      </p:cBhvr>
                                      <p:to>
                                        <p:strVal val="visible"/>
                                      </p:to>
                                    </p:set>
                                    <p:anim calcmode="lin" valueType="num">
                                      <p:cBhvr additive="base">
                                        <p:cTn id="36" dur="500" fill="hold"/>
                                        <p:tgtEl>
                                          <p:spTgt spid="45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Effect transition="in" filter="wipe(down)">
                                      <p:cBhvr>
                                        <p:cTn id="42" dur="500"/>
                                        <p:tgtEl>
                                          <p:spTgt spid="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animEffect transition="in" filter="wipe(down)">
                                      <p:cBhvr>
                                        <p:cTn id="47" dur="500"/>
                                        <p:tgtEl>
                                          <p:spTgt spid="11">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1">
                                            <p:txEl>
                                              <p:pRg st="2" end="2"/>
                                            </p:txEl>
                                          </p:spTgt>
                                        </p:tgtEl>
                                        <p:attrNameLst>
                                          <p:attrName>style.visibility</p:attrName>
                                        </p:attrNameLst>
                                      </p:cBhvr>
                                      <p:to>
                                        <p:strVal val="visible"/>
                                      </p:to>
                                    </p:set>
                                    <p:animEffect transition="in" filter="wipe(down)">
                                      <p:cBhvr>
                                        <p:cTn id="52" dur="500"/>
                                        <p:tgtEl>
                                          <p:spTgt spid="1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
                                            <p:txEl>
                                              <p:pRg st="3" end="3"/>
                                            </p:txEl>
                                          </p:spTgt>
                                        </p:tgtEl>
                                        <p:attrNameLst>
                                          <p:attrName>style.visibility</p:attrName>
                                        </p:attrNameLst>
                                      </p:cBhvr>
                                      <p:to>
                                        <p:strVal val="visible"/>
                                      </p:to>
                                    </p:set>
                                    <p:animEffect transition="in" filter="wipe(down)">
                                      <p:cBhvr>
                                        <p:cTn id="57" dur="500"/>
                                        <p:tgtEl>
                                          <p:spTgt spid="11">
                                            <p:txEl>
                                              <p:pRg st="3" end="3"/>
                                            </p:txEl>
                                          </p:spTgt>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1">
                                            <p:txEl>
                                              <p:pRg st="4" end="4"/>
                                            </p:txEl>
                                          </p:spTgt>
                                        </p:tgtEl>
                                        <p:attrNameLst>
                                          <p:attrName>style.visibility</p:attrName>
                                        </p:attrNameLst>
                                      </p:cBhvr>
                                      <p:to>
                                        <p:strVal val="visible"/>
                                      </p:to>
                                    </p:set>
                                    <p:animEffect transition="in" filter="wipe(down)">
                                      <p:cBhvr>
                                        <p:cTn id="60"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p:bldP spid="459" grpId="0" uiExpand="1" build="p"/>
      <p:bldP spid="1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4"/>
          <p:cNvSpPr txBox="1">
            <a:spLocks noGrp="1"/>
          </p:cNvSpPr>
          <p:nvPr>
            <p:ph type="title"/>
          </p:nvPr>
        </p:nvSpPr>
        <p:spPr>
          <a:xfrm>
            <a:off x="144075" y="819149"/>
            <a:ext cx="2142000" cy="205740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III. Công dụng</a:t>
            </a:r>
            <a:endParaRPr lang="en-US" smtClean="0"/>
          </a:p>
        </p:txBody>
      </p:sp>
      <p:pic>
        <p:nvPicPr>
          <p:cNvPr id="469" name="Google Shape;469;p24"/>
          <p:cNvPicPr preferRelativeResize="0"/>
          <p:nvPr/>
        </p:nvPicPr>
        <p:blipFill>
          <a:blip r:embed="rId1"/>
          <a:stretch>
            <a:fillRect/>
          </a:stretch>
        </p:blipFill>
        <p:spPr>
          <a:xfrm>
            <a:off x="5412575" y="-153650"/>
            <a:ext cx="3861900" cy="3861900"/>
          </a:xfrm>
          <a:prstGeom prst="ellipse">
            <a:avLst/>
          </a:prstGeom>
          <a:noFill/>
          <a:ln>
            <a:noFill/>
          </a:ln>
        </p:spPr>
      </p:pic>
      <p:sp>
        <p:nvSpPr>
          <p:cNvPr id="470" name="Google Shape;470;p2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6" name="Google Shape;460;p23"/>
          <p:cNvSpPr txBox="1"/>
          <p:nvPr/>
        </p:nvSpPr>
        <p:spPr>
          <a:xfrm>
            <a:off x="2438400" y="1428750"/>
            <a:ext cx="3048000" cy="2971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Bef>
                <a:spcPts val="1000"/>
              </a:spcBef>
              <a:spcAft>
                <a:spcPts val="1000"/>
              </a:spcAft>
            </a:pPr>
            <a:r>
              <a:rPr lang="vi-VN" sz="1600" smtClean="0"/>
              <a:t>-</a:t>
            </a:r>
            <a:r>
              <a:rPr lang="en-US" sz="1600" smtClean="0"/>
              <a:t> </a:t>
            </a:r>
            <a:r>
              <a:rPr lang="vi-VN" sz="1600" smtClean="0"/>
              <a:t>Quản lý tốt các danh mục sản phẩm, khách hàng cũng như nhà sản xuất..</a:t>
            </a:r>
            <a:endParaRPr lang="vi-VN" sz="1600" smtClean="0"/>
          </a:p>
          <a:p>
            <a:pPr>
              <a:spcBef>
                <a:spcPts val="1000"/>
              </a:spcBef>
              <a:spcAft>
                <a:spcPts val="1000"/>
              </a:spcAft>
            </a:pPr>
            <a:r>
              <a:rPr lang="vi-VN" sz="1600" smtClean="0"/>
              <a:t>-</a:t>
            </a:r>
            <a:r>
              <a:rPr lang="en-US" sz="1600" smtClean="0"/>
              <a:t> </a:t>
            </a:r>
            <a:r>
              <a:rPr lang="vi-VN" sz="1600" smtClean="0"/>
              <a:t>Thống kê đầy đủ những vấn đề liên quan đến cửa hàng.</a:t>
            </a:r>
            <a:endParaRPr lang="vi-VN" sz="1600" smtClean="0"/>
          </a:p>
          <a:p>
            <a:pPr>
              <a:spcBef>
                <a:spcPts val="1000"/>
              </a:spcBef>
              <a:spcAft>
                <a:spcPts val="1000"/>
              </a:spcAft>
            </a:pPr>
            <a:r>
              <a:rPr lang="vi-VN" sz="1600" smtClean="0"/>
              <a:t>-</a:t>
            </a:r>
            <a:r>
              <a:rPr lang="en-US" sz="1600" smtClean="0"/>
              <a:t> </a:t>
            </a:r>
            <a:r>
              <a:rPr lang="vi-VN" sz="1600" smtClean="0"/>
              <a:t>Thực hiện tốt công việc quản lý nhân viên</a:t>
            </a:r>
            <a:r>
              <a:rPr lang="en-US" sz="1600" smtClean="0"/>
              <a:t>.</a:t>
            </a:r>
            <a:endParaRPr lang="vi-VN" sz="160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barn(inVertical)">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1972945" y="1700530"/>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b="1" smtClean="0">
                <a:solidFill>
                  <a:srgbClr val="FFFF00"/>
                </a:solidFill>
              </a:rPr>
              <a:t>IV. Mô Tả</a:t>
            </a:r>
            <a:endParaRPr lang="en-US" sz="4000" b="1" smtClean="0">
              <a:solidFill>
                <a:srgbClr val="FFFF00"/>
              </a:solidFill>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2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mtClean="0"/>
              <a:t>1. Các tập thực thể</a:t>
            </a:r>
            <a:endParaRPr lang="en-US" smtClean="0"/>
          </a:p>
        </p:txBody>
      </p:sp>
      <p:sp>
        <p:nvSpPr>
          <p:cNvPr id="482" name="Google Shape;482;p26"/>
          <p:cNvSpPr/>
          <p:nvPr/>
        </p:nvSpPr>
        <p:spPr>
          <a:xfrm>
            <a:off x="7086600" y="108547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Hãng</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3" name="Google Shape;483;p26"/>
          <p:cNvSpPr/>
          <p:nvPr/>
        </p:nvSpPr>
        <p:spPr>
          <a:xfrm>
            <a:off x="6478565" y="2041700"/>
            <a:ext cx="1219200" cy="11716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Nhân Viên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4" name="Google Shape;484;p26"/>
          <p:cNvSpPr/>
          <p:nvPr/>
        </p:nvSpPr>
        <p:spPr>
          <a:xfrm>
            <a:off x="7391400" y="2160258"/>
            <a:ext cx="1263000" cy="12630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Chi Tiết Hóa Đơn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485" name="Google Shape;485;p2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sp>
        <p:nvSpPr>
          <p:cNvPr id="7" name="Google Shape;483;p26"/>
          <p:cNvSpPr/>
          <p:nvPr/>
        </p:nvSpPr>
        <p:spPr>
          <a:xfrm>
            <a:off x="3505200" y="2038350"/>
            <a:ext cx="1768867" cy="1721259"/>
          </a:xfrm>
          <a:prstGeom prst="ellipse">
            <a:avLst/>
          </a:prstGeom>
          <a:noFill/>
          <a:ln w="9525" cap="flat"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Khách Hàng</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8" name="Google Shape;482;p26"/>
          <p:cNvSpPr/>
          <p:nvPr/>
        </p:nvSpPr>
        <p:spPr>
          <a:xfrm>
            <a:off x="2819400" y="819150"/>
            <a:ext cx="1691721" cy="175520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Sản Phẩm</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9" name="Google Shape;484;p26"/>
          <p:cNvSpPr/>
          <p:nvPr/>
        </p:nvSpPr>
        <p:spPr>
          <a:xfrm>
            <a:off x="4214126" y="742950"/>
            <a:ext cx="1703300" cy="1755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4A5C65"/>
                </a:solidFill>
                <a:latin typeface="Lato Light" panose="020F0502020204030203"/>
                <a:ea typeface="Lato Light" panose="020F0502020204030203"/>
                <a:cs typeface="Lato Light" panose="020F0502020204030203"/>
                <a:sym typeface="Lato Light" panose="020F0502020204030203"/>
              </a:rPr>
              <a:t>Hóa Đơn</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10" name="Google Shape;484;p26"/>
          <p:cNvSpPr/>
          <p:nvPr/>
        </p:nvSpPr>
        <p:spPr>
          <a:xfrm>
            <a:off x="5564165" y="2629815"/>
            <a:ext cx="1252959" cy="1297200"/>
          </a:xfrm>
          <a:prstGeom prst="ellipse">
            <a:avLst/>
          </a:prstGeom>
          <a:noFill/>
          <a:ln w="9525" cap="flat"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Mã giảm Giá</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
        <p:nvSpPr>
          <p:cNvPr id="11" name="Google Shape;482;p26"/>
          <p:cNvSpPr/>
          <p:nvPr/>
        </p:nvSpPr>
        <p:spPr>
          <a:xfrm>
            <a:off x="6630965" y="3035025"/>
            <a:ext cx="1222329" cy="1222550"/>
          </a:xfrm>
          <a:prstGeom prst="ellipse">
            <a:avLst/>
          </a:prstGeom>
          <a:noFill/>
          <a:ln w="9525" cap="flat"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mtClean="0">
                <a:solidFill>
                  <a:srgbClr val="4A5C65"/>
                </a:solidFill>
                <a:latin typeface="Lato Light" panose="020F0502020204030203"/>
                <a:ea typeface="Lato Light" panose="020F0502020204030203"/>
                <a:cs typeface="Lato Light" panose="020F0502020204030203"/>
                <a:sym typeface="Lato Light" panose="020F0502020204030203"/>
              </a:rPr>
              <a:t>Nhà Cung Cấp</a:t>
            </a:r>
            <a:endParaRPr>
              <a:solidFill>
                <a:srgbClr val="4A5C65"/>
              </a:solidFill>
              <a:latin typeface="Lato Light" panose="020F0502020204030203"/>
              <a:ea typeface="Lato Light" panose="020F0502020204030203"/>
              <a:cs typeface="Lato Light" panose="020F0502020204030203"/>
              <a:sym typeface="Lato Light" panose="020F0502020204030203"/>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482"/>
                                        </p:tgtEl>
                                        <p:attrNameLst>
                                          <p:attrName>style.visibility</p:attrName>
                                        </p:attrNameLst>
                                      </p:cBhvr>
                                      <p:to>
                                        <p:strVal val="visible"/>
                                      </p:to>
                                    </p:set>
                                    <p:animEffect transition="in" filter="wipe(down)">
                                      <p:cBhvr>
                                        <p:cTn id="24" dur="580">
                                          <p:stCondLst>
                                            <p:cond delay="0"/>
                                          </p:stCondLst>
                                        </p:cTn>
                                        <p:tgtEl>
                                          <p:spTgt spid="482"/>
                                        </p:tgtEl>
                                      </p:cBhvr>
                                    </p:animEffect>
                                    <p:anim calcmode="lin" valueType="num">
                                      <p:cBhvr>
                                        <p:cTn id="25" dur="1822" tmFilter="0,0; 0.14,0.36; 0.43,0.73; 0.71,0.91; 1.0,1.0">
                                          <p:stCondLst>
                                            <p:cond delay="0"/>
                                          </p:stCondLst>
                                        </p:cTn>
                                        <p:tgtEl>
                                          <p:spTgt spid="482"/>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82"/>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82"/>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82"/>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82"/>
                                        </p:tgtEl>
                                        <p:attrNameLst>
                                          <p:attrName>ppt_y</p:attrName>
                                        </p:attrNameLst>
                                      </p:cBhvr>
                                      <p:tavLst>
                                        <p:tav tm="0" fmla="#ppt_y-sin(pi*$)/81">
                                          <p:val>
                                            <p:fltVal val="0"/>
                                          </p:val>
                                        </p:tav>
                                        <p:tav tm="100000">
                                          <p:val>
                                            <p:fltVal val="1"/>
                                          </p:val>
                                        </p:tav>
                                      </p:tavLst>
                                    </p:anim>
                                    <p:animScale>
                                      <p:cBhvr>
                                        <p:cTn id="30" dur="26">
                                          <p:stCondLst>
                                            <p:cond delay="650"/>
                                          </p:stCondLst>
                                        </p:cTn>
                                        <p:tgtEl>
                                          <p:spTgt spid="482"/>
                                        </p:tgtEl>
                                      </p:cBhvr>
                                      <p:to x="100000" y="60000"/>
                                    </p:animScale>
                                    <p:animScale>
                                      <p:cBhvr>
                                        <p:cTn id="31" dur="166" decel="50000">
                                          <p:stCondLst>
                                            <p:cond delay="676"/>
                                          </p:stCondLst>
                                        </p:cTn>
                                        <p:tgtEl>
                                          <p:spTgt spid="482"/>
                                        </p:tgtEl>
                                      </p:cBhvr>
                                      <p:to x="100000" y="100000"/>
                                    </p:animScale>
                                    <p:animScale>
                                      <p:cBhvr>
                                        <p:cTn id="32" dur="26">
                                          <p:stCondLst>
                                            <p:cond delay="1312"/>
                                          </p:stCondLst>
                                        </p:cTn>
                                        <p:tgtEl>
                                          <p:spTgt spid="482"/>
                                        </p:tgtEl>
                                      </p:cBhvr>
                                      <p:to x="100000" y="80000"/>
                                    </p:animScale>
                                    <p:animScale>
                                      <p:cBhvr>
                                        <p:cTn id="33" dur="166" decel="50000">
                                          <p:stCondLst>
                                            <p:cond delay="1338"/>
                                          </p:stCondLst>
                                        </p:cTn>
                                        <p:tgtEl>
                                          <p:spTgt spid="482"/>
                                        </p:tgtEl>
                                      </p:cBhvr>
                                      <p:to x="100000" y="100000"/>
                                    </p:animScale>
                                    <p:animScale>
                                      <p:cBhvr>
                                        <p:cTn id="34" dur="26">
                                          <p:stCondLst>
                                            <p:cond delay="1642"/>
                                          </p:stCondLst>
                                        </p:cTn>
                                        <p:tgtEl>
                                          <p:spTgt spid="482"/>
                                        </p:tgtEl>
                                      </p:cBhvr>
                                      <p:to x="100000" y="90000"/>
                                    </p:animScale>
                                    <p:animScale>
                                      <p:cBhvr>
                                        <p:cTn id="35" dur="166" decel="50000">
                                          <p:stCondLst>
                                            <p:cond delay="1668"/>
                                          </p:stCondLst>
                                        </p:cTn>
                                        <p:tgtEl>
                                          <p:spTgt spid="482"/>
                                        </p:tgtEl>
                                      </p:cBhvr>
                                      <p:to x="100000" y="100000"/>
                                    </p:animScale>
                                    <p:animScale>
                                      <p:cBhvr>
                                        <p:cTn id="36" dur="26">
                                          <p:stCondLst>
                                            <p:cond delay="1808"/>
                                          </p:stCondLst>
                                        </p:cTn>
                                        <p:tgtEl>
                                          <p:spTgt spid="482"/>
                                        </p:tgtEl>
                                      </p:cBhvr>
                                      <p:to x="100000" y="95000"/>
                                    </p:animScale>
                                    <p:animScale>
                                      <p:cBhvr>
                                        <p:cTn id="37" dur="166" decel="50000">
                                          <p:stCondLst>
                                            <p:cond delay="1834"/>
                                          </p:stCondLst>
                                        </p:cTn>
                                        <p:tgtEl>
                                          <p:spTgt spid="482"/>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483"/>
                                        </p:tgtEl>
                                        <p:attrNameLst>
                                          <p:attrName>style.visibility</p:attrName>
                                        </p:attrNameLst>
                                      </p:cBhvr>
                                      <p:to>
                                        <p:strVal val="visible"/>
                                      </p:to>
                                    </p:set>
                                    <p:animEffect transition="in" filter="wipe(down)">
                                      <p:cBhvr>
                                        <p:cTn id="40" dur="580">
                                          <p:stCondLst>
                                            <p:cond delay="0"/>
                                          </p:stCondLst>
                                        </p:cTn>
                                        <p:tgtEl>
                                          <p:spTgt spid="483"/>
                                        </p:tgtEl>
                                      </p:cBhvr>
                                    </p:animEffect>
                                    <p:anim calcmode="lin" valueType="num">
                                      <p:cBhvr>
                                        <p:cTn id="41" dur="1822" tmFilter="0,0; 0.14,0.36; 0.43,0.73; 0.71,0.91; 1.0,1.0">
                                          <p:stCondLst>
                                            <p:cond delay="0"/>
                                          </p:stCondLst>
                                        </p:cTn>
                                        <p:tgtEl>
                                          <p:spTgt spid="483"/>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483"/>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483"/>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483"/>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483"/>
                                        </p:tgtEl>
                                        <p:attrNameLst>
                                          <p:attrName>ppt_y</p:attrName>
                                        </p:attrNameLst>
                                      </p:cBhvr>
                                      <p:tavLst>
                                        <p:tav tm="0" fmla="#ppt_y-sin(pi*$)/81">
                                          <p:val>
                                            <p:fltVal val="0"/>
                                          </p:val>
                                        </p:tav>
                                        <p:tav tm="100000">
                                          <p:val>
                                            <p:fltVal val="1"/>
                                          </p:val>
                                        </p:tav>
                                      </p:tavLst>
                                    </p:anim>
                                    <p:animScale>
                                      <p:cBhvr>
                                        <p:cTn id="46" dur="26">
                                          <p:stCondLst>
                                            <p:cond delay="650"/>
                                          </p:stCondLst>
                                        </p:cTn>
                                        <p:tgtEl>
                                          <p:spTgt spid="483"/>
                                        </p:tgtEl>
                                      </p:cBhvr>
                                      <p:to x="100000" y="60000"/>
                                    </p:animScale>
                                    <p:animScale>
                                      <p:cBhvr>
                                        <p:cTn id="47" dur="166" decel="50000">
                                          <p:stCondLst>
                                            <p:cond delay="676"/>
                                          </p:stCondLst>
                                        </p:cTn>
                                        <p:tgtEl>
                                          <p:spTgt spid="483"/>
                                        </p:tgtEl>
                                      </p:cBhvr>
                                      <p:to x="100000" y="100000"/>
                                    </p:animScale>
                                    <p:animScale>
                                      <p:cBhvr>
                                        <p:cTn id="48" dur="26">
                                          <p:stCondLst>
                                            <p:cond delay="1312"/>
                                          </p:stCondLst>
                                        </p:cTn>
                                        <p:tgtEl>
                                          <p:spTgt spid="483"/>
                                        </p:tgtEl>
                                      </p:cBhvr>
                                      <p:to x="100000" y="80000"/>
                                    </p:animScale>
                                    <p:animScale>
                                      <p:cBhvr>
                                        <p:cTn id="49" dur="166" decel="50000">
                                          <p:stCondLst>
                                            <p:cond delay="1338"/>
                                          </p:stCondLst>
                                        </p:cTn>
                                        <p:tgtEl>
                                          <p:spTgt spid="483"/>
                                        </p:tgtEl>
                                      </p:cBhvr>
                                      <p:to x="100000" y="100000"/>
                                    </p:animScale>
                                    <p:animScale>
                                      <p:cBhvr>
                                        <p:cTn id="50" dur="26">
                                          <p:stCondLst>
                                            <p:cond delay="1642"/>
                                          </p:stCondLst>
                                        </p:cTn>
                                        <p:tgtEl>
                                          <p:spTgt spid="483"/>
                                        </p:tgtEl>
                                      </p:cBhvr>
                                      <p:to x="100000" y="90000"/>
                                    </p:animScale>
                                    <p:animScale>
                                      <p:cBhvr>
                                        <p:cTn id="51" dur="166" decel="50000">
                                          <p:stCondLst>
                                            <p:cond delay="1668"/>
                                          </p:stCondLst>
                                        </p:cTn>
                                        <p:tgtEl>
                                          <p:spTgt spid="483"/>
                                        </p:tgtEl>
                                      </p:cBhvr>
                                      <p:to x="100000" y="100000"/>
                                    </p:animScale>
                                    <p:animScale>
                                      <p:cBhvr>
                                        <p:cTn id="52" dur="26">
                                          <p:stCondLst>
                                            <p:cond delay="1808"/>
                                          </p:stCondLst>
                                        </p:cTn>
                                        <p:tgtEl>
                                          <p:spTgt spid="483"/>
                                        </p:tgtEl>
                                      </p:cBhvr>
                                      <p:to x="100000" y="95000"/>
                                    </p:animScale>
                                    <p:animScale>
                                      <p:cBhvr>
                                        <p:cTn id="53" dur="166" decel="50000">
                                          <p:stCondLst>
                                            <p:cond delay="1834"/>
                                          </p:stCondLst>
                                        </p:cTn>
                                        <p:tgtEl>
                                          <p:spTgt spid="483"/>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80">
                                          <p:stCondLst>
                                            <p:cond delay="0"/>
                                          </p:stCondLst>
                                        </p:cTn>
                                        <p:tgtEl>
                                          <p:spTgt spid="10"/>
                                        </p:tgtEl>
                                      </p:cBhvr>
                                    </p:animEffect>
                                    <p:anim calcmode="lin" valueType="num">
                                      <p:cBhvr>
                                        <p:cTn id="5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2" dur="26">
                                          <p:stCondLst>
                                            <p:cond delay="650"/>
                                          </p:stCondLst>
                                        </p:cTn>
                                        <p:tgtEl>
                                          <p:spTgt spid="10"/>
                                        </p:tgtEl>
                                      </p:cBhvr>
                                      <p:to x="100000" y="60000"/>
                                    </p:animScale>
                                    <p:animScale>
                                      <p:cBhvr>
                                        <p:cTn id="63" dur="166" decel="50000">
                                          <p:stCondLst>
                                            <p:cond delay="676"/>
                                          </p:stCondLst>
                                        </p:cTn>
                                        <p:tgtEl>
                                          <p:spTgt spid="10"/>
                                        </p:tgtEl>
                                      </p:cBhvr>
                                      <p:to x="100000" y="100000"/>
                                    </p:animScale>
                                    <p:animScale>
                                      <p:cBhvr>
                                        <p:cTn id="64" dur="26">
                                          <p:stCondLst>
                                            <p:cond delay="1312"/>
                                          </p:stCondLst>
                                        </p:cTn>
                                        <p:tgtEl>
                                          <p:spTgt spid="10"/>
                                        </p:tgtEl>
                                      </p:cBhvr>
                                      <p:to x="100000" y="80000"/>
                                    </p:animScale>
                                    <p:animScale>
                                      <p:cBhvr>
                                        <p:cTn id="65" dur="166" decel="50000">
                                          <p:stCondLst>
                                            <p:cond delay="1338"/>
                                          </p:stCondLst>
                                        </p:cTn>
                                        <p:tgtEl>
                                          <p:spTgt spid="10"/>
                                        </p:tgtEl>
                                      </p:cBhvr>
                                      <p:to x="100000" y="100000"/>
                                    </p:animScale>
                                    <p:animScale>
                                      <p:cBhvr>
                                        <p:cTn id="66" dur="26">
                                          <p:stCondLst>
                                            <p:cond delay="1642"/>
                                          </p:stCondLst>
                                        </p:cTn>
                                        <p:tgtEl>
                                          <p:spTgt spid="10"/>
                                        </p:tgtEl>
                                      </p:cBhvr>
                                      <p:to x="100000" y="90000"/>
                                    </p:animScale>
                                    <p:animScale>
                                      <p:cBhvr>
                                        <p:cTn id="67" dur="166" decel="50000">
                                          <p:stCondLst>
                                            <p:cond delay="1668"/>
                                          </p:stCondLst>
                                        </p:cTn>
                                        <p:tgtEl>
                                          <p:spTgt spid="10"/>
                                        </p:tgtEl>
                                      </p:cBhvr>
                                      <p:to x="100000" y="100000"/>
                                    </p:animScale>
                                    <p:animScale>
                                      <p:cBhvr>
                                        <p:cTn id="68" dur="26">
                                          <p:stCondLst>
                                            <p:cond delay="1808"/>
                                          </p:stCondLst>
                                        </p:cTn>
                                        <p:tgtEl>
                                          <p:spTgt spid="10"/>
                                        </p:tgtEl>
                                      </p:cBhvr>
                                      <p:to x="100000" y="95000"/>
                                    </p:animScale>
                                    <p:animScale>
                                      <p:cBhvr>
                                        <p:cTn id="69" dur="166" decel="50000">
                                          <p:stCondLst>
                                            <p:cond delay="1834"/>
                                          </p:stCondLst>
                                        </p:cTn>
                                        <p:tgtEl>
                                          <p:spTgt spid="10"/>
                                        </p:tgtEl>
                                      </p:cBhvr>
                                      <p:to x="100000" y="100000"/>
                                    </p:animScale>
                                  </p:childTnLst>
                                </p:cTn>
                              </p:par>
                              <p:par>
                                <p:cTn id="70" presetID="26"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down)">
                                      <p:cBhvr>
                                        <p:cTn id="72" dur="580">
                                          <p:stCondLst>
                                            <p:cond delay="0"/>
                                          </p:stCondLst>
                                        </p:cTn>
                                        <p:tgtEl>
                                          <p:spTgt spid="11"/>
                                        </p:tgtEl>
                                      </p:cBhvr>
                                    </p:animEffect>
                                    <p:anim calcmode="lin" valueType="num">
                                      <p:cBhvr>
                                        <p:cTn id="73"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74"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75"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76"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77"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78" dur="26">
                                          <p:stCondLst>
                                            <p:cond delay="650"/>
                                          </p:stCondLst>
                                        </p:cTn>
                                        <p:tgtEl>
                                          <p:spTgt spid="11"/>
                                        </p:tgtEl>
                                      </p:cBhvr>
                                      <p:to x="100000" y="60000"/>
                                    </p:animScale>
                                    <p:animScale>
                                      <p:cBhvr>
                                        <p:cTn id="79" dur="166" decel="50000">
                                          <p:stCondLst>
                                            <p:cond delay="676"/>
                                          </p:stCondLst>
                                        </p:cTn>
                                        <p:tgtEl>
                                          <p:spTgt spid="11"/>
                                        </p:tgtEl>
                                      </p:cBhvr>
                                      <p:to x="100000" y="100000"/>
                                    </p:animScale>
                                    <p:animScale>
                                      <p:cBhvr>
                                        <p:cTn id="80" dur="26">
                                          <p:stCondLst>
                                            <p:cond delay="1312"/>
                                          </p:stCondLst>
                                        </p:cTn>
                                        <p:tgtEl>
                                          <p:spTgt spid="11"/>
                                        </p:tgtEl>
                                      </p:cBhvr>
                                      <p:to x="100000" y="80000"/>
                                    </p:animScale>
                                    <p:animScale>
                                      <p:cBhvr>
                                        <p:cTn id="81" dur="166" decel="50000">
                                          <p:stCondLst>
                                            <p:cond delay="1338"/>
                                          </p:stCondLst>
                                        </p:cTn>
                                        <p:tgtEl>
                                          <p:spTgt spid="11"/>
                                        </p:tgtEl>
                                      </p:cBhvr>
                                      <p:to x="100000" y="100000"/>
                                    </p:animScale>
                                    <p:animScale>
                                      <p:cBhvr>
                                        <p:cTn id="82" dur="26">
                                          <p:stCondLst>
                                            <p:cond delay="1642"/>
                                          </p:stCondLst>
                                        </p:cTn>
                                        <p:tgtEl>
                                          <p:spTgt spid="11"/>
                                        </p:tgtEl>
                                      </p:cBhvr>
                                      <p:to x="100000" y="90000"/>
                                    </p:animScale>
                                    <p:animScale>
                                      <p:cBhvr>
                                        <p:cTn id="83" dur="166" decel="50000">
                                          <p:stCondLst>
                                            <p:cond delay="1668"/>
                                          </p:stCondLst>
                                        </p:cTn>
                                        <p:tgtEl>
                                          <p:spTgt spid="11"/>
                                        </p:tgtEl>
                                      </p:cBhvr>
                                      <p:to x="100000" y="100000"/>
                                    </p:animScale>
                                    <p:animScale>
                                      <p:cBhvr>
                                        <p:cTn id="84" dur="26">
                                          <p:stCondLst>
                                            <p:cond delay="1808"/>
                                          </p:stCondLst>
                                        </p:cTn>
                                        <p:tgtEl>
                                          <p:spTgt spid="11"/>
                                        </p:tgtEl>
                                      </p:cBhvr>
                                      <p:to x="100000" y="95000"/>
                                    </p:animScale>
                                    <p:animScale>
                                      <p:cBhvr>
                                        <p:cTn id="85" dur="166" decel="50000">
                                          <p:stCondLst>
                                            <p:cond delay="1834"/>
                                          </p:stCondLst>
                                        </p:cTn>
                                        <p:tgtEl>
                                          <p:spTgt spid="11"/>
                                        </p:tgtEl>
                                      </p:cBhvr>
                                      <p:to x="100000" y="100000"/>
                                    </p:animScale>
                                  </p:childTnLst>
                                </p:cTn>
                              </p:par>
                              <p:par>
                                <p:cTn id="86" presetID="26" presetClass="entr" presetSubtype="0" fill="hold" grpId="0" nodeType="withEffect">
                                  <p:stCondLst>
                                    <p:cond delay="0"/>
                                  </p:stCondLst>
                                  <p:childTnLst>
                                    <p:set>
                                      <p:cBhvr>
                                        <p:cTn id="87" dur="1" fill="hold">
                                          <p:stCondLst>
                                            <p:cond delay="0"/>
                                          </p:stCondLst>
                                        </p:cTn>
                                        <p:tgtEl>
                                          <p:spTgt spid="484"/>
                                        </p:tgtEl>
                                        <p:attrNameLst>
                                          <p:attrName>style.visibility</p:attrName>
                                        </p:attrNameLst>
                                      </p:cBhvr>
                                      <p:to>
                                        <p:strVal val="visible"/>
                                      </p:to>
                                    </p:set>
                                    <p:animEffect transition="in" filter="wipe(down)">
                                      <p:cBhvr>
                                        <p:cTn id="88" dur="580">
                                          <p:stCondLst>
                                            <p:cond delay="0"/>
                                          </p:stCondLst>
                                        </p:cTn>
                                        <p:tgtEl>
                                          <p:spTgt spid="484"/>
                                        </p:tgtEl>
                                      </p:cBhvr>
                                    </p:animEffect>
                                    <p:anim calcmode="lin" valueType="num">
                                      <p:cBhvr>
                                        <p:cTn id="89" dur="1822" tmFilter="0,0; 0.14,0.36; 0.43,0.73; 0.71,0.91; 1.0,1.0">
                                          <p:stCondLst>
                                            <p:cond delay="0"/>
                                          </p:stCondLst>
                                        </p:cTn>
                                        <p:tgtEl>
                                          <p:spTgt spid="484"/>
                                        </p:tgtEl>
                                        <p:attrNameLst>
                                          <p:attrName>ppt_x</p:attrName>
                                        </p:attrNameLst>
                                      </p:cBhvr>
                                      <p:tavLst>
                                        <p:tav tm="0">
                                          <p:val>
                                            <p:strVal val="#ppt_x-0.25"/>
                                          </p:val>
                                        </p:tav>
                                        <p:tav tm="100000">
                                          <p:val>
                                            <p:strVal val="#ppt_x"/>
                                          </p:val>
                                        </p:tav>
                                      </p:tavLst>
                                    </p:anim>
                                    <p:anim calcmode="lin" valueType="num">
                                      <p:cBhvr>
                                        <p:cTn id="90" dur="664" tmFilter="0.0,0.0; 0.25,0.07; 0.50,0.2; 0.75,0.467; 1.0,1.0">
                                          <p:stCondLst>
                                            <p:cond delay="0"/>
                                          </p:stCondLst>
                                        </p:cTn>
                                        <p:tgtEl>
                                          <p:spTgt spid="484"/>
                                        </p:tgtEl>
                                        <p:attrNameLst>
                                          <p:attrName>ppt_y</p:attrName>
                                        </p:attrNameLst>
                                      </p:cBhvr>
                                      <p:tavLst>
                                        <p:tav tm="0" fmla="#ppt_y-sin(pi*$)/3">
                                          <p:val>
                                            <p:fltVal val="0.5"/>
                                          </p:val>
                                        </p:tav>
                                        <p:tav tm="100000">
                                          <p:val>
                                            <p:fltVal val="1"/>
                                          </p:val>
                                        </p:tav>
                                      </p:tavLst>
                                    </p:anim>
                                    <p:anim calcmode="lin" valueType="num">
                                      <p:cBhvr>
                                        <p:cTn id="91" dur="664" tmFilter="0, 0; 0.125,0.2665; 0.25,0.4; 0.375,0.465; 0.5,0.5;  0.625,0.535; 0.75,0.6; 0.875,0.7335; 1,1">
                                          <p:stCondLst>
                                            <p:cond delay="664"/>
                                          </p:stCondLst>
                                        </p:cTn>
                                        <p:tgtEl>
                                          <p:spTgt spid="484"/>
                                        </p:tgtEl>
                                        <p:attrNameLst>
                                          <p:attrName>ppt_y</p:attrName>
                                        </p:attrNameLst>
                                      </p:cBhvr>
                                      <p:tavLst>
                                        <p:tav tm="0" fmla="#ppt_y-sin(pi*$)/9">
                                          <p:val>
                                            <p:fltVal val="0"/>
                                          </p:val>
                                        </p:tav>
                                        <p:tav tm="100000">
                                          <p:val>
                                            <p:fltVal val="1"/>
                                          </p:val>
                                        </p:tav>
                                      </p:tavLst>
                                    </p:anim>
                                    <p:anim calcmode="lin" valueType="num">
                                      <p:cBhvr>
                                        <p:cTn id="92" dur="332" tmFilter="0, 0; 0.125,0.2665; 0.25,0.4; 0.375,0.465; 0.5,0.5;  0.625,0.535; 0.75,0.6; 0.875,0.7335; 1,1">
                                          <p:stCondLst>
                                            <p:cond delay="1324"/>
                                          </p:stCondLst>
                                        </p:cTn>
                                        <p:tgtEl>
                                          <p:spTgt spid="484"/>
                                        </p:tgtEl>
                                        <p:attrNameLst>
                                          <p:attrName>ppt_y</p:attrName>
                                        </p:attrNameLst>
                                      </p:cBhvr>
                                      <p:tavLst>
                                        <p:tav tm="0" fmla="#ppt_y-sin(pi*$)/27">
                                          <p:val>
                                            <p:fltVal val="0"/>
                                          </p:val>
                                        </p:tav>
                                        <p:tav tm="100000">
                                          <p:val>
                                            <p:fltVal val="1"/>
                                          </p:val>
                                        </p:tav>
                                      </p:tavLst>
                                    </p:anim>
                                    <p:anim calcmode="lin" valueType="num">
                                      <p:cBhvr>
                                        <p:cTn id="93" dur="164" tmFilter="0, 0; 0.125,0.2665; 0.25,0.4; 0.375,0.465; 0.5,0.5;  0.625,0.535; 0.75,0.6; 0.875,0.7335; 1,1">
                                          <p:stCondLst>
                                            <p:cond delay="1656"/>
                                          </p:stCondLst>
                                        </p:cTn>
                                        <p:tgtEl>
                                          <p:spTgt spid="484"/>
                                        </p:tgtEl>
                                        <p:attrNameLst>
                                          <p:attrName>ppt_y</p:attrName>
                                        </p:attrNameLst>
                                      </p:cBhvr>
                                      <p:tavLst>
                                        <p:tav tm="0" fmla="#ppt_y-sin(pi*$)/81">
                                          <p:val>
                                            <p:fltVal val="0"/>
                                          </p:val>
                                        </p:tav>
                                        <p:tav tm="100000">
                                          <p:val>
                                            <p:fltVal val="1"/>
                                          </p:val>
                                        </p:tav>
                                      </p:tavLst>
                                    </p:anim>
                                    <p:animScale>
                                      <p:cBhvr>
                                        <p:cTn id="94" dur="26">
                                          <p:stCondLst>
                                            <p:cond delay="650"/>
                                          </p:stCondLst>
                                        </p:cTn>
                                        <p:tgtEl>
                                          <p:spTgt spid="484"/>
                                        </p:tgtEl>
                                      </p:cBhvr>
                                      <p:to x="100000" y="60000"/>
                                    </p:animScale>
                                    <p:animScale>
                                      <p:cBhvr>
                                        <p:cTn id="95" dur="166" decel="50000">
                                          <p:stCondLst>
                                            <p:cond delay="676"/>
                                          </p:stCondLst>
                                        </p:cTn>
                                        <p:tgtEl>
                                          <p:spTgt spid="484"/>
                                        </p:tgtEl>
                                      </p:cBhvr>
                                      <p:to x="100000" y="100000"/>
                                    </p:animScale>
                                    <p:animScale>
                                      <p:cBhvr>
                                        <p:cTn id="96" dur="26">
                                          <p:stCondLst>
                                            <p:cond delay="1312"/>
                                          </p:stCondLst>
                                        </p:cTn>
                                        <p:tgtEl>
                                          <p:spTgt spid="484"/>
                                        </p:tgtEl>
                                      </p:cBhvr>
                                      <p:to x="100000" y="80000"/>
                                    </p:animScale>
                                    <p:animScale>
                                      <p:cBhvr>
                                        <p:cTn id="97" dur="166" decel="50000">
                                          <p:stCondLst>
                                            <p:cond delay="1338"/>
                                          </p:stCondLst>
                                        </p:cTn>
                                        <p:tgtEl>
                                          <p:spTgt spid="484"/>
                                        </p:tgtEl>
                                      </p:cBhvr>
                                      <p:to x="100000" y="100000"/>
                                    </p:animScale>
                                    <p:animScale>
                                      <p:cBhvr>
                                        <p:cTn id="98" dur="26">
                                          <p:stCondLst>
                                            <p:cond delay="1642"/>
                                          </p:stCondLst>
                                        </p:cTn>
                                        <p:tgtEl>
                                          <p:spTgt spid="484"/>
                                        </p:tgtEl>
                                      </p:cBhvr>
                                      <p:to x="100000" y="90000"/>
                                    </p:animScale>
                                    <p:animScale>
                                      <p:cBhvr>
                                        <p:cTn id="99" dur="166" decel="50000">
                                          <p:stCondLst>
                                            <p:cond delay="1668"/>
                                          </p:stCondLst>
                                        </p:cTn>
                                        <p:tgtEl>
                                          <p:spTgt spid="484"/>
                                        </p:tgtEl>
                                      </p:cBhvr>
                                      <p:to x="100000" y="100000"/>
                                    </p:animScale>
                                    <p:animScale>
                                      <p:cBhvr>
                                        <p:cTn id="100" dur="26">
                                          <p:stCondLst>
                                            <p:cond delay="1808"/>
                                          </p:stCondLst>
                                        </p:cTn>
                                        <p:tgtEl>
                                          <p:spTgt spid="484"/>
                                        </p:tgtEl>
                                      </p:cBhvr>
                                      <p:to x="100000" y="95000"/>
                                    </p:animScale>
                                    <p:animScale>
                                      <p:cBhvr>
                                        <p:cTn id="101" dur="166" decel="50000">
                                          <p:stCondLst>
                                            <p:cond delay="1834"/>
                                          </p:stCondLst>
                                        </p:cTn>
                                        <p:tgtEl>
                                          <p:spTgt spid="48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 grpId="0" animBg="1"/>
      <p:bldP spid="483" grpId="0" animBg="1"/>
      <p:bldP spid="484"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1761</Words>
  <Application>WPS Presentation</Application>
  <PresentationFormat>On-screen Show (16:9)</PresentationFormat>
  <Paragraphs>188</Paragraphs>
  <Slides>13</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Arial</vt:lpstr>
      <vt:lpstr>Lato Light</vt:lpstr>
      <vt:lpstr>Roboto Slab Regular</vt:lpstr>
      <vt:lpstr>Microsoft YaHei</vt:lpstr>
      <vt:lpstr>Arial Unicode MS</vt:lpstr>
      <vt:lpstr>Kent template</vt:lpstr>
      <vt:lpstr>Chào mừng tất cả các bạn đến với buổi thuyết trình</vt:lpstr>
      <vt:lpstr>Thành viên nhóm</vt:lpstr>
      <vt:lpstr>Đề tài thuyết trình:</vt:lpstr>
      <vt:lpstr>Danh mục thuyết trình gồm</vt:lpstr>
      <vt:lpstr>I. Lý do chọn đề tài :</vt:lpstr>
      <vt:lpstr>II. Mục tiêu, Chức năng</vt:lpstr>
      <vt:lpstr>III. Công dụng</vt:lpstr>
      <vt:lpstr>IV. Mô Tả</vt:lpstr>
      <vt:lpstr>1. Các tập thực thể</vt:lpstr>
      <vt:lpstr>PowerPoint 演示文稿</vt:lpstr>
      <vt:lpstr>2. Mô Tả Tập Thực Thể</vt:lpstr>
      <vt:lpstr>Cảm ơn cô và các bạn đã lắng nghe!</vt:lpstr>
      <vt:lpstr>Cảm ơn cô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tất cả các bạn đến với buổi thuyết trình</dc:title>
  <dc:creator>PhongVu</dc:creator>
  <cp:lastModifiedBy>DELL</cp:lastModifiedBy>
  <cp:revision>21</cp:revision>
  <dcterms:created xsi:type="dcterms:W3CDTF">2020-07-08T09:03:14Z</dcterms:created>
  <dcterms:modified xsi:type="dcterms:W3CDTF">2020-07-08T09:09:03Z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