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8" r:id="rId3"/>
    <p:sldId id="256" r:id="rId5"/>
    <p:sldId id="257" r:id="rId6"/>
    <p:sldId id="261" r:id="rId7"/>
    <p:sldId id="263" r:id="rId8"/>
    <p:sldId id="262" r:id="rId9"/>
    <p:sldId id="329" r:id="rId10"/>
    <p:sldId id="319" r:id="rId11"/>
    <p:sldId id="264" r:id="rId12"/>
    <p:sldId id="320" r:id="rId13"/>
    <p:sldId id="324" r:id="rId14"/>
    <p:sldId id="321" r:id="rId15"/>
    <p:sldId id="322" r:id="rId16"/>
    <p:sldId id="280" r:id="rId17"/>
    <p:sldId id="338" r:id="rId18"/>
    <p:sldId id="260" r:id="rId19"/>
    <p:sldId id="339" r:id="rId20"/>
  </p:sldIdLst>
  <p:sldSz cx="9144000" cy="5143500" type="screen16x9"/>
  <p:notesSz cx="6858000" cy="9144000"/>
  <p:embeddedFontLst>
    <p:embeddedFont>
      <p:font typeface="Arvo" panose="02000000000000000000"/>
      <p:regular r:id="rId24"/>
    </p:embeddedFont>
    <p:embeddedFont>
      <p:font typeface="Muli"/>
      <p:regular r:id="rId25"/>
    </p:embeddedFont>
    <p:embeddedFont>
      <p:font typeface="Arvo" panose="02000000000000000000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a20816d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a20816d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1" Type="http://schemas.openxmlformats.org/officeDocument/2006/relationships/image" Target="../media/image10.jpeg"/><Relationship Id="rId10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jpeg"/><Relationship Id="rId4" Type="http://schemas.openxmlformats.org/officeDocument/2006/relationships/image" Target="../media/image2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 descr="DeathtoStock_Clementine10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Death_to_stock_communicate_hands_9-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Death_to_stock_communicate_hands_10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 descr="DeathtoStock_Simplify2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8" name="Google Shape;68;p4" descr="DeathtoStock_Wired3.jp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vo" panose="02000000000000000000"/>
              <a:buChar char="■"/>
              <a:defRPr i="1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 panose="02000000000000000000"/>
              <a:buChar char="□"/>
              <a:defRPr i="1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 panose="02000000000000000000"/>
              <a:buChar char="▫"/>
              <a:defRPr i="1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 panose="02000000000000000000"/>
              <a:buChar char="▫"/>
              <a:defRPr i="1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 panose="02000000000000000000"/>
              <a:buChar char="○"/>
              <a:defRPr i="1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 panose="02000000000000000000"/>
              <a:buChar char="■"/>
              <a:defRPr i="1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 panose="02000000000000000000"/>
              <a:buChar char="●"/>
              <a:defRPr i="1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 panose="02000000000000000000"/>
              <a:buChar char="○"/>
              <a:defRPr i="1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Font typeface="Arvo" panose="02000000000000000000"/>
              <a:buChar char="■"/>
              <a:defRPr i="1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/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9" name="Google Shape;79;p4" descr="Death_to_stock_communicate_hands_2.jp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 descr="Death_to_stock_photography_Vibrant-(10-of-10)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4" name="Google Shape;114;p6" descr="Death_to_stock_photography_Vibrant-(9-of-10)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 descr="DeathtoStock_Clementine10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 descr="Death_to_stock_communicate_hands_9-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 descr="DeathtoStock_Simplify3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 descr="Death_to_stock_communicate_hands_4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Death_to_stock_communicate_hands_1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Death_to_stock_communicate_hands_3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pic>
        <p:nvPicPr>
          <p:cNvPr id="177" name="Google Shape;177;p9" descr="Death_to_stock_communicate_hands_2.jp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5" name="Google Shape;185;p9" descr="DeathtoStock_CreativeSpace4-11.45.jp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1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 descr="Death_to_stock_communicate_hands_2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Death_to_stock_communicate_hands_5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3" name="Google Shape;213;p1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1" descr="Death_to_stock_photography_Vibrant-(10-of-10)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74671" y="936760"/>
            <a:ext cx="1869250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7274895" y="1870746"/>
            <a:ext cx="936900" cy="9369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17" name="Google Shape;217;p11" descr="Death_to_stock_photography_Vibrant-(9-of-10)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07050" y="-1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8207105" y="2807566"/>
            <a:ext cx="936900" cy="9369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1"/>
          <p:cNvSpPr/>
          <p:nvPr/>
        </p:nvSpPr>
        <p:spPr>
          <a:xfrm>
            <a:off x="7274902" y="56"/>
            <a:ext cx="936900" cy="936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1"/>
          <p:cNvSpPr/>
          <p:nvPr/>
        </p:nvSpPr>
        <p:spPr>
          <a:xfrm>
            <a:off x="13" y="4206739"/>
            <a:ext cx="936900" cy="9369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1"/>
          <p:cNvSpPr/>
          <p:nvPr/>
        </p:nvSpPr>
        <p:spPr>
          <a:xfrm>
            <a:off x="936765" y="4674987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11"/>
          <p:cNvSpPr/>
          <p:nvPr/>
        </p:nvSpPr>
        <p:spPr>
          <a:xfrm>
            <a:off x="-1" y="4206736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1"/>
          <p:cNvSpPr/>
          <p:nvPr/>
        </p:nvSpPr>
        <p:spPr>
          <a:xfrm>
            <a:off x="8675675" y="3742994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1"/>
          <p:cNvSpPr/>
          <p:nvPr/>
        </p:nvSpPr>
        <p:spPr>
          <a:xfrm>
            <a:off x="8675680" y="3274749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594614" y="2115525"/>
            <a:ext cx="297651" cy="471862"/>
            <a:chOff x="6718575" y="2318625"/>
            <a:chExt cx="256950" cy="407375"/>
          </a:xfrm>
        </p:grpSpPr>
        <p:sp>
          <p:nvSpPr>
            <p:cNvPr id="226" name="Google Shape;226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4" name="Google Shape;234;p11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549950" y="1125975"/>
            <a:ext cx="6051600" cy="22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BÀI BÁO CÁO BÀI TẬP LỚN</a:t>
            </a:r>
            <a:endParaRPr sz="2000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8900" marR="5080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ĐỀ TÀI: XÂY DỰNG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ỨNG DỤNG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QUẢN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LÝ CỬA HÀNG BÁN ĐIỆN THOẠI</a:t>
            </a:r>
            <a:endParaRPr sz="1600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5080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858645" y="3902710"/>
            <a:ext cx="5361305" cy="985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Giảng viên hướng dẫn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: </a:t>
            </a:r>
            <a:r>
              <a:rPr lang="en-US" sz="1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Nguyễn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Văn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Dũ</a:t>
            </a:r>
            <a:endParaRPr sz="13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Sinh viên thực hiện:</a:t>
            </a:r>
            <a:endParaRPr sz="13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Nguyễn Kim Thiện			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MSV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: 5951071101</a:t>
            </a:r>
            <a:endParaRPr sz="13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Phạm Thành Trung			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MSV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: 5951071111</a:t>
            </a:r>
            <a:endParaRPr sz="13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Nguyễn Tứ Tấn Tài			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MSV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: 5951071094</a:t>
            </a:r>
            <a:endParaRPr sz="13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Lớp: CQ.59.CNTT</a:t>
            </a:r>
            <a:endParaRPr sz="13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58" name="Google Shape;58;p13" descr="logo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71613" y="223033"/>
            <a:ext cx="5135481" cy="90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 descr="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1105535"/>
            <a:ext cx="5438140" cy="3329940"/>
          </a:xfrm>
          <a:prstGeom prst="rect">
            <a:avLst/>
          </a:prstGeom>
        </p:spPr>
      </p:pic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518795" y="214630"/>
            <a:ext cx="2491740" cy="621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View</a:t>
            </a:r>
            <a:endParaRPr lang="en-US" altLang="en-GB" sz="36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518795" y="214630"/>
            <a:ext cx="2491740" cy="621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View</a:t>
            </a:r>
            <a:endParaRPr lang="en-US" altLang="en-GB" sz="3600"/>
          </a:p>
        </p:txBody>
      </p:sp>
      <p:pic>
        <p:nvPicPr>
          <p:cNvPr id="7" name="Picture 6" descr="gui_produ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836295"/>
            <a:ext cx="7238365" cy="41916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 descr="model_produ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848360"/>
            <a:ext cx="6500495" cy="3954780"/>
          </a:xfrm>
          <a:prstGeom prst="rect">
            <a:avLst/>
          </a:prstGeom>
        </p:spPr>
      </p:pic>
      <p:pic>
        <p:nvPicPr>
          <p:cNvPr id="6" name="Picture 5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05" y="236220"/>
            <a:ext cx="3398520" cy="124968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</p:pic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518795" y="214630"/>
            <a:ext cx="2491740" cy="621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Model</a:t>
            </a:r>
            <a:endParaRPr lang="en-US" altLang="en-GB" sz="36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49" name="Google Shape;349;p22"/>
          <p:cNvSpPr txBox="1">
            <a:spLocks noGrp="1"/>
          </p:cNvSpPr>
          <p:nvPr/>
        </p:nvSpPr>
        <p:spPr>
          <a:xfrm>
            <a:off x="518795" y="214630"/>
            <a:ext cx="2695575" cy="62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Controller</a:t>
            </a:r>
            <a:endParaRPr lang="en-US" altLang="en-GB" sz="3600"/>
          </a:p>
        </p:txBody>
      </p:sp>
      <p:pic>
        <p:nvPicPr>
          <p:cNvPr id="4" name="Picture 3" descr="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4925" y="475615"/>
            <a:ext cx="3200400" cy="38862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 descr="controller_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93445"/>
            <a:ext cx="6685280" cy="41262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/>
          <p:nvPr/>
        </p:nvSpPr>
        <p:spPr>
          <a:xfrm>
            <a:off x="1300480" y="204470"/>
            <a:ext cx="5933440" cy="447357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EDB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38"/>
          <p:cNvSpPr/>
          <p:nvPr/>
        </p:nvSpPr>
        <p:spPr>
          <a:xfrm>
            <a:off x="1548765" y="431800"/>
            <a:ext cx="5436235" cy="3362960"/>
          </a:xfrm>
          <a:prstGeom prst="rect">
            <a:avLst/>
          </a:prstGeom>
          <a:solidFill>
            <a:srgbClr val="CEDBE0">
              <a:alpha val="32690"/>
            </a:srgbClr>
          </a:solidFill>
          <a:ln w="9525" cap="flat" cmpd="sng">
            <a:solidFill>
              <a:srgbClr val="CEDB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1" name="Google Shape;491;p38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 descr="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765" y="431800"/>
            <a:ext cx="5436870" cy="336359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49" name="Google Shape;349;p22"/>
          <p:cNvSpPr txBox="1">
            <a:spLocks noGrp="1"/>
          </p:cNvSpPr>
          <p:nvPr/>
        </p:nvSpPr>
        <p:spPr>
          <a:xfrm>
            <a:off x="200660" y="131445"/>
            <a:ext cx="1713865" cy="62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 panose="02000000000000000000"/>
              <a:buNone/>
              <a:defRPr sz="1400" b="0" i="0" u="none" strike="noStrike" cap="none">
                <a:solidFill>
                  <a:srgbClr val="7198A9"/>
                </a:solidFill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Demo</a:t>
            </a:r>
            <a:endParaRPr lang="en-US" altLang="en-GB" sz="36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1920875" y="1485265"/>
            <a:ext cx="4893310" cy="17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2336104" y="1485394"/>
            <a:ext cx="4478055" cy="17400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ĐÁP THẮC MẮC CỦA CÁC BẠN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1700" y="754735"/>
            <a:ext cx="8520600" cy="2690400"/>
          </a:xfrm>
        </p:spPr>
        <p:txBody>
          <a:bodyPr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CẢM ƠN THẦY CÔ VÀ CÁC BẠN ĐÃ LẮNG NGHE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2160905" y="1158875"/>
            <a:ext cx="4987290" cy="2843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u="sng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</a:t>
            </a:r>
            <a:br>
              <a:rPr lang="en-US" u="sng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b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b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b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Tổng quan</a:t>
            </a:r>
            <a:b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b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Hướng phát triển</a:t>
            </a:r>
            <a:b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Giải đáp thắc mắc</a:t>
            </a:r>
            <a:endParaRPr lang="en-US" sz="24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660927" y="235702"/>
            <a:ext cx="4946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smtClean="0">
                <a:solidFill>
                  <a:schemeClr val="accent5">
                    <a:lumMod val="10000"/>
                  </a:schemeClr>
                </a:solidFill>
              </a:rPr>
              <a:t>1. Lý do chọn đề tài</a:t>
            </a:r>
            <a:endParaRPr sz="3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2"/>
          </p:nvPr>
        </p:nvSpPr>
        <p:spPr>
          <a:xfrm>
            <a:off x="605109" y="704459"/>
            <a:ext cx="6490886" cy="2564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→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</a:rPr>
              <a:t>→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0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⇨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Vì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vậy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ứ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điện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thoại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5">
                    <a:lumMod val="10000"/>
                  </a:schemeClr>
                </a:solidFill>
              </a:rPr>
            </a:fld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827866" y="545721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sz="30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751562" y="1035196"/>
            <a:ext cx="6012492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Nắm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vững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ngôn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ngữ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java.</a:t>
            </a:r>
            <a:endParaRPr lang="en-US" sz="2400" dirty="0" err="1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sz="24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body" idx="1"/>
          </p:nvPr>
        </p:nvSpPr>
        <p:spPr>
          <a:xfrm>
            <a:off x="765234" y="929627"/>
            <a:ext cx="2936207" cy="3535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dụng:</a:t>
            </a:r>
            <a:endParaRPr lang="en-US" sz="2000" b="1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vi-VN" sz="1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tốt các danh mục sản phẩm, khách hàng cũng như nhà sản xuất..</a:t>
            </a:r>
            <a:endParaRPr lang="vi-VN" sz="1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đầy đủ những vấn đề liên quan đến cửa hàng.</a:t>
            </a:r>
            <a:endParaRPr lang="vi-VN" sz="1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Thực hiện tốt công việc quản lý nhân viên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  <a:endParaRPr lang="vi-VN" sz="1800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452085" y="295201"/>
            <a:ext cx="4871476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Công dụng và chức năng</a:t>
            </a:r>
            <a:endParaRPr sz="3000" b="1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21"/>
          <p:cNvSpPr txBox="1">
            <a:spLocks noGrp="1"/>
          </p:cNvSpPr>
          <p:nvPr>
            <p:ph type="body" idx="2"/>
          </p:nvPr>
        </p:nvSpPr>
        <p:spPr>
          <a:xfrm>
            <a:off x="3775035" y="898312"/>
            <a:ext cx="3433693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chính:</a:t>
            </a:r>
            <a:endParaRPr lang="en-US" sz="2000" b="1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 file báo cáo</a:t>
            </a: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cửa hàng và doanh thu theo tháng.</a:t>
            </a:r>
            <a:endParaRPr lang="en-US" sz="18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khác: phân quyền, filter,...</a:t>
            </a:r>
            <a:endParaRPr lang="en-US" sz="1800" dirty="0" smtClean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Google Shape;344;p21"/>
          <p:cNvSpPr txBox="1">
            <a:spLocks noGrp="1"/>
          </p:cNvSpPr>
          <p:nvPr>
            <p:ph type="sldNum" idx="12"/>
          </p:nvPr>
        </p:nvSpPr>
        <p:spPr>
          <a:xfrm>
            <a:off x="0" y="4574696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sz="200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Tổng quan</a:t>
            </a:r>
            <a:endParaRPr lang="en-US" sz="6000" b="1"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4294967295"/>
          </p:nvPr>
        </p:nvSpPr>
        <p:spPr>
          <a:xfrm>
            <a:off x="931400" y="3047901"/>
            <a:ext cx="367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Project được xây dựng dựa trên mô hình MVC</a:t>
            </a:r>
            <a:endParaRPr lang="en-US" sz="1400"/>
          </a:p>
        </p:txBody>
      </p:sp>
      <p:sp>
        <p:nvSpPr>
          <p:cNvPr id="315" name="Google Shape;315;p20"/>
          <p:cNvSpPr/>
          <p:nvPr/>
        </p:nvSpPr>
        <p:spPr>
          <a:xfrm>
            <a:off x="2655236" y="1877092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6" name="Google Shape;316;p20"/>
          <p:cNvGrpSpPr/>
          <p:nvPr/>
        </p:nvGrpSpPr>
        <p:grpSpPr>
          <a:xfrm>
            <a:off x="1079170" y="1146436"/>
            <a:ext cx="325661" cy="326130"/>
            <a:chOff x="5294400" y="974850"/>
            <a:chExt cx="416500" cy="417100"/>
          </a:xfrm>
        </p:grpSpPr>
        <p:sp>
          <p:nvSpPr>
            <p:cNvPr id="317" name="Google Shape;317;p2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9" name="Google Shape;319;p20"/>
          <p:cNvGrpSpPr/>
          <p:nvPr/>
        </p:nvGrpSpPr>
        <p:grpSpPr>
          <a:xfrm>
            <a:off x="1404827" y="1472587"/>
            <a:ext cx="586760" cy="586760"/>
            <a:chOff x="5941025" y="3634400"/>
            <a:chExt cx="467650" cy="467650"/>
          </a:xfrm>
        </p:grpSpPr>
        <p:sp>
          <p:nvSpPr>
            <p:cNvPr id="320" name="Google Shape;320;p2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2950422" y="473437"/>
            <a:ext cx="1075601" cy="1075667"/>
            <a:chOff x="6643075" y="3664250"/>
            <a:chExt cx="407950" cy="407975"/>
          </a:xfrm>
        </p:grpSpPr>
        <p:sp>
          <p:nvSpPr>
            <p:cNvPr id="327" name="Google Shape;327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" name="Google Shape;329;p20"/>
          <p:cNvGrpSpPr/>
          <p:nvPr/>
        </p:nvGrpSpPr>
        <p:grpSpPr>
          <a:xfrm rot="1385783">
            <a:off x="2236723" y="1152387"/>
            <a:ext cx="468582" cy="468555"/>
            <a:chOff x="576250" y="4319400"/>
            <a:chExt cx="442075" cy="442050"/>
          </a:xfrm>
        </p:grpSpPr>
        <p:sp>
          <p:nvSpPr>
            <p:cNvPr id="330" name="Google Shape;330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4" name="Google Shape;334;p20"/>
          <p:cNvSpPr/>
          <p:nvPr/>
        </p:nvSpPr>
        <p:spPr>
          <a:xfrm rot="6304741">
            <a:off x="2778432" y="584492"/>
            <a:ext cx="190685" cy="18203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20"/>
          <p:cNvSpPr/>
          <p:nvPr/>
        </p:nvSpPr>
        <p:spPr>
          <a:xfrm rot="1735981">
            <a:off x="3689067" y="1509746"/>
            <a:ext cx="203906" cy="1946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74" name="Google Shape;674;p42"/>
          <p:cNvSpPr/>
          <p:nvPr/>
        </p:nvSpPr>
        <p:spPr>
          <a:xfrm>
            <a:off x="5723255" y="364490"/>
            <a:ext cx="975995" cy="1885315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" name="Picture 7" descr="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240"/>
            <a:ext cx="9142730" cy="51587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 descr="pack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885" y="18415"/>
            <a:ext cx="3618865" cy="5106035"/>
          </a:xfrm>
          <a:prstGeom prst="rect">
            <a:avLst/>
          </a:prstGeom>
        </p:spPr>
      </p:pic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95885" y="86360"/>
            <a:ext cx="2719070" cy="621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300"/>
              <a:t>MVC Framework</a:t>
            </a:r>
            <a:endParaRPr lang="en-US" altLang="en-GB" sz="2300"/>
          </a:p>
        </p:txBody>
      </p:sp>
      <p:sp>
        <p:nvSpPr>
          <p:cNvPr id="7" name="Rounded Rectangle 6"/>
          <p:cNvSpPr/>
          <p:nvPr/>
        </p:nvSpPr>
        <p:spPr>
          <a:xfrm>
            <a:off x="3036570" y="708025"/>
            <a:ext cx="1995170" cy="2870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6570" y="1016000"/>
            <a:ext cx="1995170" cy="18973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6570" y="2913380"/>
            <a:ext cx="1995170" cy="2870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36570" y="3667760"/>
            <a:ext cx="1995170" cy="4895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518795" y="214630"/>
            <a:ext cx="2491740" cy="621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Library</a:t>
            </a:r>
            <a:endParaRPr lang="en-US" altLang="en-GB" sz="3600"/>
          </a:p>
        </p:txBody>
      </p:sp>
      <p:sp>
        <p:nvSpPr>
          <p:cNvPr id="353" name="Google Shape;353;p22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" name="Picture 7" descr="li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836295"/>
            <a:ext cx="5351780" cy="299466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90905" y="2392680"/>
            <a:ext cx="3068320" cy="76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022600" y="2124710"/>
            <a:ext cx="777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FF00"/>
                </a:solidFill>
                <a:latin typeface="Arvo" panose="02000000000000000000" charset="0"/>
                <a:cs typeface="Arvo" panose="02000000000000000000" charset="0"/>
              </a:rPr>
              <a:t>Report</a:t>
            </a:r>
            <a:endParaRPr lang="en-US" sz="1200">
              <a:solidFill>
                <a:srgbClr val="FFFF00"/>
              </a:solidFill>
              <a:latin typeface="Arvo" panose="02000000000000000000" charset="0"/>
              <a:cs typeface="Arvo" panose="0200000000000000000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90905" y="2852420"/>
            <a:ext cx="3068320" cy="76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0905" y="3547745"/>
            <a:ext cx="3068320" cy="762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90905" y="3110230"/>
            <a:ext cx="4587240" cy="635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022600" y="2584450"/>
            <a:ext cx="777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  <a:latin typeface="Arvo" panose="02000000000000000000" charset="0"/>
                <a:cs typeface="Arvo" panose="02000000000000000000" charset="0"/>
              </a:rPr>
              <a:t>Chart</a:t>
            </a:r>
            <a:endParaRPr lang="en-US" sz="1200">
              <a:solidFill>
                <a:srgbClr val="FF0000"/>
              </a:solidFill>
              <a:latin typeface="Arvo" panose="02000000000000000000" charset="0"/>
              <a:cs typeface="Arvo" panose="02000000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728595" y="3279775"/>
            <a:ext cx="1366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92D050"/>
                </a:solidFill>
                <a:latin typeface="Arvo" panose="02000000000000000000" charset="0"/>
                <a:cs typeface="Arvo" panose="02000000000000000000" charset="0"/>
              </a:rPr>
              <a:t>Connect to DB</a:t>
            </a:r>
            <a:endParaRPr lang="en-US" sz="1200">
              <a:solidFill>
                <a:srgbClr val="92D050"/>
              </a:solidFill>
              <a:latin typeface="Arvo" panose="02000000000000000000" charset="0"/>
              <a:cs typeface="Arvo" panose="02000000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23570" y="2875915"/>
            <a:ext cx="377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B0F0"/>
                </a:solidFill>
                <a:latin typeface="Arvo" panose="02000000000000000000" charset="0"/>
                <a:cs typeface="Arvo" panose="02000000000000000000" charset="0"/>
              </a:rPr>
              <a:t>UI</a:t>
            </a:r>
            <a:endParaRPr lang="en-US" sz="1200">
              <a:solidFill>
                <a:srgbClr val="00B0F0"/>
              </a:solidFill>
              <a:latin typeface="Arvo" panose="02000000000000000000" charset="0"/>
              <a:cs typeface="Arvo" panose="02000000000000000000" charset="0"/>
            </a:endParaRPr>
          </a:p>
        </p:txBody>
      </p:sp>
      <p:pic>
        <p:nvPicPr>
          <p:cNvPr id="20" name="Picture 19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45" y="3152775"/>
            <a:ext cx="3528060" cy="1813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4D778A"/>
      </a:dk1>
      <a:lt1>
        <a:srgbClr val="FFFFFF"/>
      </a:lt1>
      <a:dk2>
        <a:srgbClr val="7198A9"/>
      </a:dk2>
      <a:lt2>
        <a:srgbClr val="EFF3F5"/>
      </a:lt2>
      <a:accent1>
        <a:srgbClr val="37A9DD"/>
      </a:accent1>
      <a:accent2>
        <a:srgbClr val="B0D85B"/>
      </a:accent2>
      <a:accent3>
        <a:srgbClr val="EDC67B"/>
      </a:accent3>
      <a:accent4>
        <a:srgbClr val="FAA99C"/>
      </a:accent4>
      <a:accent5>
        <a:srgbClr val="EFF3F5"/>
      </a:accent5>
      <a:accent6>
        <a:srgbClr val="7198A9"/>
      </a:accent6>
      <a:hlink>
        <a:srgbClr val="4D77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WPS Presentation</Application>
  <PresentationFormat>On-screen Show (16:9)</PresentationFormat>
  <Paragraphs>110</Paragraphs>
  <Slides>17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Arial</vt:lpstr>
      <vt:lpstr>Arvo</vt:lpstr>
      <vt:lpstr>Muli</vt:lpstr>
      <vt:lpstr>Times New Roman</vt:lpstr>
      <vt:lpstr>Times New Roman</vt:lpstr>
      <vt:lpstr>Arvo</vt:lpstr>
      <vt:lpstr>Microsoft YaHei</vt:lpstr>
      <vt:lpstr>Arial Unicode MS</vt:lpstr>
      <vt:lpstr>Titania template</vt:lpstr>
      <vt:lpstr> ĐỀ TÀI: XÂY DỰNG ỨNG DỤNG QUẢN LÝ CỬA HÀNG BÁN ĐIỆN THOẠI</vt:lpstr>
      <vt:lpstr>TÓM TẮT 1. Lý do chọn đề tài 2. Mục tiêu 3. Công dụng chức năng 4. Tổng quan 5. Demo và giải đáp thắc mắc</vt:lpstr>
      <vt:lpstr>1. Lý do chọn đề tài</vt:lpstr>
      <vt:lpstr>2. Mục tiêu</vt:lpstr>
      <vt:lpstr>3. Công dụng và chức năng</vt:lpstr>
      <vt:lpstr>Tổng quan</vt:lpstr>
      <vt:lpstr>PowerPoint 演示文稿</vt:lpstr>
      <vt:lpstr>MVC Framework</vt:lpstr>
      <vt:lpstr>Library</vt:lpstr>
      <vt:lpstr>View</vt:lpstr>
      <vt:lpstr>View</vt:lpstr>
      <vt:lpstr>Model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BÁO CÁO BÀI TẬP LỚN  ĐỀ TÀI: XÂY DỰNG ỨNG DỤNG QUẢN LÝ CỬA HÀNG BÁN ĐIỆN THOẠI </dc:title>
  <dc:creator/>
  <cp:lastModifiedBy>DELL</cp:lastModifiedBy>
  <cp:revision>12</cp:revision>
  <dcterms:created xsi:type="dcterms:W3CDTF">2020-07-08T09:14:00Z</dcterms:created>
  <dcterms:modified xsi:type="dcterms:W3CDTF">2020-07-14T04:39:24Z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