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2" r:id="rId11"/>
    <p:sldId id="265" r:id="rId12"/>
    <p:sldId id="270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4668"/>
  </p:normalViewPr>
  <p:slideViewPr>
    <p:cSldViewPr snapToGrid="0" snapToObjects="1">
      <p:cViewPr varScale="1">
        <p:scale>
          <a:sx n="98" d="100"/>
          <a:sy n="98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6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8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3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4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2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6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0B0D-A9E8-EF47-AE89-8E11FF102F7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F5C1DC-3507-F846-B7BD-239CD1C66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828-2784-2E46-A138-A2101F26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662" y="1261935"/>
            <a:ext cx="9446595" cy="1587113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8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ptical </a:t>
            </a:r>
            <a:r>
              <a:rPr lang="en-US" sz="8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omponents of </a:t>
            </a:r>
            <a:r>
              <a:rPr lang="en-US" sz="8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</a:t>
            </a:r>
            <a:r>
              <a:rPr lang="en-US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ensors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Continue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843764-5BE1-1B43-A7D5-4C78511E2145}"/>
              </a:ext>
            </a:extLst>
          </p:cNvPr>
          <p:cNvSpPr txBox="1">
            <a:spLocks/>
          </p:cNvSpPr>
          <p:nvPr/>
        </p:nvSpPr>
        <p:spPr>
          <a:xfrm>
            <a:off x="5440402" y="2849048"/>
            <a:ext cx="7197726" cy="15871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1"/>
            <a:r>
              <a:rPr lang="en-US" sz="41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</a:t>
            </a:r>
            <a:r>
              <a:rPr lang="en-US" sz="36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resented by: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08B8A-8602-8C44-849A-54E609306482}"/>
              </a:ext>
            </a:extLst>
          </p:cNvPr>
          <p:cNvSpPr txBox="1"/>
          <p:nvPr/>
        </p:nvSpPr>
        <p:spPr>
          <a:xfrm>
            <a:off x="5440402" y="4474771"/>
            <a:ext cx="602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MOHAMMED HASAN MOHAMMED ALGAMALI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3558-0F8B-D84C-9F00-51E4BE7AD6C0}"/>
              </a:ext>
            </a:extLst>
          </p:cNvPr>
          <p:cNvSpPr txBox="1"/>
          <p:nvPr/>
        </p:nvSpPr>
        <p:spPr>
          <a:xfrm>
            <a:off x="5440402" y="5036601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ID No.: 6118000082</a:t>
            </a:r>
          </a:p>
        </p:txBody>
      </p:sp>
    </p:spTree>
    <p:extLst>
      <p:ext uri="{BB962C8B-B14F-4D97-AF65-F5344CB8AC3E}">
        <p14:creationId xmlns:p14="http://schemas.microsoft.com/office/powerpoint/2010/main" val="217321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12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3. n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ano-</a:t>
            </a:r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ptics 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048-CE60-564B-8F64-D932B99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6" y="2150532"/>
            <a:ext cx="10405628" cy="2252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 </a:t>
            </a:r>
            <a:r>
              <a:rPr lang="en-US" sz="3200" b="1" dirty="0">
                <a:latin typeface="A Thuluth" pitchFamily="2" charset="-78"/>
                <a:cs typeface="A Thuluth" pitchFamily="2" charset="-78"/>
              </a:rPr>
              <a:t>Nano-optics:</a:t>
            </a:r>
            <a:r>
              <a:rPr lang="en-US" sz="3200" dirty="0">
                <a:latin typeface="A Thuluth" pitchFamily="2" charset="-78"/>
                <a:cs typeface="A Thuluth" pitchFamily="2" charset="-78"/>
              </a:rPr>
              <a:t> is the study of the behavior of light on the nanometer scale, and of the interaction of nanometer-scale objects with light.</a:t>
            </a:r>
          </a:p>
        </p:txBody>
      </p:sp>
    </p:spTree>
    <p:extLst>
      <p:ext uri="{BB962C8B-B14F-4D97-AF65-F5344CB8AC3E}">
        <p14:creationId xmlns:p14="http://schemas.microsoft.com/office/powerpoint/2010/main" val="34216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4" y="1049269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</a:t>
            </a:r>
            <a:r>
              <a:rPr lang="en-US" sz="4400" b="1" dirty="0" err="1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ano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</a:t>
            </a:r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ptics 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048-CE60-564B-8F64-D932B99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44624"/>
            <a:ext cx="11065930" cy="2252617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A Thuluth" pitchFamily="2" charset="-78"/>
                <a:cs typeface="A Thuluth" pitchFamily="2" charset="-78"/>
              </a:rPr>
              <a:t>Nano-optics deals with the interaction of light with particles. </a:t>
            </a:r>
          </a:p>
          <a:p>
            <a:pPr algn="just"/>
            <a:r>
              <a:rPr lang="en-US" sz="2600" dirty="0">
                <a:latin typeface="A Thuluth" pitchFamily="2" charset="-78"/>
                <a:cs typeface="A Thuluth" pitchFamily="2" charset="-78"/>
              </a:rPr>
              <a:t>Nano-optics is a class of optical devices based on finely patterned materials with critical dimensions several times smaller than the wavelength of light at which they are applied.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80ACD-8064-A048-8B85-502031DEE83F}"/>
              </a:ext>
            </a:extLst>
          </p:cNvPr>
          <p:cNvSpPr/>
          <p:nvPr/>
        </p:nvSpPr>
        <p:spPr>
          <a:xfrm>
            <a:off x="383647" y="4197241"/>
            <a:ext cx="118083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 Thuluth" pitchFamily="2" charset="-78"/>
                <a:cs typeface="A Thuluth" pitchFamily="2" charset="-78"/>
              </a:rPr>
              <a:t>By combining material and structural properties, nano-optics allow optical devices offer high performance. Because nano-optic devices are produced using semiconductor. </a:t>
            </a:r>
          </a:p>
        </p:txBody>
      </p:sp>
    </p:spTree>
    <p:extLst>
      <p:ext uri="{BB962C8B-B14F-4D97-AF65-F5344CB8AC3E}">
        <p14:creationId xmlns:p14="http://schemas.microsoft.com/office/powerpoint/2010/main" val="16925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65" y="1138114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</a:t>
            </a:r>
            <a:r>
              <a:rPr lang="en-US" sz="49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xample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n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ano-</a:t>
            </a:r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ptics 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048-CE60-564B-8F64-D932B99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99488"/>
            <a:ext cx="11065930" cy="2252617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latin typeface="A Thuluth" pitchFamily="2" charset="-78"/>
                <a:cs typeface="A Thuluth" pitchFamily="2" charset="-78"/>
              </a:rPr>
              <a:t>Solar cells: </a:t>
            </a:r>
            <a:r>
              <a:rPr lang="en-US" sz="2600" dirty="0">
                <a:latin typeface="A Thuluth" pitchFamily="2" charset="-78"/>
                <a:cs typeface="A Thuluth" pitchFamily="2" charset="-78"/>
              </a:rPr>
              <a:t>Solar Cell work best when the light is absorbed very close to the surface, because electrons near the surface have a better chance of being collected, and because the device can be made thinner.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7D276-04F0-D24A-9674-F928BFB4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91" y="3831147"/>
            <a:ext cx="3235352" cy="21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4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746" y="112505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</a:t>
            </a:r>
            <a:r>
              <a:rPr lang="en-US" sz="49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xample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n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ano-</a:t>
            </a:r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ptics 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F144A-778F-AB47-9415-F8273B6F3F37}"/>
              </a:ext>
            </a:extLst>
          </p:cNvPr>
          <p:cNvSpPr/>
          <p:nvPr/>
        </p:nvSpPr>
        <p:spPr>
          <a:xfrm>
            <a:off x="460250" y="2094121"/>
            <a:ext cx="1091353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A Thuluth" pitchFamily="2" charset="-78"/>
                <a:cs typeface="A Thuluth" pitchFamily="2" charset="-78"/>
              </a:rPr>
              <a:t>Digital cameras: </a:t>
            </a:r>
            <a:r>
              <a:rPr lang="en-US" sz="2600" dirty="0">
                <a:latin typeface="A Thuluth" pitchFamily="2" charset="-78"/>
                <a:cs typeface="A Thuluth" pitchFamily="2" charset="-78"/>
              </a:rPr>
              <a:t>can be enhanced because more ‘pixels’ can be placed on a sensor than with existing technology. In addition, sensors can be fabricated on the nano-scale so that they will be of higher quality.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4F877-E8D3-AD47-A40B-61702545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90" y="3786892"/>
            <a:ext cx="2810574" cy="21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9A90-D708-764A-8330-94F270F5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3067982"/>
            <a:ext cx="9692640" cy="1033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1"/>
                </a:solidFill>
              </a:rPr>
              <a:t>T</a:t>
            </a:r>
            <a:r>
              <a:rPr lang="en-US" sz="4800" b="1" dirty="0"/>
              <a:t>hank </a:t>
            </a:r>
            <a:r>
              <a:rPr lang="en-US" sz="4800" b="1" dirty="0">
                <a:solidFill>
                  <a:schemeClr val="accent1"/>
                </a:solidFill>
              </a:rPr>
              <a:t>Y</a:t>
            </a:r>
            <a:r>
              <a:rPr lang="en-US" sz="4800" b="1" dirty="0"/>
              <a:t>ou </a:t>
            </a:r>
          </a:p>
        </p:txBody>
      </p:sp>
    </p:spTree>
    <p:extLst>
      <p:ext uri="{BB962C8B-B14F-4D97-AF65-F5344CB8AC3E}">
        <p14:creationId xmlns:p14="http://schemas.microsoft.com/office/powerpoint/2010/main" val="181169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09B69F-9AED-CC46-A59C-D2E09C42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1"/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48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utlines</a:t>
            </a:r>
            <a:r>
              <a:rPr lang="en-US" sz="67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0504-9B73-7044-A8F8-9C18E501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462" y="2363956"/>
            <a:ext cx="9857508" cy="2755515"/>
          </a:xfrm>
        </p:spPr>
        <p:txBody>
          <a:bodyPr>
            <a:normAutofit/>
          </a:bodyPr>
          <a:lstStyle/>
          <a:p>
            <a:r>
              <a:rPr lang="en-US" sz="3200" dirty="0"/>
              <a:t>Concentrators</a:t>
            </a:r>
          </a:p>
          <a:p>
            <a:r>
              <a:rPr lang="en-US" sz="3200" dirty="0"/>
              <a:t>Coatings for Thermal Absorption</a:t>
            </a:r>
          </a:p>
          <a:p>
            <a:r>
              <a:rPr lang="en-US" sz="3200" dirty="0"/>
              <a:t>Nano-optics</a:t>
            </a:r>
          </a:p>
          <a:p>
            <a:endParaRPr lang="en-US" sz="3200" dirty="0"/>
          </a:p>
          <a:p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917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02" y="103965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1. C</a:t>
            </a:r>
            <a:r>
              <a:rPr lang="en-US" sz="49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oncentrators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048-CE60-564B-8F64-D932B99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81255"/>
            <a:ext cx="10290675" cy="3200641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A Thuluth" pitchFamily="2" charset="-78"/>
                <a:cs typeface="A Thuluth" pitchFamily="2" charset="-78"/>
              </a:rPr>
              <a:t>There is an important issue of increasing density of the photon flux impinging on the sensor’s surface. when only the energy factors are importance, and a focusing or imaging is not required, special optical devices can be used for that which are the concentrators. 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176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649F-D7A1-7142-BD5F-DA7D9CBC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02" y="105271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oncentrators </a:t>
            </a:r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utures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5D33-1B59-9445-A30E-F25EB58F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0" y="1365712"/>
            <a:ext cx="10300689" cy="2633616"/>
          </a:xfrm>
        </p:spPr>
        <p:txBody>
          <a:bodyPr>
            <a:noAutofit/>
          </a:bodyPr>
          <a:lstStyle/>
          <a:p>
            <a:pPr algn="just"/>
            <a:endParaRPr lang="en-US" sz="3200" dirty="0"/>
          </a:p>
          <a:p>
            <a:r>
              <a:rPr lang="en-US" sz="3000" dirty="0">
                <a:latin typeface="A Thuluth" pitchFamily="2" charset="-78"/>
                <a:cs typeface="A Thuluth" pitchFamily="2" charset="-78"/>
              </a:rPr>
              <a:t>Properties of the waveguides((like lenses and curved mirrors).</a:t>
            </a:r>
          </a:p>
          <a:p>
            <a:pPr algn="just"/>
            <a:r>
              <a:rPr lang="en-US" sz="3000" dirty="0">
                <a:latin typeface="A Thuluth" pitchFamily="2" charset="-78"/>
                <a:cs typeface="A Thuluth" pitchFamily="2" charset="-78"/>
              </a:rPr>
              <a:t>The concentrator collects light from a larger area and directs it to a smaller area.</a:t>
            </a:r>
          </a:p>
          <a:p>
            <a:pPr algn="just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B08A5-2F46-484F-83A4-B40B8D317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2" y="3626874"/>
            <a:ext cx="4058855" cy="22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649F-D7A1-7142-BD5F-DA7D9CB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oncentrator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D0160-FD74-0E49-878A-C454DDCC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64283"/>
            <a:ext cx="5910716" cy="3332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E85899-B89D-9348-A33A-83A68527F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75" y="1864283"/>
            <a:ext cx="4538698" cy="33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3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649F-D7A1-7142-BD5F-DA7D9CBC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12" y="106797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oncentrators </a:t>
            </a:r>
            <a:r>
              <a:rPr lang="en-US" sz="60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utures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5D33-1B59-9445-A30E-F25EB58F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11" y="1186769"/>
            <a:ext cx="9908176" cy="1429707"/>
          </a:xfrm>
        </p:spPr>
        <p:txBody>
          <a:bodyPr>
            <a:noAutofit/>
          </a:bodyPr>
          <a:lstStyle/>
          <a:p>
            <a:pPr algn="just"/>
            <a:endParaRPr lang="en-US" sz="3200" dirty="0"/>
          </a:p>
          <a:p>
            <a:r>
              <a:rPr lang="en-US" sz="3200" dirty="0">
                <a:latin typeface="A Thuluth" pitchFamily="2" charset="-78"/>
                <a:cs typeface="A Thuluth" pitchFamily="2" charset="-78"/>
              </a:rPr>
              <a:t>For concentration ratio </a:t>
            </a:r>
            <a:r>
              <a:rPr lang="en-US" sz="3200" b="1" i="1" dirty="0">
                <a:solidFill>
                  <a:srgbClr val="FF0000"/>
                </a:solidFill>
                <a:latin typeface="A Thuluth" pitchFamily="2" charset="-78"/>
                <a:cs typeface="A Thuluth" pitchFamily="2" charset="-78"/>
              </a:rPr>
              <a:t>C</a:t>
            </a:r>
            <a:r>
              <a:rPr lang="en-US" sz="3200" dirty="0">
                <a:latin typeface="A Thuluth" pitchFamily="2" charset="-78"/>
                <a:cs typeface="A Thuluth" pitchFamily="2" charset="-78"/>
              </a:rPr>
              <a:t> there is a theoretical maximum:</a:t>
            </a:r>
          </a:p>
          <a:p>
            <a:pPr algn="just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EE61C-E787-604D-BBE6-878C660EB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21" y="3115746"/>
            <a:ext cx="2614384" cy="950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5AAC3F-EE75-E44F-804B-08F64670A7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3736642"/>
                <a:ext cx="10858500" cy="26336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l-GR" sz="3200" smtClean="0">
                            <a:solidFill>
                              <a:srgbClr val="FF0000"/>
                            </a:solidFill>
                            <a:latin typeface="A Thuluth" pitchFamily="2" charset="-78"/>
                            <a:cs typeface="A Thuluth" pitchFamily="2" charset="-78"/>
                          </a:rPr>
                        </m:ctrlPr>
                      </m:sSubPr>
                      <m:e>
                        <m:r>
                          <a:rPr lang="el-GR" sz="3200">
                            <a:solidFill>
                              <a:srgbClr val="FF0000"/>
                            </a:solidFill>
                            <a:latin typeface="A Thuluth" pitchFamily="2" charset="-78"/>
                            <a:cs typeface="A Thuluth" pitchFamily="2" charset="-78"/>
                          </a:rPr>
                          <m:t>𝜣</m:t>
                        </m:r>
                      </m:e>
                      <m:sub>
                        <m:r>
                          <a:rPr lang="en-US" sz="3200">
                            <a:solidFill>
                              <a:srgbClr val="FF0000"/>
                            </a:solidFill>
                            <a:latin typeface="A Thuluth" pitchFamily="2" charset="-78"/>
                            <a:cs typeface="A Thuluth" pitchFamily="2" charset="-7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A Thuluth" pitchFamily="2" charset="-78"/>
                    <a:cs typeface="A Thuluth" pitchFamily="2" charset="-78"/>
                  </a:rPr>
                  <a:t>  </a:t>
                </a:r>
                <a:r>
                  <a:rPr lang="en-US" sz="3200" dirty="0">
                    <a:latin typeface="A Thuluth" pitchFamily="2" charset="-78"/>
                    <a:cs typeface="A Thuluth" pitchFamily="2" charset="-78"/>
                  </a:rPr>
                  <a:t>is the maximum input </a:t>
                </a:r>
                <a:r>
                  <a:rPr lang="en-US" sz="3200" dirty="0" err="1">
                    <a:latin typeface="A Thuluth" pitchFamily="2" charset="-78"/>
                    <a:cs typeface="A Thuluth" pitchFamily="2" charset="-78"/>
                  </a:rPr>
                  <a:t>semiangle</a:t>
                </a:r>
                <a:r>
                  <a:rPr lang="en-US" sz="3200" dirty="0">
                    <a:latin typeface="A Thuluth" pitchFamily="2" charset="-78"/>
                    <a:cs typeface="A Thuluth" pitchFamily="2" charset="-78"/>
                  </a:rPr>
                  <a:t>. Under these conditions, the light rays emerge at all angles up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FF0000"/>
                        </a:solidFill>
                        <a:latin typeface="A Thuluth" pitchFamily="2" charset="-78"/>
                        <a:cs typeface="A Thuluth" pitchFamily="2" charset="-78"/>
                      </a:rPr>
                      <m:t>𝝅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A Thuluth" pitchFamily="2" charset="-78"/>
                    <a:cs typeface="A Thuluth" pitchFamily="2" charset="-78"/>
                  </a:rPr>
                  <a:t>/2</a:t>
                </a:r>
                <a:r>
                  <a:rPr lang="en-US" sz="3200" dirty="0">
                    <a:latin typeface="A Thuluth" pitchFamily="2" charset="-78"/>
                    <a:cs typeface="A Thuluth" pitchFamily="2" charset="-78"/>
                  </a:rPr>
                  <a:t> from the normal to the exit face. This means that the exit aperture diameter is smaller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>
                            <a:latin typeface="A Thuluth" pitchFamily="2" charset="-78"/>
                            <a:cs typeface="A Thuluth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A Thuluth" pitchFamily="2" charset="-78"/>
                            <a:cs typeface="A Thuluth" pitchFamily="2" charset="-78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l-GR" sz="3200" smtClean="0">
                                <a:solidFill>
                                  <a:srgbClr val="FF0000"/>
                                </a:solidFill>
                                <a:latin typeface="A Thuluth" pitchFamily="2" charset="-78"/>
                                <a:cs typeface="A Thuluth" pitchFamily="2" charset="-78"/>
                              </a:rPr>
                            </m:ctrlPr>
                          </m:sSubPr>
                          <m:e>
                            <m:r>
                              <a:rPr lang="el-GR" sz="3200" smtClean="0">
                                <a:solidFill>
                                  <a:srgbClr val="FF0000"/>
                                </a:solidFill>
                                <a:latin typeface="A Thuluth" pitchFamily="2" charset="-78"/>
                                <a:cs typeface="A Thuluth" pitchFamily="2" charset="-78"/>
                              </a:rPr>
                              <m:t>𝜣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A Thuluth" pitchFamily="2" charset="-78"/>
                                <a:cs typeface="A Thuluth" pitchFamily="2" charset="-78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3200" dirty="0">
                    <a:latin typeface="A Thuluth" pitchFamily="2" charset="-78"/>
                    <a:cs typeface="A Thuluth" pitchFamily="2" charset="-78"/>
                  </a:rPr>
                  <a:t>times the input aperture.</a:t>
                </a:r>
              </a:p>
              <a:p>
                <a:pPr algn="just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5AAC3F-EE75-E44F-804B-08F64670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36642"/>
                <a:ext cx="10858500" cy="2633616"/>
              </a:xfrm>
              <a:prstGeom prst="rect">
                <a:avLst/>
              </a:prstGeom>
              <a:blipFill>
                <a:blip r:embed="rId3"/>
                <a:stretch>
                  <a:fillRect l="-1168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9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39" y="1118027"/>
            <a:ext cx="9603275" cy="104923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2. C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oatings for 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hermal 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048-CE60-564B-8F64-D932B99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0965"/>
            <a:ext cx="10131425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A Thuluth" pitchFamily="2" charset="-78"/>
                <a:cs typeface="A Thuluth" pitchFamily="2" charset="-78"/>
              </a:rPr>
              <a:t>This kind of sensors rely on absorption of the electromagnetic waves in the mid- and far-infrared spectral ranges. </a:t>
            </a:r>
          </a:p>
        </p:txBody>
      </p:sp>
    </p:spTree>
    <p:extLst>
      <p:ext uri="{BB962C8B-B14F-4D97-AF65-F5344CB8AC3E}">
        <p14:creationId xmlns:p14="http://schemas.microsoft.com/office/powerpoint/2010/main" val="382162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70" y="1066800"/>
            <a:ext cx="11946465" cy="145626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oatings for 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hermal 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048-CE60-564B-8F64-D932B99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65867"/>
            <a:ext cx="9934302" cy="502944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 Thuluth" pitchFamily="2" charset="-78"/>
                <a:cs typeface="A Thuluth" pitchFamily="2" charset="-78"/>
              </a:rPr>
              <a:t>There is several methods to give a surface the emissive (absorptive) properties: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latin typeface="A Thuluth" pitchFamily="2" charset="-78"/>
                <a:cs typeface="A Thuluth" pitchFamily="2" charset="-78"/>
              </a:rPr>
              <a:t> Some of them are deposition of thin metal films (like nichrome) having good emissivity.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A Thuluth" pitchFamily="2" charset="-78"/>
                <a:cs typeface="A Thuluth" pitchFamily="2" charset="-78"/>
              </a:rPr>
              <a:t>Galvanic deposition of porous platinum black.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A Thuluth" pitchFamily="2" charset="-78"/>
                <a:cs typeface="A Thuluth" pitchFamily="2" charset="-78"/>
              </a:rPr>
              <a:t>Evaporation of metal in atmosphere of low-pressure nitrogen</a:t>
            </a:r>
            <a:r>
              <a:rPr lang="en-US" sz="3200" dirty="0">
                <a:solidFill>
                  <a:srgbClr val="FF0000"/>
                </a:solidFill>
                <a:latin typeface="A Thuluth" pitchFamily="2" charset="-78"/>
                <a:cs typeface="A Thuluth" pitchFamily="2" charset="-78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3200" dirty="0"/>
          </a:p>
          <a:p>
            <a:pPr algn="just">
              <a:buFont typeface="Wingdings" pitchFamily="2" charset="2"/>
              <a:buChar char="v"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16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B6F-66A8-1345-9DA2-1D4ED905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7" y="1016557"/>
            <a:ext cx="9603275" cy="104923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oatings for 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hermal </a:t>
            </a:r>
            <a:r>
              <a:rPr lang="en-US" sz="5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4400" b="1" dirty="0">
                <a:solidFill>
                  <a:schemeClr val="accent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bsorption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048-CE60-564B-8F64-D932B99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41175"/>
            <a:ext cx="9934302" cy="50294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14400-BD35-414A-8683-F4DA74A5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38" y="1899724"/>
            <a:ext cx="5462834" cy="274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2327C-9D3C-AE4E-B6B8-1A98EBA3A983}"/>
              </a:ext>
            </a:extLst>
          </p:cNvPr>
          <p:cNvSpPr txBox="1"/>
          <p:nvPr/>
        </p:nvSpPr>
        <p:spPr>
          <a:xfrm>
            <a:off x="2944249" y="4689476"/>
            <a:ext cx="4866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Nichrome Wire Temperature Sensing</a:t>
            </a:r>
          </a:p>
        </p:txBody>
      </p:sp>
    </p:spTree>
    <p:extLst>
      <p:ext uri="{BB962C8B-B14F-4D97-AF65-F5344CB8AC3E}">
        <p14:creationId xmlns:p14="http://schemas.microsoft.com/office/powerpoint/2010/main" val="29675451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{D21F5265-812C-404A-9C87-317CCB74D0B8}tf10001119</Template>
  <TotalTime>11098</TotalTime>
  <Words>404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 Thuluth</vt:lpstr>
      <vt:lpstr>Adobe Arabic</vt:lpstr>
      <vt:lpstr>Arial</vt:lpstr>
      <vt:lpstr>Gill Sans MT</vt:lpstr>
      <vt:lpstr>Wingdings</vt:lpstr>
      <vt:lpstr>Gallery</vt:lpstr>
      <vt:lpstr>Optical Components of Sensors (Continue)</vt:lpstr>
      <vt:lpstr>Outlines:</vt:lpstr>
      <vt:lpstr>1. Concentrators </vt:lpstr>
      <vt:lpstr>Concentrators Futures </vt:lpstr>
      <vt:lpstr>Concentrator </vt:lpstr>
      <vt:lpstr>Concentrators Futures </vt:lpstr>
      <vt:lpstr>2. Coatings for Thermal Absorption</vt:lpstr>
      <vt:lpstr>Coatings for Thermal Absorption</vt:lpstr>
      <vt:lpstr>Coatings for Thermal Absorption</vt:lpstr>
      <vt:lpstr>3. nano-Optics  </vt:lpstr>
      <vt:lpstr>nano-Optics  </vt:lpstr>
      <vt:lpstr>Example nano-Optics  </vt:lpstr>
      <vt:lpstr>Example nano-Optics  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Components of Sensors (Continue)</dc:title>
  <dc:creator>MOHAMMED AL GAMALI</dc:creator>
  <cp:lastModifiedBy>MOHAMMED AL GAMALI</cp:lastModifiedBy>
  <cp:revision>47</cp:revision>
  <dcterms:created xsi:type="dcterms:W3CDTF">2018-10-09T10:50:33Z</dcterms:created>
  <dcterms:modified xsi:type="dcterms:W3CDTF">2018-10-22T00:42:33Z</dcterms:modified>
</cp:coreProperties>
</file>