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C32"/>
    <a:srgbClr val="2A5A06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70190-D7A3-441F-A59A-8890CAB54C5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2AA8-0D7C-400E-A8FB-36F8A0EB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7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Lenses </a:t>
            </a:r>
            <a:br>
              <a:rPr lang="en-US" dirty="0" smtClean="0"/>
            </a:br>
            <a:r>
              <a:rPr lang="en-US" dirty="0" smtClean="0"/>
              <a:t>are useful in sensors and detectors</a:t>
            </a:r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B427C-2278-4DCB-9D85-457F0FC561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 can move</a:t>
            </a:r>
            <a:r>
              <a:rPr lang="en-US" baseline="0" dirty="0" smtClean="0"/>
              <a:t> from one </a:t>
            </a:r>
            <a:r>
              <a:rPr lang="en-US" baseline="0" dirty="0" err="1" smtClean="0"/>
              <a:t>meduim</a:t>
            </a:r>
            <a:r>
              <a:rPr lang="en-US" baseline="0" dirty="0" smtClean="0"/>
              <a:t> to another it can be bend we called it refraction </a:t>
            </a:r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B427C-2278-4DCB-9D85-457F0FC561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8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834EA-DBA5-434D-897B-53F3283275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6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82AA8-0D7C-400E-A8FB-36F8A0EB75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3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734410"/>
            <a:ext cx="7329840" cy="1527050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5414165"/>
            <a:ext cx="7329840" cy="45811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ABC3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610820"/>
          </a:xfrm>
          <a:solidFill>
            <a:srgbClr val="7ABC32"/>
          </a:solidFill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3918803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374901"/>
            <a:ext cx="6558080" cy="610820"/>
          </a:xfrm>
          <a:solidFill>
            <a:srgbClr val="7ABC32"/>
          </a:solidFill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138425"/>
            <a:ext cx="6558080" cy="427574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22475"/>
            <a:ext cx="8229600" cy="532180"/>
          </a:xfrm>
          <a:solidFill>
            <a:srgbClr val="7ABC32"/>
          </a:solidFill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054654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84517"/>
            <a:ext cx="4040188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054654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684517"/>
            <a:ext cx="404177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Optical Component of Sensors</a:t>
            </a:r>
            <a:br>
              <a:rPr lang="en-US" dirty="0" smtClean="0"/>
            </a:br>
            <a:r>
              <a:rPr lang="en-US" sz="2700" dirty="0" err="1" smtClean="0"/>
              <a:t>Mansoor</a:t>
            </a:r>
            <a:r>
              <a:rPr lang="en-US" sz="2700" dirty="0" smtClean="0"/>
              <a:t> Saleh Mubarak Ba </a:t>
            </a:r>
            <a:r>
              <a:rPr lang="en-US" sz="2700" dirty="0" err="1" smtClean="0"/>
              <a:t>Mahel</a:t>
            </a:r>
            <a:r>
              <a:rPr lang="en-US" sz="2700" dirty="0" smtClean="0"/>
              <a:t> </a:t>
            </a:r>
            <a:br>
              <a:rPr lang="en-US" sz="2700" dirty="0" smtClean="0"/>
            </a:br>
            <a:r>
              <a:rPr lang="en-US" sz="2700" dirty="0" smtClean="0"/>
              <a:t>ID No.: 6218000158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Lenses, Fresnel lenses &amp; Optical fiber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96260" y="527605"/>
            <a:ext cx="8229600" cy="61082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Fresnel lenses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48965" y="1749245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Fresnel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lenses consist of a series of concentric grooves etched into plastic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useful in sensors and detectors where a high quality of focusing is not required and primarily the light energy is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9679" y="833015"/>
            <a:ext cx="8229600" cy="61082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About Fresnel lens</a:t>
            </a:r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of Fresnel lenses began in 1748, when Count Buffon proposed grinding out a solid piece of glass lens in steps of the concentric zones in order to reduce the thickness of the lens to a minimum and to lower energy loss.  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realized that only the surface of a lens is needed to refract light, 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 idea was modified in 1822 by Augustin Fresnel (1788–1827), who constructed a lens in which the centers of curvature of the different rings receded from the axis according to their distances from the center.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7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365195" y="2466793"/>
            <a:ext cx="7778805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lens is sliced into several concentric rings.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rings still remain lenses, which refract incident rays into a common focus defined.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change in an angle occurs when a ray exits a curved surface, not inside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all such sections are removed, the lens will look like as it is shown in. b and will fully retain its ability to focus light rays.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of the rings may be shifted with respect to one another to align their flat surfaces 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.A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resulting near-flat but grooved lens is called Fresnel, which has nearly the same focusing properties as the original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planoconvex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lens. 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صورة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95" y="0"/>
            <a:ext cx="694030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9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43555" y="833015"/>
            <a:ext cx="8229600" cy="6108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When fabricating a Fresnel lens,</a:t>
            </a:r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33400" y="1443835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difficult to maintain a curved surface of each small groove; hence, the profile of a groove is approximated by a flat surface (a). This demands that the steps be positioned close to each other. In fact, the closer the steps, the more accurate the lens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صورة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2970884"/>
            <a:ext cx="8077200" cy="3512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5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320" y="833015"/>
            <a:ext cx="8229600" cy="6108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A basic formula for computing a </a:t>
            </a:r>
            <a:r>
              <a:rPr lang="en-US" dirty="0">
                <a:solidFill>
                  <a:schemeClr val="tx1"/>
                </a:solidFill>
              </a:rPr>
              <a:t>Fresnel lens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عنصر نائب للمحتوى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490" y="2207360"/>
            <a:ext cx="601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1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96260" y="985720"/>
            <a:ext cx="8229600" cy="6108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39188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weight, thin size,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be curved (for a plastic lens) to any desirable shape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lower absorption loss of the light flux. This is the prime reason why this type of a lens is almost has exclusively been used in lighthouses to form parallel beams of light . </a:t>
            </a:r>
          </a:p>
          <a:p>
            <a:endParaRPr lang="en-US" dirty="0"/>
          </a:p>
        </p:txBody>
      </p:sp>
      <p:pic>
        <p:nvPicPr>
          <p:cNvPr id="4" name="صورة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132" y="3887116"/>
            <a:ext cx="3505200" cy="26660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99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-21178" y="374900"/>
            <a:ext cx="82296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Examples </a:t>
            </a:r>
            <a:r>
              <a:rPr lang="en-US" dirty="0"/>
              <a:t>of </a:t>
            </a:r>
            <a:r>
              <a:rPr lang="en-US" dirty="0" err="1" smtClean="0"/>
              <a:t>Frensel</a:t>
            </a:r>
            <a:r>
              <a:rPr lang="en-US" dirty="0" smtClean="0"/>
              <a:t> </a:t>
            </a:r>
            <a:r>
              <a:rPr lang="en-US" dirty="0"/>
              <a:t>lens in sensors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PIR sensor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صورة 3" descr="Image result for pir sensor arduino fresnel len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106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صورة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4419600"/>
            <a:ext cx="86868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365195" y="148130"/>
            <a:ext cx="7924190" cy="1143000"/>
          </a:xfrm>
          <a:noFill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Fiber Optics and </a:t>
            </a:r>
            <a:r>
              <a:rPr lang="en-US" dirty="0" smtClean="0">
                <a:solidFill>
                  <a:schemeClr val="tx1"/>
                </a:solidFill>
              </a:rPr>
              <a:t>Waveguides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Construction of Fiber </a:t>
            </a:r>
            <a:r>
              <a:rPr lang="en-US" sz="2700" dirty="0" smtClean="0">
                <a:solidFill>
                  <a:schemeClr val="tx1"/>
                </a:solidFill>
              </a:rPr>
              <a:t>optics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05000"/>
            <a:ext cx="6438900" cy="417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5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43555" y="680310"/>
            <a:ext cx="8229600" cy="61082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How does optical fiber transmit light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64865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مربع نص 3"/>
          <p:cNvSpPr txBox="1"/>
          <p:nvPr/>
        </p:nvSpPr>
        <p:spPr>
          <a:xfrm>
            <a:off x="296260" y="1447800"/>
            <a:ext cx="5696903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use of total internal reflection within the core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has higher reflex than the cladding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2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12730" y="680310"/>
            <a:ext cx="8229600" cy="61082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</a:t>
            </a:r>
            <a:r>
              <a:rPr lang="en-US" dirty="0" smtClean="0"/>
              <a:t>otal internal reflection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43555" y="1596540"/>
            <a:ext cx="8229600" cy="391880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refraction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occurs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when a ray incident on the interface between two dielectrics of differing refractive indices. figure 1 (a)</a:t>
            </a:r>
          </a:p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Angle of incidence greater than the critical angle for the pair media </a:t>
            </a:r>
          </a:p>
          <a:p>
            <a:pPr>
              <a:lnSpc>
                <a:spcPct val="200000"/>
              </a:lnSpc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1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0" y="-21771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Lenses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0" y="1523695"/>
            <a:ext cx="8153400" cy="9890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Lenses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in sensors and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detectors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divert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direction of light rays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arrange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 in a desirable fashion.</a:t>
            </a:r>
          </a:p>
        </p:txBody>
      </p:sp>
      <p:sp>
        <p:nvSpPr>
          <p:cNvPr id="4" name="مربع نص 3"/>
          <p:cNvSpPr txBox="1"/>
          <p:nvPr/>
        </p:nvSpPr>
        <p:spPr>
          <a:xfrm>
            <a:off x="143554" y="2818180"/>
            <a:ext cx="8704185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lenses: 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refractive media constructed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that light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bends in a particular way.</a:t>
            </a:r>
          </a:p>
        </p:txBody>
      </p:sp>
    </p:spTree>
    <p:extLst>
      <p:ext uri="{BB962C8B-B14F-4D97-AF65-F5344CB8AC3E}">
        <p14:creationId xmlns:p14="http://schemas.microsoft.com/office/powerpoint/2010/main" val="13680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96" y="222195"/>
            <a:ext cx="7695284" cy="556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2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43555" y="833015"/>
            <a:ext cx="8229600" cy="61082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Critical angle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96260" y="1596540"/>
            <a:ext cx="8229600" cy="391880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angle of refraction is 90 and the refracted ray emerges parallel to the interface between the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dielectrics. figure 1 (b) .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values of critical angle is given by 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82" y="3734410"/>
            <a:ext cx="29622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6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0025" y="680310"/>
            <a:ext cx="8229600" cy="61082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Transmission of a light ray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7875791" cy="172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9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43555" y="833015"/>
            <a:ext cx="8229600" cy="61082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Acceptance angle 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1596540"/>
            <a:ext cx="7772400" cy="335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8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96260" y="680310"/>
            <a:ext cx="8229600" cy="61082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Acceptance angle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43555" y="1499632"/>
            <a:ext cx="8543245" cy="4830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array incident into the fiber core at an angle greater than Φ a will be transmitted to the core-cladding interface at an angle less than Φ a and will not be totally internally reflected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 B at an angle greater than Φ a  is reflected into the cladding and eventually lost.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for ray to be transmitted by total internal reflection they must be incident on fiber core within acceptance cone defined by the conical half angle Φ a.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maximum angle which light may enter the fiber in order to be propagated, often referred to the acceptance angle for the fiber </a:t>
            </a:r>
          </a:p>
        </p:txBody>
      </p:sp>
    </p:spTree>
    <p:extLst>
      <p:ext uri="{BB962C8B-B14F-4D97-AF65-F5344CB8AC3E}">
        <p14:creationId xmlns:p14="http://schemas.microsoft.com/office/powerpoint/2010/main" val="23196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28600" y="680310"/>
            <a:ext cx="8229600" cy="61082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Numeric aperture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96260" y="1596540"/>
            <a:ext cx="8229600" cy="391880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to determine the maximum angle of entry which will result in total internal reflections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81400"/>
            <a:ext cx="5943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58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365195" y="70100"/>
            <a:ext cx="7778805" cy="59436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angle of an internal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reflection </a:t>
            </a:r>
            <a:r>
              <a:rPr lang="el-G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0=</a:t>
            </a:r>
            <a:r>
              <a:rPr lang="el-G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maximum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angle </a:t>
            </a:r>
            <a:r>
              <a:rPr lang="el-G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 from Snell’s law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Snell’s law again and remembering that for air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1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arrive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</a:p>
          <a:p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  1 ,2 ,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obtain the largest angle with the normal to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fiber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for which the total internal reflection will occur in the core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264" y="4890365"/>
            <a:ext cx="4694736" cy="92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59" y="985720"/>
            <a:ext cx="305017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785" y="2970885"/>
            <a:ext cx="337402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43555" y="680310"/>
            <a:ext cx="8229600" cy="610820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dirty="0"/>
              <a:t>Fiber-optic sensing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96260" y="1596540"/>
            <a:ext cx="8229600" cy="48865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environmental factors have an impact on the propagation characteristics  of light in waveguides (intensity, phase, and polarization).</a:t>
            </a:r>
          </a:p>
          <a:p>
            <a:pPr marL="0" indent="0"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Optical waveguide (mainly fiber) sensing devices on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pressure, stress, strain, displacement, velocity, acceleration, turning, liquid level, flow rate, flow, temperature, voltage, electric current, electric field, magnetic field, gamma-ray chemical composition.</a:t>
            </a:r>
          </a:p>
          <a:p>
            <a:pPr marL="0" indent="0"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of them have been transferred to the production since the 70s.</a:t>
            </a:r>
          </a:p>
          <a:p>
            <a:pPr marL="0" indent="0"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the hot spots in waveguide optics because of the importance of information-access in modern societies.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3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96260" y="2818180"/>
            <a:ext cx="8229600" cy="39188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>
                <a:solidFill>
                  <a:schemeClr val="tx1"/>
                </a:solidFill>
              </a:rPr>
              <a:t>Thank You </a:t>
            </a:r>
            <a:endParaRPr 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10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2051605" y="2018211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 </a:t>
            </a:r>
            <a:endParaRPr lang="en-US" dirty="0"/>
          </a:p>
        </p:txBody>
      </p:sp>
      <p:cxnSp>
        <p:nvCxnSpPr>
          <p:cNvPr id="6" name="رابط كسهم مستقيم 5"/>
          <p:cNvCxnSpPr>
            <a:endCxn id="7" idx="1"/>
          </p:cNvCxnSpPr>
          <p:nvPr/>
        </p:nvCxnSpPr>
        <p:spPr>
          <a:xfrm flipV="1">
            <a:off x="3599010" y="1891940"/>
            <a:ext cx="1011827" cy="4201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مثلث متساوي الساقين 6"/>
          <p:cNvSpPr/>
          <p:nvPr/>
        </p:nvSpPr>
        <p:spPr>
          <a:xfrm>
            <a:off x="4210787" y="977540"/>
            <a:ext cx="1600200" cy="1828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مستطيل 10"/>
          <p:cNvSpPr/>
          <p:nvPr/>
        </p:nvSpPr>
        <p:spPr>
          <a:xfrm>
            <a:off x="4270114" y="437606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Refraction</a:t>
            </a:r>
            <a:endParaRPr lang="en-US" dirty="0"/>
          </a:p>
        </p:txBody>
      </p:sp>
      <p:cxnSp>
        <p:nvCxnSpPr>
          <p:cNvPr id="12" name="رابط كسهم مستقيم 11"/>
          <p:cNvCxnSpPr/>
          <p:nvPr/>
        </p:nvCxnSpPr>
        <p:spPr>
          <a:xfrm>
            <a:off x="4642405" y="1891940"/>
            <a:ext cx="6923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رابط كسهم مستقيم 13"/>
          <p:cNvCxnSpPr>
            <a:stCxn id="20" idx="2"/>
            <a:endCxn id="22" idx="0"/>
          </p:cNvCxnSpPr>
          <p:nvPr/>
        </p:nvCxnSpPr>
        <p:spPr>
          <a:xfrm>
            <a:off x="7576105" y="3234148"/>
            <a:ext cx="800100" cy="271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مستطيل 15"/>
          <p:cNvSpPr/>
          <p:nvPr/>
        </p:nvSpPr>
        <p:spPr>
          <a:xfrm>
            <a:off x="4261405" y="2971800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Lens</a:t>
            </a:r>
            <a:endParaRPr lang="en-US" dirty="0"/>
          </a:p>
        </p:txBody>
      </p:sp>
      <p:sp>
        <p:nvSpPr>
          <p:cNvPr id="20" name="مستطيل 19"/>
          <p:cNvSpPr/>
          <p:nvPr/>
        </p:nvSpPr>
        <p:spPr>
          <a:xfrm>
            <a:off x="6776005" y="2700748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1" name="مستطيل 20"/>
          <p:cNvSpPr/>
          <p:nvPr/>
        </p:nvSpPr>
        <p:spPr>
          <a:xfrm>
            <a:off x="6625781" y="3505200"/>
            <a:ext cx="103414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</a:t>
            </a:r>
            <a:endParaRPr lang="en-US" dirty="0"/>
          </a:p>
        </p:txBody>
      </p:sp>
      <p:sp>
        <p:nvSpPr>
          <p:cNvPr id="22" name="مستطيل 21"/>
          <p:cNvSpPr/>
          <p:nvPr/>
        </p:nvSpPr>
        <p:spPr>
          <a:xfrm>
            <a:off x="7880905" y="3505200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</a:t>
            </a:r>
            <a:endParaRPr lang="en-US" dirty="0"/>
          </a:p>
        </p:txBody>
      </p:sp>
      <p:cxnSp>
        <p:nvCxnSpPr>
          <p:cNvPr id="23" name="رابط كسهم مستقيم 22"/>
          <p:cNvCxnSpPr>
            <a:stCxn id="20" idx="2"/>
            <a:endCxn id="21" idx="0"/>
          </p:cNvCxnSpPr>
          <p:nvPr/>
        </p:nvCxnSpPr>
        <p:spPr>
          <a:xfrm flipH="1">
            <a:off x="7142853" y="3234148"/>
            <a:ext cx="433252" cy="271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رابط كسهم مستقيم 25"/>
          <p:cNvCxnSpPr>
            <a:stCxn id="16" idx="2"/>
            <a:endCxn id="31" idx="0"/>
          </p:cNvCxnSpPr>
          <p:nvPr/>
        </p:nvCxnSpPr>
        <p:spPr>
          <a:xfrm flipH="1">
            <a:off x="4250655" y="3505200"/>
            <a:ext cx="810850" cy="242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مستطيل 30"/>
          <p:cNvSpPr/>
          <p:nvPr/>
        </p:nvSpPr>
        <p:spPr>
          <a:xfrm>
            <a:off x="3596287" y="3747951"/>
            <a:ext cx="1308735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Converging</a:t>
            </a:r>
            <a:endParaRPr lang="en-US" dirty="0"/>
          </a:p>
        </p:txBody>
      </p:sp>
      <p:sp>
        <p:nvSpPr>
          <p:cNvPr id="32" name="مستطيل 31"/>
          <p:cNvSpPr/>
          <p:nvPr/>
        </p:nvSpPr>
        <p:spPr>
          <a:xfrm>
            <a:off x="1670605" y="4014651"/>
            <a:ext cx="1600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Ray</a:t>
            </a:r>
            <a:endParaRPr lang="en-US" dirty="0"/>
          </a:p>
        </p:txBody>
      </p:sp>
      <p:sp>
        <p:nvSpPr>
          <p:cNvPr id="33" name="مستطيل 32"/>
          <p:cNvSpPr/>
          <p:nvPr/>
        </p:nvSpPr>
        <p:spPr>
          <a:xfrm>
            <a:off x="5070214" y="3747951"/>
            <a:ext cx="1172391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Diverging</a:t>
            </a:r>
            <a:endParaRPr lang="en-US" dirty="0"/>
          </a:p>
        </p:txBody>
      </p:sp>
      <p:sp>
        <p:nvSpPr>
          <p:cNvPr id="39" name="شكل بيضاوي 38"/>
          <p:cNvSpPr/>
          <p:nvPr/>
        </p:nvSpPr>
        <p:spPr>
          <a:xfrm>
            <a:off x="3957830" y="4495800"/>
            <a:ext cx="505913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مخطط انسيابي: بيانات مخزّنة 45"/>
          <p:cNvSpPr/>
          <p:nvPr/>
        </p:nvSpPr>
        <p:spPr>
          <a:xfrm>
            <a:off x="5363992" y="4566557"/>
            <a:ext cx="616114" cy="1447800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18 w 8551"/>
              <a:gd name="connsiteY0" fmla="*/ 0 h 10000"/>
              <a:gd name="connsiteX1" fmla="*/ 8551 w 8551"/>
              <a:gd name="connsiteY1" fmla="*/ 0 h 10000"/>
              <a:gd name="connsiteX2" fmla="*/ 6884 w 8551"/>
              <a:gd name="connsiteY2" fmla="*/ 5000 h 10000"/>
              <a:gd name="connsiteX3" fmla="*/ 8551 w 8551"/>
              <a:gd name="connsiteY3" fmla="*/ 10000 h 10000"/>
              <a:gd name="connsiteX4" fmla="*/ 218 w 8551"/>
              <a:gd name="connsiteY4" fmla="*/ 10000 h 10000"/>
              <a:gd name="connsiteX5" fmla="*/ 1604 w 8551"/>
              <a:gd name="connsiteY5" fmla="*/ 5180 h 10000"/>
              <a:gd name="connsiteX6" fmla="*/ 218 w 8551"/>
              <a:gd name="connsiteY6" fmla="*/ 0 h 10000"/>
              <a:gd name="connsiteX0" fmla="*/ 254 w 9999"/>
              <a:gd name="connsiteY0" fmla="*/ 0 h 10000"/>
              <a:gd name="connsiteX1" fmla="*/ 9999 w 9999"/>
              <a:gd name="connsiteY1" fmla="*/ 0 h 10000"/>
              <a:gd name="connsiteX2" fmla="*/ 5411 w 9999"/>
              <a:gd name="connsiteY2" fmla="*/ 5090 h 10000"/>
              <a:gd name="connsiteX3" fmla="*/ 9999 w 9999"/>
              <a:gd name="connsiteY3" fmla="*/ 10000 h 10000"/>
              <a:gd name="connsiteX4" fmla="*/ 254 w 9999"/>
              <a:gd name="connsiteY4" fmla="*/ 10000 h 10000"/>
              <a:gd name="connsiteX5" fmla="*/ 1875 w 9999"/>
              <a:gd name="connsiteY5" fmla="*/ 5180 h 10000"/>
              <a:gd name="connsiteX6" fmla="*/ 254 w 9999"/>
              <a:gd name="connsiteY6" fmla="*/ 0 h 10000"/>
              <a:gd name="connsiteX0" fmla="*/ 170 w 9916"/>
              <a:gd name="connsiteY0" fmla="*/ 0 h 10000"/>
              <a:gd name="connsiteX1" fmla="*/ 9916 w 9916"/>
              <a:gd name="connsiteY1" fmla="*/ 0 h 10000"/>
              <a:gd name="connsiteX2" fmla="*/ 5328 w 9916"/>
              <a:gd name="connsiteY2" fmla="*/ 5090 h 10000"/>
              <a:gd name="connsiteX3" fmla="*/ 9916 w 9916"/>
              <a:gd name="connsiteY3" fmla="*/ 10000 h 10000"/>
              <a:gd name="connsiteX4" fmla="*/ 170 w 9916"/>
              <a:gd name="connsiteY4" fmla="*/ 10000 h 10000"/>
              <a:gd name="connsiteX5" fmla="*/ 3499 w 9916"/>
              <a:gd name="connsiteY5" fmla="*/ 5270 h 10000"/>
              <a:gd name="connsiteX6" fmla="*/ 170 w 9916"/>
              <a:gd name="connsiteY6" fmla="*/ 0 h 10000"/>
              <a:gd name="connsiteX0" fmla="*/ 171 w 10000"/>
              <a:gd name="connsiteY0" fmla="*/ 0 h 10000"/>
              <a:gd name="connsiteX1" fmla="*/ 10000 w 10000"/>
              <a:gd name="connsiteY1" fmla="*/ 0 h 10000"/>
              <a:gd name="connsiteX2" fmla="*/ 6782 w 10000"/>
              <a:gd name="connsiteY2" fmla="*/ 5090 h 10000"/>
              <a:gd name="connsiteX3" fmla="*/ 10000 w 10000"/>
              <a:gd name="connsiteY3" fmla="*/ 10000 h 10000"/>
              <a:gd name="connsiteX4" fmla="*/ 171 w 10000"/>
              <a:gd name="connsiteY4" fmla="*/ 10000 h 10000"/>
              <a:gd name="connsiteX5" fmla="*/ 3529 w 10000"/>
              <a:gd name="connsiteY5" fmla="*/ 5270 h 10000"/>
              <a:gd name="connsiteX6" fmla="*/ 171 w 10000"/>
              <a:gd name="connsiteY6" fmla="*/ 0 h 10000"/>
              <a:gd name="connsiteX0" fmla="*/ 194 w 10023"/>
              <a:gd name="connsiteY0" fmla="*/ 0 h 10000"/>
              <a:gd name="connsiteX1" fmla="*/ 10023 w 10023"/>
              <a:gd name="connsiteY1" fmla="*/ 0 h 10000"/>
              <a:gd name="connsiteX2" fmla="*/ 6805 w 10023"/>
              <a:gd name="connsiteY2" fmla="*/ 5090 h 10000"/>
              <a:gd name="connsiteX3" fmla="*/ 10023 w 10023"/>
              <a:gd name="connsiteY3" fmla="*/ 10000 h 10000"/>
              <a:gd name="connsiteX4" fmla="*/ 194 w 10023"/>
              <a:gd name="connsiteY4" fmla="*/ 10000 h 10000"/>
              <a:gd name="connsiteX5" fmla="*/ 2926 w 10023"/>
              <a:gd name="connsiteY5" fmla="*/ 5360 h 10000"/>
              <a:gd name="connsiteX6" fmla="*/ 194 w 10023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3" h="10000">
                <a:moveTo>
                  <a:pt x="194" y="0"/>
                </a:moveTo>
                <a:lnTo>
                  <a:pt x="10023" y="0"/>
                </a:lnTo>
                <a:cubicBezTo>
                  <a:pt x="8937" y="0"/>
                  <a:pt x="6805" y="2329"/>
                  <a:pt x="6805" y="5090"/>
                </a:cubicBezTo>
                <a:cubicBezTo>
                  <a:pt x="6805" y="7851"/>
                  <a:pt x="8937" y="10000"/>
                  <a:pt x="10023" y="10000"/>
                </a:cubicBezTo>
                <a:lnTo>
                  <a:pt x="194" y="10000"/>
                </a:lnTo>
                <a:cubicBezTo>
                  <a:pt x="-892" y="10000"/>
                  <a:pt x="2926" y="8121"/>
                  <a:pt x="2926" y="5360"/>
                </a:cubicBezTo>
                <a:cubicBezTo>
                  <a:pt x="2926" y="2599"/>
                  <a:pt x="-892" y="0"/>
                  <a:pt x="19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رابط كسهم مستقيم 46"/>
          <p:cNvCxnSpPr/>
          <p:nvPr/>
        </p:nvCxnSpPr>
        <p:spPr>
          <a:xfrm>
            <a:off x="5827724" y="5638800"/>
            <a:ext cx="948281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رابط كسهم مستقيم 47"/>
          <p:cNvCxnSpPr/>
          <p:nvPr/>
        </p:nvCxnSpPr>
        <p:spPr>
          <a:xfrm>
            <a:off x="4447280" y="5295897"/>
            <a:ext cx="1033325" cy="76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رابط كسهم مستقيم 48"/>
          <p:cNvCxnSpPr/>
          <p:nvPr/>
        </p:nvCxnSpPr>
        <p:spPr>
          <a:xfrm>
            <a:off x="2860414" y="4952987"/>
            <a:ext cx="10238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رابط كسهم مستقيم 55"/>
          <p:cNvCxnSpPr/>
          <p:nvPr/>
        </p:nvCxnSpPr>
        <p:spPr>
          <a:xfrm>
            <a:off x="4382509" y="4952987"/>
            <a:ext cx="1098096" cy="2286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رابط كسهم مستقيم 60"/>
          <p:cNvCxnSpPr/>
          <p:nvPr/>
        </p:nvCxnSpPr>
        <p:spPr>
          <a:xfrm>
            <a:off x="2860414" y="5303520"/>
            <a:ext cx="1033325" cy="76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رابط كسهم مستقيم 62"/>
          <p:cNvCxnSpPr/>
          <p:nvPr/>
        </p:nvCxnSpPr>
        <p:spPr>
          <a:xfrm>
            <a:off x="2860414" y="5631177"/>
            <a:ext cx="1033325" cy="76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رابط كسهم مستقيم 63"/>
          <p:cNvCxnSpPr/>
          <p:nvPr/>
        </p:nvCxnSpPr>
        <p:spPr>
          <a:xfrm>
            <a:off x="5763363" y="5312229"/>
            <a:ext cx="1033325" cy="76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رابط كسهم مستقيم 64"/>
          <p:cNvCxnSpPr/>
          <p:nvPr/>
        </p:nvCxnSpPr>
        <p:spPr>
          <a:xfrm flipV="1">
            <a:off x="4463743" y="5486400"/>
            <a:ext cx="1016862" cy="106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رابط كسهم مستقيم 65"/>
          <p:cNvCxnSpPr/>
          <p:nvPr/>
        </p:nvCxnSpPr>
        <p:spPr>
          <a:xfrm flipV="1">
            <a:off x="5756831" y="4800600"/>
            <a:ext cx="868950" cy="377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رابط كسهم مستقيم 70"/>
          <p:cNvCxnSpPr/>
          <p:nvPr/>
        </p:nvCxnSpPr>
        <p:spPr>
          <a:xfrm>
            <a:off x="5563337" y="2044340"/>
            <a:ext cx="1214845" cy="8120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رابط كسهم مستقيم 73"/>
          <p:cNvCxnSpPr>
            <a:stCxn id="16" idx="2"/>
          </p:cNvCxnSpPr>
          <p:nvPr/>
        </p:nvCxnSpPr>
        <p:spPr>
          <a:xfrm>
            <a:off x="5061505" y="3505200"/>
            <a:ext cx="701858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6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0" grpId="0" animBg="1"/>
      <p:bldP spid="21" grpId="0" animBg="1"/>
      <p:bldP spid="22" grpId="0" animBg="1"/>
      <p:bldP spid="31" grpId="0" animBg="1"/>
      <p:bldP spid="32" grpId="0" animBg="1"/>
      <p:bldP spid="33" grpId="0" animBg="1"/>
      <p:bldP spid="39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5414165"/>
            <a:ext cx="8229600" cy="12216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determine the size and the position of an image created by the 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lens.</a:t>
            </a:r>
            <a:endParaRPr lang="en-US" sz="2400" dirty="0">
              <a:solidFill>
                <a:schemeClr val="tx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3999"/>
            <a:ext cx="7315200" cy="352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رابط كسهم مستقيم 6"/>
          <p:cNvCxnSpPr/>
          <p:nvPr/>
        </p:nvCxnSpPr>
        <p:spPr>
          <a:xfrm>
            <a:off x="1676400" y="1752600"/>
            <a:ext cx="2667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رابط كسهم مستقيم 10"/>
          <p:cNvCxnSpPr/>
          <p:nvPr/>
        </p:nvCxnSpPr>
        <p:spPr>
          <a:xfrm>
            <a:off x="4343400" y="1752600"/>
            <a:ext cx="3048000" cy="3048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رابط كسهم مستقيم 13"/>
          <p:cNvCxnSpPr/>
          <p:nvPr/>
        </p:nvCxnSpPr>
        <p:spPr>
          <a:xfrm>
            <a:off x="1676400" y="1752600"/>
            <a:ext cx="2667000" cy="28194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رابط كسهم مستقيم 23"/>
          <p:cNvCxnSpPr/>
          <p:nvPr/>
        </p:nvCxnSpPr>
        <p:spPr>
          <a:xfrm>
            <a:off x="4572000" y="4572000"/>
            <a:ext cx="29718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رابط كسهم مستقيم 26"/>
          <p:cNvCxnSpPr/>
          <p:nvPr/>
        </p:nvCxnSpPr>
        <p:spPr>
          <a:xfrm>
            <a:off x="1676400" y="1752600"/>
            <a:ext cx="6019800" cy="30480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سهم إلى اليمين 28"/>
          <p:cNvSpPr/>
          <p:nvPr/>
        </p:nvSpPr>
        <p:spPr>
          <a:xfrm>
            <a:off x="6324600" y="15621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مستطيل مستدير الزوايا 29"/>
          <p:cNvSpPr/>
          <p:nvPr/>
        </p:nvSpPr>
        <p:spPr>
          <a:xfrm>
            <a:off x="5105400" y="1523999"/>
            <a:ext cx="1104900" cy="419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33" name="مستطيل مستدير الزوايا 32"/>
          <p:cNvSpPr/>
          <p:nvPr/>
        </p:nvSpPr>
        <p:spPr>
          <a:xfrm>
            <a:off x="6819900" y="1562100"/>
            <a:ext cx="876300" cy="419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Focal</a:t>
            </a:r>
            <a:endParaRPr lang="en-US" dirty="0"/>
          </a:p>
        </p:txBody>
      </p:sp>
      <p:sp>
        <p:nvSpPr>
          <p:cNvPr id="34" name="مستطيل مستدير الزوايا 33"/>
          <p:cNvSpPr/>
          <p:nvPr/>
        </p:nvSpPr>
        <p:spPr>
          <a:xfrm>
            <a:off x="2743200" y="4362449"/>
            <a:ext cx="1104900" cy="419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Focal</a:t>
            </a:r>
            <a:endParaRPr lang="en-US" dirty="0"/>
          </a:p>
        </p:txBody>
      </p:sp>
      <p:sp>
        <p:nvSpPr>
          <p:cNvPr id="36" name="مستطيل مستدير الزوايا 35"/>
          <p:cNvSpPr/>
          <p:nvPr/>
        </p:nvSpPr>
        <p:spPr>
          <a:xfrm>
            <a:off x="914400" y="4390751"/>
            <a:ext cx="1104900" cy="419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37" name="سهم إلى اليمين 36"/>
          <p:cNvSpPr/>
          <p:nvPr/>
        </p:nvSpPr>
        <p:spPr>
          <a:xfrm flipH="1">
            <a:off x="2019300" y="4400550"/>
            <a:ext cx="678724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سهم إلى اليمين 30"/>
          <p:cNvSpPr/>
          <p:nvPr/>
        </p:nvSpPr>
        <p:spPr>
          <a:xfrm rot="5400000">
            <a:off x="6391275" y="3457576"/>
            <a:ext cx="1447800" cy="857249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مستطيل مستدير الزوايا 38"/>
          <p:cNvSpPr/>
          <p:nvPr/>
        </p:nvSpPr>
        <p:spPr>
          <a:xfrm>
            <a:off x="6366510" y="4836123"/>
            <a:ext cx="1393371" cy="41910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Image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234729" y="527605"/>
            <a:ext cx="2775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Converting lenses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3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8"/>
          <a:stretch/>
        </p:blipFill>
        <p:spPr bwMode="auto">
          <a:xfrm>
            <a:off x="1365195" y="2512770"/>
            <a:ext cx="6057900" cy="3634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مستطيل مستدير الزوايا 4"/>
          <p:cNvSpPr/>
          <p:nvPr/>
        </p:nvSpPr>
        <p:spPr>
          <a:xfrm>
            <a:off x="1828800" y="2207360"/>
            <a:ext cx="1638300" cy="41910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7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/>
          <p:cNvPicPr/>
          <p:nvPr/>
        </p:nvPicPr>
        <p:blipFill rotWithShape="1">
          <a:blip r:embed="rId2"/>
          <a:srcRect l="12820" t="22500" r="37820" b="25000"/>
          <a:stretch/>
        </p:blipFill>
        <p:spPr bwMode="auto">
          <a:xfrm>
            <a:off x="1305903" y="2207360"/>
            <a:ext cx="6400800" cy="3219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مستطيل 1"/>
          <p:cNvSpPr/>
          <p:nvPr/>
        </p:nvSpPr>
        <p:spPr>
          <a:xfrm>
            <a:off x="296260" y="3749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Diverging  </a:t>
            </a:r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lenses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فرعي 2"/>
          <p:cNvSpPr txBox="1">
            <a:spLocks noGrp="1"/>
          </p:cNvSpPr>
          <p:nvPr>
            <p:ph idx="1"/>
          </p:nvPr>
        </p:nvSpPr>
        <p:spPr>
          <a:xfrm>
            <a:off x="381000" y="1443834"/>
            <a:ext cx="8229600" cy="5033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Lens </a:t>
            </a:r>
            <a:r>
              <a:rPr lang="en-US" sz="2000" b="1" dirty="0">
                <a:solidFill>
                  <a:schemeClr val="tx1"/>
                </a:solidFill>
              </a:rPr>
              <a:t>focal length</a:t>
            </a:r>
            <a:r>
              <a:rPr lang="en-US" sz="2000" dirty="0">
                <a:solidFill>
                  <a:schemeClr val="tx1"/>
                </a:solidFill>
              </a:rPr>
              <a:t>. Simply stated, the focal length of a lens is the distance between the lens and the spot where rays are brought to a common point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2000" b="1" i="1" dirty="0" smtClean="0">
                <a:solidFill>
                  <a:schemeClr val="tx1"/>
                </a:solidFill>
              </a:rPr>
              <a:t>In thin lens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has </a:t>
            </a: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 smtClean="0">
                <a:solidFill>
                  <a:schemeClr val="tx1"/>
                </a:solidFill>
              </a:rPr>
              <a:t>focal distance </a:t>
            </a:r>
            <a:r>
              <a:rPr lang="en-US" sz="2000" dirty="0">
                <a:solidFill>
                  <a:schemeClr val="tx1"/>
                </a:solidFill>
              </a:rPr>
              <a:t>f that may be found from the equation</a:t>
            </a:r>
            <a:endParaRPr lang="en-US" sz="2000" b="1" i="1" dirty="0" smtClean="0">
              <a:solidFill>
                <a:schemeClr val="tx1"/>
              </a:solidFill>
            </a:endParaRPr>
          </a:p>
          <a:p>
            <a:pPr algn="l"/>
            <a:endParaRPr lang="en-US" sz="2000" b="1" i="1" dirty="0">
              <a:solidFill>
                <a:schemeClr val="tx1"/>
              </a:solidFill>
            </a:endParaRPr>
          </a:p>
          <a:p>
            <a:pPr algn="l"/>
            <a:endParaRPr lang="en-US" sz="2000" b="1" i="1" dirty="0" smtClean="0">
              <a:solidFill>
                <a:schemeClr val="tx1"/>
              </a:solidFill>
            </a:endParaRPr>
          </a:p>
          <a:p>
            <a:pPr algn="l"/>
            <a:r>
              <a:rPr lang="en-US" sz="2000" b="1" i="1" dirty="0" smtClean="0">
                <a:solidFill>
                  <a:schemeClr val="tx1"/>
                </a:solidFill>
              </a:rPr>
              <a:t>And the image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Image 2F is </a:t>
            </a:r>
            <a:r>
              <a:rPr lang="en-US" sz="2000" dirty="0">
                <a:solidFill>
                  <a:schemeClr val="tx1"/>
                </a:solidFill>
              </a:rPr>
              <a:t>inverted and </a:t>
            </a:r>
            <a:r>
              <a:rPr lang="en-US" sz="2000" dirty="0" smtClean="0">
                <a:solidFill>
                  <a:schemeClr val="tx1"/>
                </a:solidFill>
              </a:rPr>
              <a:t>positioned at </a:t>
            </a:r>
            <a:r>
              <a:rPr lang="en-US" sz="2000" dirty="0">
                <a:solidFill>
                  <a:schemeClr val="tx1"/>
                </a:solidFill>
              </a:rPr>
              <a:t>a distance b from the lens. That distance may be found from a thin lens </a:t>
            </a:r>
            <a:r>
              <a:rPr lang="en-US" sz="2000" dirty="0" smtClean="0">
                <a:solidFill>
                  <a:schemeClr val="tx1"/>
                </a:solidFill>
              </a:rPr>
              <a:t>equation</a:t>
            </a:r>
          </a:p>
          <a:p>
            <a:endParaRPr lang="en-US" sz="2000" b="1" i="1" dirty="0">
              <a:solidFill>
                <a:schemeClr val="tx1"/>
              </a:solidFill>
            </a:endParaRPr>
          </a:p>
          <a:p>
            <a:pPr algn="l"/>
            <a:endParaRPr lang="en-US" sz="2000" b="1" i="1" dirty="0" smtClean="0">
              <a:solidFill>
                <a:schemeClr val="tx1"/>
              </a:solidFill>
            </a:endParaRPr>
          </a:p>
          <a:p>
            <a:pPr algn="l"/>
            <a:endParaRPr lang="en-US" sz="2000" b="1" i="1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Several </a:t>
            </a:r>
            <a:r>
              <a:rPr lang="en-US" sz="2000" dirty="0">
                <a:solidFill>
                  <a:schemeClr val="tx1"/>
                </a:solidFill>
              </a:rPr>
              <a:t>lenses may be combined into a more complex </a:t>
            </a:r>
            <a:r>
              <a:rPr lang="en-US" sz="2000" dirty="0" smtClean="0">
                <a:solidFill>
                  <a:schemeClr val="tx1"/>
                </a:solidFill>
              </a:rPr>
              <a:t>system.</a:t>
            </a:r>
            <a:endParaRPr lang="en-US" sz="2000" b="1" i="1" dirty="0" smtClean="0">
              <a:solidFill>
                <a:schemeClr val="tx1"/>
              </a:solidFill>
            </a:endParaRPr>
          </a:p>
          <a:p>
            <a:pPr algn="l"/>
            <a:r>
              <a:rPr lang="en-US" sz="2000" b="1" i="1" dirty="0" smtClean="0">
                <a:solidFill>
                  <a:schemeClr val="tx1"/>
                </a:solidFill>
              </a:rPr>
              <a:t>Lens </a:t>
            </a:r>
            <a:r>
              <a:rPr lang="en-US" sz="2000" b="1" i="1" dirty="0">
                <a:solidFill>
                  <a:schemeClr val="tx1"/>
                </a:solidFill>
              </a:rPr>
              <a:t>diameter</a:t>
            </a:r>
            <a:r>
              <a:rPr lang="en-US" sz="2000" i="1" dirty="0">
                <a:solidFill>
                  <a:schemeClr val="tx1"/>
                </a:solidFill>
              </a:rPr>
              <a:t>.</a:t>
            </a:r>
            <a:r>
              <a:rPr lang="en-US" sz="2000" dirty="0">
                <a:solidFill>
                  <a:schemeClr val="tx1"/>
                </a:solidFill>
              </a:rPr>
              <a:t> The diameter of the lens determines its light-gathering capability. The larger the lens is, the more light it collects.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64" y="2665475"/>
            <a:ext cx="25622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64" y="4375698"/>
            <a:ext cx="26442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مستطيل 1"/>
          <p:cNvSpPr/>
          <p:nvPr/>
        </p:nvSpPr>
        <p:spPr>
          <a:xfrm>
            <a:off x="143555" y="527605"/>
            <a:ext cx="4057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Factors in selecting a lens:</a:t>
            </a:r>
          </a:p>
        </p:txBody>
      </p:sp>
    </p:spTree>
    <p:extLst>
      <p:ext uri="{BB962C8B-B14F-4D97-AF65-F5344CB8AC3E}">
        <p14:creationId xmlns:p14="http://schemas.microsoft.com/office/powerpoint/2010/main" val="26980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365194" y="152400"/>
            <a:ext cx="7093005" cy="6553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dirty="0">
                <a:solidFill>
                  <a:schemeClr val="tx1"/>
                </a:solidFill>
              </a:rPr>
              <a:t>Uses of </a:t>
            </a:r>
            <a:r>
              <a:rPr lang="en-US" sz="3400" dirty="0" smtClean="0">
                <a:solidFill>
                  <a:schemeClr val="tx1"/>
                </a:solidFill>
              </a:rPr>
              <a:t>lenses in sensors</a:t>
            </a:r>
            <a:endParaRPr lang="en-US" sz="3400" dirty="0">
              <a:solidFill>
                <a:schemeClr val="tx1"/>
              </a:solidFill>
            </a:endParaRPr>
          </a:p>
          <a:p>
            <a:r>
              <a:rPr lang="en-US" sz="3400" dirty="0">
                <a:solidFill>
                  <a:schemeClr val="tx1"/>
                </a:solidFill>
              </a:rPr>
              <a:t>make the robot “see” only the light shining through the lens</a:t>
            </a:r>
            <a:r>
              <a:rPr lang="en-US" sz="3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3400" dirty="0">
                <a:solidFill>
                  <a:schemeClr val="tx1"/>
                </a:solidFill>
              </a:rPr>
              <a:t>phototransistors</a:t>
            </a:r>
            <a:endParaRPr lang="en-US" sz="34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phototransistors have the benefit of coming with their own lens already built in. The lens gathers light from straight ahead and focuses it onto the semiconductor element inside.</a:t>
            </a:r>
          </a:p>
          <a:p>
            <a:pPr>
              <a:lnSpc>
                <a:spcPct val="170000"/>
              </a:lnSpc>
            </a:pP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so, phototransistors can still often benefit from an added lens that gathers even more light. A 3/4"-diameter 8- to 10mm focal length lens might gather three to five times the amount of light than using the phototransistor alone would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use phototransistors instead of photocells. Many phototransistors have built-in lenses, which help focus the light, making the sensors more directional.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صورة 6" descr="http://www.robotoid.com/appnotes/images/eyes-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5" y="680310"/>
            <a:ext cx="2867025" cy="154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5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43555" y="1443835"/>
            <a:ext cx="8229600" cy="39188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You’ve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seen how a lens can gather more light and focus it directly onto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photoresistor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other sensor.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the diameter of the lens, the more light it gathers. Use this to improve the sensitivity of your sensors.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a sensor is 1/8" and you use a 1" lens in front of it, you have effectively increased the amount of light reaching the sensor by eight times.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Lenses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narrow the field of view, limiting the sensor to seeing only straight ahead.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photoresistors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naturally have a very broad field of view, taking in light from a hemispherical zone in front of it. By using a tube to prevent stray light from striking the cell and adding a lens, the field of vision narrows to just a few degrees, making the sensor much more selective.</a:t>
            </a:r>
          </a:p>
        </p:txBody>
      </p:sp>
      <p:sp>
        <p:nvSpPr>
          <p:cNvPr id="4" name="مستطيل 3"/>
          <p:cNvSpPr/>
          <p:nvPr/>
        </p:nvSpPr>
        <p:spPr>
          <a:xfrm>
            <a:off x="442255" y="833015"/>
            <a:ext cx="3341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Practical Uses For Lenses</a:t>
            </a:r>
          </a:p>
        </p:txBody>
      </p:sp>
    </p:spTree>
    <p:extLst>
      <p:ext uri="{BB962C8B-B14F-4D97-AF65-F5344CB8AC3E}">
        <p14:creationId xmlns:p14="http://schemas.microsoft.com/office/powerpoint/2010/main" val="30270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1138</Words>
  <Application>Microsoft Office PowerPoint</Application>
  <PresentationFormat>عرض على الشاشة (3:4)‏</PresentationFormat>
  <Paragraphs>127</Paragraphs>
  <Slides>28</Slides>
  <Notes>4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28</vt:i4>
      </vt:variant>
    </vt:vector>
  </HeadingPairs>
  <TitlesOfParts>
    <vt:vector size="29" baseType="lpstr">
      <vt:lpstr>Office Theme</vt:lpstr>
      <vt:lpstr>Optical Component of Sensors Mansoor Saleh Mubarak Ba Mahel  ID No.: 6218000158</vt:lpstr>
      <vt:lpstr>Lenses  </vt:lpstr>
      <vt:lpstr>عرض تقديمي في PowerPoint</vt:lpstr>
      <vt:lpstr>To determine the size and the position of an image created by the lens.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Fresnel lenses </vt:lpstr>
      <vt:lpstr>About Fresnel lens </vt:lpstr>
      <vt:lpstr>عرض تقديمي في PowerPoint</vt:lpstr>
      <vt:lpstr>When fabricating a Fresnel lens, </vt:lpstr>
      <vt:lpstr>A basic formula for computing a Fresnel lens </vt:lpstr>
      <vt:lpstr>advantages </vt:lpstr>
      <vt:lpstr>  Examples of Frensel lens in sensors  PIR sensor   </vt:lpstr>
      <vt:lpstr>Fiber Optics and Waveguides Construction of Fiber optics </vt:lpstr>
      <vt:lpstr>How does optical fiber transmit light </vt:lpstr>
      <vt:lpstr>Total internal reflection</vt:lpstr>
      <vt:lpstr>عرض تقديمي في PowerPoint</vt:lpstr>
      <vt:lpstr>Critical angle  </vt:lpstr>
      <vt:lpstr>Transmission of a light ray </vt:lpstr>
      <vt:lpstr>Acceptance angle </vt:lpstr>
      <vt:lpstr>Acceptance angle </vt:lpstr>
      <vt:lpstr>Numeric aperture</vt:lpstr>
      <vt:lpstr>عرض تقديمي في PowerPoint</vt:lpstr>
      <vt:lpstr>Fiber-optic sensing </vt:lpstr>
      <vt:lpstr>عرض تقديمي في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DR.Ahmed Saker 2o1O</cp:lastModifiedBy>
  <cp:revision>37</cp:revision>
  <dcterms:created xsi:type="dcterms:W3CDTF">2013-08-21T19:17:07Z</dcterms:created>
  <dcterms:modified xsi:type="dcterms:W3CDTF">2018-10-22T02:20:23Z</dcterms:modified>
</cp:coreProperties>
</file>