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B029AA-5998-41E2-B13A-37B3FFEB32AC}">
  <a:tblStyle styleId="{4CB029AA-5998-41E2-B13A-37B3FFEB32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5d86cf1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5d86cf1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81e77e35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81e77e35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81e77e35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81e77e35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81e77e3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81e77e3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521725" y="564450"/>
            <a:ext cx="5657700" cy="20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challenge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/>
              <a:t>on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Alzheimer’s Disease data</a:t>
            </a:r>
            <a:endParaRPr sz="28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250100"/>
            <a:ext cx="6331500" cy="14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Taiabur RAHMAN</a:t>
            </a:r>
            <a:endParaRPr sz="20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75" y="3822200"/>
            <a:ext cx="1154775" cy="11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00" y="2821587"/>
            <a:ext cx="2085467" cy="75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25" y="162725"/>
            <a:ext cx="87266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006675" y="687400"/>
            <a:ext cx="751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902650" y="1377475"/>
            <a:ext cx="751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Preprocessing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 selection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Analysis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 data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Predicted Scores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Result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8051" y="356454"/>
            <a:ext cx="1445000" cy="5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6325" y="3618575"/>
            <a:ext cx="1154775" cy="11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 </a:t>
            </a:r>
            <a:r>
              <a:rPr lang="en" sz="3600">
                <a:solidFill>
                  <a:schemeClr val="dk1"/>
                </a:solidFill>
              </a:rPr>
              <a:t>Preprocessing</a:t>
            </a:r>
            <a:endParaRPr sz="2400"/>
          </a:p>
        </p:txBody>
      </p:sp>
      <p:sp>
        <p:nvSpPr>
          <p:cNvPr id="90" name="Google Shape;90;p15"/>
          <p:cNvSpPr txBox="1"/>
          <p:nvPr/>
        </p:nvSpPr>
        <p:spPr>
          <a:xfrm>
            <a:off x="844825" y="1481700"/>
            <a:ext cx="66576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Inspect </a:t>
            </a:r>
            <a:r>
              <a:rPr b="1" i="1" lang="en" sz="1800">
                <a:solidFill>
                  <a:schemeClr val="dk2"/>
                </a:solidFill>
              </a:rPr>
              <a:t>p</a:t>
            </a:r>
            <a:r>
              <a:rPr lang="en" sz="1800">
                <a:solidFill>
                  <a:schemeClr val="dk2"/>
                </a:solidFill>
              </a:rPr>
              <a:t> the number of predictors and </a:t>
            </a:r>
            <a:r>
              <a:rPr b="1" i="1" lang="en" sz="1800">
                <a:solidFill>
                  <a:schemeClr val="dk2"/>
                </a:solidFill>
              </a:rPr>
              <a:t>n</a:t>
            </a:r>
            <a:r>
              <a:rPr lang="en" sz="1800">
                <a:solidFill>
                  <a:schemeClr val="dk2"/>
                </a:solidFill>
              </a:rPr>
              <a:t> is number of samples each dataset.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Dataset 1: </a:t>
            </a:r>
            <a:r>
              <a:rPr i="1" lang="en" sz="1800">
                <a:solidFill>
                  <a:schemeClr val="dk2"/>
                </a:solidFill>
              </a:rPr>
              <a:t>n = 164, p = 429</a:t>
            </a:r>
            <a:r>
              <a:rPr lang="en" sz="1800">
                <a:solidFill>
                  <a:schemeClr val="dk2"/>
                </a:solidFill>
              </a:rPr>
              <a:t> =&gt; Very high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Dataset 2: </a:t>
            </a:r>
            <a:r>
              <a:rPr i="1" lang="en" sz="1800">
                <a:solidFill>
                  <a:schemeClr val="dk2"/>
                </a:solidFill>
              </a:rPr>
              <a:t>n = 172, p = 63</a:t>
            </a:r>
            <a:r>
              <a:rPr lang="en" sz="1800">
                <a:solidFill>
                  <a:schemeClr val="dk2"/>
                </a:solidFill>
              </a:rPr>
              <a:t> =&gt; </a:t>
            </a:r>
            <a:r>
              <a:rPr b="1" lang="en" sz="1800">
                <a:solidFill>
                  <a:schemeClr val="dk2"/>
                </a:solidFill>
              </a:rPr>
              <a:t>Low dimensionality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Dataset 3: </a:t>
            </a:r>
            <a:r>
              <a:rPr i="1" lang="en" sz="1800">
                <a:solidFill>
                  <a:schemeClr val="dk2"/>
                </a:solidFill>
              </a:rPr>
              <a:t>n = 172, p = 593</a:t>
            </a:r>
            <a:r>
              <a:rPr lang="en" sz="1800">
                <a:solidFill>
                  <a:schemeClr val="dk2"/>
                </a:solidFill>
              </a:rPr>
              <a:t> =&gt; Very high dimensionality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001" y="4"/>
            <a:ext cx="1445000" cy="5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2425" y="3946175"/>
            <a:ext cx="1154775" cy="11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 Preprocessing</a:t>
            </a:r>
            <a:endParaRPr sz="2400"/>
          </a:p>
        </p:txBody>
      </p:sp>
      <p:sp>
        <p:nvSpPr>
          <p:cNvPr id="98" name="Google Shape;98;p16"/>
          <p:cNvSpPr txBox="1"/>
          <p:nvPr/>
        </p:nvSpPr>
        <p:spPr>
          <a:xfrm>
            <a:off x="844825" y="1481700"/>
            <a:ext cx="66576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dataset to classify patients to 2 classes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AD: Alzheimer Disease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CTL: Control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 achieve the result train the following models: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Logistic Regression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Support Vector Machine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Random Forest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001" y="4"/>
            <a:ext cx="1445000" cy="5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2425" y="3946175"/>
            <a:ext cx="1154775" cy="11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 Analysis</a:t>
            </a:r>
            <a:endParaRPr sz="24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37" y="1818288"/>
            <a:ext cx="2843474" cy="22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963" y="1824918"/>
            <a:ext cx="2843475" cy="228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440" y="1797025"/>
            <a:ext cx="2897123" cy="22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359375" y="626350"/>
            <a:ext cx="6657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 first step of the challenge is to analyse the datasets. The result summarised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Principal Component Analysis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9001" y="4"/>
            <a:ext cx="1445000" cy="5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42425" y="3946175"/>
            <a:ext cx="1154775" cy="11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4294967295" type="title"/>
          </p:nvPr>
        </p:nvSpPr>
        <p:spPr>
          <a:xfrm>
            <a:off x="138700" y="161825"/>
            <a:ext cx="6224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Training dataset predicted 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001" y="4"/>
            <a:ext cx="1445000" cy="5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2425" y="3946175"/>
            <a:ext cx="1154775" cy="1154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18"/>
          <p:cNvGraphicFramePr/>
          <p:nvPr/>
        </p:nvGraphicFramePr>
        <p:xfrm>
          <a:off x="525750" y="18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{4CB029AA-5998-41E2-B13A-37B3FFEB32AC}</a:tableStyleId>
              </a:tblPr>
              <a:tblGrid>
                <a:gridCol w="1013750"/>
                <a:gridCol w="943825"/>
                <a:gridCol w="1013750"/>
                <a:gridCol w="926350"/>
                <a:gridCol w="681650"/>
                <a:gridCol w="681650"/>
                <a:gridCol w="849950"/>
                <a:gridCol w="1994250"/>
              </a:tblGrid>
              <a:tr h="6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AUC</a:t>
                      </a:r>
                      <a:endParaRPr b="1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MCC</a:t>
                      </a:r>
                      <a:endParaRPr b="1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Balanced Accuracy</a:t>
                      </a:r>
                      <a:endParaRPr b="1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ADvsCTL</a:t>
                      </a:r>
                      <a:endParaRPr b="1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0.8609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0.8889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0.8276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0.8571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0.8625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0.7236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0.8625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ADvsMCI</a:t>
                      </a:r>
                      <a:endParaRPr b="1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0.7438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0.7778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0.6885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0.7304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0.7471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0.4914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0.7471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MCIvsCTL</a:t>
                      </a:r>
                      <a:endParaRPr b="1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0.7769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0.7612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0.8226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0.7907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0.7787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0.5544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0.7787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18"/>
          <p:cNvSpPr txBox="1"/>
          <p:nvPr/>
        </p:nvSpPr>
        <p:spPr>
          <a:xfrm>
            <a:off x="1792650" y="834400"/>
            <a:ext cx="55596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Performance on the training datasets 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 b="1" sz="2300">
              <a:solidFill>
                <a:srgbClr val="212529"/>
              </a:solidFill>
              <a:highlight>
                <a:srgbClr val="CDE8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875" y="2083775"/>
            <a:ext cx="2139900" cy="21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