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99964C-DD71-4DB6-BDEB-C2E44B9A68FC}">
  <a:tblStyle styleId="{FA99964C-DD71-4DB6-BDEB-C2E44B9A68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5d86cf18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5d86cf1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5d86cf18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5d86cf18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5d86cf18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5d86cf18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5d86cf18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5d86cf1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5d86cf18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5d86cf18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5d86cf18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5d86cf18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5d86cf18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5d86cf18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5d86cf18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5d86cf18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5d86cf18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5d86cf18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5d86cf18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5d86cf18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5d86cf18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5d86cf18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2ffb896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2ffb896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5d86cf1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5d86cf1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5d86cf1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5d86cf1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d86cf1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d86cf1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ffb896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2ffb896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d86cf18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d86cf18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5d86cf18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5d86cf1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5d86cf18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5d86cf1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521725" y="564450"/>
            <a:ext cx="5657700" cy="20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EasyHealth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Healthcare </a:t>
            </a:r>
            <a:r>
              <a:rPr lang="en" sz="2800"/>
              <a:t>Information Management system</a:t>
            </a:r>
            <a:endParaRPr sz="28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50100"/>
            <a:ext cx="6331500" cy="14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guide by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Mario Molinara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 by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Taiabur </a:t>
            </a:r>
            <a:r>
              <a:rPr lang="en" sz="2000"/>
              <a:t>			</a:t>
            </a:r>
            <a:r>
              <a:rPr lang="en" sz="2000"/>
              <a:t>Imran </a:t>
            </a:r>
            <a:r>
              <a:rPr lang="en" sz="2000"/>
              <a:t>				</a:t>
            </a:r>
            <a:r>
              <a:rPr lang="en" sz="2000"/>
              <a:t>Zain</a:t>
            </a:r>
            <a:endParaRPr sz="2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387175"/>
            <a:ext cx="2184575" cy="21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75" y="3822200"/>
            <a:ext cx="1154775" cy="11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700" y="2821587"/>
            <a:ext cx="2085467" cy="75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4294967295" type="title"/>
          </p:nvPr>
        </p:nvSpPr>
        <p:spPr>
          <a:xfrm>
            <a:off x="145200" y="1998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13" y="0"/>
            <a:ext cx="68381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271400" y="1039900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4294967295" type="title"/>
          </p:nvPr>
        </p:nvSpPr>
        <p:spPr>
          <a:xfrm>
            <a:off x="187300" y="28992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43" name="Google Shape;143;p23"/>
          <p:cNvSpPr txBox="1"/>
          <p:nvPr>
            <p:ph idx="4294967295" type="title"/>
          </p:nvPr>
        </p:nvSpPr>
        <p:spPr>
          <a:xfrm>
            <a:off x="373550" y="1142050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13" y="0"/>
            <a:ext cx="68381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271400" y="3740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50" name="Google Shape;150;p24"/>
          <p:cNvSpPr txBox="1"/>
          <p:nvPr>
            <p:ph idx="4294967295" type="title"/>
          </p:nvPr>
        </p:nvSpPr>
        <p:spPr>
          <a:xfrm>
            <a:off x="397575" y="1142050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674" y="0"/>
            <a:ext cx="6713325" cy="43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4294967295" type="title"/>
          </p:nvPr>
        </p:nvSpPr>
        <p:spPr>
          <a:xfrm>
            <a:off x="301425" y="25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78" y="0"/>
            <a:ext cx="6793026" cy="51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4294967295" type="title"/>
          </p:nvPr>
        </p:nvSpPr>
        <p:spPr>
          <a:xfrm>
            <a:off x="535775" y="1021875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4294967295" type="title"/>
          </p:nvPr>
        </p:nvSpPr>
        <p:spPr>
          <a:xfrm>
            <a:off x="259375" y="157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64" name="Google Shape;164;p26"/>
          <p:cNvSpPr txBox="1"/>
          <p:nvPr>
            <p:ph idx="4294967295" type="title"/>
          </p:nvPr>
        </p:nvSpPr>
        <p:spPr>
          <a:xfrm>
            <a:off x="397575" y="1069950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13" y="0"/>
            <a:ext cx="68381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4294967295" type="title"/>
          </p:nvPr>
        </p:nvSpPr>
        <p:spPr>
          <a:xfrm>
            <a:off x="535775" y="25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71" name="Google Shape;171;p27"/>
          <p:cNvSpPr txBox="1"/>
          <p:nvPr>
            <p:ph idx="4294967295" type="title"/>
          </p:nvPr>
        </p:nvSpPr>
        <p:spPr>
          <a:xfrm>
            <a:off x="535775" y="1021875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900" y="0"/>
            <a:ext cx="5879104" cy="38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78" name="Google Shape;178;p28"/>
          <p:cNvSpPr txBox="1"/>
          <p:nvPr>
            <p:ph idx="4294967295" type="title"/>
          </p:nvPr>
        </p:nvSpPr>
        <p:spPr>
          <a:xfrm>
            <a:off x="64625" y="768000"/>
            <a:ext cx="2017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</a:t>
            </a:r>
            <a:r>
              <a:rPr lang="en" sz="1800">
                <a:solidFill>
                  <a:schemeClr val="accent3"/>
                </a:solidFill>
              </a:rPr>
              <a:t> </a:t>
            </a:r>
            <a:r>
              <a:rPr lang="en" sz="1800">
                <a:solidFill>
                  <a:schemeClr val="accent3"/>
                </a:solidFill>
              </a:rPr>
              <a:t>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12" y="0"/>
            <a:ext cx="68381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85" name="Google Shape;185;p29"/>
          <p:cNvSpPr txBox="1"/>
          <p:nvPr>
            <p:ph idx="4294967295" type="title"/>
          </p:nvPr>
        </p:nvSpPr>
        <p:spPr>
          <a:xfrm>
            <a:off x="0" y="768000"/>
            <a:ext cx="2174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Should</a:t>
            </a:r>
            <a:r>
              <a:rPr lang="en" sz="1800">
                <a:solidFill>
                  <a:schemeClr val="accent3"/>
                </a:solidFill>
              </a:rPr>
              <a:t>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078" y="0"/>
            <a:ext cx="6872924" cy="516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4294967295" type="title"/>
          </p:nvPr>
        </p:nvSpPr>
        <p:spPr>
          <a:xfrm>
            <a:off x="145200" y="25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92" name="Google Shape;192;p30"/>
          <p:cNvSpPr txBox="1"/>
          <p:nvPr>
            <p:ph idx="4294967295" type="title"/>
          </p:nvPr>
        </p:nvSpPr>
        <p:spPr>
          <a:xfrm>
            <a:off x="535775" y="1021875"/>
            <a:ext cx="2357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Could </a:t>
            </a:r>
            <a:r>
              <a:rPr lang="en" sz="1800">
                <a:solidFill>
                  <a:schemeClr val="accent3"/>
                </a:solidFill>
              </a:rPr>
              <a:t>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13" y="0"/>
            <a:ext cx="68381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99" name="Google Shape;199;p31"/>
          <p:cNvSpPr txBox="1"/>
          <p:nvPr>
            <p:ph idx="4294967295" type="title"/>
          </p:nvPr>
        </p:nvSpPr>
        <p:spPr>
          <a:xfrm>
            <a:off x="0" y="768000"/>
            <a:ext cx="206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Could</a:t>
            </a:r>
            <a:r>
              <a:rPr lang="en" sz="1800">
                <a:solidFill>
                  <a:schemeClr val="accent3"/>
                </a:solidFill>
              </a:rPr>
              <a:t>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13" y="0"/>
            <a:ext cx="68381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" y="162725"/>
            <a:ext cx="87266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1006675" y="687400"/>
            <a:ext cx="751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Outline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902650" y="1377475"/>
            <a:ext cx="751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Objective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Highlight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about project details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Project Overview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Mockup of the Application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Must have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Should Have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◆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Could have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Environment and technologies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Milestone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0088" y="3954612"/>
            <a:ext cx="2085467" cy="750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4294967295" type="title"/>
          </p:nvPr>
        </p:nvSpPr>
        <p:spPr>
          <a:xfrm>
            <a:off x="247350" y="3079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206" name="Google Shape;206;p32"/>
          <p:cNvSpPr txBox="1"/>
          <p:nvPr>
            <p:ph idx="4294967295" type="title"/>
          </p:nvPr>
        </p:nvSpPr>
        <p:spPr>
          <a:xfrm>
            <a:off x="535775" y="1021875"/>
            <a:ext cx="1898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Could</a:t>
            </a:r>
            <a:r>
              <a:rPr lang="en" sz="1800">
                <a:solidFill>
                  <a:schemeClr val="accent3"/>
                </a:solidFill>
              </a:rPr>
              <a:t>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78" y="0"/>
            <a:ext cx="6793026" cy="51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idx="4294967295" type="title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213" name="Google Shape;213;p33"/>
          <p:cNvSpPr txBox="1"/>
          <p:nvPr>
            <p:ph idx="4294967295" type="title"/>
          </p:nvPr>
        </p:nvSpPr>
        <p:spPr>
          <a:xfrm>
            <a:off x="0" y="768000"/>
            <a:ext cx="18987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Could</a:t>
            </a:r>
            <a:r>
              <a:rPr lang="en" sz="1800">
                <a:solidFill>
                  <a:schemeClr val="accent3"/>
                </a:solidFill>
              </a:rPr>
              <a:t>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21" y="0"/>
            <a:ext cx="68381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17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>
            <p:ph idx="2" type="body"/>
          </p:nvPr>
        </p:nvSpPr>
        <p:spPr>
          <a:xfrm>
            <a:off x="858700" y="135565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]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Operating System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Ububtu 20.04</a:t>
            </a:r>
            <a:endParaRPr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aleway"/>
              <a:buChar char="➔"/>
            </a:pPr>
            <a:r>
              <a:rPr b="1" lang="en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Webserver</a:t>
            </a:r>
            <a:br>
              <a:rPr lang="en" sz="2400">
                <a:latin typeface="Raleway"/>
                <a:ea typeface="Raleway"/>
                <a:cs typeface="Raleway"/>
                <a:sym typeface="Raleway"/>
              </a:rPr>
            </a:br>
            <a:r>
              <a:rPr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Tomcat 9.0.74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075" y="1929675"/>
            <a:ext cx="1317319" cy="108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724" y="3413650"/>
            <a:ext cx="2602225" cy="14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Databases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MySql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Frontend </a:t>
            </a:r>
            <a:r>
              <a:rPr lang="en" sz="2100"/>
              <a:t>tools</a:t>
            </a:r>
            <a:r>
              <a:rPr lang="en" sz="2100"/>
              <a:t>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HTML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CSS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/>
              <a:t>JavaScript</a:t>
            </a:r>
            <a:endParaRPr b="0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Jquery</a:t>
            </a:r>
            <a:endParaRPr b="0" sz="1400"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Backend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/>
              <a:t>OOP Java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{FA99964C-DD71-4DB6-BDEB-C2E44B9A68FC}</a:tableStyleId>
              </a:tblPr>
              <a:tblGrid>
                <a:gridCol w="710225"/>
                <a:gridCol w="710225"/>
                <a:gridCol w="710225"/>
                <a:gridCol w="1037600"/>
                <a:gridCol w="38285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Week 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Week 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240" name="Google Shape;240;p36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1" name="Google Shape;241;p36"/>
          <p:cNvSpPr txBox="1"/>
          <p:nvPr>
            <p:ph type="title"/>
          </p:nvPr>
        </p:nvSpPr>
        <p:spPr>
          <a:xfrm>
            <a:off x="646175" y="1235050"/>
            <a:ext cx="2845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May</a:t>
            </a:r>
            <a:r>
              <a:rPr lang="en" sz="1800">
                <a:solidFill>
                  <a:schemeClr val="dk1"/>
                </a:solidFill>
              </a:rPr>
              <a:t> 2023 (Last week)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2" name="Google Shape;242;p36"/>
          <p:cNvSpPr txBox="1"/>
          <p:nvPr>
            <p:ph idx="4294967295" type="body"/>
          </p:nvPr>
        </p:nvSpPr>
        <p:spPr>
          <a:xfrm>
            <a:off x="646175" y="1560476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Design and Development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4350348" y="1235050"/>
            <a:ext cx="30939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June 2023 (first week)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4" name="Google Shape;244;p36"/>
          <p:cNvSpPr txBox="1"/>
          <p:nvPr>
            <p:ph idx="4294967295" type="body"/>
          </p:nvPr>
        </p:nvSpPr>
        <p:spPr>
          <a:xfrm>
            <a:off x="44254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Release</a:t>
            </a:r>
            <a:r>
              <a:rPr lang="en" sz="1400"/>
              <a:t> beta version </a:t>
            </a:r>
            <a:endParaRPr sz="1400"/>
          </a:p>
        </p:txBody>
      </p:sp>
      <p:sp>
        <p:nvSpPr>
          <p:cNvPr id="245" name="Google Shape;245;p36"/>
          <p:cNvSpPr txBox="1"/>
          <p:nvPr>
            <p:ph type="title"/>
          </p:nvPr>
        </p:nvSpPr>
        <p:spPr>
          <a:xfrm>
            <a:off x="6245126" y="3690150"/>
            <a:ext cx="33036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Final Version Release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6" name="Google Shape;246;p36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Bug fixing and final version release</a:t>
            </a:r>
            <a:endParaRPr sz="1400"/>
          </a:p>
        </p:txBody>
      </p:sp>
      <p:cxnSp>
        <p:nvCxnSpPr>
          <p:cNvPr id="247" name="Google Shape;247;p36"/>
          <p:cNvCxnSpPr/>
          <p:nvPr/>
        </p:nvCxnSpPr>
        <p:spPr>
          <a:xfrm rot="10800000">
            <a:off x="40702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8" name="Google Shape;248;p36"/>
          <p:cNvCxnSpPr/>
          <p:nvPr/>
        </p:nvCxnSpPr>
        <p:spPr>
          <a:xfrm>
            <a:off x="62451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5875" y="2083775"/>
            <a:ext cx="2139900" cy="21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Objective</a:t>
            </a:r>
            <a:endParaRPr sz="2400"/>
          </a:p>
        </p:txBody>
      </p:sp>
      <p:sp>
        <p:nvSpPr>
          <p:cNvPr id="90" name="Google Shape;90;p15"/>
          <p:cNvSpPr txBox="1"/>
          <p:nvPr>
            <p:ph idx="4294967295" type="title"/>
          </p:nvPr>
        </p:nvSpPr>
        <p:spPr>
          <a:xfrm>
            <a:off x="535775" y="1480150"/>
            <a:ext cx="83652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To develop a comprehensive Healthcare Information Management System that streamlines the process of managing healthcare data and facilitates efficient healthcare service delivery. 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4297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535775" y="25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35775" y="1021875"/>
            <a:ext cx="7514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Must-Have Features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18900" y="1479975"/>
            <a:ext cx="7906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 authentication and access control for healthcare professionals.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Patient registration and management.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Doctor registration and management.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Electronic Health Records (EHR) management.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Appointment scheduling and management.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Prescription and medication management.</a:t>
            </a:r>
            <a:endParaRPr b="1"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Reporting and analytics for data-driven decision making.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0" y="1141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08" y="0"/>
            <a:ext cx="683819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120175" y="768000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115175" y="1877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812" y="0"/>
            <a:ext cx="683818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253350" y="1015875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193275" y="2538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325475" y="1069925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245" y="0"/>
            <a:ext cx="67743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205300" y="331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Mockup</a:t>
            </a:r>
            <a:endParaRPr sz="2400"/>
          </a:p>
        </p:txBody>
      </p:sp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331475" y="1099975"/>
            <a:ext cx="1349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Must have</a:t>
            </a:r>
            <a:endParaRPr sz="1800">
              <a:solidFill>
                <a:schemeClr val="accent3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800" y="0"/>
            <a:ext cx="7037199" cy="41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