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18"/>
  </p:notesMasterIdLst>
  <p:sldIdLst>
    <p:sldId id="256" r:id="rId2"/>
    <p:sldId id="304" r:id="rId3"/>
    <p:sldId id="294" r:id="rId4"/>
    <p:sldId id="295" r:id="rId5"/>
    <p:sldId id="296" r:id="rId6"/>
    <p:sldId id="297" r:id="rId7"/>
    <p:sldId id="298" r:id="rId8"/>
    <p:sldId id="260" r:id="rId9"/>
    <p:sldId id="299" r:id="rId10"/>
    <p:sldId id="300" r:id="rId11"/>
    <p:sldId id="301" r:id="rId12"/>
    <p:sldId id="302" r:id="rId13"/>
    <p:sldId id="305" r:id="rId14"/>
    <p:sldId id="306" r:id="rId15"/>
    <p:sldId id="307" r:id="rId16"/>
    <p:sldId id="308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0B06D9E-11AF-4CD3-820A-452068635F3D}">
  <a:tblStyle styleId="{80B06D9E-11AF-4CD3-820A-452068635F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9" d="100"/>
          <a:sy n="119" d="100"/>
        </p:scale>
        <p:origin x="-394" y="-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700301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cd06450d37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cd06450d37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cd06450d37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cd06450d37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cd06450d37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cd06450d37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cd06450d37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cd06450d37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512525"/>
            <a:ext cx="5287200" cy="24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8109525" y="1979475"/>
            <a:ext cx="1258800" cy="10905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-264198">
            <a:off x="8113314" y="788464"/>
            <a:ext cx="807325" cy="804552"/>
          </a:xfrm>
          <a:custGeom>
            <a:avLst/>
            <a:gdLst/>
            <a:ahLst/>
            <a:cxnLst/>
            <a:rect l="l" t="t" r="r" b="b"/>
            <a:pathLst>
              <a:path w="67557" h="67325" extrusionOk="0">
                <a:moveTo>
                  <a:pt x="30167" y="0"/>
                </a:moveTo>
                <a:lnTo>
                  <a:pt x="30167" y="17370"/>
                </a:lnTo>
                <a:lnTo>
                  <a:pt x="22825" y="1627"/>
                </a:lnTo>
                <a:lnTo>
                  <a:pt x="16278" y="4679"/>
                </a:lnTo>
                <a:lnTo>
                  <a:pt x="23619" y="20423"/>
                </a:lnTo>
                <a:lnTo>
                  <a:pt x="10314" y="9257"/>
                </a:lnTo>
                <a:lnTo>
                  <a:pt x="5670" y="14792"/>
                </a:lnTo>
                <a:lnTo>
                  <a:pt x="18976" y="25956"/>
                </a:lnTo>
                <a:lnTo>
                  <a:pt x="2198" y="21461"/>
                </a:lnTo>
                <a:lnTo>
                  <a:pt x="329" y="28439"/>
                </a:lnTo>
                <a:lnTo>
                  <a:pt x="17107" y="32935"/>
                </a:lnTo>
                <a:lnTo>
                  <a:pt x="1" y="35951"/>
                </a:lnTo>
                <a:lnTo>
                  <a:pt x="1255" y="43065"/>
                </a:lnTo>
                <a:lnTo>
                  <a:pt x="18362" y="40048"/>
                </a:lnTo>
                <a:lnTo>
                  <a:pt x="4132" y="50011"/>
                </a:lnTo>
                <a:lnTo>
                  <a:pt x="8276" y="55928"/>
                </a:lnTo>
                <a:lnTo>
                  <a:pt x="22504" y="45965"/>
                </a:lnTo>
                <a:lnTo>
                  <a:pt x="13820" y="61008"/>
                </a:lnTo>
                <a:lnTo>
                  <a:pt x="20074" y="64620"/>
                </a:lnTo>
                <a:lnTo>
                  <a:pt x="30167" y="47142"/>
                </a:lnTo>
                <a:lnTo>
                  <a:pt x="30167" y="67324"/>
                </a:lnTo>
                <a:lnTo>
                  <a:pt x="37389" y="67324"/>
                </a:lnTo>
                <a:lnTo>
                  <a:pt x="37389" y="49954"/>
                </a:lnTo>
                <a:lnTo>
                  <a:pt x="44730" y="65696"/>
                </a:lnTo>
                <a:lnTo>
                  <a:pt x="51277" y="62644"/>
                </a:lnTo>
                <a:lnTo>
                  <a:pt x="43936" y="46901"/>
                </a:lnTo>
                <a:lnTo>
                  <a:pt x="57243" y="58067"/>
                </a:lnTo>
                <a:lnTo>
                  <a:pt x="61886" y="52532"/>
                </a:lnTo>
                <a:lnTo>
                  <a:pt x="48580" y="41367"/>
                </a:lnTo>
                <a:lnTo>
                  <a:pt x="48580" y="41367"/>
                </a:lnTo>
                <a:lnTo>
                  <a:pt x="65359" y="45863"/>
                </a:lnTo>
                <a:lnTo>
                  <a:pt x="67228" y="38886"/>
                </a:lnTo>
                <a:lnTo>
                  <a:pt x="50450" y="34390"/>
                </a:lnTo>
                <a:lnTo>
                  <a:pt x="67556" y="31374"/>
                </a:lnTo>
                <a:lnTo>
                  <a:pt x="66301" y="24259"/>
                </a:lnTo>
                <a:lnTo>
                  <a:pt x="49195" y="27276"/>
                </a:lnTo>
                <a:lnTo>
                  <a:pt x="49195" y="27276"/>
                </a:lnTo>
                <a:lnTo>
                  <a:pt x="63424" y="17313"/>
                </a:lnTo>
                <a:lnTo>
                  <a:pt x="59280" y="11396"/>
                </a:lnTo>
                <a:lnTo>
                  <a:pt x="45052" y="21359"/>
                </a:lnTo>
                <a:lnTo>
                  <a:pt x="53737" y="6316"/>
                </a:lnTo>
                <a:lnTo>
                  <a:pt x="47480" y="2704"/>
                </a:lnTo>
                <a:lnTo>
                  <a:pt x="37389" y="20182"/>
                </a:lnTo>
                <a:lnTo>
                  <a:pt x="3738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ubTitle" idx="1"/>
          </p:nvPr>
        </p:nvSpPr>
        <p:spPr>
          <a:xfrm>
            <a:off x="716618" y="2775154"/>
            <a:ext cx="2398800" cy="14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subTitle" idx="2"/>
          </p:nvPr>
        </p:nvSpPr>
        <p:spPr>
          <a:xfrm>
            <a:off x="3372597" y="2775151"/>
            <a:ext cx="2398800" cy="14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ubTitle" idx="3"/>
          </p:nvPr>
        </p:nvSpPr>
        <p:spPr>
          <a:xfrm>
            <a:off x="6028575" y="2775158"/>
            <a:ext cx="2398800" cy="14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ubTitle" idx="4"/>
          </p:nvPr>
        </p:nvSpPr>
        <p:spPr>
          <a:xfrm>
            <a:off x="716624" y="2323652"/>
            <a:ext cx="23988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T Serif"/>
                <a:ea typeface="PT Serif"/>
                <a:cs typeface="PT Serif"/>
                <a:sym typeface="PT Serif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subTitle" idx="5"/>
          </p:nvPr>
        </p:nvSpPr>
        <p:spPr>
          <a:xfrm>
            <a:off x="3372603" y="2323655"/>
            <a:ext cx="23988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T Serif"/>
                <a:ea typeface="PT Serif"/>
                <a:cs typeface="PT Serif"/>
                <a:sym typeface="PT Serif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subTitle" idx="6"/>
          </p:nvPr>
        </p:nvSpPr>
        <p:spPr>
          <a:xfrm>
            <a:off x="6028582" y="2323650"/>
            <a:ext cx="23988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T Serif"/>
                <a:ea typeface="PT Serif"/>
                <a:cs typeface="PT Serif"/>
                <a:sym typeface="PT Serif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2135550" y="12653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9" name="Google Shape;39;p11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0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title"/>
          </p:nvPr>
        </p:nvSpPr>
        <p:spPr>
          <a:xfrm>
            <a:off x="1805550" y="2118850"/>
            <a:ext cx="5532900" cy="15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title" idx="2" hasCustomPrompt="1"/>
          </p:nvPr>
        </p:nvSpPr>
        <p:spPr>
          <a:xfrm>
            <a:off x="3977850" y="744775"/>
            <a:ext cx="1188300" cy="11883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4"/>
          <p:cNvSpPr/>
          <p:nvPr/>
        </p:nvSpPr>
        <p:spPr>
          <a:xfrm rot="-1059717">
            <a:off x="7904406" y="3962032"/>
            <a:ext cx="1258733" cy="1090611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8401800" y="3142616"/>
            <a:ext cx="742200" cy="742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_1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T Serif"/>
              <a:buNone/>
              <a:defRPr sz="35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60" r:id="rId8"/>
    <p:sldLayoutId id="2147483663" r:id="rId9"/>
    <p:sldLayoutId id="214748366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0"/>
          <p:cNvSpPr txBox="1">
            <a:spLocks noGrp="1"/>
          </p:cNvSpPr>
          <p:nvPr>
            <p:ph type="ctrTitle"/>
          </p:nvPr>
        </p:nvSpPr>
        <p:spPr>
          <a:xfrm>
            <a:off x="713225" y="512525"/>
            <a:ext cx="5287200" cy="24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smtClean="0"/>
              <a:t>Summarize </a:t>
            </a:r>
            <a:br>
              <a:rPr lang="en" dirty="0" smtClean="0"/>
            </a:br>
            <a:r>
              <a:rPr lang="en" dirty="0" smtClean="0"/>
              <a:t> with </a:t>
            </a:r>
            <a:r>
              <a:rPr lang="en-US" dirty="0"/>
              <a:t>NLP</a:t>
            </a:r>
            <a:endParaRPr dirty="0"/>
          </a:p>
        </p:txBody>
      </p:sp>
      <p:grpSp>
        <p:nvGrpSpPr>
          <p:cNvPr id="123" name="Google Shape;123;p30"/>
          <p:cNvGrpSpPr/>
          <p:nvPr/>
        </p:nvGrpSpPr>
        <p:grpSpPr>
          <a:xfrm rot="-591026">
            <a:off x="762631" y="3486538"/>
            <a:ext cx="3219676" cy="1391975"/>
            <a:chOff x="-197950" y="4501750"/>
            <a:chExt cx="4032300" cy="1743300"/>
          </a:xfrm>
        </p:grpSpPr>
        <p:sp>
          <p:nvSpPr>
            <p:cNvPr id="124" name="Google Shape;124;p30"/>
            <p:cNvSpPr/>
            <p:nvPr/>
          </p:nvSpPr>
          <p:spPr>
            <a:xfrm>
              <a:off x="-197950" y="4501750"/>
              <a:ext cx="4032300" cy="1743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5" name="Google Shape;125;p30"/>
            <p:cNvCxnSpPr/>
            <p:nvPr/>
          </p:nvCxnSpPr>
          <p:spPr>
            <a:xfrm>
              <a:off x="-197950" y="4827425"/>
              <a:ext cx="2715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" name="Google Shape;126;p30"/>
            <p:cNvCxnSpPr/>
            <p:nvPr/>
          </p:nvCxnSpPr>
          <p:spPr>
            <a:xfrm>
              <a:off x="-197950" y="5416475"/>
              <a:ext cx="3189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" name="Google Shape;127;p30"/>
            <p:cNvCxnSpPr/>
            <p:nvPr/>
          </p:nvCxnSpPr>
          <p:spPr>
            <a:xfrm>
              <a:off x="-197950" y="5742125"/>
              <a:ext cx="3750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8" name="Google Shape;128;p30"/>
          <p:cNvSpPr/>
          <p:nvPr/>
        </p:nvSpPr>
        <p:spPr>
          <a:xfrm>
            <a:off x="5456654" y="3606718"/>
            <a:ext cx="3128565" cy="3117821"/>
          </a:xfrm>
          <a:custGeom>
            <a:avLst/>
            <a:gdLst/>
            <a:ahLst/>
            <a:cxnLst/>
            <a:rect l="l" t="t" r="r" b="b"/>
            <a:pathLst>
              <a:path w="67557" h="67325" extrusionOk="0">
                <a:moveTo>
                  <a:pt x="30167" y="0"/>
                </a:moveTo>
                <a:lnTo>
                  <a:pt x="30167" y="17370"/>
                </a:lnTo>
                <a:lnTo>
                  <a:pt x="22825" y="1627"/>
                </a:lnTo>
                <a:lnTo>
                  <a:pt x="16278" y="4679"/>
                </a:lnTo>
                <a:lnTo>
                  <a:pt x="23619" y="20423"/>
                </a:lnTo>
                <a:lnTo>
                  <a:pt x="10314" y="9257"/>
                </a:lnTo>
                <a:lnTo>
                  <a:pt x="5670" y="14792"/>
                </a:lnTo>
                <a:lnTo>
                  <a:pt x="18976" y="25956"/>
                </a:lnTo>
                <a:lnTo>
                  <a:pt x="2198" y="21461"/>
                </a:lnTo>
                <a:lnTo>
                  <a:pt x="329" y="28439"/>
                </a:lnTo>
                <a:lnTo>
                  <a:pt x="17107" y="32935"/>
                </a:lnTo>
                <a:lnTo>
                  <a:pt x="1" y="35951"/>
                </a:lnTo>
                <a:lnTo>
                  <a:pt x="1255" y="43065"/>
                </a:lnTo>
                <a:lnTo>
                  <a:pt x="18362" y="40048"/>
                </a:lnTo>
                <a:lnTo>
                  <a:pt x="4132" y="50011"/>
                </a:lnTo>
                <a:lnTo>
                  <a:pt x="8276" y="55928"/>
                </a:lnTo>
                <a:lnTo>
                  <a:pt x="22504" y="45965"/>
                </a:lnTo>
                <a:lnTo>
                  <a:pt x="13820" y="61008"/>
                </a:lnTo>
                <a:lnTo>
                  <a:pt x="20074" y="64620"/>
                </a:lnTo>
                <a:lnTo>
                  <a:pt x="30167" y="47142"/>
                </a:lnTo>
                <a:lnTo>
                  <a:pt x="30167" y="67324"/>
                </a:lnTo>
                <a:lnTo>
                  <a:pt x="37389" y="67324"/>
                </a:lnTo>
                <a:lnTo>
                  <a:pt x="37389" y="49954"/>
                </a:lnTo>
                <a:lnTo>
                  <a:pt x="44730" y="65696"/>
                </a:lnTo>
                <a:lnTo>
                  <a:pt x="51277" y="62644"/>
                </a:lnTo>
                <a:lnTo>
                  <a:pt x="43936" y="46901"/>
                </a:lnTo>
                <a:lnTo>
                  <a:pt x="57243" y="58067"/>
                </a:lnTo>
                <a:lnTo>
                  <a:pt x="61886" y="52532"/>
                </a:lnTo>
                <a:lnTo>
                  <a:pt x="48580" y="41367"/>
                </a:lnTo>
                <a:lnTo>
                  <a:pt x="48580" y="41367"/>
                </a:lnTo>
                <a:lnTo>
                  <a:pt x="65359" y="45863"/>
                </a:lnTo>
                <a:lnTo>
                  <a:pt x="67228" y="38886"/>
                </a:lnTo>
                <a:lnTo>
                  <a:pt x="50450" y="34390"/>
                </a:lnTo>
                <a:lnTo>
                  <a:pt x="67556" y="31374"/>
                </a:lnTo>
                <a:lnTo>
                  <a:pt x="66301" y="24259"/>
                </a:lnTo>
                <a:lnTo>
                  <a:pt x="49195" y="27276"/>
                </a:lnTo>
                <a:lnTo>
                  <a:pt x="49195" y="27276"/>
                </a:lnTo>
                <a:lnTo>
                  <a:pt x="63424" y="17313"/>
                </a:lnTo>
                <a:lnTo>
                  <a:pt x="59280" y="11396"/>
                </a:lnTo>
                <a:lnTo>
                  <a:pt x="45052" y="21359"/>
                </a:lnTo>
                <a:lnTo>
                  <a:pt x="53737" y="6316"/>
                </a:lnTo>
                <a:lnTo>
                  <a:pt x="47480" y="2704"/>
                </a:lnTo>
                <a:lnTo>
                  <a:pt x="37389" y="20182"/>
                </a:lnTo>
                <a:lnTo>
                  <a:pt x="3738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30"/>
          <p:cNvSpPr/>
          <p:nvPr/>
        </p:nvSpPr>
        <p:spPr>
          <a:xfrm rot="2877453">
            <a:off x="7038684" y="2336943"/>
            <a:ext cx="1295094" cy="1120293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30"/>
          <p:cNvSpPr/>
          <p:nvPr/>
        </p:nvSpPr>
        <p:spPr>
          <a:xfrm>
            <a:off x="6900775" y="1945335"/>
            <a:ext cx="742200" cy="742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0"/>
          <p:cNvSpPr/>
          <p:nvPr/>
        </p:nvSpPr>
        <p:spPr>
          <a:xfrm>
            <a:off x="7877600" y="3305425"/>
            <a:ext cx="742200" cy="742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0"/>
          <p:cNvSpPr/>
          <p:nvPr/>
        </p:nvSpPr>
        <p:spPr>
          <a:xfrm rot="981517">
            <a:off x="6474041" y="1195374"/>
            <a:ext cx="1662710" cy="71910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30"/>
          <p:cNvSpPr/>
          <p:nvPr/>
        </p:nvSpPr>
        <p:spPr>
          <a:xfrm>
            <a:off x="6000425" y="2974950"/>
            <a:ext cx="742200" cy="7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514350"/>
            <a:ext cx="7704000" cy="572700"/>
          </a:xfrm>
        </p:spPr>
        <p:txBody>
          <a:bodyPr/>
          <a:lstStyle/>
          <a:p>
            <a:r>
              <a:rPr lang="en-US" sz="2000" dirty="0" smtClean="0"/>
              <a:t>Tokenize </a:t>
            </a:r>
            <a:r>
              <a:rPr lang="en-US" sz="2000" dirty="0"/>
              <a:t>for summaries on training data</a:t>
            </a:r>
          </a:p>
        </p:txBody>
      </p:sp>
      <p:pic>
        <p:nvPicPr>
          <p:cNvPr id="7170" name="Picture 2" descr="C:\Users\ASU\Desktop\testmining\newproject\ch9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71550"/>
            <a:ext cx="75438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555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12" y="344750"/>
            <a:ext cx="2556600" cy="2583925"/>
          </a:xfrm>
        </p:spPr>
        <p:txBody>
          <a:bodyPr/>
          <a:lstStyle/>
          <a:p>
            <a:r>
              <a:rPr lang="en-US" sz="2400" dirty="0"/>
              <a:t>Model building, defining LSTM layers, Encoder and Decoder</a:t>
            </a:r>
            <a:endParaRPr lang="en-US" sz="2400" dirty="0"/>
          </a:p>
        </p:txBody>
      </p:sp>
      <p:pic>
        <p:nvPicPr>
          <p:cNvPr id="8194" name="Picture 2" descr="C:\Users\ASU\Desktop\testmining\newproject\vg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57150"/>
            <a:ext cx="57658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409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9218" name="Picture 2" descr="C:\Users\ASU\Desktop\testmining\newproject\O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399" y="666750"/>
            <a:ext cx="6629251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534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>
            <a:spLocks noGrp="1"/>
          </p:cNvSpPr>
          <p:nvPr>
            <p:ph type="title"/>
          </p:nvPr>
        </p:nvSpPr>
        <p:spPr>
          <a:xfrm>
            <a:off x="1600200" y="2118850"/>
            <a:ext cx="5738250" cy="15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Data </a:t>
            </a:r>
            <a:r>
              <a:rPr lang="en-US" dirty="0" smtClean="0"/>
              <a:t>Evaluation</a:t>
            </a:r>
            <a:endParaRPr dirty="0"/>
          </a:p>
        </p:txBody>
      </p:sp>
      <p:sp>
        <p:nvSpPr>
          <p:cNvPr id="208" name="Google Shape;208;p34"/>
          <p:cNvSpPr txBox="1">
            <a:spLocks noGrp="1"/>
          </p:cNvSpPr>
          <p:nvPr>
            <p:ph type="title" idx="2"/>
          </p:nvPr>
        </p:nvSpPr>
        <p:spPr>
          <a:xfrm>
            <a:off x="3977850" y="744775"/>
            <a:ext cx="1188300" cy="11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sp>
        <p:nvSpPr>
          <p:cNvPr id="209" name="Google Shape;209;p34"/>
          <p:cNvSpPr/>
          <p:nvPr/>
        </p:nvSpPr>
        <p:spPr>
          <a:xfrm rot="899566">
            <a:off x="79995" y="3971432"/>
            <a:ext cx="2183634" cy="9050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34"/>
          <p:cNvSpPr/>
          <p:nvPr/>
        </p:nvSpPr>
        <p:spPr>
          <a:xfrm>
            <a:off x="342125" y="3075563"/>
            <a:ext cx="742200" cy="742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34"/>
          <p:cNvSpPr/>
          <p:nvPr/>
        </p:nvSpPr>
        <p:spPr>
          <a:xfrm rot="718733">
            <a:off x="102301" y="1944185"/>
            <a:ext cx="1295102" cy="1120354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4"/>
          <p:cNvSpPr/>
          <p:nvPr/>
        </p:nvSpPr>
        <p:spPr>
          <a:xfrm rot="6770389">
            <a:off x="7919061" y="2495981"/>
            <a:ext cx="1352548" cy="27602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4"/>
          <p:cNvSpPr/>
          <p:nvPr/>
        </p:nvSpPr>
        <p:spPr>
          <a:xfrm rot="-2273232">
            <a:off x="7359505" y="3090771"/>
            <a:ext cx="1042603" cy="1039022"/>
          </a:xfrm>
          <a:custGeom>
            <a:avLst/>
            <a:gdLst/>
            <a:ahLst/>
            <a:cxnLst/>
            <a:rect l="l" t="t" r="r" b="b"/>
            <a:pathLst>
              <a:path w="67557" h="67325" extrusionOk="0">
                <a:moveTo>
                  <a:pt x="30167" y="0"/>
                </a:moveTo>
                <a:lnTo>
                  <a:pt x="30167" y="17370"/>
                </a:lnTo>
                <a:lnTo>
                  <a:pt x="22825" y="1627"/>
                </a:lnTo>
                <a:lnTo>
                  <a:pt x="16278" y="4679"/>
                </a:lnTo>
                <a:lnTo>
                  <a:pt x="23619" y="20423"/>
                </a:lnTo>
                <a:lnTo>
                  <a:pt x="10314" y="9257"/>
                </a:lnTo>
                <a:lnTo>
                  <a:pt x="5670" y="14792"/>
                </a:lnTo>
                <a:lnTo>
                  <a:pt x="18976" y="25956"/>
                </a:lnTo>
                <a:lnTo>
                  <a:pt x="2198" y="21461"/>
                </a:lnTo>
                <a:lnTo>
                  <a:pt x="329" y="28439"/>
                </a:lnTo>
                <a:lnTo>
                  <a:pt x="17107" y="32935"/>
                </a:lnTo>
                <a:lnTo>
                  <a:pt x="1" y="35951"/>
                </a:lnTo>
                <a:lnTo>
                  <a:pt x="1255" y="43065"/>
                </a:lnTo>
                <a:lnTo>
                  <a:pt x="18362" y="40048"/>
                </a:lnTo>
                <a:lnTo>
                  <a:pt x="4132" y="50011"/>
                </a:lnTo>
                <a:lnTo>
                  <a:pt x="8276" y="55928"/>
                </a:lnTo>
                <a:lnTo>
                  <a:pt x="22504" y="45965"/>
                </a:lnTo>
                <a:lnTo>
                  <a:pt x="13820" y="61008"/>
                </a:lnTo>
                <a:lnTo>
                  <a:pt x="20074" y="64620"/>
                </a:lnTo>
                <a:lnTo>
                  <a:pt x="30167" y="47142"/>
                </a:lnTo>
                <a:lnTo>
                  <a:pt x="30167" y="67324"/>
                </a:lnTo>
                <a:lnTo>
                  <a:pt x="37389" y="67324"/>
                </a:lnTo>
                <a:lnTo>
                  <a:pt x="37389" y="49954"/>
                </a:lnTo>
                <a:lnTo>
                  <a:pt x="44730" y="65696"/>
                </a:lnTo>
                <a:lnTo>
                  <a:pt x="51277" y="62644"/>
                </a:lnTo>
                <a:lnTo>
                  <a:pt x="43936" y="46901"/>
                </a:lnTo>
                <a:lnTo>
                  <a:pt x="57243" y="58067"/>
                </a:lnTo>
                <a:lnTo>
                  <a:pt x="61886" y="52532"/>
                </a:lnTo>
                <a:lnTo>
                  <a:pt x="48580" y="41367"/>
                </a:lnTo>
                <a:lnTo>
                  <a:pt x="48580" y="41367"/>
                </a:lnTo>
                <a:lnTo>
                  <a:pt x="65359" y="45863"/>
                </a:lnTo>
                <a:lnTo>
                  <a:pt x="67228" y="38886"/>
                </a:lnTo>
                <a:lnTo>
                  <a:pt x="50450" y="34390"/>
                </a:lnTo>
                <a:lnTo>
                  <a:pt x="67556" y="31374"/>
                </a:lnTo>
                <a:lnTo>
                  <a:pt x="66301" y="24259"/>
                </a:lnTo>
                <a:lnTo>
                  <a:pt x="49195" y="27276"/>
                </a:lnTo>
                <a:lnTo>
                  <a:pt x="49195" y="27276"/>
                </a:lnTo>
                <a:lnTo>
                  <a:pt x="63424" y="17313"/>
                </a:lnTo>
                <a:lnTo>
                  <a:pt x="59280" y="11396"/>
                </a:lnTo>
                <a:lnTo>
                  <a:pt x="45052" y="21359"/>
                </a:lnTo>
                <a:lnTo>
                  <a:pt x="53737" y="6316"/>
                </a:lnTo>
                <a:lnTo>
                  <a:pt x="47480" y="2704"/>
                </a:lnTo>
                <a:lnTo>
                  <a:pt x="37389" y="20182"/>
                </a:lnTo>
                <a:lnTo>
                  <a:pt x="3738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4"/>
          <p:cNvSpPr/>
          <p:nvPr/>
        </p:nvSpPr>
        <p:spPr>
          <a:xfrm rot="718733">
            <a:off x="6706476" y="3900985"/>
            <a:ext cx="1295102" cy="1120354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0033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the Model</a:t>
            </a:r>
          </a:p>
        </p:txBody>
      </p:sp>
      <p:pic>
        <p:nvPicPr>
          <p:cNvPr id="10242" name="Picture 2" descr="C:\Users\ASU\Desktop\testmining\newproject\j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76350"/>
            <a:ext cx="813117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671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>
            <a:spLocks noGrp="1"/>
          </p:cNvSpPr>
          <p:nvPr>
            <p:ph type="title"/>
          </p:nvPr>
        </p:nvSpPr>
        <p:spPr>
          <a:xfrm>
            <a:off x="1676400" y="514350"/>
            <a:ext cx="5738250" cy="15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Challenges Faced</a:t>
            </a:r>
            <a:endParaRPr dirty="0"/>
          </a:p>
        </p:txBody>
      </p:sp>
      <p:sp>
        <p:nvSpPr>
          <p:cNvPr id="208" name="Google Shape;208;p34"/>
          <p:cNvSpPr txBox="1">
            <a:spLocks noGrp="1"/>
          </p:cNvSpPr>
          <p:nvPr>
            <p:ph type="title" idx="2"/>
          </p:nvPr>
        </p:nvSpPr>
        <p:spPr>
          <a:xfrm>
            <a:off x="119075" y="133350"/>
            <a:ext cx="1188300" cy="11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sp>
        <p:nvSpPr>
          <p:cNvPr id="209" name="Google Shape;209;p34"/>
          <p:cNvSpPr/>
          <p:nvPr/>
        </p:nvSpPr>
        <p:spPr>
          <a:xfrm rot="899566">
            <a:off x="79995" y="3971432"/>
            <a:ext cx="2183634" cy="9050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34"/>
          <p:cNvSpPr/>
          <p:nvPr/>
        </p:nvSpPr>
        <p:spPr>
          <a:xfrm>
            <a:off x="342125" y="3075563"/>
            <a:ext cx="742200" cy="742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34"/>
          <p:cNvSpPr/>
          <p:nvPr/>
        </p:nvSpPr>
        <p:spPr>
          <a:xfrm rot="718733">
            <a:off x="102301" y="1944185"/>
            <a:ext cx="1295102" cy="1120354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4"/>
          <p:cNvSpPr/>
          <p:nvPr/>
        </p:nvSpPr>
        <p:spPr>
          <a:xfrm rot="6770389">
            <a:off x="7919061" y="2495981"/>
            <a:ext cx="1352548" cy="27602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4"/>
          <p:cNvSpPr/>
          <p:nvPr/>
        </p:nvSpPr>
        <p:spPr>
          <a:xfrm rot="-2273232">
            <a:off x="7359505" y="3090771"/>
            <a:ext cx="1042603" cy="1039022"/>
          </a:xfrm>
          <a:custGeom>
            <a:avLst/>
            <a:gdLst/>
            <a:ahLst/>
            <a:cxnLst/>
            <a:rect l="l" t="t" r="r" b="b"/>
            <a:pathLst>
              <a:path w="67557" h="67325" extrusionOk="0">
                <a:moveTo>
                  <a:pt x="30167" y="0"/>
                </a:moveTo>
                <a:lnTo>
                  <a:pt x="30167" y="17370"/>
                </a:lnTo>
                <a:lnTo>
                  <a:pt x="22825" y="1627"/>
                </a:lnTo>
                <a:lnTo>
                  <a:pt x="16278" y="4679"/>
                </a:lnTo>
                <a:lnTo>
                  <a:pt x="23619" y="20423"/>
                </a:lnTo>
                <a:lnTo>
                  <a:pt x="10314" y="9257"/>
                </a:lnTo>
                <a:lnTo>
                  <a:pt x="5670" y="14792"/>
                </a:lnTo>
                <a:lnTo>
                  <a:pt x="18976" y="25956"/>
                </a:lnTo>
                <a:lnTo>
                  <a:pt x="2198" y="21461"/>
                </a:lnTo>
                <a:lnTo>
                  <a:pt x="329" y="28439"/>
                </a:lnTo>
                <a:lnTo>
                  <a:pt x="17107" y="32935"/>
                </a:lnTo>
                <a:lnTo>
                  <a:pt x="1" y="35951"/>
                </a:lnTo>
                <a:lnTo>
                  <a:pt x="1255" y="43065"/>
                </a:lnTo>
                <a:lnTo>
                  <a:pt x="18362" y="40048"/>
                </a:lnTo>
                <a:lnTo>
                  <a:pt x="4132" y="50011"/>
                </a:lnTo>
                <a:lnTo>
                  <a:pt x="8276" y="55928"/>
                </a:lnTo>
                <a:lnTo>
                  <a:pt x="22504" y="45965"/>
                </a:lnTo>
                <a:lnTo>
                  <a:pt x="13820" y="61008"/>
                </a:lnTo>
                <a:lnTo>
                  <a:pt x="20074" y="64620"/>
                </a:lnTo>
                <a:lnTo>
                  <a:pt x="30167" y="47142"/>
                </a:lnTo>
                <a:lnTo>
                  <a:pt x="30167" y="67324"/>
                </a:lnTo>
                <a:lnTo>
                  <a:pt x="37389" y="67324"/>
                </a:lnTo>
                <a:lnTo>
                  <a:pt x="37389" y="49954"/>
                </a:lnTo>
                <a:lnTo>
                  <a:pt x="44730" y="65696"/>
                </a:lnTo>
                <a:lnTo>
                  <a:pt x="51277" y="62644"/>
                </a:lnTo>
                <a:lnTo>
                  <a:pt x="43936" y="46901"/>
                </a:lnTo>
                <a:lnTo>
                  <a:pt x="57243" y="58067"/>
                </a:lnTo>
                <a:lnTo>
                  <a:pt x="61886" y="52532"/>
                </a:lnTo>
                <a:lnTo>
                  <a:pt x="48580" y="41367"/>
                </a:lnTo>
                <a:lnTo>
                  <a:pt x="48580" y="41367"/>
                </a:lnTo>
                <a:lnTo>
                  <a:pt x="65359" y="45863"/>
                </a:lnTo>
                <a:lnTo>
                  <a:pt x="67228" y="38886"/>
                </a:lnTo>
                <a:lnTo>
                  <a:pt x="50450" y="34390"/>
                </a:lnTo>
                <a:lnTo>
                  <a:pt x="67556" y="31374"/>
                </a:lnTo>
                <a:lnTo>
                  <a:pt x="66301" y="24259"/>
                </a:lnTo>
                <a:lnTo>
                  <a:pt x="49195" y="27276"/>
                </a:lnTo>
                <a:lnTo>
                  <a:pt x="49195" y="27276"/>
                </a:lnTo>
                <a:lnTo>
                  <a:pt x="63424" y="17313"/>
                </a:lnTo>
                <a:lnTo>
                  <a:pt x="59280" y="11396"/>
                </a:lnTo>
                <a:lnTo>
                  <a:pt x="45052" y="21359"/>
                </a:lnTo>
                <a:lnTo>
                  <a:pt x="53737" y="6316"/>
                </a:lnTo>
                <a:lnTo>
                  <a:pt x="47480" y="2704"/>
                </a:lnTo>
                <a:lnTo>
                  <a:pt x="37389" y="20182"/>
                </a:lnTo>
                <a:lnTo>
                  <a:pt x="3738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4"/>
          <p:cNvSpPr/>
          <p:nvPr/>
        </p:nvSpPr>
        <p:spPr>
          <a:xfrm rot="718733">
            <a:off x="6706476" y="3900985"/>
            <a:ext cx="1295102" cy="1120354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676400" y="2419350"/>
            <a:ext cx="5029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Adjusting the model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Running heavy Scrip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Testing the  model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836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504950"/>
            <a:ext cx="5532900" cy="1545000"/>
          </a:xfrm>
        </p:spPr>
        <p:txBody>
          <a:bodyPr/>
          <a:lstStyle/>
          <a:p>
            <a:r>
              <a:rPr lang="en-US" dirty="0" smtClean="0"/>
              <a:t>Thank You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075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>
            <a:spLocks noGrp="1"/>
          </p:cNvSpPr>
          <p:nvPr>
            <p:ph type="title"/>
          </p:nvPr>
        </p:nvSpPr>
        <p:spPr>
          <a:xfrm>
            <a:off x="1805550" y="2118850"/>
            <a:ext cx="5532900" cy="15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Data Preprocessing</a:t>
            </a:r>
            <a:endParaRPr dirty="0"/>
          </a:p>
        </p:txBody>
      </p:sp>
      <p:sp>
        <p:nvSpPr>
          <p:cNvPr id="208" name="Google Shape;208;p34"/>
          <p:cNvSpPr txBox="1">
            <a:spLocks noGrp="1"/>
          </p:cNvSpPr>
          <p:nvPr>
            <p:ph type="title" idx="2"/>
          </p:nvPr>
        </p:nvSpPr>
        <p:spPr>
          <a:xfrm>
            <a:off x="3977850" y="744775"/>
            <a:ext cx="1188300" cy="11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01</a:t>
            </a:r>
            <a:endParaRPr dirty="0"/>
          </a:p>
        </p:txBody>
      </p:sp>
      <p:sp>
        <p:nvSpPr>
          <p:cNvPr id="209" name="Google Shape;209;p34"/>
          <p:cNvSpPr/>
          <p:nvPr/>
        </p:nvSpPr>
        <p:spPr>
          <a:xfrm rot="899566">
            <a:off x="79995" y="3971432"/>
            <a:ext cx="2183634" cy="9050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34"/>
          <p:cNvSpPr/>
          <p:nvPr/>
        </p:nvSpPr>
        <p:spPr>
          <a:xfrm>
            <a:off x="342125" y="3075563"/>
            <a:ext cx="742200" cy="742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34"/>
          <p:cNvSpPr/>
          <p:nvPr/>
        </p:nvSpPr>
        <p:spPr>
          <a:xfrm rot="718733">
            <a:off x="102301" y="1944185"/>
            <a:ext cx="1295102" cy="1120354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4"/>
          <p:cNvSpPr/>
          <p:nvPr/>
        </p:nvSpPr>
        <p:spPr>
          <a:xfrm rot="6770389">
            <a:off x="7919061" y="2495981"/>
            <a:ext cx="1352548" cy="27602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4"/>
          <p:cNvSpPr/>
          <p:nvPr/>
        </p:nvSpPr>
        <p:spPr>
          <a:xfrm rot="-2273232">
            <a:off x="7359505" y="3090771"/>
            <a:ext cx="1042603" cy="1039022"/>
          </a:xfrm>
          <a:custGeom>
            <a:avLst/>
            <a:gdLst/>
            <a:ahLst/>
            <a:cxnLst/>
            <a:rect l="l" t="t" r="r" b="b"/>
            <a:pathLst>
              <a:path w="67557" h="67325" extrusionOk="0">
                <a:moveTo>
                  <a:pt x="30167" y="0"/>
                </a:moveTo>
                <a:lnTo>
                  <a:pt x="30167" y="17370"/>
                </a:lnTo>
                <a:lnTo>
                  <a:pt x="22825" y="1627"/>
                </a:lnTo>
                <a:lnTo>
                  <a:pt x="16278" y="4679"/>
                </a:lnTo>
                <a:lnTo>
                  <a:pt x="23619" y="20423"/>
                </a:lnTo>
                <a:lnTo>
                  <a:pt x="10314" y="9257"/>
                </a:lnTo>
                <a:lnTo>
                  <a:pt x="5670" y="14792"/>
                </a:lnTo>
                <a:lnTo>
                  <a:pt x="18976" y="25956"/>
                </a:lnTo>
                <a:lnTo>
                  <a:pt x="2198" y="21461"/>
                </a:lnTo>
                <a:lnTo>
                  <a:pt x="329" y="28439"/>
                </a:lnTo>
                <a:lnTo>
                  <a:pt x="17107" y="32935"/>
                </a:lnTo>
                <a:lnTo>
                  <a:pt x="1" y="35951"/>
                </a:lnTo>
                <a:lnTo>
                  <a:pt x="1255" y="43065"/>
                </a:lnTo>
                <a:lnTo>
                  <a:pt x="18362" y="40048"/>
                </a:lnTo>
                <a:lnTo>
                  <a:pt x="4132" y="50011"/>
                </a:lnTo>
                <a:lnTo>
                  <a:pt x="8276" y="55928"/>
                </a:lnTo>
                <a:lnTo>
                  <a:pt x="22504" y="45965"/>
                </a:lnTo>
                <a:lnTo>
                  <a:pt x="13820" y="61008"/>
                </a:lnTo>
                <a:lnTo>
                  <a:pt x="20074" y="64620"/>
                </a:lnTo>
                <a:lnTo>
                  <a:pt x="30167" y="47142"/>
                </a:lnTo>
                <a:lnTo>
                  <a:pt x="30167" y="67324"/>
                </a:lnTo>
                <a:lnTo>
                  <a:pt x="37389" y="67324"/>
                </a:lnTo>
                <a:lnTo>
                  <a:pt x="37389" y="49954"/>
                </a:lnTo>
                <a:lnTo>
                  <a:pt x="44730" y="65696"/>
                </a:lnTo>
                <a:lnTo>
                  <a:pt x="51277" y="62644"/>
                </a:lnTo>
                <a:lnTo>
                  <a:pt x="43936" y="46901"/>
                </a:lnTo>
                <a:lnTo>
                  <a:pt x="57243" y="58067"/>
                </a:lnTo>
                <a:lnTo>
                  <a:pt x="61886" y="52532"/>
                </a:lnTo>
                <a:lnTo>
                  <a:pt x="48580" y="41367"/>
                </a:lnTo>
                <a:lnTo>
                  <a:pt x="48580" y="41367"/>
                </a:lnTo>
                <a:lnTo>
                  <a:pt x="65359" y="45863"/>
                </a:lnTo>
                <a:lnTo>
                  <a:pt x="67228" y="38886"/>
                </a:lnTo>
                <a:lnTo>
                  <a:pt x="50450" y="34390"/>
                </a:lnTo>
                <a:lnTo>
                  <a:pt x="67556" y="31374"/>
                </a:lnTo>
                <a:lnTo>
                  <a:pt x="66301" y="24259"/>
                </a:lnTo>
                <a:lnTo>
                  <a:pt x="49195" y="27276"/>
                </a:lnTo>
                <a:lnTo>
                  <a:pt x="49195" y="27276"/>
                </a:lnTo>
                <a:lnTo>
                  <a:pt x="63424" y="17313"/>
                </a:lnTo>
                <a:lnTo>
                  <a:pt x="59280" y="11396"/>
                </a:lnTo>
                <a:lnTo>
                  <a:pt x="45052" y="21359"/>
                </a:lnTo>
                <a:lnTo>
                  <a:pt x="53737" y="6316"/>
                </a:lnTo>
                <a:lnTo>
                  <a:pt x="47480" y="2704"/>
                </a:lnTo>
                <a:lnTo>
                  <a:pt x="37389" y="20182"/>
                </a:lnTo>
                <a:lnTo>
                  <a:pt x="3738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4"/>
          <p:cNvSpPr/>
          <p:nvPr/>
        </p:nvSpPr>
        <p:spPr>
          <a:xfrm rot="718733">
            <a:off x="6706476" y="3900985"/>
            <a:ext cx="1295102" cy="1120354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2249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Data Preprocessing: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84472"/>
            <a:ext cx="4626256" cy="457200"/>
          </a:xfrm>
        </p:spPr>
        <p:txBody>
          <a:bodyPr/>
          <a:lstStyle/>
          <a:p>
            <a:r>
              <a:rPr lang="en-US" dirty="0" smtClean="0"/>
              <a:t>Loading Data</a:t>
            </a:r>
            <a:endParaRPr lang="en-US" dirty="0"/>
          </a:p>
        </p:txBody>
      </p:sp>
      <p:pic>
        <p:nvPicPr>
          <p:cNvPr id="1026" name="Picture 2" descr="C:\Users\ASU\Desktop\testmining\newproject\SCH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28750"/>
            <a:ext cx="73152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376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85750"/>
            <a:ext cx="7890600" cy="517798"/>
          </a:xfrm>
        </p:spPr>
        <p:txBody>
          <a:bodyPr/>
          <a:lstStyle/>
          <a:p>
            <a:r>
              <a:rPr lang="en-US" dirty="0" smtClean="0"/>
              <a:t>Working with </a:t>
            </a:r>
            <a:r>
              <a:rPr lang="en-US" dirty="0" err="1" smtClean="0"/>
              <a:t>StopWords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0" name="Picture 2" descr="C:\Users\ASU\Desktop\testmining\newproject\SCH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19150"/>
            <a:ext cx="4791269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ASU\Desktop\testmining\newproject\Sch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305050"/>
            <a:ext cx="5459224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928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SU\Desktop\testmining\newproject\SCH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61950"/>
            <a:ext cx="8428038" cy="272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SU\Desktop\testmining\newproject\Sch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67" y="2324100"/>
            <a:ext cx="8394833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796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6811" y="246450"/>
            <a:ext cx="7704000" cy="572700"/>
          </a:xfrm>
        </p:spPr>
        <p:txBody>
          <a:bodyPr/>
          <a:lstStyle/>
          <a:p>
            <a:r>
              <a:rPr lang="en-US" sz="2000" dirty="0"/>
              <a:t>Visualization distribution of reviews and summaries</a:t>
            </a:r>
          </a:p>
        </p:txBody>
      </p:sp>
      <p:pic>
        <p:nvPicPr>
          <p:cNvPr id="4098" name="Picture 2" descr="C:\Users\ASU\Desktop\testmining\newproject\Sch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28700"/>
            <a:ext cx="83820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823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the dataset into a training set and a testing set. </a:t>
            </a:r>
          </a:p>
        </p:txBody>
      </p:sp>
      <p:pic>
        <p:nvPicPr>
          <p:cNvPr id="5122" name="Picture 2" descr="C:\Users\ASU\Desktop\testmining\newproject\Ch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71750"/>
            <a:ext cx="618807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742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>
            <a:spLocks noGrp="1"/>
          </p:cNvSpPr>
          <p:nvPr>
            <p:ph type="title"/>
          </p:nvPr>
        </p:nvSpPr>
        <p:spPr>
          <a:xfrm>
            <a:off x="1805550" y="2118850"/>
            <a:ext cx="5532900" cy="15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Model Building</a:t>
            </a:r>
            <a:endParaRPr dirty="0"/>
          </a:p>
        </p:txBody>
      </p:sp>
      <p:sp>
        <p:nvSpPr>
          <p:cNvPr id="208" name="Google Shape;208;p34"/>
          <p:cNvSpPr txBox="1">
            <a:spLocks noGrp="1"/>
          </p:cNvSpPr>
          <p:nvPr>
            <p:ph type="title" idx="2"/>
          </p:nvPr>
        </p:nvSpPr>
        <p:spPr>
          <a:xfrm>
            <a:off x="3977850" y="744775"/>
            <a:ext cx="1188300" cy="11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09" name="Google Shape;209;p34"/>
          <p:cNvSpPr/>
          <p:nvPr/>
        </p:nvSpPr>
        <p:spPr>
          <a:xfrm rot="899566">
            <a:off x="79995" y="3971432"/>
            <a:ext cx="2183634" cy="9050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34"/>
          <p:cNvSpPr/>
          <p:nvPr/>
        </p:nvSpPr>
        <p:spPr>
          <a:xfrm>
            <a:off x="342125" y="3075563"/>
            <a:ext cx="742200" cy="742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34"/>
          <p:cNvSpPr/>
          <p:nvPr/>
        </p:nvSpPr>
        <p:spPr>
          <a:xfrm rot="718733">
            <a:off x="102301" y="1944185"/>
            <a:ext cx="1295102" cy="1120354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4"/>
          <p:cNvSpPr/>
          <p:nvPr/>
        </p:nvSpPr>
        <p:spPr>
          <a:xfrm rot="6770389">
            <a:off x="7919061" y="2495981"/>
            <a:ext cx="1352548" cy="27602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4"/>
          <p:cNvSpPr/>
          <p:nvPr/>
        </p:nvSpPr>
        <p:spPr>
          <a:xfrm rot="-2273232">
            <a:off x="7359505" y="3090771"/>
            <a:ext cx="1042603" cy="1039022"/>
          </a:xfrm>
          <a:custGeom>
            <a:avLst/>
            <a:gdLst/>
            <a:ahLst/>
            <a:cxnLst/>
            <a:rect l="l" t="t" r="r" b="b"/>
            <a:pathLst>
              <a:path w="67557" h="67325" extrusionOk="0">
                <a:moveTo>
                  <a:pt x="30167" y="0"/>
                </a:moveTo>
                <a:lnTo>
                  <a:pt x="30167" y="17370"/>
                </a:lnTo>
                <a:lnTo>
                  <a:pt x="22825" y="1627"/>
                </a:lnTo>
                <a:lnTo>
                  <a:pt x="16278" y="4679"/>
                </a:lnTo>
                <a:lnTo>
                  <a:pt x="23619" y="20423"/>
                </a:lnTo>
                <a:lnTo>
                  <a:pt x="10314" y="9257"/>
                </a:lnTo>
                <a:lnTo>
                  <a:pt x="5670" y="14792"/>
                </a:lnTo>
                <a:lnTo>
                  <a:pt x="18976" y="25956"/>
                </a:lnTo>
                <a:lnTo>
                  <a:pt x="2198" y="21461"/>
                </a:lnTo>
                <a:lnTo>
                  <a:pt x="329" y="28439"/>
                </a:lnTo>
                <a:lnTo>
                  <a:pt x="17107" y="32935"/>
                </a:lnTo>
                <a:lnTo>
                  <a:pt x="1" y="35951"/>
                </a:lnTo>
                <a:lnTo>
                  <a:pt x="1255" y="43065"/>
                </a:lnTo>
                <a:lnTo>
                  <a:pt x="18362" y="40048"/>
                </a:lnTo>
                <a:lnTo>
                  <a:pt x="4132" y="50011"/>
                </a:lnTo>
                <a:lnTo>
                  <a:pt x="8276" y="55928"/>
                </a:lnTo>
                <a:lnTo>
                  <a:pt x="22504" y="45965"/>
                </a:lnTo>
                <a:lnTo>
                  <a:pt x="13820" y="61008"/>
                </a:lnTo>
                <a:lnTo>
                  <a:pt x="20074" y="64620"/>
                </a:lnTo>
                <a:lnTo>
                  <a:pt x="30167" y="47142"/>
                </a:lnTo>
                <a:lnTo>
                  <a:pt x="30167" y="67324"/>
                </a:lnTo>
                <a:lnTo>
                  <a:pt x="37389" y="67324"/>
                </a:lnTo>
                <a:lnTo>
                  <a:pt x="37389" y="49954"/>
                </a:lnTo>
                <a:lnTo>
                  <a:pt x="44730" y="65696"/>
                </a:lnTo>
                <a:lnTo>
                  <a:pt x="51277" y="62644"/>
                </a:lnTo>
                <a:lnTo>
                  <a:pt x="43936" y="46901"/>
                </a:lnTo>
                <a:lnTo>
                  <a:pt x="57243" y="58067"/>
                </a:lnTo>
                <a:lnTo>
                  <a:pt x="61886" y="52532"/>
                </a:lnTo>
                <a:lnTo>
                  <a:pt x="48580" y="41367"/>
                </a:lnTo>
                <a:lnTo>
                  <a:pt x="48580" y="41367"/>
                </a:lnTo>
                <a:lnTo>
                  <a:pt x="65359" y="45863"/>
                </a:lnTo>
                <a:lnTo>
                  <a:pt x="67228" y="38886"/>
                </a:lnTo>
                <a:lnTo>
                  <a:pt x="50450" y="34390"/>
                </a:lnTo>
                <a:lnTo>
                  <a:pt x="67556" y="31374"/>
                </a:lnTo>
                <a:lnTo>
                  <a:pt x="66301" y="24259"/>
                </a:lnTo>
                <a:lnTo>
                  <a:pt x="49195" y="27276"/>
                </a:lnTo>
                <a:lnTo>
                  <a:pt x="49195" y="27276"/>
                </a:lnTo>
                <a:lnTo>
                  <a:pt x="63424" y="17313"/>
                </a:lnTo>
                <a:lnTo>
                  <a:pt x="59280" y="11396"/>
                </a:lnTo>
                <a:lnTo>
                  <a:pt x="45052" y="21359"/>
                </a:lnTo>
                <a:lnTo>
                  <a:pt x="53737" y="6316"/>
                </a:lnTo>
                <a:lnTo>
                  <a:pt x="47480" y="2704"/>
                </a:lnTo>
                <a:lnTo>
                  <a:pt x="37389" y="20182"/>
                </a:lnTo>
                <a:lnTo>
                  <a:pt x="3738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4"/>
          <p:cNvSpPr/>
          <p:nvPr/>
        </p:nvSpPr>
        <p:spPr>
          <a:xfrm rot="718733">
            <a:off x="6706476" y="3900985"/>
            <a:ext cx="1295102" cy="1120354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590550"/>
            <a:ext cx="7200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PT Serif"/>
              </a:rPr>
              <a:t>Prepare </a:t>
            </a:r>
            <a:r>
              <a:rPr lang="en-US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PT Serif"/>
              </a:rPr>
              <a:t>a </a:t>
            </a:r>
            <a:r>
              <a:rPr lang="en-US" b="1" dirty="0" err="1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PT Serif"/>
              </a:rPr>
              <a:t>tokenizer</a:t>
            </a:r>
            <a:r>
              <a:rPr lang="en-US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PT Serif"/>
              </a:rPr>
              <a:t> for summaries on training data</a:t>
            </a:r>
          </a:p>
        </p:txBody>
      </p:sp>
      <p:pic>
        <p:nvPicPr>
          <p:cNvPr id="6146" name="Picture 2" descr="C:\Users\ASU\Desktop\testmining\newproject\SCh8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78729"/>
            <a:ext cx="6858000" cy="335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077021"/>
      </p:ext>
    </p:extLst>
  </p:cSld>
  <p:clrMapOvr>
    <a:masterClrMapping/>
  </p:clrMapOvr>
</p:sld>
</file>

<file path=ppt/theme/theme1.xml><?xml version="1.0" encoding="utf-8"?>
<a:theme xmlns:a="http://schemas.openxmlformats.org/drawingml/2006/main" name="How to Summarize a Text? by Slidesgo">
  <a:themeElements>
    <a:clrScheme name="Simple Light">
      <a:dk1>
        <a:srgbClr val="DBECDE"/>
      </a:dk1>
      <a:lt1>
        <a:srgbClr val="4A816A"/>
      </a:lt1>
      <a:dk2>
        <a:srgbClr val="A6AAF9"/>
      </a:dk2>
      <a:lt2>
        <a:srgbClr val="F1D458"/>
      </a:lt2>
      <a:accent1>
        <a:srgbClr val="FA9B98"/>
      </a:accent1>
      <a:accent2>
        <a:srgbClr val="97C19C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DBECD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78</Words>
  <Application>Microsoft Office PowerPoint</Application>
  <PresentationFormat>On-screen Show (16:9)</PresentationFormat>
  <Paragraphs>23</Paragraphs>
  <Slides>16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How to Summarize a Text? by Slidesgo</vt:lpstr>
      <vt:lpstr>Summarize   with NLP</vt:lpstr>
      <vt:lpstr>Data Preprocessing</vt:lpstr>
      <vt:lpstr>Data Preprocessing:  </vt:lpstr>
      <vt:lpstr>PowerPoint Presentation</vt:lpstr>
      <vt:lpstr>PowerPoint Presentation</vt:lpstr>
      <vt:lpstr>Visualization distribution of reviews and summaries</vt:lpstr>
      <vt:lpstr>Split the dataset into a training set and a testing set. </vt:lpstr>
      <vt:lpstr>Model Building</vt:lpstr>
      <vt:lpstr>PowerPoint Presentation</vt:lpstr>
      <vt:lpstr>Tokenize for summaries on training data</vt:lpstr>
      <vt:lpstr>Model building, defining LSTM layers, Encoder and Decoder</vt:lpstr>
      <vt:lpstr>Output</vt:lpstr>
      <vt:lpstr>Data Evaluation</vt:lpstr>
      <vt:lpstr>Training the Model</vt:lpstr>
      <vt:lpstr>Challenges Faced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Summarize   with NLP</dc:title>
  <dc:creator>ASU</dc:creator>
  <cp:lastModifiedBy>ASU</cp:lastModifiedBy>
  <cp:revision>6</cp:revision>
  <dcterms:modified xsi:type="dcterms:W3CDTF">2023-06-18T16:43:55Z</dcterms:modified>
</cp:coreProperties>
</file>