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11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embeddedFontLst>
    <p:embeddedFont>
      <p:font typeface="Monadi" panose="020A0503020102020204" pitchFamily="18" charset="-78"/>
      <p:regular r:id="rId12"/>
    </p:embeddedFont>
    <p:embeddedFont>
      <p:font typeface="Montserrat" pitchFamily="2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  <p:embeddedFont>
      <p:font typeface="Raleway Black" pitchFamily="2" charset="0"/>
      <p:bold r:id="rId21"/>
      <p:boldItalic r:id="rId22"/>
    </p:embeddedFont>
  </p:embeddedFontLst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Slide" id="{C41E965D-1BB0-6E42-80C1-B0CE61D34D0F}">
          <p14:sldIdLst>
            <p14:sldId id="267"/>
          </p14:sldIdLst>
        </p14:section>
        <p14:section name="مولده ونشأته" id="{34C61D3D-3DDA-8544-919D-38908B71CF6E}">
          <p14:sldIdLst>
            <p14:sldId id="268"/>
            <p14:sldId id="269"/>
          </p14:sldIdLst>
        </p14:section>
        <p14:section name="التعليم والاصلاح" id="{DBB0F080-D76F-2449-A8A8-97428CE5CDE4}">
          <p14:sldIdLst>
            <p14:sldId id="270"/>
            <p14:sldId id="271"/>
          </p14:sldIdLst>
        </p14:section>
        <p14:section name="مقاومة الاستعمار" id="{D01103C6-D9B4-874A-903D-1D54C47D2E73}">
          <p14:sldIdLst>
            <p14:sldId id="272"/>
            <p14:sldId id="273"/>
          </p14:sldIdLst>
        </p14:section>
        <p14:section name="أثره وارثه" id="{17ED8106-7472-CA40-A9D6-5927206203E6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31D"/>
    <a:srgbClr val="101519"/>
    <a:srgbClr val="273E32"/>
    <a:srgbClr val="0D141A"/>
    <a:srgbClr val="0F141A"/>
    <a:srgbClr val="101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6860"/>
  </p:normalViewPr>
  <p:slideViewPr>
    <p:cSldViewPr snapToGrid="0" snapToObjects="1">
      <p:cViewPr varScale="1">
        <p:scale>
          <a:sx n="82" d="100"/>
          <a:sy n="82" d="100"/>
        </p:scale>
        <p:origin x="95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F6D82-066C-FA4D-8270-4E3B76B0A85B}" type="datetimeFigureOut">
              <a:t>5/12/2025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2847-51ED-1449-A9AF-8F855167E8E6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1350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7096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7790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10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769308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E92847-51ED-1449-A9AF-8F855167E8E6}" type="slidenum">
              <a:rPr kumimoji="0" lang="en-L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63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E682-BC13-E443-B955-4FA79FB3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3E81D-F660-B04A-A02A-7771D9835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CAD2-F4B0-6D4F-A3DB-59C0869B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5/12/2025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9959-8F63-1C46-9846-971A9FA8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AE86-30FA-9842-986E-368BD12D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1052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BE3B-CFC3-5A4C-B7F9-83501BEB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FE2E7-8408-F64E-AC06-6E9B1F7B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7EA7-EDC0-674E-87AF-81F0CC4A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5/12/2025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66A1F-640A-DD4A-8A62-FC15E9D3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5553-91F0-6547-ABB8-D9C439CB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8699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D21FB-DAFB-DF4B-B7CA-DF378245F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020F6-65AA-B149-8A98-D754BD2D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A0BA-7E42-374F-BCF5-EDBE9B1C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5/12/2025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169A-AD4F-B54D-BD6E-4A85F6C0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7CF1D-B5A0-C945-8BEF-46A5BA84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4077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F467-98F8-1240-ACB7-FB89C818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9D25-2E40-A546-8E08-F406112B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8E3D-659B-5845-B58C-F7CE0FED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5/12/2025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48E1-52F7-3740-BECC-A872BC95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3AFA0-CF5D-CB4F-86DA-A26B2DDD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61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BE51-5261-8649-BBAC-76D79410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28B6-1619-BD43-AFD5-7594537CB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10A-FBFE-6A4B-94FD-CD0539AA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5/12/2025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B160-B8F3-9845-896E-719CFEDB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F698-F77F-6B4B-84A3-6571531A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6897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5FF-D86B-9747-848F-2C768AE5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C517-D3BF-1840-B5E3-D495BF943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0A760-A9DA-0E47-8642-F4561309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07266-6075-214C-9A0F-1B14A182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5/12/2025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FDC8C-B2B0-4245-A63C-2FB5D90D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F4FA8-9897-264C-B54C-3F8F1877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0322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B15F-C6FA-D84D-AB7C-2B5E418D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F8AC2-AA47-514A-8FDD-22D9C7EA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D7083-810C-DE49-887E-B07C6D748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8EA05-E088-664F-95B0-F7ACC9519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E967E-B198-B644-85C4-9E2D8C07E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30866-AC10-394E-BF2C-D6905A00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5/12/2025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192B9-1A8F-5643-8EDB-7F6741B9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EE84F-1143-8540-BC3E-2E7FBEDE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7888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E082-AEA3-514F-B09D-1F6E78F6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1E451-9867-6C42-8057-6E95D2F3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5/12/2025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23332-F96E-2A45-BF20-B5E13FB9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8CDD1-FCB4-B145-AA09-3E794E23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09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C489A-8D6C-DC47-B468-186F9A46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5/12/2025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29109-1C34-5244-ADE5-222459E6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9E646-008A-3748-BCE2-BCCC6ED3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5918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E5A1-F2E4-4441-8387-1A6E6B20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A04F-4005-F044-8FE5-2EC8060F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CDADC-814E-244E-B9E5-2C9051426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3663C-1FF4-3D4E-854F-A5AA4B8A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5/12/2025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40EC2-135F-FE46-92F3-F3CD1E63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625FC-8AEA-F74B-9DD8-E453DBA5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440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0717-7D74-B44F-9E66-235930CC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0095B-B62E-3C44-845A-8D31260A6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A383A-A1BD-3449-AEF4-F5EB7E8FA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DE627-2BED-3549-9D80-6D0263AB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5/12/2025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5BC9-5EA8-9D48-A131-684734B3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BAA5F-2F19-D749-8E4B-44ABBE82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8204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AB91E-8D3B-5049-91E0-681A6BD5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0D1AD-7B0F-C243-8060-E31261F4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09B1-730F-3948-AFDB-A7D229514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1EB-52E9-864A-B0F6-E4DE6976EFAF}" type="datetimeFigureOut">
              <a:t>5/12/2025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8CD1-C846-864B-8FF5-193D2956B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D875-456D-074B-9AD9-F14C62DF5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7008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slide" Target="slide6.xml"/><Relationship Id="rId1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jp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3.pn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7727F2-87E1-463E-39C5-FA3186AC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773006" y="-671164"/>
            <a:ext cx="13553292" cy="90290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C01B25A-482C-1D2F-C6D7-1D78C31C4E1D}"/>
              </a:ext>
            </a:extLst>
          </p:cNvPr>
          <p:cNvSpPr/>
          <p:nvPr/>
        </p:nvSpPr>
        <p:spPr>
          <a:xfrm>
            <a:off x="-773006" y="-910298"/>
            <a:ext cx="13553292" cy="9268217"/>
          </a:xfrm>
          <a:prstGeom prst="rect">
            <a:avLst/>
          </a:prstGeom>
          <a:solidFill>
            <a:schemeClr val="tx1">
              <a:alpha val="5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FAC6AD-E06A-BD4A-AB39-35849B2BFA2D}"/>
              </a:ext>
            </a:extLst>
          </p:cNvPr>
          <p:cNvCxnSpPr>
            <a:cxnSpLocks/>
          </p:cNvCxnSpPr>
          <p:nvPr/>
        </p:nvCxnSpPr>
        <p:spPr>
          <a:xfrm flipV="1">
            <a:off x="5898672" y="3581154"/>
            <a:ext cx="825191" cy="657921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ECD39E-EC9A-954A-B4CF-9BCD99C8CFAE}"/>
              </a:ext>
            </a:extLst>
          </p:cNvPr>
          <p:cNvCxnSpPr>
            <a:cxnSpLocks/>
          </p:cNvCxnSpPr>
          <p:nvPr/>
        </p:nvCxnSpPr>
        <p:spPr>
          <a:xfrm flipH="1" flipV="1">
            <a:off x="3587790" y="3604244"/>
            <a:ext cx="960188" cy="749245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5D0BD90-6384-4F42-BDBE-A945AF012A9F}"/>
              </a:ext>
            </a:extLst>
          </p:cNvPr>
          <p:cNvSpPr/>
          <p:nvPr/>
        </p:nvSpPr>
        <p:spPr>
          <a:xfrm>
            <a:off x="3733019" y="385357"/>
            <a:ext cx="47259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DZ" sz="5400" b="1" spc="300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52000"/>
                    </a:prstClr>
                  </a:outerShdw>
                </a:effectLst>
                <a:latin typeface="Montserrat" panose="00000500000000000000" pitchFamily="2" charset="0"/>
              </a:rPr>
              <a:t>البشير الابراهيمي</a:t>
            </a:r>
            <a:endParaRPr lang="en-LT" sz="5400" b="1" spc="300" dirty="0">
              <a:solidFill>
                <a:schemeClr val="bg1"/>
              </a:solidFill>
              <a:effectLst>
                <a:outerShdw blurRad="292100" sx="102000" sy="102000" algn="ctr" rotWithShape="0">
                  <a:prstClr val="black">
                    <a:alpha val="52000"/>
                  </a:prstClr>
                </a:outerShdw>
              </a:effectLst>
              <a:latin typeface="Montserrat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1D4DDA-3BA2-7F47-974A-FC6F909C89E4}"/>
              </a:ext>
            </a:extLst>
          </p:cNvPr>
          <p:cNvSpPr/>
          <p:nvPr/>
        </p:nvSpPr>
        <p:spPr>
          <a:xfrm>
            <a:off x="6003640" y="1179600"/>
            <a:ext cx="184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LT" sz="2000" spc="300" dirty="0">
              <a:solidFill>
                <a:schemeClr val="bg1"/>
              </a:solidFill>
              <a:effectLst>
                <a:outerShdw blurRad="292100" sx="102000" sy="102000" algn="ctr" rotWithShape="0">
                  <a:prstClr val="black">
                    <a:alpha val="52000"/>
                  </a:prstClr>
                </a:outerShdw>
              </a:effectLst>
              <a:latin typeface="Montserrat" panose="00000500000000000000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F68F12-370D-1E45-B388-B3EB7E9D3A9F}"/>
              </a:ext>
            </a:extLst>
          </p:cNvPr>
          <p:cNvCxnSpPr>
            <a:cxnSpLocks/>
          </p:cNvCxnSpPr>
          <p:nvPr/>
        </p:nvCxnSpPr>
        <p:spPr>
          <a:xfrm flipH="1" flipV="1">
            <a:off x="7955280" y="3728615"/>
            <a:ext cx="1099940" cy="728845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Section Zoom 11">
                <a:extLst>
                  <a:ext uri="{FF2B5EF4-FFF2-40B4-BE49-F238E27FC236}">
                    <a16:creationId xmlns:a16="http://schemas.microsoft.com/office/drawing/2014/main" id="{C195487E-923E-634E-A4C3-E9368C2DE5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8150718"/>
                  </p:ext>
                </p:extLst>
              </p:nvPr>
            </p:nvGraphicFramePr>
            <p:xfrm>
              <a:off x="3511444" y="4040069"/>
              <a:ext cx="3588214" cy="2018370"/>
            </p:xfrm>
            <a:graphic>
              <a:graphicData uri="http://schemas.microsoft.com/office/powerpoint/2016/sectionzoom">
                <psez:sectionZm>
                  <psez:sectionZmObj sectionId="{D01103C6-D9B4-874A-903D-1D54C47D2E73}">
                    <psez:zmPr id="{23888936-E0DE-5545-AD69-CCF83ACA0790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88214" cy="201837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Section Zoom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195487E-923E-634E-A4C3-E9368C2DE5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11444" y="4040069"/>
                <a:ext cx="3588214" cy="2018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7" name="Section Zoom 16">
                <a:extLst>
                  <a:ext uri="{FF2B5EF4-FFF2-40B4-BE49-F238E27FC236}">
                    <a16:creationId xmlns:a16="http://schemas.microsoft.com/office/drawing/2014/main" id="{BA3A39B2-158B-2B4C-A1B4-DCCBD75CA1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3920452"/>
                  </p:ext>
                </p:extLst>
              </p:nvPr>
            </p:nvGraphicFramePr>
            <p:xfrm>
              <a:off x="639978" y="1726783"/>
              <a:ext cx="4222592" cy="2375208"/>
            </p:xfrm>
            <a:graphic>
              <a:graphicData uri="http://schemas.microsoft.com/office/powerpoint/2016/sectionzoom">
                <psez:sectionZm>
                  <psez:sectionZmObj sectionId="{17ED8106-7472-CA40-A9D6-5927206203E6}">
                    <psez:zmPr id="{BED1C54D-1895-F149-B351-02B981A8A5BF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22592" cy="237520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7" name="Section Zoom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A3A39B2-158B-2B4C-A1B4-DCCBD75CA1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9978" y="1726783"/>
                <a:ext cx="4222592" cy="2375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039C2E45-7383-084C-A25A-231F40FCFD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6859199"/>
                  </p:ext>
                </p:extLst>
              </p:nvPr>
            </p:nvGraphicFramePr>
            <p:xfrm>
              <a:off x="7830363" y="3843378"/>
              <a:ext cx="4450582" cy="2503452"/>
            </p:xfrm>
            <a:graphic>
              <a:graphicData uri="http://schemas.microsoft.com/office/powerpoint/2016/sectionzoom">
                <psez:sectionZm>
                  <psez:sectionZmObj sectionId="{34C61D3D-3DDA-8544-919D-38908B71CF6E}">
                    <psez:zmPr id="{4BF83247-9042-D446-B9D6-CD882B6CF45B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50582" cy="2503452"/>
                        </a:xfrm>
                        <a:prstGeom prst="rect">
                          <a:avLst/>
                        </a:prstGeom>
                        <a:effectLst/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039C2E45-7383-084C-A25A-231F40FCFD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30363" y="3843378"/>
                <a:ext cx="4450582" cy="2503452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Section Zoom 3">
                <a:extLst>
                  <a:ext uri="{FF2B5EF4-FFF2-40B4-BE49-F238E27FC236}">
                    <a16:creationId xmlns:a16="http://schemas.microsoft.com/office/drawing/2014/main" id="{B2D661A4-8895-1E43-9238-4B6D30F2FF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0298028"/>
                  </p:ext>
                </p:extLst>
              </p:nvPr>
            </p:nvGraphicFramePr>
            <p:xfrm>
              <a:off x="5888052" y="226436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BB0F080-D76F-2449-A8A8-97428CE5CDE4}">
                    <psez:zmPr id="{E31B0801-3E89-AF44-A1B1-5F4CCB54772F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Section Zoom 3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2D661A4-8895-1E43-9238-4B6D30F2FF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88052" y="2264367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35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913605" y="155459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 dirty="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3904535" y="4152017"/>
            <a:ext cx="43829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DZ" sz="80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Monadi" panose="020A0503020102020204" pitchFamily="18" charset="-78"/>
              </a:rPr>
              <a:t>مولده ونشأته</a:t>
            </a:r>
            <a:endParaRPr lang="en-LT" sz="80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Monadi" panose="020A0503020102020204" pitchFamily="18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010005-953E-AA10-A99E-D4F035A5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155" y="1324137"/>
            <a:ext cx="2057741" cy="20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3264"/>
      </p:ext>
    </p:extLst>
  </p:cSld>
  <p:clrMapOvr>
    <a:masterClrMapping/>
  </p:clrMapOvr>
  <p:transition spd="slow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3000" b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BE918B-EA92-1948-9A36-85366B984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4228" b="11592"/>
          <a:stretch/>
        </p:blipFill>
        <p:spPr bwMode="auto">
          <a:xfrm>
            <a:off x="0" y="-93207"/>
            <a:ext cx="12157969" cy="689155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1F98F5-F61F-5226-A94C-789C8A09DFF9}"/>
              </a:ext>
            </a:extLst>
          </p:cNvPr>
          <p:cNvSpPr/>
          <p:nvPr/>
        </p:nvSpPr>
        <p:spPr>
          <a:xfrm>
            <a:off x="-228600" y="-347844"/>
            <a:ext cx="12649200" cy="7400826"/>
          </a:xfrm>
          <a:prstGeom prst="rect">
            <a:avLst/>
          </a:prstGeom>
          <a:solidFill>
            <a:schemeClr val="tx1">
              <a:alpha val="5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B2B7C-89ED-F540-A64D-0D5E18A71354}"/>
              </a:ext>
            </a:extLst>
          </p:cNvPr>
          <p:cNvSpPr/>
          <p:nvPr/>
        </p:nvSpPr>
        <p:spPr>
          <a:xfrm>
            <a:off x="-1450258" y="-4117255"/>
            <a:ext cx="15092516" cy="1509251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 useBgFill="1">
        <p:nvSpPr>
          <p:cNvPr id="21" name="Rounded Rectangle 20">
            <a:extLst>
              <a:ext uri="{FF2B5EF4-FFF2-40B4-BE49-F238E27FC236}">
                <a16:creationId xmlns:a16="http://schemas.microsoft.com/office/drawing/2014/main" id="{D6787DAF-363B-FF49-8B5C-94BB07360B4E}"/>
              </a:ext>
            </a:extLst>
          </p:cNvPr>
          <p:cNvSpPr/>
          <p:nvPr/>
        </p:nvSpPr>
        <p:spPr>
          <a:xfrm rot="2314562">
            <a:off x="1496965" y="313773"/>
            <a:ext cx="642321" cy="3943954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2" name="Rounded Rectangle 21">
            <a:extLst>
              <a:ext uri="{FF2B5EF4-FFF2-40B4-BE49-F238E27FC236}">
                <a16:creationId xmlns:a16="http://schemas.microsoft.com/office/drawing/2014/main" id="{A550FAD0-EC64-B541-9FEF-F3F576427C79}"/>
              </a:ext>
            </a:extLst>
          </p:cNvPr>
          <p:cNvSpPr/>
          <p:nvPr/>
        </p:nvSpPr>
        <p:spPr>
          <a:xfrm rot="2314562">
            <a:off x="1473736" y="1524900"/>
            <a:ext cx="642321" cy="4080509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3" name="Rounded Rectangle 22">
            <a:extLst>
              <a:ext uri="{FF2B5EF4-FFF2-40B4-BE49-F238E27FC236}">
                <a16:creationId xmlns:a16="http://schemas.microsoft.com/office/drawing/2014/main" id="{95ACA153-32CF-B343-BD0F-8295EFA0D82C}"/>
              </a:ext>
            </a:extLst>
          </p:cNvPr>
          <p:cNvSpPr/>
          <p:nvPr/>
        </p:nvSpPr>
        <p:spPr>
          <a:xfrm rot="2314562">
            <a:off x="1563665" y="2358741"/>
            <a:ext cx="642321" cy="4513190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4" name="Rounded Rectangle 23">
            <a:extLst>
              <a:ext uri="{FF2B5EF4-FFF2-40B4-BE49-F238E27FC236}">
                <a16:creationId xmlns:a16="http://schemas.microsoft.com/office/drawing/2014/main" id="{4A087067-6FBB-1745-A5D4-628D980A11A2}"/>
              </a:ext>
            </a:extLst>
          </p:cNvPr>
          <p:cNvSpPr/>
          <p:nvPr/>
        </p:nvSpPr>
        <p:spPr>
          <a:xfrm rot="2314562">
            <a:off x="1014528" y="4518245"/>
            <a:ext cx="642321" cy="4019894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BF447-6E17-1A45-AD94-46DCD25C1D16}"/>
              </a:ext>
            </a:extLst>
          </p:cNvPr>
          <p:cNvSpPr/>
          <p:nvPr/>
        </p:nvSpPr>
        <p:spPr>
          <a:xfrm>
            <a:off x="3032460" y="3639105"/>
            <a:ext cx="59193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DZ" sz="2000" dirty="0">
                <a:solidFill>
                  <a:schemeClr val="bg1"/>
                </a:solidFill>
              </a:rPr>
              <a:t>- محمد البشير الإبراهيمي وُلد سنة </a:t>
            </a:r>
            <a:r>
              <a:rPr lang="ar-DZ" sz="2000" b="1" dirty="0">
                <a:solidFill>
                  <a:schemeClr val="bg1"/>
                </a:solidFill>
              </a:rPr>
              <a:t>1893</a:t>
            </a:r>
            <a:r>
              <a:rPr lang="ar-DZ" sz="2000" dirty="0">
                <a:solidFill>
                  <a:schemeClr val="bg1"/>
                </a:solidFill>
              </a:rPr>
              <a:t> في قرية </a:t>
            </a:r>
            <a:r>
              <a:rPr lang="ar-DZ" sz="2000" b="1" dirty="0">
                <a:solidFill>
                  <a:schemeClr val="bg1"/>
                </a:solidFill>
              </a:rPr>
              <a:t>سيدي عيسى</a:t>
            </a:r>
            <a:r>
              <a:rPr lang="ar-DZ" sz="2000" dirty="0">
                <a:solidFill>
                  <a:schemeClr val="bg1"/>
                </a:solidFill>
              </a:rPr>
              <a:t> بولاية </a:t>
            </a:r>
            <a:r>
              <a:rPr lang="ar-DZ" sz="2000" b="1" dirty="0">
                <a:solidFill>
                  <a:schemeClr val="bg1"/>
                </a:solidFill>
              </a:rPr>
              <a:t>سطيف</a:t>
            </a:r>
            <a:r>
              <a:rPr lang="ar-DZ" sz="2000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ar-DZ" sz="2000" dirty="0">
                <a:solidFill>
                  <a:schemeClr val="bg1"/>
                </a:solidFill>
              </a:rPr>
              <a:t>- نشأ في أسرة محافظة، حفظ القرآن الكريم صغيرًا، وتعلّم اللغة العربية والفقه والتفسير على يد كبار العلماء.</a:t>
            </a:r>
          </a:p>
          <a:p>
            <a:pPr algn="r"/>
            <a:r>
              <a:rPr lang="ar-DZ" sz="2000" dirty="0">
                <a:solidFill>
                  <a:schemeClr val="bg1"/>
                </a:solidFill>
              </a:rPr>
              <a:t>- انتقل إلى الحجاز ثم إلى دمشق وتعمق في الدراسات الإسلامية واللغوية، مما كوّن شخصيته العلمية والدينية القوية.</a:t>
            </a:r>
          </a:p>
          <a:p>
            <a:pPr algn="r"/>
            <a:r>
              <a:rPr lang="ar-DZ" sz="2000" dirty="0">
                <a:solidFill>
                  <a:schemeClr val="bg1"/>
                </a:solidFill>
              </a:rPr>
              <a:t>- توفي سنة </a:t>
            </a:r>
            <a:r>
              <a:rPr lang="ar-DZ" sz="2000" b="1" dirty="0">
                <a:solidFill>
                  <a:schemeClr val="bg1"/>
                </a:solidFill>
              </a:rPr>
              <a:t>1965</a:t>
            </a:r>
            <a:r>
              <a:rPr lang="ar-DZ" sz="2000" dirty="0">
                <a:solidFill>
                  <a:schemeClr val="bg1"/>
                </a:solidFill>
              </a:rPr>
              <a:t> بعد أن ترك أثرًا كبيرًا في الجزائر والعالم العربي.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BBEE1-A4F3-6746-AE3A-4B6E12CE6CA3}"/>
              </a:ext>
            </a:extLst>
          </p:cNvPr>
          <p:cNvSpPr/>
          <p:nvPr/>
        </p:nvSpPr>
        <p:spPr>
          <a:xfrm>
            <a:off x="3436364" y="2046826"/>
            <a:ext cx="52693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DZ" sz="96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Monadi" panose="020A0503020102020204" pitchFamily="18" charset="-78"/>
              </a:rPr>
              <a:t>مولده ونشأته</a:t>
            </a:r>
            <a:endParaRPr lang="en-LT" sz="96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Monadi" panose="020A0503020102020204" pitchFamily="18" charset="-78"/>
            </a:endParaRPr>
          </a:p>
        </p:txBody>
      </p:sp>
      <p:sp useBgFill="1">
        <p:nvSpPr>
          <p:cNvPr id="26" name="Rounded Rectangle 25">
            <a:extLst>
              <a:ext uri="{FF2B5EF4-FFF2-40B4-BE49-F238E27FC236}">
                <a16:creationId xmlns:a16="http://schemas.microsoft.com/office/drawing/2014/main" id="{79CF8A2E-6CD9-C246-88DB-41410F96B594}"/>
              </a:ext>
            </a:extLst>
          </p:cNvPr>
          <p:cNvSpPr/>
          <p:nvPr/>
        </p:nvSpPr>
        <p:spPr>
          <a:xfrm rot="2314562">
            <a:off x="10002831" y="2171981"/>
            <a:ext cx="642321" cy="3943954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7" name="Rounded Rectangle 26">
            <a:extLst>
              <a:ext uri="{FF2B5EF4-FFF2-40B4-BE49-F238E27FC236}">
                <a16:creationId xmlns:a16="http://schemas.microsoft.com/office/drawing/2014/main" id="{8BF71943-E162-8646-B793-F730AF1116CA}"/>
              </a:ext>
            </a:extLst>
          </p:cNvPr>
          <p:cNvSpPr/>
          <p:nvPr/>
        </p:nvSpPr>
        <p:spPr>
          <a:xfrm rot="2314562">
            <a:off x="9890411" y="3472071"/>
            <a:ext cx="642321" cy="4080509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8" name="Rounded Rectangle 27">
            <a:extLst>
              <a:ext uri="{FF2B5EF4-FFF2-40B4-BE49-F238E27FC236}">
                <a16:creationId xmlns:a16="http://schemas.microsoft.com/office/drawing/2014/main" id="{FC8B7B47-AD94-0B42-BF9A-FB712535E5D0}"/>
              </a:ext>
            </a:extLst>
          </p:cNvPr>
          <p:cNvSpPr/>
          <p:nvPr/>
        </p:nvSpPr>
        <p:spPr>
          <a:xfrm rot="2314562">
            <a:off x="10069531" y="4216949"/>
            <a:ext cx="642321" cy="4513190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9" name="Rounded Rectangle 28">
            <a:extLst>
              <a:ext uri="{FF2B5EF4-FFF2-40B4-BE49-F238E27FC236}">
                <a16:creationId xmlns:a16="http://schemas.microsoft.com/office/drawing/2014/main" id="{14E00701-098F-CD4F-A308-C7B7ECDFF684}"/>
              </a:ext>
            </a:extLst>
          </p:cNvPr>
          <p:cNvSpPr/>
          <p:nvPr/>
        </p:nvSpPr>
        <p:spPr>
          <a:xfrm rot="2314562">
            <a:off x="9520394" y="6376453"/>
            <a:ext cx="642321" cy="4019894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A5FE3A-D957-412A-85AD-63F89BCC0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562" y="181925"/>
            <a:ext cx="1472525" cy="147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0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0.04245 -0.0935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58333E-6 2.59259E-6 L 0.04244 -0.09352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04167E-6 3.33333E-6 L 0.04245 -0.09352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04167E-6 -1.85185E-6 L 0.04245 -0.09352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6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4245 -0.09352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6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-3.7037E-7 L 0.04245 -0.09352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6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04167E-6 3.33333E-6 L 0.04245 -0.09352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6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04167E-6 -1.85185E-6 L 0.04245 -0.09352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79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3025703" y="2780022"/>
            <a:ext cx="629671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DZ" sz="10500" b="1" spc="-150" dirty="0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الإصلاح والتعليم</a:t>
            </a:r>
            <a:endParaRPr kumimoji="0" lang="en-LT" sz="105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6702-2109-C9AC-70CE-AEADC291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408" y="362023"/>
            <a:ext cx="2411308" cy="241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97831"/>
      </p:ext>
    </p:extLst>
  </p:cSld>
  <p:clrMapOvr>
    <a:masterClrMapping/>
  </p:clrMapOvr>
  <p:transition spd="slow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7294908-9A58-794A-B85A-622DC85DA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3631" r="3631"/>
          <a:stretch/>
        </p:blipFill>
        <p:spPr bwMode="auto">
          <a:xfrm>
            <a:off x="-457200" y="-114690"/>
            <a:ext cx="12649200" cy="691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A53735-1E80-75A2-FEA7-D4CBEFDE2318}"/>
              </a:ext>
            </a:extLst>
          </p:cNvPr>
          <p:cNvSpPr/>
          <p:nvPr/>
        </p:nvSpPr>
        <p:spPr>
          <a:xfrm>
            <a:off x="-457200" y="-192188"/>
            <a:ext cx="12649200" cy="7065105"/>
          </a:xfrm>
          <a:prstGeom prst="rect">
            <a:avLst/>
          </a:prstGeom>
          <a:solidFill>
            <a:schemeClr val="tx1">
              <a:alpha val="5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3184789" y="1834088"/>
            <a:ext cx="582242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DZ" sz="88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الإصلاح والتعليم</a:t>
            </a:r>
            <a:endParaRPr lang="en-LT" sz="88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C861A1-5041-FA48-9C08-E00E83BF7177}"/>
              </a:ext>
            </a:extLst>
          </p:cNvPr>
          <p:cNvSpPr/>
          <p:nvPr/>
        </p:nvSpPr>
        <p:spPr>
          <a:xfrm>
            <a:off x="9311270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D6F6DD-4828-4A4E-9336-6CCFE09E4AFE}"/>
              </a:ext>
            </a:extLst>
          </p:cNvPr>
          <p:cNvSpPr/>
          <p:nvPr/>
        </p:nvSpPr>
        <p:spPr>
          <a:xfrm>
            <a:off x="10120433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E9B72F-DF87-5F4E-B684-D0770028819B}"/>
              </a:ext>
            </a:extLst>
          </p:cNvPr>
          <p:cNvSpPr/>
          <p:nvPr/>
        </p:nvSpPr>
        <p:spPr>
          <a:xfrm>
            <a:off x="10912521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E454DD4-D90A-704B-ABC6-4575E360C82E}"/>
              </a:ext>
            </a:extLst>
          </p:cNvPr>
          <p:cNvSpPr/>
          <p:nvPr/>
        </p:nvSpPr>
        <p:spPr>
          <a:xfrm>
            <a:off x="534309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8481F1-4643-EF42-A9CE-7AE30251B04D}"/>
              </a:ext>
            </a:extLst>
          </p:cNvPr>
          <p:cNvSpPr/>
          <p:nvPr/>
        </p:nvSpPr>
        <p:spPr>
          <a:xfrm>
            <a:off x="1343472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B79AB2B-D9AB-BB40-95B4-1E83C4B41C2F}"/>
              </a:ext>
            </a:extLst>
          </p:cNvPr>
          <p:cNvSpPr/>
          <p:nvPr/>
        </p:nvSpPr>
        <p:spPr>
          <a:xfrm>
            <a:off x="2135560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3102A-C439-79E1-15E0-54144C46C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46" y="212339"/>
            <a:ext cx="1725508" cy="17255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A99651-C1DB-1C69-1A48-355AE98C55F5}"/>
              </a:ext>
            </a:extLst>
          </p:cNvPr>
          <p:cNvSpPr/>
          <p:nvPr/>
        </p:nvSpPr>
        <p:spPr>
          <a:xfrm>
            <a:off x="3032460" y="3639105"/>
            <a:ext cx="59193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DZ" sz="2000" dirty="0">
                <a:solidFill>
                  <a:schemeClr val="bg1"/>
                </a:solidFill>
              </a:rPr>
              <a:t>- كان البشير الإبراهيمي من كبار المصلحين، ركز على التعليم كوسيلة لتحرير الشعب من الجهل والاستعمار.</a:t>
            </a:r>
          </a:p>
          <a:p>
            <a:pPr algn="r"/>
            <a:r>
              <a:rPr lang="ar-DZ" sz="2000" dirty="0">
                <a:solidFill>
                  <a:schemeClr val="bg1"/>
                </a:solidFill>
              </a:rPr>
              <a:t>- شارك في تأسيس </a:t>
            </a:r>
            <a:r>
              <a:rPr lang="ar-DZ" sz="2000" b="1" dirty="0">
                <a:solidFill>
                  <a:schemeClr val="bg1"/>
                </a:solidFill>
              </a:rPr>
              <a:t>جمعية العلماء المسلمين الجزائريين</a:t>
            </a:r>
            <a:r>
              <a:rPr lang="ar-DZ" sz="2000" dirty="0">
                <a:solidFill>
                  <a:schemeClr val="bg1"/>
                </a:solidFill>
              </a:rPr>
              <a:t> سنة 1931، وكان نائبًا للشيخ عبد الحميد بن باديس، ثم رئيسًا بعد وفاته.</a:t>
            </a:r>
          </a:p>
          <a:p>
            <a:pPr algn="r"/>
            <a:r>
              <a:rPr lang="ar-DZ" sz="2000" dirty="0">
                <a:solidFill>
                  <a:schemeClr val="bg1"/>
                </a:solidFill>
              </a:rPr>
              <a:t>-فتح مدارس حرة في وجه سياسة التجهيل الفرنسية، وكتب مقالات تدعو إلى التوحيد، محاربة البدع، وتعليم اللغة العربية.</a:t>
            </a:r>
          </a:p>
          <a:p>
            <a:pPr algn="r"/>
            <a:r>
              <a:rPr lang="ar-DZ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872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45833E-6 -3.7037E-6 L -1.45833E-6 -0.05532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ccel="50000" decel="50000" autoRev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0" dur="1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5E-6 -3.7037E-6 L 2.5E-6 -0.05532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ccel="50000" de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4" dur="1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3.7037E-6 L -1.45833E-6 -0.05532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4.16667E-7 -0.05532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16667E-6 -3.7037E-6 L 4.16667E-6 -0.05532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6" dur="1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08333E-7 -3.7037E-6 L 2.08333E-7 -0.05532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869579" y="3239532"/>
            <a:ext cx="629671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DZ" sz="88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مقاومة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DZ" sz="8800" b="1" spc="-150" dirty="0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الاستعمار</a:t>
            </a:r>
            <a:endParaRPr kumimoji="0" lang="en-LT" sz="88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05477-C283-108E-D3A6-1C89432E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659" y="0"/>
            <a:ext cx="3223831" cy="322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98466"/>
      </p:ext>
    </p:extLst>
  </p:cSld>
  <p:clrMapOvr>
    <a:masterClrMapping/>
  </p:clrMapOvr>
  <p:transition spd="slow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E6FB2E9-7E21-1A4B-B7D9-51B1351B3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1574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075407-9377-7979-76E2-72FD56664887}"/>
              </a:ext>
            </a:extLst>
          </p:cNvPr>
          <p:cNvSpPr/>
          <p:nvPr/>
        </p:nvSpPr>
        <p:spPr>
          <a:xfrm>
            <a:off x="-101600" y="0"/>
            <a:ext cx="122936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2063472" y="-34223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3011672" y="1834088"/>
            <a:ext cx="61686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DZ" sz="88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مقاومة الاستعمار</a:t>
            </a:r>
            <a:endParaRPr lang="en-LT" sz="88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 useBgFill="1">
        <p:nvSpPr>
          <p:cNvPr id="28" name="Oval 27">
            <a:extLst>
              <a:ext uri="{FF2B5EF4-FFF2-40B4-BE49-F238E27FC236}">
                <a16:creationId xmlns:a16="http://schemas.microsoft.com/office/drawing/2014/main" id="{F5655B3E-FE88-834E-A29C-AE048BDB4893}"/>
              </a:ext>
            </a:extLst>
          </p:cNvPr>
          <p:cNvSpPr/>
          <p:nvPr/>
        </p:nvSpPr>
        <p:spPr>
          <a:xfrm>
            <a:off x="8936754" y="1377174"/>
            <a:ext cx="363362" cy="363362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30" name="Oval 29">
            <a:extLst>
              <a:ext uri="{FF2B5EF4-FFF2-40B4-BE49-F238E27FC236}">
                <a16:creationId xmlns:a16="http://schemas.microsoft.com/office/drawing/2014/main" id="{9429F179-E309-5B4C-9AC1-9EAF871D7405}"/>
              </a:ext>
            </a:extLst>
          </p:cNvPr>
          <p:cNvSpPr/>
          <p:nvPr/>
        </p:nvSpPr>
        <p:spPr>
          <a:xfrm>
            <a:off x="9288907" y="1657274"/>
            <a:ext cx="1030414" cy="1030414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31" name="Oval 30">
            <a:extLst>
              <a:ext uri="{FF2B5EF4-FFF2-40B4-BE49-F238E27FC236}">
                <a16:creationId xmlns:a16="http://schemas.microsoft.com/office/drawing/2014/main" id="{D53930A9-9ED7-C347-B138-C9D92018A994}"/>
              </a:ext>
            </a:extLst>
          </p:cNvPr>
          <p:cNvSpPr/>
          <p:nvPr/>
        </p:nvSpPr>
        <p:spPr>
          <a:xfrm>
            <a:off x="10018836" y="2564904"/>
            <a:ext cx="1728192" cy="1728192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0ABEB-7D13-5AD8-4215-30A3ED429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112" y="-550047"/>
            <a:ext cx="2526935" cy="25269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09D6AE-16C6-89A9-761F-FEFA69F83A22}"/>
              </a:ext>
            </a:extLst>
          </p:cNvPr>
          <p:cNvSpPr/>
          <p:nvPr/>
        </p:nvSpPr>
        <p:spPr>
          <a:xfrm>
            <a:off x="2814904" y="3616952"/>
            <a:ext cx="6562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DZ" sz="2400" dirty="0">
                <a:solidFill>
                  <a:schemeClr val="bg1"/>
                </a:solidFill>
              </a:rPr>
              <a:t>- عارض البشير الإبراهيمي الاستعمار الفرنسي بالكلمة والموقف.</a:t>
            </a:r>
          </a:p>
          <a:p>
            <a:pPr algn="r"/>
            <a:r>
              <a:rPr lang="ar-DZ" sz="2400" dirty="0">
                <a:solidFill>
                  <a:schemeClr val="bg1"/>
                </a:solidFill>
              </a:rPr>
              <a:t>- نُفي إلى الجنوب الجزائري سنة 1940 ثم إلى المشرق العربي، بسبب مواقفه الداعمة للاستقلال ورفضه للسياسات الفرنسية.</a:t>
            </a:r>
          </a:p>
          <a:p>
            <a:pPr algn="r"/>
            <a:r>
              <a:rPr lang="ar-DZ" sz="2400" dirty="0">
                <a:solidFill>
                  <a:schemeClr val="bg1"/>
                </a:solidFill>
              </a:rPr>
              <a:t>- بعد اندلاع </a:t>
            </a:r>
            <a:r>
              <a:rPr lang="ar-DZ" sz="2400" b="1" dirty="0">
                <a:solidFill>
                  <a:schemeClr val="bg1"/>
                </a:solidFill>
              </a:rPr>
              <a:t>ثورة التحرير سنة 1954</a:t>
            </a:r>
            <a:r>
              <a:rPr lang="ar-DZ" sz="2400" dirty="0">
                <a:solidFill>
                  <a:schemeClr val="bg1"/>
                </a:solidFill>
              </a:rPr>
              <a:t>، دعمها بقوة من الخارج، وكتب كلمات مؤثرة في دعم المجاهدين والشعب الجزائري.</a:t>
            </a:r>
          </a:p>
        </p:txBody>
      </p:sp>
    </p:spTree>
    <p:extLst>
      <p:ext uri="{BB962C8B-B14F-4D97-AF65-F5344CB8AC3E}">
        <p14:creationId xmlns:p14="http://schemas.microsoft.com/office/powerpoint/2010/main" val="304678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64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3.54167E-6 -0.1388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64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4167E-6 3.33333E-6 L 3.54167E-6 -0.1388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64" presetClass="path" presetSubtype="0" repeatCount="indefinite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875E-6 0 L 1.875E-6 -0.1388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778967" y="3463212"/>
            <a:ext cx="629671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DZ" sz="8800" b="1" spc="-150" dirty="0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أثره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DZ" sz="8800" b="1" spc="-150" dirty="0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وإرثه</a:t>
            </a:r>
            <a:endParaRPr kumimoji="0" lang="en-LT" sz="88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51AC3-D5E6-3F3A-E620-4D9E7AC7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854" y="990259"/>
            <a:ext cx="2326291" cy="23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6434"/>
      </p:ext>
    </p:extLst>
  </p:cSld>
  <p:clrMapOvr>
    <a:masterClrMapping/>
  </p:clrMapOvr>
  <p:transition spd="slow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29F581C-915B-3B4C-9A89-1AA8FB4A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-36586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A5AFAF-87C3-F337-520C-D9D7EC6660FE}"/>
              </a:ext>
            </a:extLst>
          </p:cNvPr>
          <p:cNvSpPr/>
          <p:nvPr/>
        </p:nvSpPr>
        <p:spPr>
          <a:xfrm>
            <a:off x="-50609" y="0"/>
            <a:ext cx="1229322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4053867" y="2079049"/>
            <a:ext cx="210666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DZ" sz="8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وإرثه</a:t>
            </a:r>
            <a:endParaRPr kumimoji="0" lang="en-LT" sz="8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D1D594-5228-7E40-8C11-673A42AE8EE2}"/>
              </a:ext>
            </a:extLst>
          </p:cNvPr>
          <p:cNvSpPr/>
          <p:nvPr/>
        </p:nvSpPr>
        <p:spPr>
          <a:xfrm>
            <a:off x="6341676" y="2130304"/>
            <a:ext cx="153439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DZ" sz="8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أثره</a:t>
            </a:r>
            <a:endParaRPr kumimoji="0" lang="en-LT" sz="8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02350-FC07-2A0D-9894-C1F41FC8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49" y="616947"/>
            <a:ext cx="1713731" cy="1713731"/>
          </a:xfrm>
          <a:prstGeom prst="rect">
            <a:avLst/>
          </a:prstGeom>
        </p:spPr>
      </p:pic>
      <p:pic>
        <p:nvPicPr>
          <p:cNvPr id="1026" name="Picture 2" descr="اثار الامام محمد البشير الابراهيمي -5 مجلدات - مكتبة دار المحدث للنشر  والتوزيع">
            <a:extLst>
              <a:ext uri="{FF2B5EF4-FFF2-40B4-BE49-F238E27FC236}">
                <a16:creationId xmlns:a16="http://schemas.microsoft.com/office/drawing/2014/main" id="{96F8D104-C978-785F-516E-B13CE64E0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3452">
            <a:off x="443336" y="504294"/>
            <a:ext cx="1868487" cy="275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wf.com: الشيخ البشير الإبراهيمي &quot; إمام: محمد عمارة: رسائل الإصلا: كتب">
            <a:extLst>
              <a:ext uri="{FF2B5EF4-FFF2-40B4-BE49-F238E27FC236}">
                <a16:creationId xmlns:a16="http://schemas.microsoft.com/office/drawing/2014/main" id="{2D720619-E671-98E2-F629-4F5F4BD1D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6" y="3006920"/>
            <a:ext cx="1735102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من أقوال الشيخ محمد البشير الإبراهيمي الجزائري ...رحمة الــلـه عليه .">
            <a:extLst>
              <a:ext uri="{FF2B5EF4-FFF2-40B4-BE49-F238E27FC236}">
                <a16:creationId xmlns:a16="http://schemas.microsoft.com/office/drawing/2014/main" id="{34C2E220-1265-6928-2587-04C01F732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7409">
            <a:off x="9181855" y="489454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رحمة الله عليه الشيخ البشير الإبراهيمي..🇩🇿">
            <a:extLst>
              <a:ext uri="{FF2B5EF4-FFF2-40B4-BE49-F238E27FC236}">
                <a16:creationId xmlns:a16="http://schemas.microsoft.com/office/drawing/2014/main" id="{6E31D823-4421-EF41-AC28-F4DE0EAD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53580">
            <a:off x="9553684" y="2535980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مٶسسة مالك بن نبي للبحوث الفكرية و التطوير - ✍ يقول العلامة الشّيخ البشير  الإبراهيمي رحمه الله : ================= إنَّ كلَّ محاولة اليوم لمحو مظاهر  الإسلام وسمة التديُّن والعبث بلغة القرآن ومقوِّمات">
            <a:extLst>
              <a:ext uri="{FF2B5EF4-FFF2-40B4-BE49-F238E27FC236}">
                <a16:creationId xmlns:a16="http://schemas.microsoft.com/office/drawing/2014/main" id="{9A2A65EB-2336-F1C6-73A7-5A2D46B1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01">
            <a:off x="8918366" y="238832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C8CDF9-4292-3765-258C-4C634F462047}"/>
              </a:ext>
            </a:extLst>
          </p:cNvPr>
          <p:cNvSpPr/>
          <p:nvPr/>
        </p:nvSpPr>
        <p:spPr>
          <a:xfrm>
            <a:off x="2223783" y="3529986"/>
            <a:ext cx="67548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DZ" sz="2400" dirty="0">
                <a:solidFill>
                  <a:schemeClr val="bg1"/>
                </a:solidFill>
              </a:rPr>
              <a:t>بعد الاستقلال، عاد الإبراهيمي إلى الجزائر وشارك لفترة قصيرة في الحكومة المؤقتة كنائب رئيس.</a:t>
            </a:r>
          </a:p>
          <a:p>
            <a:pPr algn="r"/>
            <a:r>
              <a:rPr lang="ar-DZ" sz="2400" dirty="0">
                <a:solidFill>
                  <a:schemeClr val="bg1"/>
                </a:solidFill>
              </a:rPr>
              <a:t>آثر الابتعاد عن السياسة لاحقًا، وركز على التوجيه الفكري.</a:t>
            </a:r>
          </a:p>
          <a:p>
            <a:pPr algn="r"/>
            <a:r>
              <a:rPr lang="ar-DZ" sz="2400" dirty="0">
                <a:solidFill>
                  <a:schemeClr val="bg1"/>
                </a:solidFill>
              </a:rPr>
              <a:t>خلّف مؤلفات قوية مثل </a:t>
            </a:r>
            <a:r>
              <a:rPr lang="ar-DZ" sz="2400" b="1" dirty="0">
                <a:solidFill>
                  <a:schemeClr val="bg1"/>
                </a:solidFill>
              </a:rPr>
              <a:t>"عيون البصائر"</a:t>
            </a:r>
            <a:r>
              <a:rPr lang="ar-DZ" sz="2400" dirty="0">
                <a:solidFill>
                  <a:schemeClr val="bg1"/>
                </a:solidFill>
              </a:rPr>
              <a:t>، واعتُبر رمزًا للهوية الوطنية والدفاع عن اللغة والدين.</a:t>
            </a:r>
          </a:p>
          <a:p>
            <a:pPr algn="r"/>
            <a:r>
              <a:rPr lang="ar-DZ" sz="2400" dirty="0">
                <a:solidFill>
                  <a:schemeClr val="bg1"/>
                </a:solidFill>
              </a:rPr>
              <a:t>لا يزال اسمه حاضرًا في المدارس، الجامعات، والشوارع تكريمًا لجهوده.</a:t>
            </a:r>
          </a:p>
        </p:txBody>
      </p:sp>
    </p:spTree>
    <p:extLst>
      <p:ext uri="{BB962C8B-B14F-4D97-AF65-F5344CB8AC3E}">
        <p14:creationId xmlns:p14="http://schemas.microsoft.com/office/powerpoint/2010/main" val="5187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55000"/>
          </a:schemeClr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266</Words>
  <Application>Microsoft Office PowerPoint</Application>
  <PresentationFormat>Widescreen</PresentationFormat>
  <Paragraphs>32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 Light</vt:lpstr>
      <vt:lpstr>Raleway Black</vt:lpstr>
      <vt:lpstr>Montserrat</vt:lpstr>
      <vt:lpstr>Calibri</vt:lpstr>
      <vt:lpstr>Raleway</vt:lpstr>
      <vt:lpstr>Monadi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2023-10-03T06:31:12Z</dcterms:created>
  <dcterms:modified xsi:type="dcterms:W3CDTF">2025-05-12T16:00:58Z</dcterms:modified>
</cp:coreProperties>
</file>