
<file path=[Content_Types].xml><?xml version="1.0" encoding="utf-8"?>
<Types xmlns="http://schemas.openxmlformats.org/package/2006/content-types">
  <Default Extension="xml" ContentType="application/xml"/>
  <Default Extension="jpeg" ContentType="image/jpeg"/>
  <Default Extension="JPG" ContentType="image/.jpg"/>
  <Default Extension="emf" ContentType="image/x-emf"/>
  <Default Extension="png" ContentType="image/png"/>
  <Default Extension="rels" ContentType="application/vnd.openxmlformats-package.relationships+xml"/>
  <Override PartName="/customXml/itemProps15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2.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 id="2147483663" r:id="rId4"/>
  </p:sldMasterIdLst>
  <p:notesMasterIdLst>
    <p:notesMasterId r:id="rId6"/>
  </p:notesMasterIdLst>
  <p:handoutMasterIdLst>
    <p:handoutMasterId r:id="rId23"/>
  </p:handoutMasterIdLst>
  <p:sldIdLst>
    <p:sldId id="269" r:id="rId5"/>
    <p:sldId id="270" r:id="rId7"/>
    <p:sldId id="260" r:id="rId8"/>
    <p:sldId id="266" r:id="rId9"/>
    <p:sldId id="276" r:id="rId10"/>
    <p:sldId id="277" r:id="rId11"/>
    <p:sldId id="267" r:id="rId12"/>
    <p:sldId id="278" r:id="rId13"/>
    <p:sldId id="279" r:id="rId14"/>
    <p:sldId id="280" r:id="rId15"/>
    <p:sldId id="281" r:id="rId16"/>
    <p:sldId id="282" r:id="rId17"/>
    <p:sldId id="283" r:id="rId18"/>
    <p:sldId id="268" r:id="rId19"/>
    <p:sldId id="284" r:id="rId20"/>
    <p:sldId id="285" r:id="rId21"/>
    <p:sldId id="286" r:id="rId22"/>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874"/>
    <a:srgbClr val="D3CCD6"/>
    <a:srgbClr val="FFFFFF"/>
    <a:srgbClr val="C8C8C8"/>
    <a:srgbClr val="EAE7EC"/>
    <a:srgbClr val="DCDCDC"/>
    <a:srgbClr val="F0F0F0"/>
    <a:srgbClr val="E6E6E6"/>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8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9" Type="http://schemas.openxmlformats.org/officeDocument/2006/relationships/tags" Target="tags/tag152.xml"/><Relationship Id="rId28" Type="http://schemas.openxmlformats.org/officeDocument/2006/relationships/customXml" Target="../customXml/item1.xml"/><Relationship Id="rId27" Type="http://schemas.openxmlformats.org/officeDocument/2006/relationships/customXmlProps" Target="../customXml/itemProps15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尊敬的各位老师和</a:t>
            </a:r>
            <a:r>
              <a:rPr lang="zh-CN" altLang="en-US"/>
              <a:t>同学：</a:t>
            </a:r>
            <a:endParaRPr lang="en-US" altLang="zh-CN"/>
          </a:p>
          <a:p>
            <a:r>
              <a:rPr lang="zh-CN" altLang="en-US"/>
              <a:t>大家好！我是赵方亮，今天我来介绍我的</a:t>
            </a:r>
            <a:r>
              <a:rPr lang="zh-CN" altLang="en-US"/>
              <a:t>答辩课题</a:t>
            </a:r>
            <a:r>
              <a:rPr lang="en-US" altLang="zh-CN"/>
              <a:t>——</a:t>
            </a:r>
            <a:r>
              <a:rPr lang="zh-CN" altLang="en-US"/>
              <a:t>基于软硬协同的任务调度和中断响应研究，指导老师是向勇老师。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针对简化交互这条原则，本课题设计了硬件响应中断机制。执行流任务模型将中断处理例程转化为中断处理任务，它的职责是根据中断信号来唤醒阻塞在对应事件上的任务。</a:t>
            </a:r>
            <a:endParaRPr lang="zh-CN" altLang="en-US"/>
          </a:p>
          <a:p>
            <a:r>
              <a:rPr lang="zh-CN" altLang="en-US"/>
              <a:t>而硬件响应中断机制则是指由硬件来实现软件中断处理任务相同的功能，它需要通过以下几个步骤：</a:t>
            </a:r>
            <a:endParaRPr lang="en-US" altLang="zh-CN"/>
          </a:p>
          <a:p>
            <a:r>
              <a:rPr lang="en-US" altLang="zh-CN"/>
              <a:t>- </a:t>
            </a:r>
            <a:r>
              <a:rPr lang="zh-CN" altLang="en-US"/>
              <a:t>软件在硬件中维护阻塞任务与等待的中断的关系；</a:t>
            </a:r>
            <a:endParaRPr lang="zh-CN" altLang="en-US"/>
          </a:p>
          <a:p>
            <a:r>
              <a:rPr lang="en-US" altLang="zh-CN"/>
              <a:t>- </a:t>
            </a:r>
            <a:r>
              <a:rPr lang="zh-CN" altLang="en-US"/>
              <a:t>当硬件收到中断信号后，完成唤醒任务的操作；</a:t>
            </a:r>
            <a:endParaRPr lang="zh-CN" altLang="en-US"/>
          </a:p>
          <a:p>
            <a:r>
              <a:rPr lang="en-US" altLang="zh-CN"/>
              <a:t>- </a:t>
            </a:r>
            <a:r>
              <a:rPr lang="zh-CN" altLang="en-US"/>
              <a:t>如果唤醒任务的优先级比</a:t>
            </a:r>
            <a:r>
              <a:rPr lang="en-US" altLang="zh-CN"/>
              <a:t> CPU </a:t>
            </a:r>
            <a:r>
              <a:rPr lang="zh-CN" altLang="en-US"/>
              <a:t>上运行任务的优先级高时，则向</a:t>
            </a:r>
            <a:r>
              <a:rPr lang="en-US" altLang="zh-CN"/>
              <a:t> CPU </a:t>
            </a:r>
            <a:r>
              <a:rPr lang="zh-CN" altLang="en-US"/>
              <a:t>发送中断。</a:t>
            </a:r>
            <a:endParaRPr lang="en-US" altLang="zh-CN"/>
          </a:p>
          <a:p>
            <a:r>
              <a:rPr lang="zh-CN" altLang="en-US"/>
              <a:t>这种机制不会打断</a:t>
            </a:r>
            <a:r>
              <a:rPr lang="en-US" altLang="zh-CN"/>
              <a:t> CPU</a:t>
            </a:r>
            <a:r>
              <a:rPr lang="zh-CN" altLang="en-US"/>
              <a:t>，从而减少中断导致的直接和间接开销；若仍然需要通过中断进行抢占，这种机制仍然可以减小涉及的任务</a:t>
            </a:r>
            <a:r>
              <a:rPr lang="zh-CN" altLang="en-US"/>
              <a:t>调度的开销。</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基于硬件响应中断机制，可以进一步简化任务之间的交互。</a:t>
            </a:r>
            <a:endParaRPr lang="en-US" altLang="zh-CN"/>
          </a:p>
          <a:p>
            <a:r>
              <a:rPr lang="zh-CN" altLang="en-US"/>
              <a:t>使用信号进行一次通知时，需要进出内核三次，存在着大量的特权级切换开销，在使能内核页表隔离机制时还存在多次地址空间切换开销。</a:t>
            </a:r>
            <a:endParaRPr lang="en-US" altLang="zh-CN"/>
          </a:p>
          <a:p>
            <a:r>
              <a:rPr lang="zh-CN" altLang="en-US"/>
              <a:t>本课题用硬件响应中断机制来实现任务之间的通知机制，硬件转发并处理通知</a:t>
            </a:r>
            <a:r>
              <a:rPr lang="en-US" altLang="zh-CN"/>
              <a:t>，</a:t>
            </a:r>
            <a:r>
              <a:rPr lang="zh-CN" altLang="en-US"/>
              <a:t>其流程如左下角所示</a:t>
            </a:r>
            <a:r>
              <a:rPr lang="en-US" altLang="zh-CN"/>
              <a:t>，</a:t>
            </a:r>
            <a:r>
              <a:rPr lang="zh-CN" altLang="en-US"/>
              <a:t>从而避免大量的地址空间、特权级切换导致的开销。</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接下来</a:t>
            </a:r>
            <a:r>
              <a:rPr lang="zh-CN" altLang="en-US"/>
              <a:t>是具体的硬件实现以及软件适配模块。</a:t>
            </a:r>
            <a:endParaRPr lang="en-US" altLang="zh-CN"/>
          </a:p>
          <a:p>
            <a:r>
              <a:rPr lang="zh-CN" altLang="en-US"/>
              <a:t>硬件由两个重要的部分组成，其中就绪队列根据任务标识中与调度相关的属性维护任务标识的顺序，支持优先级排序以及负载均衡功能；</a:t>
            </a:r>
            <a:endParaRPr lang="en-US" altLang="zh-CN"/>
          </a:p>
          <a:p>
            <a:r>
              <a:rPr lang="zh-CN" altLang="en-US"/>
              <a:t>而中断处理模块则由发送能力表、接收能力表和中断处理部件组成，可以处理外部中断和软件中断：</a:t>
            </a:r>
            <a:endParaRPr lang="zh-CN" altLang="en-US"/>
          </a:p>
          <a:p>
            <a:r>
              <a:rPr lang="en-US" altLang="zh-CN"/>
              <a:t>- </a:t>
            </a:r>
            <a:r>
              <a:rPr lang="zh-CN" altLang="en-US"/>
              <a:t>发送能力表中记录了可以发起通知的发送方任务标识；</a:t>
            </a:r>
            <a:endParaRPr lang="zh-CN" altLang="en-US"/>
          </a:p>
          <a:p>
            <a:r>
              <a:rPr lang="en-US" altLang="zh-CN"/>
              <a:t>- </a:t>
            </a:r>
            <a:r>
              <a:rPr lang="zh-CN" altLang="en-US"/>
              <a:t>接收能力表中则记录了可以接收外部中断和软件</a:t>
            </a:r>
            <a:r>
              <a:rPr lang="zh-CN" altLang="en-US"/>
              <a:t>中断的接收方任务标识。</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软件适配模块</a:t>
            </a:r>
            <a:r>
              <a:rPr lang="zh-CN" altLang="en-US"/>
              <a:t>则包括任务调度、通信、设备驱动、系统调用接口以及用户库等。</a:t>
            </a:r>
            <a:endParaRPr lang="en-US" altLang="zh-CN"/>
          </a:p>
          <a:p>
            <a:r>
              <a:rPr lang="zh-CN" altLang="en-US"/>
              <a:t>首先软件的运行时需要将</a:t>
            </a:r>
            <a:r>
              <a:rPr lang="en-US" altLang="zh-CN"/>
              <a:t> TAIC </a:t>
            </a:r>
            <a:r>
              <a:rPr lang="zh-CN" altLang="en-US"/>
              <a:t>的端口映射到各自的地址空间中才能使用其功能。</a:t>
            </a:r>
            <a:endParaRPr lang="en-US" altLang="zh-CN"/>
          </a:p>
          <a:p>
            <a:r>
              <a:rPr lang="zh-CN" altLang="en-US"/>
              <a:t>在任务调度模块中，需要一段在所有地址空间和特权级中共享的跳板代码来实现前后跨地址空间、特权级的任务切换。在跳板代码中，一旦下一个任务是处于不同地址空间和特权级时，软件是无法直接看到任务标识信息的，需要切换到高特权级下从硬件中重新获取标识，从而继续进行任务切换。</a:t>
            </a:r>
            <a:endParaRPr lang="en-US" altLang="zh-CN"/>
          </a:p>
          <a:p>
            <a:r>
              <a:rPr lang="zh-CN" altLang="en-US"/>
              <a:t>在任务通信模块中，这里举出了两个进程之间进行通信的例子。首先创建出父进程和子进程来作为通知的双方：</a:t>
            </a:r>
            <a:endParaRPr lang="zh-CN" altLang="en-US"/>
          </a:p>
          <a:p>
            <a:r>
              <a:rPr lang="en-US" altLang="zh-CN"/>
              <a:t>- </a:t>
            </a:r>
            <a:r>
              <a:rPr lang="zh-CN" altLang="en-US"/>
              <a:t>接收方</a:t>
            </a:r>
            <a:r>
              <a:rPr lang="zh-CN" altLang="en-US"/>
              <a:t>任务注册接收通知的能力；</a:t>
            </a:r>
            <a:endParaRPr lang="zh-CN" altLang="en-US"/>
          </a:p>
          <a:p>
            <a:r>
              <a:rPr lang="en-US" altLang="zh-CN"/>
              <a:t>- </a:t>
            </a:r>
            <a:r>
              <a:rPr lang="zh-CN" altLang="en-US"/>
              <a:t>接收方</a:t>
            </a:r>
            <a:r>
              <a:rPr lang="zh-CN" altLang="en-US"/>
              <a:t>在等待通知时，将自己阻塞；</a:t>
            </a:r>
            <a:endParaRPr lang="zh-CN" altLang="en-US"/>
          </a:p>
          <a:p>
            <a:r>
              <a:rPr lang="en-US" altLang="zh-CN"/>
              <a:t>- </a:t>
            </a:r>
            <a:r>
              <a:rPr lang="zh-CN" altLang="en-US"/>
              <a:t>发送方进程注册发送通知的能力；这里通过</a:t>
            </a:r>
            <a:r>
              <a:rPr lang="en-US" altLang="zh-CN"/>
              <a:t> sleep </a:t>
            </a:r>
            <a:r>
              <a:rPr lang="zh-CN" altLang="en-US"/>
              <a:t>保证一定在接收方注册之后才发送通知；</a:t>
            </a:r>
            <a:endParaRPr lang="zh-CN" altLang="en-US"/>
          </a:p>
          <a:p>
            <a:r>
              <a:rPr lang="en-US" altLang="zh-CN"/>
              <a:t>- </a:t>
            </a:r>
            <a:r>
              <a:rPr lang="zh-CN" altLang="en-US"/>
              <a:t>硬件唤醒接收方任务后，被唤醒</a:t>
            </a:r>
            <a:r>
              <a:rPr lang="zh-CN" altLang="en-US"/>
              <a:t>任务下一次被调度或者通过</a:t>
            </a:r>
            <a:r>
              <a:rPr lang="zh-CN" altLang="en-US"/>
              <a:t>抢占从而继续执行。</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以上就是系统的实现，接下来我将介绍围绕着任务调度、中断处理和任务通知这三个方面展开的系统评估。测试在</a:t>
            </a:r>
            <a:r>
              <a:rPr lang="en-US" altLang="zh-CN"/>
              <a:t>FPGA </a:t>
            </a:r>
            <a:r>
              <a:rPr lang="zh-CN" altLang="en-US"/>
              <a:t>中进行，实现了带有用户态中断扩展的</a:t>
            </a:r>
            <a:r>
              <a:rPr lang="en-US" altLang="zh-CN"/>
              <a:t> rocket-chip </a:t>
            </a:r>
            <a:r>
              <a:rPr lang="zh-CN" altLang="en-US"/>
              <a:t>软核，并且使用千兆以太网卡来与外界通信。</a:t>
            </a:r>
            <a:endParaRPr lang="en-US" altLang="zh-CN"/>
          </a:p>
          <a:p>
            <a:r>
              <a:rPr lang="zh-CN" altLang="en-US"/>
              <a:t>在微基准测试中，我先对</a:t>
            </a:r>
            <a:r>
              <a:rPr lang="en-US" altLang="zh-CN"/>
              <a:t> Tokio </a:t>
            </a:r>
            <a:r>
              <a:rPr lang="zh-CN" altLang="en-US"/>
              <a:t>运行时进行了修改，使用</a:t>
            </a:r>
            <a:r>
              <a:rPr lang="en-US" altLang="zh-CN"/>
              <a:t> TAIC </a:t>
            </a:r>
            <a:r>
              <a:rPr lang="zh-CN" altLang="en-US"/>
              <a:t>提供的任务队列和硬件负载均衡替换</a:t>
            </a:r>
            <a:r>
              <a:rPr lang="en-US" altLang="zh-CN"/>
              <a:t> Tokio </a:t>
            </a:r>
            <a:r>
              <a:rPr lang="zh-CN" altLang="en-US"/>
              <a:t>原本的软件任务队列和软件任务窃取算法。由于</a:t>
            </a:r>
            <a:r>
              <a:rPr lang="en-US" altLang="zh-CN"/>
              <a:t> Tokio </a:t>
            </a:r>
            <a:r>
              <a:rPr lang="zh-CN" altLang="en-US"/>
              <a:t>原本的</a:t>
            </a:r>
            <a:r>
              <a:rPr lang="zh-CN" altLang="en-US"/>
              <a:t>实现使用了大量的原子操作和互斥锁，因此在替换后，负载均衡机制的开销明显减小，前几项测试的开销减小了约</a:t>
            </a:r>
            <a:r>
              <a:rPr lang="en-US" altLang="zh-CN"/>
              <a:t> 30%</a:t>
            </a:r>
            <a:r>
              <a:rPr lang="zh-CN" altLang="en-US"/>
              <a:t>。</a:t>
            </a:r>
            <a:endParaRPr lang="zh-CN" altLang="en-US"/>
          </a:p>
          <a:p>
            <a:r>
              <a:rPr lang="zh-CN" altLang="en-US"/>
              <a:t>下一项测试则是使用</a:t>
            </a:r>
            <a:r>
              <a:rPr lang="en-US" altLang="zh-CN"/>
              <a:t> ipc-bench </a:t>
            </a:r>
            <a:r>
              <a:rPr lang="zh-CN" altLang="en-US"/>
              <a:t>比较了</a:t>
            </a:r>
            <a:r>
              <a:rPr lang="en-US" altLang="zh-CN"/>
              <a:t> TAIC </a:t>
            </a:r>
            <a:r>
              <a:rPr lang="zh-CN" altLang="en-US"/>
              <a:t>提供的通知机制与基于信号的通知机制的开销。基于</a:t>
            </a:r>
            <a:r>
              <a:rPr lang="en-US" altLang="zh-CN"/>
              <a:t> TAIC </a:t>
            </a:r>
            <a:r>
              <a:rPr lang="zh-CN" altLang="en-US"/>
              <a:t>的通知机制的开销在微秒级，而信号机制则存在数量级的差距，基于</a:t>
            </a:r>
            <a:r>
              <a:rPr lang="en-US" altLang="zh-CN"/>
              <a:t> TAIC </a:t>
            </a:r>
            <a:r>
              <a:rPr lang="zh-CN" altLang="en-US"/>
              <a:t>的通知机制将开销降低了</a:t>
            </a:r>
            <a:r>
              <a:rPr lang="en-US" altLang="zh-CN"/>
              <a:t> 98.8%</a:t>
            </a:r>
            <a:r>
              <a:rPr lang="zh-CN" altLang="en-US"/>
              <a:t>；</a:t>
            </a:r>
            <a:endParaRPr lang="en-US" altLang="zh-CN"/>
          </a:p>
          <a:p>
            <a:r>
              <a:rPr lang="zh-CN" altLang="en-US"/>
              <a:t>我进一步分析了信号机制的开销，在测试中，一次通信需要三次进出内核态，每次的开销约为</a:t>
            </a:r>
            <a:r>
              <a:rPr lang="en-US" altLang="zh-CN"/>
              <a:t> 240 </a:t>
            </a:r>
            <a:r>
              <a:rPr lang="zh-CN" altLang="en-US"/>
              <a:t>微秒，再加上其他的细微开销，因此总开销是</a:t>
            </a:r>
            <a:r>
              <a:rPr lang="en-US" altLang="zh-CN"/>
              <a:t> 749 </a:t>
            </a:r>
            <a:r>
              <a:rPr lang="zh-CN" altLang="en-US"/>
              <a:t>微秒。因此证明了</a:t>
            </a:r>
            <a:r>
              <a:rPr lang="en-US" altLang="zh-CN"/>
              <a:t> TAIC </a:t>
            </a:r>
            <a:r>
              <a:rPr lang="zh-CN" altLang="en-US"/>
              <a:t>极大程度的降低了通知机制的开销。</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后续的测试则是综合测试，首先我利用</a:t>
            </a:r>
            <a:r>
              <a:rPr lang="en-US" altLang="zh-CN"/>
              <a:t> TAIC </a:t>
            </a:r>
            <a:r>
              <a:rPr lang="zh-CN" altLang="en-US"/>
              <a:t>的硬件中断响应机制优化了</a:t>
            </a:r>
            <a:r>
              <a:rPr lang="en-US" altLang="zh-CN"/>
              <a:t> Arceos </a:t>
            </a:r>
            <a:r>
              <a:rPr lang="zh-CN" altLang="en-US"/>
              <a:t>系统</a:t>
            </a:r>
            <a:r>
              <a:rPr lang="zh-CN" altLang="en-US"/>
              <a:t>的网卡驱动，这里由于测试环境有限</a:t>
            </a:r>
            <a:r>
              <a:rPr lang="en-US" altLang="zh-CN"/>
              <a:t>，</a:t>
            </a:r>
            <a:r>
              <a:rPr lang="zh-CN" altLang="en-US"/>
              <a:t>只与轮询机制进行了比较。由于轮询机制需要</a:t>
            </a:r>
            <a:r>
              <a:rPr lang="en-US" altLang="zh-CN"/>
              <a:t> CPU </a:t>
            </a:r>
            <a:r>
              <a:rPr lang="zh-CN" altLang="en-US"/>
              <a:t>定期来检查网卡状态，使用</a:t>
            </a:r>
            <a:r>
              <a:rPr lang="en-US" altLang="zh-CN"/>
              <a:t> TAIC </a:t>
            </a:r>
            <a:r>
              <a:rPr lang="zh-CN" altLang="en-US"/>
              <a:t>则避免了</a:t>
            </a:r>
            <a:r>
              <a:rPr lang="zh-CN" altLang="en-US"/>
              <a:t>这部分开销，将</a:t>
            </a:r>
            <a:r>
              <a:rPr lang="en-US" altLang="zh-CN"/>
              <a:t> Redis </a:t>
            </a:r>
            <a:r>
              <a:rPr lang="zh-CN" altLang="en-US"/>
              <a:t>的吞吐量提升了</a:t>
            </a:r>
            <a:r>
              <a:rPr lang="en-US" altLang="zh-CN"/>
              <a:t> 6% </a:t>
            </a:r>
            <a:r>
              <a:rPr lang="zh-CN" altLang="en-US"/>
              <a:t>～</a:t>
            </a:r>
            <a:r>
              <a:rPr lang="en-US" altLang="zh-CN"/>
              <a:t> 7%</a:t>
            </a:r>
            <a:r>
              <a:rPr lang="zh-CN" altLang="en-US"/>
              <a:t>。</a:t>
            </a:r>
            <a:endParaRPr lang="zh-CN" altLang="en-US"/>
          </a:p>
          <a:p>
            <a:endParaRPr lang="en-US" altLang="zh-CN"/>
          </a:p>
          <a:p>
            <a:r>
              <a:rPr lang="zh-CN" altLang="en-US"/>
              <a:t>另一项综合测试是在</a:t>
            </a:r>
            <a:r>
              <a:rPr lang="en-US" altLang="zh-CN"/>
              <a:t> Rel4 </a:t>
            </a:r>
            <a:r>
              <a:rPr lang="zh-CN" altLang="en-US"/>
              <a:t>系统上进行的。</a:t>
            </a:r>
            <a:r>
              <a:rPr lang="en-US" altLang="zh-CN"/>
              <a:t>Rel4 </a:t>
            </a:r>
            <a:r>
              <a:rPr lang="zh-CN" altLang="en-US"/>
              <a:t>原本的异步</a:t>
            </a:r>
            <a:r>
              <a:rPr lang="en-US" altLang="zh-CN"/>
              <a:t> IPC </a:t>
            </a:r>
            <a:r>
              <a:rPr lang="zh-CN" altLang="en-US"/>
              <a:t>机制是在用户态的中断处理例程中来唤醒对方的</a:t>
            </a:r>
            <a:r>
              <a:rPr lang="en-US" altLang="zh-CN"/>
              <a:t> dispatcher </a:t>
            </a:r>
            <a:r>
              <a:rPr lang="zh-CN" altLang="en-US"/>
              <a:t>任务，即左下角图中虚线箭头构成的通信环路；而</a:t>
            </a:r>
            <a:r>
              <a:rPr lang="en-US" altLang="zh-CN"/>
              <a:t> TAIC </a:t>
            </a:r>
            <a:r>
              <a:rPr lang="zh-CN" altLang="en-US"/>
              <a:t>可以直接唤醒</a:t>
            </a:r>
            <a:r>
              <a:rPr lang="en-US" altLang="zh-CN"/>
              <a:t> dispatcher</a:t>
            </a:r>
            <a:r>
              <a:rPr lang="zh-CN" altLang="en-US"/>
              <a:t>，或者</a:t>
            </a:r>
            <a:r>
              <a:rPr lang="zh-CN" altLang="en-US"/>
              <a:t>对方的处理任务，即</a:t>
            </a:r>
            <a:r>
              <a:rPr lang="zh-CN" altLang="en-US"/>
              <a:t>图中的黑色和红色箭头形成的环路，这种方式能够避免发送用户态中断</a:t>
            </a:r>
            <a:r>
              <a:rPr lang="zh-CN" altLang="en-US"/>
              <a:t>导致的开销。在这个测试中，我对比了虚线箭头和黑色箭头构成的环路，最后的结果如右下角图所示，</a:t>
            </a:r>
            <a:r>
              <a:rPr lang="en-US" altLang="zh-CN"/>
              <a:t>TAIC </a:t>
            </a:r>
            <a:r>
              <a:rPr lang="zh-CN" altLang="en-US"/>
              <a:t>将</a:t>
            </a:r>
            <a:r>
              <a:rPr lang="en-US" altLang="zh-CN"/>
              <a:t> Rel4 </a:t>
            </a:r>
            <a:r>
              <a:rPr lang="zh-CN" altLang="en-US"/>
              <a:t>在单核</a:t>
            </a:r>
            <a:r>
              <a:rPr lang="en-US" altLang="zh-CN"/>
              <a:t>/</a:t>
            </a:r>
            <a:r>
              <a:rPr lang="zh-CN" altLang="en-US"/>
              <a:t>多核环境下的单次</a:t>
            </a:r>
            <a:r>
              <a:rPr lang="en-US" altLang="zh-CN"/>
              <a:t> IPC </a:t>
            </a:r>
            <a:r>
              <a:rPr lang="zh-CN" altLang="en-US"/>
              <a:t>的开销分别降低了</a:t>
            </a:r>
            <a:r>
              <a:rPr lang="en-US" altLang="zh-CN"/>
              <a:t> 45.7% </a:t>
            </a:r>
            <a:r>
              <a:rPr lang="zh-CN" altLang="en-US"/>
              <a:t>和</a:t>
            </a:r>
            <a:r>
              <a:rPr lang="en-US" altLang="zh-CN"/>
              <a:t> 65.8%</a:t>
            </a:r>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经过这些设计与</a:t>
            </a:r>
            <a:r>
              <a:rPr lang="zh-CN" altLang="en-US"/>
              <a:t>评估，</a:t>
            </a:r>
            <a:r>
              <a:rPr lang="en-US" altLang="zh-CN"/>
              <a:t>TAIC </a:t>
            </a:r>
            <a:r>
              <a:rPr lang="zh-CN" altLang="en-US"/>
              <a:t>在任务调度、中断处理、任务通知等方面取得了较好的效果，但仍然存在不足之处：</a:t>
            </a:r>
            <a:endParaRPr lang="en-US" altLang="zh-CN"/>
          </a:p>
          <a:p>
            <a:r>
              <a:rPr lang="en-US" altLang="zh-CN"/>
              <a:t>1. </a:t>
            </a:r>
            <a:r>
              <a:rPr lang="zh-CN" altLang="en-US"/>
              <a:t>首先是统一任务模型中存在的挑战，如何将处于不同层次的任务统一到一个维度来进行调度，满足不同的性能需求，这需要展开进一步的研究。</a:t>
            </a:r>
            <a:endParaRPr lang="zh-CN" altLang="en-US"/>
          </a:p>
          <a:p>
            <a:r>
              <a:rPr lang="en-US" altLang="zh-CN"/>
              <a:t>2. </a:t>
            </a:r>
            <a:r>
              <a:rPr lang="zh-CN" altLang="en-US"/>
              <a:t>第二是软硬协同的深度不足，展开的实验仅仅对部分软件模块进行了适配，未来还需要进行更大程度的</a:t>
            </a:r>
            <a:r>
              <a:rPr lang="zh-CN" altLang="en-US"/>
              <a:t>适配以全面提升系统整体性能。</a:t>
            </a:r>
            <a:endParaRPr lang="zh-CN" altLang="en-US"/>
          </a:p>
          <a:p>
            <a:r>
              <a:rPr lang="en-US" altLang="zh-CN"/>
              <a:t>3. </a:t>
            </a:r>
            <a:r>
              <a:rPr lang="zh-CN" altLang="en-US"/>
              <a:t>第三是硬件资源</a:t>
            </a:r>
            <a:r>
              <a:rPr lang="zh-CN" altLang="en-US"/>
              <a:t>有限。一方面，需要优化已有实现；另一方面，需要进一步推动软硬协同，针对应用需求来合理分配资源，以提升系统性能。</a:t>
            </a:r>
            <a:endParaRPr lang="zh-CN" altLang="en-US"/>
          </a:p>
          <a:p>
            <a:r>
              <a:rPr lang="zh-CN" altLang="en-US"/>
              <a:t>最后是我在研究生期间取得的成果</a:t>
            </a:r>
            <a:r>
              <a:rPr lang="en-US" altLang="zh-CN"/>
              <a:t>。</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以上是我的汇报，请大家批评指正，谢谢！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我将从以下这几个方面来展开介绍。</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随着应用需求的复杂化，任务调度与中断响应机制面临着诸多挑战：</a:t>
            </a:r>
            <a:endParaRPr lang="en-US" altLang="zh-CN"/>
          </a:p>
          <a:p>
            <a:r>
              <a:rPr lang="zh-CN" altLang="en-US"/>
              <a:t>在云应用领域，数据中心需要每分钟能够处理数百万的用户请求，不仅需要满足人机交互的低延时性能需求，还需要应对前所未有的吞吐量压力；</a:t>
            </a:r>
            <a:endParaRPr lang="en-US" altLang="zh-CN"/>
          </a:p>
          <a:p>
            <a:r>
              <a:rPr lang="zh-CN" altLang="en-US"/>
              <a:t>在嵌入式实时系统领域，以车载智能座舱为例，系统需要支持多媒体数据处理、车载网络通信、车辆控制等多种功能，既需要达到工业级安全标准的硬实时性要求，又需要满足非实时性等性能需求。</a:t>
            </a:r>
            <a:endParaRPr lang="en-US" altLang="zh-CN"/>
          </a:p>
          <a:p>
            <a:r>
              <a:rPr lang="zh-CN" altLang="en-US"/>
              <a:t>当前的任务调度和中断处理机制需要在这几项指标之间进行取舍，不可兼得。在这种背景下，本课题列举出了任务调度和中断响应机制存在的几个关键问题以及对应的解决方法。</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首先是在现代操作系统中，内核空间里存在着进程</a:t>
            </a:r>
            <a:r>
              <a:rPr lang="en-US" altLang="zh-CN"/>
              <a:t>/</a:t>
            </a:r>
            <a:r>
              <a:rPr lang="zh-CN" altLang="en-US"/>
              <a:t>线程</a:t>
            </a:r>
            <a:r>
              <a:rPr lang="en-US" altLang="zh-CN"/>
              <a:t>/</a:t>
            </a:r>
            <a:r>
              <a:rPr lang="zh-CN" altLang="en-US"/>
              <a:t>协程调度；用户空间存在着线程</a:t>
            </a:r>
            <a:r>
              <a:rPr lang="en-US" altLang="zh-CN"/>
              <a:t>/</a:t>
            </a:r>
            <a:r>
              <a:rPr lang="zh-CN" altLang="en-US"/>
              <a:t>协程调度，多种任务模型并存</a:t>
            </a:r>
            <a:r>
              <a:rPr lang="zh-CN" altLang="en-US"/>
              <a:t>且不同层次的任务调度相互交织，复杂性增加。</a:t>
            </a:r>
            <a:endParaRPr lang="en-US" altLang="zh-CN"/>
          </a:p>
          <a:p>
            <a:r>
              <a:rPr lang="zh-CN" altLang="en-US"/>
              <a:t>针对这一问题，本课题将进程、线程、协程整合进基于执行流的任务模型中，并使得处于不同地址空间和特权级的任务可以在同一个调度器中被有效管理。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第二个问题是任务调度本身的开销不容忽视。任务调度中的状态变迁和负载均衡操作需要</a:t>
            </a:r>
            <a:r>
              <a:rPr lang="zh-CN" altLang="en-US"/>
              <a:t>多次读写内存，</a:t>
            </a:r>
            <a:r>
              <a:rPr lang="zh-CN" altLang="en-US"/>
              <a:t>并且需要同步互斥以及关中断等操作来保证安全性，并对系统缓存造成影响。</a:t>
            </a:r>
            <a:endParaRPr lang="en-US" altLang="zh-CN"/>
          </a:p>
          <a:p>
            <a:r>
              <a:rPr lang="zh-CN" altLang="en-US"/>
              <a:t>针对这个问题，本课题提出了软硬协同的任务状态维护方法，将任务调度的功能从软件中卸载到硬件中，避免同步互斥以及缓存一致性的开销。</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第三个问题是中断机制的负面影响。中断机制保证了系统可以快速</a:t>
            </a:r>
            <a:r>
              <a:rPr lang="zh-CN" altLang="en-US"/>
              <a:t>响应事件，但现有的软件处理方式需要切换到中断处理例程，造成额外的上下文切换开销，以及缓存污染、流水线刷新等影响，并且在中断处理过程中还涉及到任务调度的开销，对系统的吞吐量造成影响。</a:t>
            </a:r>
            <a:endParaRPr lang="en-US" altLang="zh-CN"/>
          </a:p>
          <a:p>
            <a:r>
              <a:rPr lang="zh-CN" altLang="en-US"/>
              <a:t>针对这一问题，本课题提出硬件响应中断机制，硬件在收到中断信号时，快速唤醒任务，从而减少</a:t>
            </a:r>
            <a:r>
              <a:rPr lang="en-US" altLang="zh-CN"/>
              <a:t> CPU </a:t>
            </a:r>
            <a:r>
              <a:rPr lang="zh-CN" altLang="en-US"/>
              <a:t>被打断的次数以及减小中断处理时软件进行任务调度的开销。</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下面我将介绍系统设计原则与整体架构。</a:t>
            </a:r>
            <a:r>
              <a:rPr lang="zh-CN" altLang="en-US"/>
              <a:t>系统由运行在</a:t>
            </a:r>
            <a:r>
              <a:rPr lang="en-US" altLang="zh-CN"/>
              <a:t> CPU </a:t>
            </a:r>
            <a:r>
              <a:rPr lang="zh-CN" altLang="en-US"/>
              <a:t>上的软件、硬件实现和外部设备三部分组成。</a:t>
            </a:r>
            <a:endParaRPr lang="en-US" altLang="zh-CN"/>
          </a:p>
          <a:p>
            <a:r>
              <a:rPr lang="en-US" altLang="zh-CN"/>
              <a:t>1. </a:t>
            </a:r>
            <a:r>
              <a:rPr lang="zh-CN" altLang="en-US"/>
              <a:t>第一条原则是严格划分执行流的边界，建立基于执行流的任务模型；</a:t>
            </a:r>
            <a:endParaRPr lang="zh-CN" altLang="en-US"/>
          </a:p>
          <a:p>
            <a:r>
              <a:rPr lang="en-US" altLang="zh-CN"/>
              <a:t>2. </a:t>
            </a:r>
            <a:r>
              <a:rPr lang="zh-CN" altLang="en-US"/>
              <a:t>第二条原则是将调度实体的粒度对齐到基于执行流的任务模型。</a:t>
            </a:r>
            <a:endParaRPr lang="zh-CN" altLang="en-US"/>
          </a:p>
          <a:p>
            <a:r>
              <a:rPr lang="en-US" altLang="zh-CN"/>
              <a:t>3. </a:t>
            </a:r>
            <a:r>
              <a:rPr lang="zh-CN" altLang="en-US"/>
              <a:t>第三条原则是合理的划分软硬件的边界和协作关系，简化任务之间的</a:t>
            </a:r>
            <a:r>
              <a:rPr lang="zh-CN" altLang="en-US"/>
              <a:t>交互。</a:t>
            </a:r>
            <a:endParaRPr lang="zh-CN" altLang="en-US"/>
          </a:p>
          <a:p>
            <a:r>
              <a:rPr lang="zh-CN" altLang="en-US"/>
              <a:t>接下来是详细的设计：</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在基于执行流的任务模型设计中，根据执行流所处的地址空间、特权级以及执行流的函数调用状态来描述一个具体的任务。</a:t>
            </a:r>
            <a:endParaRPr lang="en-US" altLang="zh-CN"/>
          </a:p>
          <a:p>
            <a:r>
              <a:rPr lang="zh-CN" altLang="en-US"/>
              <a:t>这种方式使得内核中的中断</a:t>
            </a:r>
            <a:r>
              <a:rPr lang="en-US" altLang="zh-CN"/>
              <a:t>/</a:t>
            </a:r>
            <a:r>
              <a:rPr lang="zh-CN" altLang="en-US"/>
              <a:t>异常处理例程、系统调用处理</a:t>
            </a:r>
            <a:r>
              <a:rPr lang="zh-CN" altLang="en-US"/>
              <a:t>函数、实现其他功能的函数以及用户态自定义的函数统一到基于执行流的任务模型中。</a:t>
            </a:r>
            <a:endParaRPr lang="zh-CN" altLang="en-US"/>
          </a:p>
          <a:p>
            <a:r>
              <a:rPr lang="zh-CN" altLang="en-US"/>
              <a:t>根据任务切换前后，两个任务所出的地址空间和特权级变化、任务切换的触发方式为主动还是被动，以及切换前后两个任务的类型是线程还是协程，可以得到右侧这张任务切换的汇总表。</a:t>
            </a:r>
            <a:endParaRPr lang="en-US" altLang="zh-CN"/>
          </a:p>
          <a:p>
            <a:r>
              <a:rPr lang="zh-CN" altLang="en-US"/>
              <a:t>从汇总表中可以看到，由于中断</a:t>
            </a:r>
            <a:r>
              <a:rPr lang="en-US" altLang="zh-CN"/>
              <a:t>/</a:t>
            </a:r>
            <a:r>
              <a:rPr lang="zh-CN" altLang="en-US"/>
              <a:t>异常导致的任务切换可对应到矩形框中的这三类：分别囊括了产生由同特权级处理或高特权级处理的中断</a:t>
            </a:r>
            <a:r>
              <a:rPr lang="en-US" altLang="zh-CN"/>
              <a:t>/</a:t>
            </a:r>
            <a:r>
              <a:rPr lang="zh-CN" altLang="en-US"/>
              <a:t>异常信号所导致的切换</a:t>
            </a:r>
            <a:r>
              <a:rPr lang="en-US" altLang="zh-CN"/>
              <a:t>，</a:t>
            </a:r>
            <a:r>
              <a:rPr lang="zh-CN" altLang="en-US"/>
              <a:t>从而证明了基于执行流的任务模型可以很好的解释中断</a:t>
            </a:r>
            <a:r>
              <a:rPr lang="en-US" altLang="zh-CN"/>
              <a:t>/</a:t>
            </a:r>
            <a:r>
              <a:rPr lang="zh-CN" altLang="en-US"/>
              <a:t>异常的处理过程。</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在将任务调度器从软件卸载到硬件的设计过程中，本课题提出了两个设计：</a:t>
            </a:r>
            <a:endParaRPr lang="en-US" altLang="zh-CN"/>
          </a:p>
          <a:p>
            <a:r>
              <a:rPr lang="zh-CN" altLang="en-US"/>
              <a:t>第一个设计为分层复合型任务标识，它由操作系统标识、进程标识和任务标识组成。任务标识由编号、优先级、以及其他调度属性等信息复合而成。操作系统标识和进程标识用来区分任务的地址空间和特权级。通过分层复合型任务标识，硬件调度器可以感知任务的所运行的地址空间、特权级以及状态、优先级等信息；</a:t>
            </a:r>
            <a:endParaRPr lang="zh-CN" altLang="en-US"/>
          </a:p>
          <a:p>
            <a:r>
              <a:rPr lang="zh-CN" altLang="en-US"/>
              <a:t>第二个设计是软硬协同的任务状态维护方法。硬件感知灰色虚线框中的就绪、运行、阻塞这三种任务状态以及维护它们之间的变迁。并与软件协作实现整体的任务状态变迁。以阻塞到就绪的任务状态变迁为例：硬件在内部维护就绪队列、阻塞队列来感知这两种</a:t>
            </a:r>
            <a:r>
              <a:rPr lang="zh-CN" altLang="en-US"/>
              <a:t>状态，通过将任务标识从阻塞队列迁移到就绪队列实现这个状态变迁。这种方式将传统方法所需要的多次内存读写操作转化成一次硬件操作，从而降低开销。</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6" name="日期占位符 15"/>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17" name="页脚占位符 16"/>
          <p:cNvSpPr>
            <a:spLocks noGrp="1"/>
          </p:cNvSpPr>
          <p:nvPr>
            <p:ph type="ftr" sz="quarter" idx="11"/>
            <p:custDataLst>
              <p:tags r:id="rId3"/>
            </p:custDataLst>
          </p:nvPr>
        </p:nvSpPr>
        <p:spPr/>
        <p:txBody>
          <a:bodyPr/>
          <a:lstStyle/>
          <a:p>
            <a:endParaRPr lang="zh-CN" altLang="en-US" dirty="0"/>
          </a:p>
        </p:txBody>
      </p:sp>
      <p:sp>
        <p:nvSpPr>
          <p:cNvPr id="18" name="灯片编号占位符 17"/>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dirty="0"/>
          </a:p>
        </p:txBody>
      </p:sp>
      <p:sp>
        <p:nvSpPr>
          <p:cNvPr id="4" name="标题 3"/>
          <p:cNvSpPr>
            <a:spLocks noGrp="1"/>
          </p:cNvSpPr>
          <p:nvPr>
            <p:ph type="title"/>
          </p:nvPr>
        </p:nvSpPr>
        <p:spPr>
          <a:xfrm>
            <a:off x="963167" y="2023572"/>
            <a:ext cx="10265664" cy="1325563"/>
          </a:xfrm>
        </p:spPr>
        <p:txBody>
          <a:bodyPr anchor="ctr" anchorCtr="0">
            <a:normAutofit/>
          </a:bodyPr>
          <a:lstStyle>
            <a:lvl1pPr>
              <a:defRPr lang="zh-CN" altLang="en-US" sz="3600" b="0" kern="1200" cap="none" baseline="0" dirty="0">
                <a:solidFill>
                  <a:srgbClr val="660874"/>
                </a:solidFill>
                <a:latin typeface="+mj-lt"/>
                <a:ea typeface="+mj-ea"/>
                <a:cs typeface="+mj-cs"/>
              </a:defRPr>
            </a:lvl1pPr>
          </a:lstStyle>
          <a:p>
            <a:r>
              <a:rPr kumimoji="1" lang="zh-CN" altLang="en-US" dirty="0"/>
              <a:t>单击此处编辑母版标题样式</a:t>
            </a:r>
            <a:endParaRPr kumimoji="1" lang="zh-CN" alt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a:prstGeom prst="rect">
            <a:avLst/>
          </a:prstGeo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397600"/>
            <a:ext cx="9799200" cy="1105200"/>
          </a:xfrm>
          <a:prstGeom prst="rect">
            <a:avLst/>
          </a:prstGeo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5040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smtClean="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a:prstGeom prst="rect">
            <a:avLst/>
          </a:prstGeo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1">
              <a:rPr lang="zh-CN" altLang="en-US" smtClean="0"/>
            </a:fld>
            <a:endParaRPr lang="zh-CN" altLang="en-US" smtClean="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smtClean="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a:prstGeom prst="rect">
            <a:avLst/>
          </a:prstGeo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08400" y="1404000"/>
            <a:ext cx="5342400" cy="4140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04000"/>
            <a:ext cx="5342400" cy="4140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1">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smtClean="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smtClean="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1">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a:prstGeom prst="rect">
            <a:avLst/>
          </a:prstGeo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1">
              <a:rPr lang="zh-CN" altLang="en-US" smtClean="0"/>
            </a:fld>
            <a:endParaRPr lang="zh-CN" altLang="en-US" smtClean="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a:prstGeom prst="rect">
            <a:avLst/>
          </a:prstGeo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a:prstGeom prst="rect">
            <a:avLst/>
          </a:prstGeo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1">
              <a:rPr lang="zh-CN" altLang="en-US" smtClean="0"/>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08400" y="1404000"/>
            <a:ext cx="5342400" cy="4140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4"/>
            </p:custDataLst>
          </p:nvPr>
        </p:nvSpPr>
        <p:spPr>
          <a:xfrm>
            <a:off x="6235750" y="1404000"/>
            <a:ext cx="5342400" cy="4140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6"/>
            </p:custDataLst>
          </p:nvPr>
        </p:nvSpPr>
        <p:spPr/>
        <p:txBody>
          <a:bodyPr/>
          <a:lstStyle/>
          <a:p>
            <a:fld id="{760FBDFE-C587-4B4C-A407-44438C67B59E}" type="datetime1">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1">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1">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7.xml"/><Relationship Id="rId6" Type="http://schemas.openxmlformats.org/officeDocument/2006/relationships/image" Target="../media/image1.emf"/><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8" Type="http://schemas.openxmlformats.org/officeDocument/2006/relationships/theme" Target="../theme/theme2.xml"/><Relationship Id="rId17" Type="http://schemas.openxmlformats.org/officeDocument/2006/relationships/tags" Target="../tags/tag60.xml"/><Relationship Id="rId16" Type="http://schemas.openxmlformats.org/officeDocument/2006/relationships/image" Target="../media/image1.emf"/><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8" Type="http://schemas.openxmlformats.org/officeDocument/2006/relationships/theme" Target="../theme/theme3.xml"/><Relationship Id="rId17" Type="http://schemas.openxmlformats.org/officeDocument/2006/relationships/tags" Target="../tags/tag108.xml"/><Relationship Id="rId16" Type="http://schemas.openxmlformats.org/officeDocument/2006/relationships/image" Target="../media/image1.emf"/><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custDataLst>
              <p:tags r:id="rId3"/>
            </p:custDataLst>
          </p:nvPr>
        </p:nvSpPr>
        <p:spPr>
          <a:xfrm>
            <a:off x="612000" y="6314400"/>
            <a:ext cx="2700000" cy="316800"/>
          </a:xfrm>
          <a:prstGeom prst="rect">
            <a:avLst/>
          </a:prstGeom>
        </p:spPr>
        <p:txBody>
          <a:bodyPr vert="horz" lIns="91440" tIns="45720" rIns="91440" bIns="45720" rtlCol="0" anchor="ctr">
            <a:noAutofit/>
          </a:bodyPr>
          <a:lstStyle>
            <a:lvl1pPr algn="l">
              <a:defRPr sz="1800" baseline="0">
                <a:solidFill>
                  <a:schemeClr val="tx1">
                    <a:tint val="75000"/>
                  </a:schemeClr>
                </a:solidFill>
              </a:defRPr>
            </a:lvl1pPr>
          </a:lstStyle>
          <a:p>
            <a:fld id="{760FBDFE-C587-4B4C-A407-44438C67B59E}" type="datetime1">
              <a:rPr lang="zh-CN" altLang="en-US" smtClean="0"/>
            </a:fld>
            <a:endParaRPr lang="zh-CN" altLang="en-US" smtClean="0"/>
          </a:p>
        </p:txBody>
      </p:sp>
      <p:sp>
        <p:nvSpPr>
          <p:cNvPr id="5" name="页脚占位符 4"/>
          <p:cNvSpPr>
            <a:spLocks noGrp="1"/>
          </p:cNvSpPr>
          <p:nvPr>
            <p:ph type="ftr" sz="quarter" idx="3"/>
            <p:custDataLst>
              <p:tags r:id="rId4"/>
            </p:custDataLst>
          </p:nvPr>
        </p:nvSpPr>
        <p:spPr>
          <a:xfrm>
            <a:off x="4116000" y="6314400"/>
            <a:ext cx="3960000" cy="316800"/>
          </a:xfrm>
          <a:prstGeom prst="rect">
            <a:avLst/>
          </a:prstGeom>
        </p:spPr>
        <p:txBody>
          <a:bodyPr vert="horz" lIns="91440" tIns="45720" rIns="91440" bIns="45720" rtlCol="0" anchor="ctr">
            <a:noAutofit/>
          </a:bodyPr>
          <a:lstStyle>
            <a:lvl1pPr algn="ctr">
              <a:defRPr sz="18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5"/>
            </p:custDataLst>
          </p:nvPr>
        </p:nvSpPr>
        <p:spPr>
          <a:xfrm>
            <a:off x="8877600" y="6314400"/>
            <a:ext cx="2700000" cy="316800"/>
          </a:xfrm>
          <a:prstGeom prst="rect">
            <a:avLst/>
          </a:prstGeom>
        </p:spPr>
        <p:txBody>
          <a:bodyPr vert="horz" lIns="91440" tIns="45720" rIns="91440" bIns="45720" rtlCol="0" anchor="ctr">
            <a:noAutofit/>
          </a:bodyPr>
          <a:lstStyle>
            <a:lvl1pPr algn="r">
              <a:defRPr sz="1800" baseline="0">
                <a:solidFill>
                  <a:schemeClr val="tx1">
                    <a:tint val="75000"/>
                  </a:schemeClr>
                </a:solidFill>
              </a:defRPr>
            </a:lvl1pPr>
          </a:lstStyle>
          <a:p>
            <a:fld id="{49AE70B2-8BF9-45C0-BB95-33D1B9D3A854}" type="slidenum">
              <a:rPr lang="zh-CN" altLang="en-US" smtClean="0"/>
            </a:fld>
            <a:endParaRPr lang="zh-CN" altLang="en-US" dirty="0" smtClean="0"/>
          </a:p>
        </p:txBody>
      </p:sp>
      <p:grpSp>
        <p:nvGrpSpPr>
          <p:cNvPr id="25" name="组合 24"/>
          <p:cNvGrpSpPr/>
          <p:nvPr userDrawn="1"/>
        </p:nvGrpSpPr>
        <p:grpSpPr>
          <a:xfrm>
            <a:off x="599225" y="1736370"/>
            <a:ext cx="10993549" cy="1903301"/>
            <a:chOff x="599225" y="1921565"/>
            <a:chExt cx="10993549" cy="1903301"/>
          </a:xfrm>
        </p:grpSpPr>
        <p:sp>
          <p:nvSpPr>
            <p:cNvPr id="22" name="矩形 21"/>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p:cNvSpPr/>
            <p:nvPr userDrawn="1"/>
          </p:nvSpPr>
          <p:spPr>
            <a:xfrm>
              <a:off x="599225" y="1921565"/>
              <a:ext cx="821803" cy="867934"/>
            </a:xfrm>
            <a:prstGeom prst="halfFrame">
              <a:avLst>
                <a:gd name="adj1" fmla="val 23474"/>
                <a:gd name="adj2" fmla="val 23475"/>
              </a:avLst>
            </a:prstGeom>
            <a:solidFill>
              <a:srgbClr val="660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p:cNvSpPr/>
            <p:nvPr userDrawn="1"/>
          </p:nvSpPr>
          <p:spPr>
            <a:xfrm>
              <a:off x="10161778" y="3614195"/>
              <a:ext cx="1430996" cy="210671"/>
            </a:xfrm>
            <a:prstGeom prst="rect">
              <a:avLst/>
            </a:prstGeom>
            <a:solidFill>
              <a:srgbClr val="660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pic>
        <p:nvPicPr>
          <p:cNvPr id="16" name="图片 15"/>
          <p:cNvPicPr>
            <a:picLocks noChangeAspect="1"/>
          </p:cNvPicPr>
          <p:nvPr userDrawn="1"/>
        </p:nvPicPr>
        <p:blipFill>
          <a:blip r:embed="rId6"/>
          <a:stretch>
            <a:fillRect/>
          </a:stretch>
        </p:blipFill>
        <p:spPr>
          <a:xfrm>
            <a:off x="9073617" y="399620"/>
            <a:ext cx="2519157" cy="991863"/>
          </a:xfrm>
          <a:prstGeom prst="rect">
            <a:avLst/>
          </a:prstGeom>
        </p:spPr>
      </p:pic>
      <p:sp>
        <p:nvSpPr>
          <p:cNvPr id="17" name="标题 16"/>
          <p:cNvSpPr>
            <a:spLocks noGrp="1"/>
          </p:cNvSpPr>
          <p:nvPr>
            <p:ph type="title"/>
          </p:nvPr>
        </p:nvSpPr>
        <p:spPr>
          <a:xfrm>
            <a:off x="963167" y="2023572"/>
            <a:ext cx="10265664" cy="1325563"/>
          </a:xfrm>
        </p:spPr>
        <p:txBody>
          <a:bodyPr anchor="ctr" anchorCtr="0">
            <a:normAutofit/>
          </a:bodyPr>
          <a:lstStyle>
            <a:lvl1pPr>
              <a:defRPr lang="zh-CN" altLang="en-US" sz="3600" b="0" kern="1200" cap="none" baseline="0" dirty="0">
                <a:solidFill>
                  <a:srgbClr val="660874"/>
                </a:solidFill>
                <a:latin typeface="+mj-lt"/>
                <a:ea typeface="+mj-ea"/>
                <a:cs typeface="+mj-cs"/>
              </a:defRPr>
            </a:lvl1pPr>
          </a:lstStyle>
          <a:p>
            <a:r>
              <a:rPr kumimoji="1" lang="zh-CN" altLang="en-US" dirty="0"/>
              <a:t>单击此处编辑母版标题样式</a:t>
            </a:r>
            <a:endParaRPr kumimoji="1" lang="zh-CN" altLang="en-US" dirty="0"/>
          </a:p>
        </p:txBody>
      </p:sp>
    </p:spTree>
    <p:custDataLst>
      <p:tags r:id="rId7"/>
    </p:custDataLst>
  </p:cSld>
  <p:clrMap bg1="lt1" tx1="dk1" bg2="lt2" tx2="dk2" accent1="accent1" accent2="accent2" accent3="accent3" accent4="accent4" accent5="accent5" accent6="accent6" hlink="hlink" folHlink="folHlink"/>
  <p:sldLayoutIdLst>
    <p:sldLayoutId id="2147483649" r:id="rId1"/>
    <p:sldLayoutId id="2147483650" r:id="rId2"/>
  </p:sldLayoutIdLst>
  <p:hf hdr="0" ftr="0"/>
  <p:txStyles>
    <p:titleStyle>
      <a:lvl1pPr algn="ctr"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黑体" panose="02010609060101010101" charset="-122"/>
          <a:ea typeface="黑体" panose="0201060906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Autofit/>
          </a:bodyPr>
          <a:lstStyle>
            <a:lvl1pPr algn="l">
              <a:defRPr sz="1800" baseline="0">
                <a:solidFill>
                  <a:schemeClr val="tx1">
                    <a:tint val="75000"/>
                  </a:schemeClr>
                </a:solidFill>
              </a:defRPr>
            </a:lvl1pPr>
          </a:lstStyle>
          <a:p>
            <a:fld id="{760FBDFE-C587-4B4C-A407-44438C67B59E}" type="datetime1">
              <a:rPr lang="zh-CN" altLang="en-US" smtClean="0"/>
            </a:fld>
            <a:endParaRPr lang="zh-CN" altLang="en-US" smtClean="0"/>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Autofit/>
          </a:bodyPr>
          <a:lstStyle>
            <a:lvl1pPr algn="ctr">
              <a:defRPr sz="18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Autofit/>
          </a:bodyPr>
          <a:lstStyle>
            <a:lvl1pPr algn="r">
              <a:defRPr sz="1800" baseline="0">
                <a:solidFill>
                  <a:schemeClr val="tx1">
                    <a:tint val="75000"/>
                  </a:schemeClr>
                </a:solidFill>
              </a:defRPr>
            </a:lvl1pPr>
          </a:lstStyle>
          <a:p>
            <a:fld id="{49AE70B2-8BF9-45C0-BB95-33D1B9D3A854}" type="slidenum">
              <a:rPr lang="zh-CN" altLang="en-US" smtClean="0"/>
            </a:fld>
            <a:endParaRPr lang="zh-CN" altLang="en-US" dirty="0" smtClean="0"/>
          </a:p>
        </p:txBody>
      </p:sp>
      <p:pic>
        <p:nvPicPr>
          <p:cNvPr id="15" name="图片 14"/>
          <p:cNvPicPr>
            <a:picLocks noChangeAspect="1"/>
          </p:cNvPicPr>
          <p:nvPr userDrawn="1"/>
        </p:nvPicPr>
        <p:blipFill>
          <a:blip r:embed="rId16"/>
          <a:stretch>
            <a:fillRect/>
          </a:stretch>
        </p:blipFill>
        <p:spPr>
          <a:xfrm>
            <a:off x="0" y="0"/>
            <a:ext cx="1825998" cy="720000"/>
          </a:xfrm>
          <a:prstGeom prst="rect">
            <a:avLst/>
          </a:prstGeom>
        </p:spPr>
      </p:pic>
      <p:cxnSp>
        <p:nvCxnSpPr>
          <p:cNvPr id="7" name="直接连接符 6"/>
          <p:cNvCxnSpPr/>
          <p:nvPr/>
        </p:nvCxnSpPr>
        <p:spPr>
          <a:xfrm>
            <a:off x="10160" y="720000"/>
            <a:ext cx="12181840" cy="0"/>
          </a:xfrm>
          <a:prstGeom prst="line">
            <a:avLst/>
          </a:prstGeom>
          <a:ln w="12700" cap="flat" cmpd="sng">
            <a:solidFill>
              <a:srgbClr val="BEBEBE"/>
            </a:solidFill>
            <a:prstDash val="sysDash"/>
            <a:miter lim="800000"/>
            <a:headEnd type="none"/>
            <a:tailEnd type="none"/>
          </a:ln>
        </p:spPr>
        <p:style>
          <a:lnRef idx="2">
            <a:schemeClr val="accent1"/>
          </a:lnRef>
          <a:fillRef idx="0">
            <a:srgbClr val="FFFFFF"/>
          </a:fillRef>
          <a:effectRef idx="0">
            <a:srgbClr val="FFFFFF"/>
          </a:effectRef>
          <a:fontRef idx="minor">
            <a:schemeClr val="tx1"/>
          </a:fontRef>
        </p:style>
      </p:cxnSp>
    </p:spTree>
    <p:custDataLst>
      <p:tags r:id="rId17"/>
    </p:custData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hdr="0" ftr="0"/>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ea"/>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custDataLst>
              <p:tags r:id="rId1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3"/>
            </p:custDataLst>
          </p:nvPr>
        </p:nvSpPr>
        <p:spPr>
          <a:xfrm>
            <a:off x="612000" y="6314400"/>
            <a:ext cx="2700000" cy="316800"/>
          </a:xfrm>
          <a:prstGeom prst="rect">
            <a:avLst/>
          </a:prstGeom>
        </p:spPr>
        <p:txBody>
          <a:bodyPr vert="horz" lIns="91440" tIns="45720" rIns="91440" bIns="45720" rtlCol="0" anchor="ctr">
            <a:noAutofit/>
          </a:bodyPr>
          <a:lstStyle>
            <a:lvl1pPr algn="l">
              <a:defRPr sz="1800" baseline="0">
                <a:solidFill>
                  <a:schemeClr val="tx1">
                    <a:tint val="75000"/>
                  </a:schemeClr>
                </a:solidFill>
              </a:defRPr>
            </a:lvl1pPr>
          </a:lstStyle>
          <a:p>
            <a:fld id="{760FBDFE-C587-4B4C-A407-44438C67B59E}" type="datetime1">
              <a:rPr lang="zh-CN" altLang="en-US" smtClean="0"/>
            </a:fld>
            <a:endParaRPr lang="zh-CN" altLang="en-US" smtClean="0"/>
          </a:p>
        </p:txBody>
      </p:sp>
      <p:sp>
        <p:nvSpPr>
          <p:cNvPr id="5" name="页脚占位符 4"/>
          <p:cNvSpPr>
            <a:spLocks noGrp="1"/>
          </p:cNvSpPr>
          <p:nvPr>
            <p:ph type="ftr" sz="quarter" idx="3"/>
            <p:custDataLst>
              <p:tags r:id="rId14"/>
            </p:custDataLst>
          </p:nvPr>
        </p:nvSpPr>
        <p:spPr>
          <a:xfrm>
            <a:off x="4116000" y="6314400"/>
            <a:ext cx="3960000" cy="316800"/>
          </a:xfrm>
          <a:prstGeom prst="rect">
            <a:avLst/>
          </a:prstGeom>
        </p:spPr>
        <p:txBody>
          <a:bodyPr vert="horz" lIns="91440" tIns="45720" rIns="91440" bIns="45720" rtlCol="0" anchor="ctr">
            <a:noAutofit/>
          </a:bodyPr>
          <a:lstStyle>
            <a:lvl1pPr algn="ctr">
              <a:defRPr sz="18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5"/>
            </p:custDataLst>
          </p:nvPr>
        </p:nvSpPr>
        <p:spPr>
          <a:xfrm>
            <a:off x="8877600" y="6314400"/>
            <a:ext cx="2700000" cy="316800"/>
          </a:xfrm>
          <a:prstGeom prst="rect">
            <a:avLst/>
          </a:prstGeom>
        </p:spPr>
        <p:txBody>
          <a:bodyPr vert="horz" lIns="91440" tIns="45720" rIns="91440" bIns="45720" rtlCol="0" anchor="ctr">
            <a:noAutofit/>
          </a:bodyPr>
          <a:lstStyle>
            <a:lvl1pPr algn="r">
              <a:defRPr sz="1800" baseline="0">
                <a:solidFill>
                  <a:schemeClr val="tx1">
                    <a:tint val="75000"/>
                  </a:schemeClr>
                </a:solidFill>
              </a:defRPr>
            </a:lvl1pPr>
          </a:lstStyle>
          <a:p>
            <a:fld id="{49AE70B2-8BF9-45C0-BB95-33D1B9D3A854}" type="slidenum">
              <a:rPr lang="zh-CN" altLang="en-US" smtClean="0"/>
            </a:fld>
            <a:endParaRPr lang="zh-CN" altLang="en-US" dirty="0" smtClean="0"/>
          </a:p>
        </p:txBody>
      </p:sp>
      <p:sp>
        <p:nvSpPr>
          <p:cNvPr id="2" name="矩形 1"/>
          <p:cNvSpPr/>
          <p:nvPr userDrawn="1"/>
        </p:nvSpPr>
        <p:spPr>
          <a:xfrm>
            <a:off x="0" y="0"/>
            <a:ext cx="1825200" cy="72009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5" name="图片 14"/>
          <p:cNvPicPr>
            <a:picLocks noChangeAspect="1"/>
          </p:cNvPicPr>
          <p:nvPr userDrawn="1"/>
        </p:nvPicPr>
        <p:blipFill>
          <a:blip r:embed="rId16"/>
          <a:stretch>
            <a:fillRect/>
          </a:stretch>
        </p:blipFill>
        <p:spPr>
          <a:xfrm>
            <a:off x="0" y="0"/>
            <a:ext cx="1826417" cy="720000"/>
          </a:xfrm>
          <a:prstGeom prst="rect">
            <a:avLst/>
          </a:prstGeom>
          <a:effectLst/>
        </p:spPr>
      </p:pic>
    </p:spTree>
    <p:custDataLst>
      <p:tags r:id="rId17"/>
    </p:custData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ea"/>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6.xml"/><Relationship Id="rId3" Type="http://schemas.openxmlformats.org/officeDocument/2006/relationships/tags" Target="../tags/tag143.xml"/><Relationship Id="rId2" Type="http://schemas.openxmlformats.org/officeDocument/2006/relationships/image" Target="../media/image2.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6.xml"/><Relationship Id="rId3" Type="http://schemas.openxmlformats.org/officeDocument/2006/relationships/tags" Target="../tags/tag144.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6.xml"/><Relationship Id="rId4" Type="http://schemas.openxmlformats.org/officeDocument/2006/relationships/tags" Target="../tags/tag145.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6.xml"/><Relationship Id="rId5" Type="http://schemas.openxmlformats.org/officeDocument/2006/relationships/tags" Target="../tags/tag146.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6.xml"/><Relationship Id="rId4" Type="http://schemas.openxmlformats.org/officeDocument/2006/relationships/tags" Target="../tags/tag14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16.xml"/><Relationship Id="rId5" Type="http://schemas.openxmlformats.org/officeDocument/2006/relationships/tags" Target="../tags/tag148.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4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50.xml"/></Relationships>
</file>

<file path=ppt/slides/_rels/slide2.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2" Type="http://schemas.openxmlformats.org/officeDocument/2006/relationships/notesSlide" Target="../notesSlides/notesSlide2.xml"/><Relationship Id="rId21" Type="http://schemas.openxmlformats.org/officeDocument/2006/relationships/slideLayout" Target="../slideLayouts/slideLayout3.xml"/><Relationship Id="rId20" Type="http://schemas.openxmlformats.org/officeDocument/2006/relationships/tags" Target="../tags/tag131.xml"/><Relationship Id="rId2" Type="http://schemas.openxmlformats.org/officeDocument/2006/relationships/tags" Target="../tags/tag113.xml"/><Relationship Id="rId19" Type="http://schemas.openxmlformats.org/officeDocument/2006/relationships/tags" Target="../tags/tag130.xml"/><Relationship Id="rId18" Type="http://schemas.openxmlformats.org/officeDocument/2006/relationships/tags" Target="../tags/tag129.xml"/><Relationship Id="rId17" Type="http://schemas.openxmlformats.org/officeDocument/2006/relationships/tags" Target="../tags/tag128.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tags" Target="../tags/tag13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13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tags" Target="../tags/tag13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6.xml"/><Relationship Id="rId2" Type="http://schemas.openxmlformats.org/officeDocument/2006/relationships/tags" Target="../tags/tag135.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6.xml"/><Relationship Id="rId2" Type="http://schemas.openxmlformats.org/officeDocument/2006/relationships/tags" Target="../tags/tag13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6.xml"/><Relationship Id="rId7" Type="http://schemas.openxmlformats.org/officeDocument/2006/relationships/tags" Target="../tags/tag13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37.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6.xml"/><Relationship Id="rId7" Type="http://schemas.openxmlformats.org/officeDocument/2006/relationships/tags" Target="../tags/tag14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image" Target="../media/image9.png"/><Relationship Id="rId1"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4294967295"/>
          </p:nvPr>
        </p:nvSpPr>
        <p:spPr>
          <a:xfrm>
            <a:off x="1198880" y="2011045"/>
            <a:ext cx="9799320" cy="1473835"/>
          </a:xfrm>
          <a:prstGeom prst="rect">
            <a:avLst/>
          </a:prstGeom>
          <a:effectLst>
            <a:outerShdw blurRad="50800" dist="38100" dir="2700000" algn="tl" rotWithShape="0">
              <a:prstClr val="black">
                <a:alpha val="40000"/>
              </a:prstClr>
            </a:outerShdw>
          </a:effectLst>
        </p:spPr>
        <p:txBody>
          <a:bodyPr/>
          <a:p>
            <a:r>
              <a:rPr>
                <a:latin typeface="黑体" panose="02010609060101010101" charset="-122"/>
                <a:ea typeface="黑体" panose="02010609060101010101" charset="-122"/>
                <a:sym typeface="华文中宋" panose="02010600040101010101" charset="-122"/>
              </a:rPr>
              <a:t>基于软硬协同的任务调度和中断响应研究</a:t>
            </a:r>
            <a:endParaRPr lang="zh-CN" altLang="en-US">
              <a:latin typeface="黑体" panose="02010609060101010101" charset="-122"/>
              <a:ea typeface="黑体" panose="02010609060101010101" charset="-122"/>
              <a:sym typeface="华文中宋" panose="02010600040101010101" charset="-122"/>
            </a:endParaRPr>
          </a:p>
        </p:txBody>
      </p:sp>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dirty="0" smtClean="0">
              <a:latin typeface="黑体" panose="02010609060101010101" charset="-122"/>
              <a:ea typeface="黑体" panose="02010609060101010101" charset="-122"/>
            </a:endParaRPr>
          </a:p>
        </p:txBody>
      </p:sp>
      <p:sp>
        <p:nvSpPr>
          <p:cNvPr id="12" name="圆角矩形 11"/>
          <p:cNvSpPr/>
          <p:nvPr/>
        </p:nvSpPr>
        <p:spPr>
          <a:xfrm>
            <a:off x="4809490" y="3801745"/>
            <a:ext cx="2785110" cy="420370"/>
          </a:xfrm>
          <a:prstGeom prst="roundRect">
            <a:avLst/>
          </a:prstGeom>
          <a:solidFill>
            <a:schemeClr val="bg1">
              <a:lumMod val="95000"/>
            </a:schemeClr>
          </a:solidFill>
          <a:ln>
            <a:no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dirty="0">
                <a:solidFill>
                  <a:srgbClr val="660874"/>
                </a:solidFill>
                <a:latin typeface="黑体" panose="02010609060101010101" charset="-122"/>
                <a:ea typeface="黑体" panose="02010609060101010101" charset="-122"/>
                <a:cs typeface="黑体" panose="02010609060101010101" charset="-122"/>
                <a:sym typeface="+mn-ea"/>
              </a:rPr>
              <a:t>  答辩人：  </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赵方亮</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  </a:t>
            </a:r>
            <a:endParaRPr lang="zh-CN" altLang="en-US"/>
          </a:p>
        </p:txBody>
      </p:sp>
      <p:sp>
        <p:nvSpPr>
          <p:cNvPr id="14" name="任意多边形: 形状 40"/>
          <p:cNvSpPr/>
          <p:nvPr>
            <p:custDataLst>
              <p:tags r:id="rId1"/>
            </p:custDataLst>
          </p:nvPr>
        </p:nvSpPr>
        <p:spPr>
          <a:xfrm>
            <a:off x="4961890" y="3856355"/>
            <a:ext cx="252730" cy="287020"/>
          </a:xfrm>
          <a:custGeom>
            <a:avLst/>
            <a:gdLst>
              <a:gd name="connsiteX0" fmla="*/ 114300 w 228695"/>
              <a:gd name="connsiteY0" fmla="*/ 0 h 295989"/>
              <a:gd name="connsiteX1" fmla="*/ 0 w 228695"/>
              <a:gd name="connsiteY1" fmla="*/ 114300 h 295989"/>
              <a:gd name="connsiteX2" fmla="*/ 107633 w 228695"/>
              <a:gd name="connsiteY2" fmla="*/ 292989 h 295989"/>
              <a:gd name="connsiteX3" fmla="*/ 121063 w 228695"/>
              <a:gd name="connsiteY3" fmla="*/ 292989 h 295989"/>
              <a:gd name="connsiteX4" fmla="*/ 228695 w 228695"/>
              <a:gd name="connsiteY4" fmla="*/ 114300 h 295989"/>
              <a:gd name="connsiteX5" fmla="*/ 114300 w 228695"/>
              <a:gd name="connsiteY5" fmla="*/ 0 h 295989"/>
              <a:gd name="connsiteX6" fmla="*/ 114300 w 228695"/>
              <a:gd name="connsiteY6" fmla="*/ 165259 h 295989"/>
              <a:gd name="connsiteX7" fmla="*/ 57817 w 228695"/>
              <a:gd name="connsiteY7" fmla="*/ 108776 h 295989"/>
              <a:gd name="connsiteX8" fmla="*/ 114300 w 228695"/>
              <a:gd name="connsiteY8" fmla="*/ 52292 h 295989"/>
              <a:gd name="connsiteX9" fmla="*/ 170783 w 228695"/>
              <a:gd name="connsiteY9" fmla="*/ 108776 h 295989"/>
              <a:gd name="connsiteX10" fmla="*/ 114300 w 228695"/>
              <a:gd name="connsiteY10" fmla="*/ 165259 h 29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95" h="295989">
                <a:moveTo>
                  <a:pt x="114300" y="0"/>
                </a:moveTo>
                <a:cubicBezTo>
                  <a:pt x="51149" y="0"/>
                  <a:pt x="0" y="51149"/>
                  <a:pt x="0" y="114300"/>
                </a:cubicBezTo>
                <a:cubicBezTo>
                  <a:pt x="0" y="168116"/>
                  <a:pt x="83058" y="265462"/>
                  <a:pt x="107633" y="292989"/>
                </a:cubicBezTo>
                <a:cubicBezTo>
                  <a:pt x="111252" y="296989"/>
                  <a:pt x="117443" y="296989"/>
                  <a:pt x="121063" y="292989"/>
                </a:cubicBezTo>
                <a:cubicBezTo>
                  <a:pt x="145542" y="265462"/>
                  <a:pt x="228695" y="168116"/>
                  <a:pt x="228695" y="114300"/>
                </a:cubicBezTo>
                <a:cubicBezTo>
                  <a:pt x="228600" y="51149"/>
                  <a:pt x="177451" y="0"/>
                  <a:pt x="114300" y="0"/>
                </a:cubicBezTo>
                <a:close/>
                <a:moveTo>
                  <a:pt x="114300" y="165259"/>
                </a:moveTo>
                <a:cubicBezTo>
                  <a:pt x="83153" y="165259"/>
                  <a:pt x="57817" y="139922"/>
                  <a:pt x="57817" y="108776"/>
                </a:cubicBezTo>
                <a:cubicBezTo>
                  <a:pt x="57817" y="77629"/>
                  <a:pt x="83153" y="52292"/>
                  <a:pt x="114300" y="52292"/>
                </a:cubicBezTo>
                <a:cubicBezTo>
                  <a:pt x="145447" y="52292"/>
                  <a:pt x="170783" y="77629"/>
                  <a:pt x="170783" y="108776"/>
                </a:cubicBezTo>
                <a:cubicBezTo>
                  <a:pt x="170879" y="139922"/>
                  <a:pt x="145542" y="165259"/>
                  <a:pt x="114300" y="165259"/>
                </a:cubicBezTo>
                <a:close/>
              </a:path>
            </a:pathLst>
          </a:custGeom>
          <a:solidFill>
            <a:srgbClr val="FFFFFF"/>
          </a:solidFill>
          <a:ln w="9525" cap="flat">
            <a:solidFill>
              <a:srgbClr val="660874"/>
            </a:solidFill>
            <a:prstDash val="solid"/>
            <a:miter/>
          </a:ln>
          <a:effectLst>
            <a:outerShdw blurRad="50800" dist="38100" dir="2700000" algn="tl" rotWithShape="0">
              <a:prstClr val="black">
                <a:alpha val="40000"/>
              </a:prstClr>
            </a:outerShdw>
          </a:effectLst>
        </p:spPr>
        <p:txBody>
          <a:bodyPr rtlCol="0" anchor="ctr"/>
          <a:p>
            <a:endParaRPr lang="zh-CN" altLang="en-US" sz="1600">
              <a:cs typeface="微软雅黑" panose="020B0503020204020204" charset="-122"/>
              <a:sym typeface="Arial" panose="020B0604020202090204" pitchFamily="34" charset="0"/>
            </a:endParaRPr>
          </a:p>
        </p:txBody>
      </p:sp>
      <p:sp>
        <p:nvSpPr>
          <p:cNvPr id="15" name="圆角矩形 14"/>
          <p:cNvSpPr/>
          <p:nvPr/>
        </p:nvSpPr>
        <p:spPr>
          <a:xfrm>
            <a:off x="4809490" y="4349115"/>
            <a:ext cx="2784475" cy="420370"/>
          </a:xfrm>
          <a:prstGeom prst="roundRect">
            <a:avLst/>
          </a:prstGeom>
          <a:solidFill>
            <a:schemeClr val="bg1">
              <a:lumMod val="95000"/>
            </a:schemeClr>
          </a:solidFill>
          <a:ln>
            <a:no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tLang="zh-CN" dirty="0">
              <a:solidFill>
                <a:srgbClr val="660874"/>
              </a:solidFill>
              <a:latin typeface="黑体" panose="02010609060101010101" charset="-122"/>
              <a:ea typeface="黑体" panose="02010609060101010101" charset="-122"/>
              <a:cs typeface="黑体" panose="02010609060101010101" charset="-122"/>
              <a:sym typeface="+mn-ea"/>
            </a:endParaRPr>
          </a:p>
          <a:p>
            <a:pPr algn="ctr"/>
            <a:r>
              <a:rPr lang="en-US" altLang="zh-CN" dirty="0">
                <a:solidFill>
                  <a:srgbClr val="660874"/>
                </a:solidFill>
                <a:latin typeface="黑体" panose="02010609060101010101" charset="-122"/>
                <a:ea typeface="黑体" panose="02010609060101010101" charset="-122"/>
                <a:cs typeface="黑体" panose="02010609060101010101" charset="-122"/>
                <a:sym typeface="+mn-ea"/>
              </a:rPr>
              <a:t>  指导教师：向   勇</a:t>
            </a:r>
            <a:endParaRPr lang="en-US" altLang="zh-CN" dirty="0">
              <a:solidFill>
                <a:srgbClr val="660874"/>
              </a:solidFill>
              <a:latin typeface="黑体" panose="02010609060101010101" charset="-122"/>
              <a:ea typeface="黑体" panose="02010609060101010101" charset="-122"/>
              <a:cs typeface="黑体" panose="02010609060101010101" charset="-122"/>
            </a:endParaRPr>
          </a:p>
          <a:p>
            <a:pPr algn="ctr"/>
            <a:r>
              <a:rPr lang="en-US" altLang="zh-CN" dirty="0">
                <a:solidFill>
                  <a:srgbClr val="660874"/>
                </a:solidFill>
                <a:latin typeface="黑体" panose="02010609060101010101" charset="-122"/>
                <a:ea typeface="黑体" panose="02010609060101010101" charset="-122"/>
                <a:cs typeface="黑体" panose="02010609060101010101" charset="-122"/>
                <a:sym typeface="+mn-ea"/>
              </a:rPr>
              <a:t>  </a:t>
            </a:r>
            <a:endParaRPr lang="zh-CN" altLang="en-US"/>
          </a:p>
        </p:txBody>
      </p:sp>
      <p:sp>
        <p:nvSpPr>
          <p:cNvPr id="17" name="任意多边形: 形状 40"/>
          <p:cNvSpPr/>
          <p:nvPr>
            <p:custDataLst>
              <p:tags r:id="rId2"/>
            </p:custDataLst>
          </p:nvPr>
        </p:nvSpPr>
        <p:spPr>
          <a:xfrm>
            <a:off x="4961890" y="4415790"/>
            <a:ext cx="252730" cy="287020"/>
          </a:xfrm>
          <a:custGeom>
            <a:avLst/>
            <a:gdLst>
              <a:gd name="connsiteX0" fmla="*/ 114300 w 228695"/>
              <a:gd name="connsiteY0" fmla="*/ 0 h 295989"/>
              <a:gd name="connsiteX1" fmla="*/ 0 w 228695"/>
              <a:gd name="connsiteY1" fmla="*/ 114300 h 295989"/>
              <a:gd name="connsiteX2" fmla="*/ 107633 w 228695"/>
              <a:gd name="connsiteY2" fmla="*/ 292989 h 295989"/>
              <a:gd name="connsiteX3" fmla="*/ 121063 w 228695"/>
              <a:gd name="connsiteY3" fmla="*/ 292989 h 295989"/>
              <a:gd name="connsiteX4" fmla="*/ 228695 w 228695"/>
              <a:gd name="connsiteY4" fmla="*/ 114300 h 295989"/>
              <a:gd name="connsiteX5" fmla="*/ 114300 w 228695"/>
              <a:gd name="connsiteY5" fmla="*/ 0 h 295989"/>
              <a:gd name="connsiteX6" fmla="*/ 114300 w 228695"/>
              <a:gd name="connsiteY6" fmla="*/ 165259 h 295989"/>
              <a:gd name="connsiteX7" fmla="*/ 57817 w 228695"/>
              <a:gd name="connsiteY7" fmla="*/ 108776 h 295989"/>
              <a:gd name="connsiteX8" fmla="*/ 114300 w 228695"/>
              <a:gd name="connsiteY8" fmla="*/ 52292 h 295989"/>
              <a:gd name="connsiteX9" fmla="*/ 170783 w 228695"/>
              <a:gd name="connsiteY9" fmla="*/ 108776 h 295989"/>
              <a:gd name="connsiteX10" fmla="*/ 114300 w 228695"/>
              <a:gd name="connsiteY10" fmla="*/ 165259 h 29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95" h="295989">
                <a:moveTo>
                  <a:pt x="114300" y="0"/>
                </a:moveTo>
                <a:cubicBezTo>
                  <a:pt x="51149" y="0"/>
                  <a:pt x="0" y="51149"/>
                  <a:pt x="0" y="114300"/>
                </a:cubicBezTo>
                <a:cubicBezTo>
                  <a:pt x="0" y="168116"/>
                  <a:pt x="83058" y="265462"/>
                  <a:pt x="107633" y="292989"/>
                </a:cubicBezTo>
                <a:cubicBezTo>
                  <a:pt x="111252" y="296989"/>
                  <a:pt x="117443" y="296989"/>
                  <a:pt x="121063" y="292989"/>
                </a:cubicBezTo>
                <a:cubicBezTo>
                  <a:pt x="145542" y="265462"/>
                  <a:pt x="228695" y="168116"/>
                  <a:pt x="228695" y="114300"/>
                </a:cubicBezTo>
                <a:cubicBezTo>
                  <a:pt x="228600" y="51149"/>
                  <a:pt x="177451" y="0"/>
                  <a:pt x="114300" y="0"/>
                </a:cubicBezTo>
                <a:close/>
                <a:moveTo>
                  <a:pt x="114300" y="165259"/>
                </a:moveTo>
                <a:cubicBezTo>
                  <a:pt x="83153" y="165259"/>
                  <a:pt x="57817" y="139922"/>
                  <a:pt x="57817" y="108776"/>
                </a:cubicBezTo>
                <a:cubicBezTo>
                  <a:pt x="57817" y="77629"/>
                  <a:pt x="83153" y="52292"/>
                  <a:pt x="114300" y="52292"/>
                </a:cubicBezTo>
                <a:cubicBezTo>
                  <a:pt x="145447" y="52292"/>
                  <a:pt x="170783" y="77629"/>
                  <a:pt x="170783" y="108776"/>
                </a:cubicBezTo>
                <a:cubicBezTo>
                  <a:pt x="170879" y="139922"/>
                  <a:pt x="145542" y="165259"/>
                  <a:pt x="114300" y="165259"/>
                </a:cubicBezTo>
                <a:close/>
              </a:path>
            </a:pathLst>
          </a:custGeom>
          <a:solidFill>
            <a:srgbClr val="FFFFFF"/>
          </a:solidFill>
          <a:ln w="9525" cap="flat">
            <a:solidFill>
              <a:srgbClr val="660874"/>
            </a:solidFill>
            <a:prstDash val="solid"/>
            <a:miter/>
          </a:ln>
          <a:effectLst>
            <a:outerShdw blurRad="50800" dist="38100" dir="2700000" algn="tl" rotWithShape="0">
              <a:prstClr val="black">
                <a:alpha val="40000"/>
              </a:prstClr>
            </a:outerShdw>
          </a:effectLst>
        </p:spPr>
        <p:txBody>
          <a:bodyPr rtlCol="0" anchor="ctr"/>
          <a:p>
            <a:endParaRPr lang="zh-CN" altLang="en-US" sz="1600">
              <a:cs typeface="微软雅黑" panose="020B0503020204020204" charset="-122"/>
              <a:sym typeface="Arial" panose="020B0604020202090204" pitchFamily="34" charset="0"/>
            </a:endParaRPr>
          </a:p>
        </p:txBody>
      </p:sp>
      <p:sp>
        <p:nvSpPr>
          <p:cNvPr id="19" name="圆角矩形 18"/>
          <p:cNvSpPr/>
          <p:nvPr/>
        </p:nvSpPr>
        <p:spPr>
          <a:xfrm>
            <a:off x="4809490" y="4896485"/>
            <a:ext cx="2784475" cy="420370"/>
          </a:xfrm>
          <a:prstGeom prst="roundRect">
            <a:avLst/>
          </a:prstGeom>
          <a:solidFill>
            <a:schemeClr val="bg1">
              <a:lumMod val="95000"/>
            </a:schemeClr>
          </a:solidFill>
          <a:ln>
            <a:noFill/>
          </a:ln>
          <a:effectLst>
            <a:outerShdw blurRad="50800" dist="38100" dir="2700000" algn="tl" rotWithShape="0">
              <a:prstClr val="black">
                <a:alpha val="40000"/>
              </a:prstClr>
            </a:outerShdw>
            <a:reflection blurRad="6350" stA="52000" endA="300" endPos="35000" dir="5400000" sy="-100000" algn="bl" rotWithShape="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algn="ctr"/>
            <a:r>
              <a:rPr lang="zh-CN" altLang="en-US" dirty="0">
                <a:solidFill>
                  <a:srgbClr val="660874"/>
                </a:solidFill>
                <a:latin typeface="黑体" panose="02010609060101010101" charset="-122"/>
                <a:ea typeface="黑体" panose="02010609060101010101" charset="-122"/>
                <a:cs typeface="黑体" panose="02010609060101010101" charset="-122"/>
                <a:sym typeface="+mn-ea"/>
              </a:rPr>
              <a:t> </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  </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计算机</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科学与技术系</a:t>
            </a:r>
            <a:endParaRPr lang="en-US" altLang="zh-CN" dirty="0">
              <a:solidFill>
                <a:srgbClr val="660874"/>
              </a:solidFill>
              <a:latin typeface="黑体" panose="02010609060101010101" charset="-122"/>
              <a:ea typeface="黑体" panose="02010609060101010101" charset="-122"/>
              <a:cs typeface="黑体" panose="02010609060101010101" charset="-122"/>
            </a:endParaRPr>
          </a:p>
          <a:p>
            <a:pPr algn="ctr"/>
            <a:r>
              <a:rPr lang="en-US" altLang="zh-CN" dirty="0">
                <a:solidFill>
                  <a:srgbClr val="660874"/>
                </a:solidFill>
                <a:latin typeface="黑体" panose="02010609060101010101" charset="-122"/>
                <a:ea typeface="黑体" panose="02010609060101010101" charset="-122"/>
                <a:cs typeface="黑体" panose="02010609060101010101" charset="-122"/>
                <a:sym typeface="+mn-ea"/>
              </a:rPr>
              <a:t> </a:t>
            </a:r>
            <a:endParaRPr lang="zh-CN" altLang="en-US"/>
          </a:p>
        </p:txBody>
      </p:sp>
      <p:sp>
        <p:nvSpPr>
          <p:cNvPr id="20" name="任意多边形: 形状 40"/>
          <p:cNvSpPr/>
          <p:nvPr>
            <p:custDataLst>
              <p:tags r:id="rId3"/>
            </p:custDataLst>
          </p:nvPr>
        </p:nvSpPr>
        <p:spPr>
          <a:xfrm>
            <a:off x="4961890" y="4975225"/>
            <a:ext cx="252730" cy="287020"/>
          </a:xfrm>
          <a:custGeom>
            <a:avLst/>
            <a:gdLst>
              <a:gd name="connsiteX0" fmla="*/ 114300 w 228695"/>
              <a:gd name="connsiteY0" fmla="*/ 0 h 295989"/>
              <a:gd name="connsiteX1" fmla="*/ 0 w 228695"/>
              <a:gd name="connsiteY1" fmla="*/ 114300 h 295989"/>
              <a:gd name="connsiteX2" fmla="*/ 107633 w 228695"/>
              <a:gd name="connsiteY2" fmla="*/ 292989 h 295989"/>
              <a:gd name="connsiteX3" fmla="*/ 121063 w 228695"/>
              <a:gd name="connsiteY3" fmla="*/ 292989 h 295989"/>
              <a:gd name="connsiteX4" fmla="*/ 228695 w 228695"/>
              <a:gd name="connsiteY4" fmla="*/ 114300 h 295989"/>
              <a:gd name="connsiteX5" fmla="*/ 114300 w 228695"/>
              <a:gd name="connsiteY5" fmla="*/ 0 h 295989"/>
              <a:gd name="connsiteX6" fmla="*/ 114300 w 228695"/>
              <a:gd name="connsiteY6" fmla="*/ 165259 h 295989"/>
              <a:gd name="connsiteX7" fmla="*/ 57817 w 228695"/>
              <a:gd name="connsiteY7" fmla="*/ 108776 h 295989"/>
              <a:gd name="connsiteX8" fmla="*/ 114300 w 228695"/>
              <a:gd name="connsiteY8" fmla="*/ 52292 h 295989"/>
              <a:gd name="connsiteX9" fmla="*/ 170783 w 228695"/>
              <a:gd name="connsiteY9" fmla="*/ 108776 h 295989"/>
              <a:gd name="connsiteX10" fmla="*/ 114300 w 228695"/>
              <a:gd name="connsiteY10" fmla="*/ 165259 h 29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8695" h="295989">
                <a:moveTo>
                  <a:pt x="114300" y="0"/>
                </a:moveTo>
                <a:cubicBezTo>
                  <a:pt x="51149" y="0"/>
                  <a:pt x="0" y="51149"/>
                  <a:pt x="0" y="114300"/>
                </a:cubicBezTo>
                <a:cubicBezTo>
                  <a:pt x="0" y="168116"/>
                  <a:pt x="83058" y="265462"/>
                  <a:pt x="107633" y="292989"/>
                </a:cubicBezTo>
                <a:cubicBezTo>
                  <a:pt x="111252" y="296989"/>
                  <a:pt x="117443" y="296989"/>
                  <a:pt x="121063" y="292989"/>
                </a:cubicBezTo>
                <a:cubicBezTo>
                  <a:pt x="145542" y="265462"/>
                  <a:pt x="228695" y="168116"/>
                  <a:pt x="228695" y="114300"/>
                </a:cubicBezTo>
                <a:cubicBezTo>
                  <a:pt x="228600" y="51149"/>
                  <a:pt x="177451" y="0"/>
                  <a:pt x="114300" y="0"/>
                </a:cubicBezTo>
                <a:close/>
                <a:moveTo>
                  <a:pt x="114300" y="165259"/>
                </a:moveTo>
                <a:cubicBezTo>
                  <a:pt x="83153" y="165259"/>
                  <a:pt x="57817" y="139922"/>
                  <a:pt x="57817" y="108776"/>
                </a:cubicBezTo>
                <a:cubicBezTo>
                  <a:pt x="57817" y="77629"/>
                  <a:pt x="83153" y="52292"/>
                  <a:pt x="114300" y="52292"/>
                </a:cubicBezTo>
                <a:cubicBezTo>
                  <a:pt x="145447" y="52292"/>
                  <a:pt x="170783" y="77629"/>
                  <a:pt x="170783" y="108776"/>
                </a:cubicBezTo>
                <a:cubicBezTo>
                  <a:pt x="170879" y="139922"/>
                  <a:pt x="145542" y="165259"/>
                  <a:pt x="114300" y="165259"/>
                </a:cubicBezTo>
                <a:close/>
              </a:path>
            </a:pathLst>
          </a:custGeom>
          <a:solidFill>
            <a:srgbClr val="FFFFFF"/>
          </a:solidFill>
          <a:ln w="9525" cap="flat">
            <a:solidFill>
              <a:srgbClr val="660874"/>
            </a:solidFill>
            <a:prstDash val="solid"/>
            <a:miter/>
          </a:ln>
          <a:effectLst>
            <a:outerShdw blurRad="50800" dist="38100" dir="2700000" algn="tl" rotWithShape="0">
              <a:prstClr val="black">
                <a:alpha val="40000"/>
              </a:prstClr>
            </a:outerShdw>
          </a:effectLst>
        </p:spPr>
        <p:txBody>
          <a:bodyPr rtlCol="0" anchor="ctr"/>
          <a:p>
            <a:endParaRPr lang="zh-CN" altLang="en-US" sz="1600">
              <a:cs typeface="微软雅黑" panose="020B050302020402020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1505"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16" name="组合 15"/>
          <p:cNvGrpSpPr/>
          <p:nvPr/>
        </p:nvGrpSpPr>
        <p:grpSpPr>
          <a:xfrm>
            <a:off x="7050405" y="14400"/>
            <a:ext cx="2556000" cy="1011555"/>
            <a:chOff x="2920" y="0"/>
            <a:chExt cx="4408" cy="1593"/>
          </a:xfrm>
        </p:grpSpPr>
        <p:sp>
          <p:nvSpPr>
            <p:cNvPr id="10" name="文本框 9"/>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设计实现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7" name="矩形 6"/>
          <p:cNvSpPr/>
          <p:nvPr/>
        </p:nvSpPr>
        <p:spPr>
          <a:xfrm>
            <a:off x="871220" y="1918335"/>
            <a:ext cx="4864735" cy="118173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中断处理任务</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的功能</a:t>
            </a:r>
            <a:endParaRPr lang="zh-CN" altLang="en-US" dirty="0">
              <a:solidFill>
                <a:srgbClr val="7030A0"/>
              </a:solidFill>
              <a:latin typeface="黑体" panose="02010609060101010101" charset="-122"/>
              <a:ea typeface="黑体" panose="02010609060101010101" charset="-122"/>
              <a:cs typeface="黑体" panose="02010609060101010101" charset="-122"/>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黑体" panose="02010609060101010101" charset="-122"/>
                <a:ea typeface="黑体" panose="02010609060101010101" charset="-122"/>
                <a:cs typeface="黑体" panose="02010609060101010101" charset="-122"/>
              </a:rPr>
              <a:t>根据中断信号唤醒阻塞的</a:t>
            </a:r>
            <a:r>
              <a:rPr lang="zh-CN" altLang="en-US" sz="2000" dirty="0">
                <a:solidFill>
                  <a:schemeClr val="tx1"/>
                </a:solidFill>
                <a:latin typeface="黑体" panose="02010609060101010101" charset="-122"/>
                <a:ea typeface="黑体" panose="02010609060101010101" charset="-122"/>
                <a:cs typeface="黑体" panose="02010609060101010101" charset="-122"/>
              </a:rPr>
              <a:t>任务</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8" name="矩形 17"/>
          <p:cNvSpPr/>
          <p:nvPr/>
        </p:nvSpPr>
        <p:spPr>
          <a:xfrm>
            <a:off x="156845" y="875665"/>
            <a:ext cx="3943985"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硬件响应中断</a:t>
            </a:r>
            <a:r>
              <a:rPr lang="zh-CN" altLang="en-US" sz="2400" dirty="0">
                <a:solidFill>
                  <a:schemeClr val="bg1"/>
                </a:solidFill>
                <a:latin typeface="黑体" panose="02010609060101010101" charset="-122"/>
                <a:ea typeface="黑体" panose="02010609060101010101" charset="-122"/>
                <a:cs typeface="Times New Roman" panose="02020603050405020304" charset="0"/>
              </a:rPr>
              <a:t>机制设计</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2" name="矩形 1"/>
          <p:cNvSpPr/>
          <p:nvPr/>
        </p:nvSpPr>
        <p:spPr>
          <a:xfrm>
            <a:off x="871220" y="3712845"/>
            <a:ext cx="4864735" cy="179768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中断处理任务卸载到硬件上</a:t>
            </a:r>
            <a:endParaRPr lang="en-US" altLang="zh-CN" dirty="0">
              <a:solidFill>
                <a:srgbClr val="7030A0"/>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1.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维护任务与等待中断的</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关系</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2.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硬件唤醒阻塞</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任务</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3.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必要时向</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 CPU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发送</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中断</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17" name="图片 16" descr="intr_opt"/>
          <p:cNvPicPr>
            <a:picLocks noChangeAspect="1"/>
          </p:cNvPicPr>
          <p:nvPr/>
        </p:nvPicPr>
        <p:blipFill>
          <a:blip r:embed="rId1"/>
          <a:stretch>
            <a:fillRect/>
          </a:stretch>
        </p:blipFill>
        <p:spPr>
          <a:xfrm>
            <a:off x="6332855" y="3497580"/>
            <a:ext cx="4220210" cy="2572385"/>
          </a:xfrm>
          <a:prstGeom prst="rect">
            <a:avLst/>
          </a:prstGeom>
        </p:spPr>
      </p:pic>
      <p:grpSp>
        <p:nvGrpSpPr>
          <p:cNvPr id="12" name="组合 11"/>
          <p:cNvGrpSpPr/>
          <p:nvPr/>
        </p:nvGrpSpPr>
        <p:grpSpPr>
          <a:xfrm>
            <a:off x="4923155" y="1680845"/>
            <a:ext cx="6645910" cy="2032635"/>
            <a:chOff x="7766" y="2410"/>
            <a:chExt cx="10466" cy="3201"/>
          </a:xfrm>
        </p:grpSpPr>
        <p:pic>
          <p:nvPicPr>
            <p:cNvPr id="3" name="图片 2" descr="intr_overhead"/>
            <p:cNvPicPr>
              <a:picLocks noChangeAspect="1"/>
            </p:cNvPicPr>
            <p:nvPr/>
          </p:nvPicPr>
          <p:blipFill>
            <a:blip r:embed="rId2"/>
            <a:stretch>
              <a:fillRect/>
            </a:stretch>
          </p:blipFill>
          <p:spPr>
            <a:xfrm>
              <a:off x="9994" y="2410"/>
              <a:ext cx="8238" cy="3200"/>
            </a:xfrm>
            <a:prstGeom prst="rect">
              <a:avLst/>
            </a:prstGeom>
          </p:spPr>
        </p:pic>
        <p:sp>
          <p:nvSpPr>
            <p:cNvPr id="11" name="燕尾形箭头 10"/>
            <p:cNvSpPr/>
            <p:nvPr/>
          </p:nvSpPr>
          <p:spPr>
            <a:xfrm rot="300000">
              <a:off x="7766" y="3521"/>
              <a:ext cx="3496" cy="455"/>
            </a:xfrm>
            <a:prstGeom prst="notchedRightArrow">
              <a:avLst>
                <a:gd name="adj1" fmla="val 50000"/>
                <a:gd name="adj2" fmla="val 179310"/>
              </a:avLst>
            </a:prstGeom>
            <a:solidFill>
              <a:srgbClr val="660874"/>
            </a:solidFill>
            <a:ln w="2540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矩形 8"/>
            <p:cNvSpPr/>
            <p:nvPr/>
          </p:nvSpPr>
          <p:spPr>
            <a:xfrm>
              <a:off x="11540" y="3485"/>
              <a:ext cx="1681" cy="2127"/>
            </a:xfrm>
            <a:prstGeom prst="rect">
              <a:avLst/>
            </a:prstGeom>
            <a:noFill/>
            <a:ln w="2540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3" name="矩形 22"/>
          <p:cNvSpPr/>
          <p:nvPr/>
        </p:nvSpPr>
        <p:spPr>
          <a:xfrm>
            <a:off x="10093325" y="4287520"/>
            <a:ext cx="1476000" cy="360045"/>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660874"/>
                </a:solidFill>
                <a:latin typeface="黑体" panose="02010609060101010101" charset="-122"/>
                <a:ea typeface="黑体" panose="02010609060101010101" charset="-122"/>
              </a:rPr>
              <a:t>不会打断</a:t>
            </a:r>
            <a:r>
              <a:rPr lang="en-US" altLang="zh-CN">
                <a:solidFill>
                  <a:srgbClr val="660874"/>
                </a:solidFill>
                <a:latin typeface="黑体" panose="02010609060101010101" charset="-122"/>
                <a:ea typeface="黑体" panose="02010609060101010101" charset="-122"/>
              </a:rPr>
              <a:t>CPU</a:t>
            </a:r>
            <a:endParaRPr lang="en-US" altLang="zh-CN">
              <a:solidFill>
                <a:srgbClr val="660874"/>
              </a:solidFill>
              <a:latin typeface="黑体" panose="02010609060101010101" charset="-122"/>
              <a:ea typeface="黑体" panose="02010609060101010101" charset="-122"/>
            </a:endParaRPr>
          </a:p>
        </p:txBody>
      </p:sp>
      <p:sp>
        <p:nvSpPr>
          <p:cNvPr id="19" name="矩形 18"/>
          <p:cNvSpPr/>
          <p:nvPr/>
        </p:nvSpPr>
        <p:spPr>
          <a:xfrm>
            <a:off x="9561195" y="4833620"/>
            <a:ext cx="2016000" cy="360045"/>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660874"/>
                </a:solidFill>
                <a:latin typeface="黑体" panose="02010609060101010101" charset="-122"/>
                <a:ea typeface="黑体" panose="02010609060101010101" charset="-122"/>
              </a:rPr>
              <a:t>减小任务切换</a:t>
            </a:r>
            <a:r>
              <a:rPr lang="zh-CN" altLang="en-US">
                <a:solidFill>
                  <a:srgbClr val="660874"/>
                </a:solidFill>
                <a:latin typeface="黑体" panose="02010609060101010101" charset="-122"/>
                <a:ea typeface="黑体" panose="02010609060101010101" charset="-122"/>
              </a:rPr>
              <a:t>开销</a:t>
            </a:r>
            <a:endParaRPr lang="zh-CN" altLang="en-US">
              <a:solidFill>
                <a:srgbClr val="660874"/>
              </a:solidFill>
              <a:latin typeface="黑体" panose="02010609060101010101" charset="-122"/>
              <a:ea typeface="黑体" panose="02010609060101010101" charset="-122"/>
            </a:endParaRPr>
          </a:p>
        </p:txBody>
      </p:sp>
      <p:cxnSp>
        <p:nvCxnSpPr>
          <p:cNvPr id="20" name="直接箭头连接符 19"/>
          <p:cNvCxnSpPr>
            <a:stCxn id="23" idx="1"/>
          </p:cNvCxnSpPr>
          <p:nvPr/>
        </p:nvCxnSpPr>
        <p:spPr>
          <a:xfrm flipH="1" flipV="1">
            <a:off x="8338820" y="4224655"/>
            <a:ext cx="1754505" cy="24320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a:stCxn id="19" idx="1"/>
          </p:cNvCxnSpPr>
          <p:nvPr/>
        </p:nvCxnSpPr>
        <p:spPr>
          <a:xfrm flipH="1">
            <a:off x="8017510" y="5013960"/>
            <a:ext cx="1543685" cy="20256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sp>
        <p:nvSpPr>
          <p:cNvPr id="25" name="矩形 24"/>
          <p:cNvSpPr/>
          <p:nvPr/>
        </p:nvSpPr>
        <p:spPr>
          <a:xfrm>
            <a:off x="7319645" y="2363470"/>
            <a:ext cx="1067435" cy="1350645"/>
          </a:xfrm>
          <a:prstGeom prst="rect">
            <a:avLst/>
          </a:prstGeom>
          <a:noFill/>
          <a:ln w="2540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乘号 25"/>
          <p:cNvSpPr/>
          <p:nvPr/>
        </p:nvSpPr>
        <p:spPr>
          <a:xfrm>
            <a:off x="7498715" y="1871980"/>
            <a:ext cx="708660" cy="2295525"/>
          </a:xfrm>
          <a:prstGeom prst="mathMultiply">
            <a:avLst>
              <a:gd name="adj1" fmla="val 8459"/>
            </a:avLst>
          </a:prstGeom>
          <a:solidFill>
            <a:srgbClr val="FF0000"/>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250" fill="hold">
                                          <p:stCondLst>
                                            <p:cond delay="0"/>
                                          </p:stCondLst>
                                        </p:cTn>
                                        <p:tgtEl>
                                          <p:spTgt spid="12"/>
                                        </p:tgtEl>
                                        <p:attrNameLst>
                                          <p:attrName>style.visibility</p:attrName>
                                        </p:attrNameLst>
                                      </p:cBhvr>
                                      <p:to>
                                        <p:strVal val="visible"/>
                                      </p:to>
                                    </p:set>
                                    <p:animEffect transition="in" filter="blinds(horizontal)">
                                      <p:cBhvr>
                                        <p:cTn id="7" dur="250"/>
                                        <p:tgtEl>
                                          <p:spTgt spid="12"/>
                                        </p:tgtEl>
                                      </p:cBhvr>
                                    </p:animEffect>
                                  </p:childTnLst>
                                </p:cTn>
                              </p:par>
                              <p:par>
                                <p:cTn id="8" presetID="3" presetClass="entr" presetSubtype="10" fill="hold" grpId="0" nodeType="withEffect">
                                  <p:stCondLst>
                                    <p:cond delay="0"/>
                                  </p:stCondLst>
                                  <p:childTnLst>
                                    <p:set>
                                      <p:cBhvr>
                                        <p:cTn id="9" dur="250" fill="hold">
                                          <p:stCondLst>
                                            <p:cond delay="0"/>
                                          </p:stCondLst>
                                        </p:cTn>
                                        <p:tgtEl>
                                          <p:spTgt spid="7"/>
                                        </p:tgtEl>
                                        <p:attrNameLst>
                                          <p:attrName>style.visibility</p:attrName>
                                        </p:attrNameLst>
                                      </p:cBhvr>
                                      <p:to>
                                        <p:strVal val="visible"/>
                                      </p:to>
                                    </p:set>
                                    <p:animEffect transition="in" filter="blinds(horizontal)">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250" fill="hold">
                                          <p:stCondLst>
                                            <p:cond delay="0"/>
                                          </p:stCondLst>
                                        </p:cTn>
                                        <p:tgtEl>
                                          <p:spTgt spid="2"/>
                                        </p:tgtEl>
                                        <p:attrNameLst>
                                          <p:attrName>style.visibility</p:attrName>
                                        </p:attrNameLst>
                                      </p:cBhvr>
                                      <p:to>
                                        <p:strVal val="visible"/>
                                      </p:to>
                                    </p:set>
                                    <p:animEffect transition="in" filter="blinds(horizontal)">
                                      <p:cBhvr>
                                        <p:cTn id="15" dur="250"/>
                                        <p:tgtEl>
                                          <p:spTgt spid="2"/>
                                        </p:tgtEl>
                                      </p:cBhvr>
                                    </p:animEffect>
                                  </p:childTnLst>
                                </p:cTn>
                              </p:par>
                              <p:par>
                                <p:cTn id="16" presetID="3" presetClass="entr" presetSubtype="10" fill="hold" nodeType="withEffect">
                                  <p:stCondLst>
                                    <p:cond delay="0"/>
                                  </p:stCondLst>
                                  <p:childTnLst>
                                    <p:set>
                                      <p:cBhvr>
                                        <p:cTn id="17" dur="250" fill="hold">
                                          <p:stCondLst>
                                            <p:cond delay="0"/>
                                          </p:stCondLst>
                                        </p:cTn>
                                        <p:tgtEl>
                                          <p:spTgt spid="17"/>
                                        </p:tgtEl>
                                        <p:attrNameLst>
                                          <p:attrName>style.visibility</p:attrName>
                                        </p:attrNameLst>
                                      </p:cBhvr>
                                      <p:to>
                                        <p:strVal val="visible"/>
                                      </p:to>
                                    </p:set>
                                    <p:animEffect transition="in" filter="blinds(horizontal)">
                                      <p:cBhvr>
                                        <p:cTn id="18" dur="25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250" fill="hold">
                                          <p:stCondLst>
                                            <p:cond delay="0"/>
                                          </p:stCondLst>
                                        </p:cTn>
                                        <p:tgtEl>
                                          <p:spTgt spid="23"/>
                                        </p:tgtEl>
                                        <p:attrNameLst>
                                          <p:attrName>style.visibility</p:attrName>
                                        </p:attrNameLst>
                                      </p:cBhvr>
                                      <p:to>
                                        <p:strVal val="visible"/>
                                      </p:to>
                                    </p:set>
                                    <p:animEffect transition="in" filter="blinds(horizontal)">
                                      <p:cBhvr>
                                        <p:cTn id="23" dur="250"/>
                                        <p:tgtEl>
                                          <p:spTgt spid="23"/>
                                        </p:tgtEl>
                                      </p:cBhvr>
                                    </p:animEffect>
                                  </p:childTnLst>
                                </p:cTn>
                              </p:par>
                              <p:par>
                                <p:cTn id="24" presetID="3" presetClass="entr" presetSubtype="10" fill="hold" nodeType="withEffect">
                                  <p:stCondLst>
                                    <p:cond delay="0"/>
                                  </p:stCondLst>
                                  <p:childTnLst>
                                    <p:set>
                                      <p:cBhvr>
                                        <p:cTn id="25" dur="250" fill="hold">
                                          <p:stCondLst>
                                            <p:cond delay="0"/>
                                          </p:stCondLst>
                                        </p:cTn>
                                        <p:tgtEl>
                                          <p:spTgt spid="20"/>
                                        </p:tgtEl>
                                        <p:attrNameLst>
                                          <p:attrName>style.visibility</p:attrName>
                                        </p:attrNameLst>
                                      </p:cBhvr>
                                      <p:to>
                                        <p:strVal val="visible"/>
                                      </p:to>
                                    </p:set>
                                    <p:animEffect transition="in" filter="blinds(horizontal)">
                                      <p:cBhvr>
                                        <p:cTn id="26" dur="250"/>
                                        <p:tgtEl>
                                          <p:spTgt spid="20"/>
                                        </p:tgtEl>
                                      </p:cBhvr>
                                    </p:animEffect>
                                  </p:childTnLst>
                                </p:cTn>
                              </p:par>
                              <p:par>
                                <p:cTn id="27" presetID="3" presetClass="entr" presetSubtype="10" fill="hold" grpId="0" nodeType="withEffect">
                                  <p:stCondLst>
                                    <p:cond delay="0"/>
                                  </p:stCondLst>
                                  <p:childTnLst>
                                    <p:set>
                                      <p:cBhvr>
                                        <p:cTn id="28" dur="250" fill="hold">
                                          <p:stCondLst>
                                            <p:cond delay="0"/>
                                          </p:stCondLst>
                                        </p:cTn>
                                        <p:tgtEl>
                                          <p:spTgt spid="19"/>
                                        </p:tgtEl>
                                        <p:attrNameLst>
                                          <p:attrName>style.visibility</p:attrName>
                                        </p:attrNameLst>
                                      </p:cBhvr>
                                      <p:to>
                                        <p:strVal val="visible"/>
                                      </p:to>
                                    </p:set>
                                    <p:animEffect transition="in" filter="blinds(horizontal)">
                                      <p:cBhvr>
                                        <p:cTn id="29" dur="250"/>
                                        <p:tgtEl>
                                          <p:spTgt spid="19"/>
                                        </p:tgtEl>
                                      </p:cBhvr>
                                    </p:animEffect>
                                  </p:childTnLst>
                                </p:cTn>
                              </p:par>
                              <p:par>
                                <p:cTn id="30" presetID="3" presetClass="entr" presetSubtype="10" fill="hold" nodeType="withEffect">
                                  <p:stCondLst>
                                    <p:cond delay="0"/>
                                  </p:stCondLst>
                                  <p:childTnLst>
                                    <p:set>
                                      <p:cBhvr>
                                        <p:cTn id="31" dur="250" fill="hold">
                                          <p:stCondLst>
                                            <p:cond delay="0"/>
                                          </p:stCondLst>
                                        </p:cTn>
                                        <p:tgtEl>
                                          <p:spTgt spid="21"/>
                                        </p:tgtEl>
                                        <p:attrNameLst>
                                          <p:attrName>style.visibility</p:attrName>
                                        </p:attrNameLst>
                                      </p:cBhvr>
                                      <p:to>
                                        <p:strVal val="visible"/>
                                      </p:to>
                                    </p:set>
                                    <p:animEffect transition="in" filter="blinds(horizontal)">
                                      <p:cBhvr>
                                        <p:cTn id="32" dur="250"/>
                                        <p:tgtEl>
                                          <p:spTgt spid="21"/>
                                        </p:tgtEl>
                                      </p:cBhvr>
                                    </p:animEffect>
                                  </p:childTnLst>
                                </p:cTn>
                              </p:par>
                              <p:par>
                                <p:cTn id="33" presetID="3" presetClass="entr" presetSubtype="10" fill="hold" grpId="0" nodeType="withEffect">
                                  <p:stCondLst>
                                    <p:cond delay="0"/>
                                  </p:stCondLst>
                                  <p:childTnLst>
                                    <p:set>
                                      <p:cBhvr>
                                        <p:cTn id="34" dur="250" fill="hold">
                                          <p:stCondLst>
                                            <p:cond delay="0"/>
                                          </p:stCondLst>
                                        </p:cTn>
                                        <p:tgtEl>
                                          <p:spTgt spid="25"/>
                                        </p:tgtEl>
                                        <p:attrNameLst>
                                          <p:attrName>style.visibility</p:attrName>
                                        </p:attrNameLst>
                                      </p:cBhvr>
                                      <p:to>
                                        <p:strVal val="visible"/>
                                      </p:to>
                                    </p:set>
                                    <p:animEffect transition="in" filter="blinds(horizontal)">
                                      <p:cBhvr>
                                        <p:cTn id="35" dur="250"/>
                                        <p:tgtEl>
                                          <p:spTgt spid="25"/>
                                        </p:tgtEl>
                                      </p:cBhvr>
                                    </p:animEffect>
                                  </p:childTnLst>
                                </p:cTn>
                              </p:par>
                              <p:par>
                                <p:cTn id="36" presetID="3" presetClass="entr" presetSubtype="10" fill="hold" grpId="0" nodeType="withEffect">
                                  <p:stCondLst>
                                    <p:cond delay="0"/>
                                  </p:stCondLst>
                                  <p:childTnLst>
                                    <p:set>
                                      <p:cBhvr>
                                        <p:cTn id="37" dur="250" fill="hold">
                                          <p:stCondLst>
                                            <p:cond delay="0"/>
                                          </p:stCondLst>
                                        </p:cTn>
                                        <p:tgtEl>
                                          <p:spTgt spid="26"/>
                                        </p:tgtEl>
                                        <p:attrNameLst>
                                          <p:attrName>style.visibility</p:attrName>
                                        </p:attrNameLst>
                                      </p:cBhvr>
                                      <p:to>
                                        <p:strVal val="visible"/>
                                      </p:to>
                                    </p:set>
                                    <p:animEffect transition="in" filter="blinds(horizontal)">
                                      <p:cBhvr>
                                        <p:cTn id="3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2" grpId="0" bldLvl="0" animBg="1"/>
      <p:bldP spid="2" grpId="1" animBg="1"/>
      <p:bldP spid="23" grpId="0" animBg="1"/>
      <p:bldP spid="23" grpId="1" animBg="1"/>
      <p:bldP spid="19" grpId="0" animBg="1"/>
      <p:bldP spid="19" grpId="1" animBg="1"/>
      <p:bldP spid="26" grpId="0" animBg="1"/>
      <p:bldP spid="25" grpId="0" animBg="1"/>
      <p:bldP spid="26" grpId="1"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1505"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16" name="组合 15"/>
          <p:cNvGrpSpPr/>
          <p:nvPr/>
        </p:nvGrpSpPr>
        <p:grpSpPr>
          <a:xfrm>
            <a:off x="7050405" y="14400"/>
            <a:ext cx="2556000" cy="1011555"/>
            <a:chOff x="2920" y="0"/>
            <a:chExt cx="4408" cy="1593"/>
          </a:xfrm>
        </p:grpSpPr>
        <p:sp>
          <p:nvSpPr>
            <p:cNvPr id="10" name="文本框 9"/>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设计实现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7" name="矩形 6"/>
          <p:cNvSpPr/>
          <p:nvPr/>
        </p:nvSpPr>
        <p:spPr>
          <a:xfrm>
            <a:off x="871220" y="1918335"/>
            <a:ext cx="4438015" cy="72707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chemeClr val="tx1"/>
                </a:solidFill>
                <a:latin typeface="黑体" panose="02010609060101010101" charset="-122"/>
                <a:ea typeface="黑体" panose="02010609060101010101" charset="-122"/>
                <a:cs typeface="黑体" panose="02010609060101010101" charset="-122"/>
                <a:sym typeface="+mn-ea"/>
              </a:rPr>
              <a:t>基于信号的通知机制</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8" name="矩形 17"/>
          <p:cNvSpPr/>
          <p:nvPr/>
        </p:nvSpPr>
        <p:spPr>
          <a:xfrm>
            <a:off x="156845" y="875665"/>
            <a:ext cx="575818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硬件响应中断机制设计</a:t>
            </a:r>
            <a:r>
              <a:rPr lang="en-US" altLang="zh-CN" sz="2400" dirty="0">
                <a:solidFill>
                  <a:schemeClr val="bg1"/>
                </a:solidFill>
                <a:latin typeface="黑体" panose="02010609060101010101" charset="-122"/>
                <a:ea typeface="黑体" panose="02010609060101010101" charset="-122"/>
                <a:cs typeface="Times New Roman" panose="02020603050405020304" charset="0"/>
              </a:rPr>
              <a:t>——</a:t>
            </a:r>
            <a:r>
              <a:rPr lang="zh-CN" altLang="en-US" sz="2400" dirty="0">
                <a:solidFill>
                  <a:schemeClr val="bg1"/>
                </a:solidFill>
                <a:latin typeface="黑体" panose="02010609060101010101" charset="-122"/>
                <a:ea typeface="黑体" panose="02010609060101010101" charset="-122"/>
                <a:cs typeface="Times New Roman" panose="02020603050405020304" charset="0"/>
              </a:rPr>
              <a:t>任务通知</a:t>
            </a:r>
            <a:r>
              <a:rPr lang="zh-CN" altLang="en-US" sz="2400" dirty="0">
                <a:solidFill>
                  <a:schemeClr val="bg1"/>
                </a:solidFill>
                <a:latin typeface="黑体" panose="02010609060101010101" charset="-122"/>
                <a:ea typeface="黑体" panose="02010609060101010101" charset="-122"/>
                <a:cs typeface="Times New Roman" panose="02020603050405020304" charset="0"/>
              </a:rPr>
              <a:t>机制</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2" name="矩形 1"/>
          <p:cNvSpPr/>
          <p:nvPr/>
        </p:nvSpPr>
        <p:spPr>
          <a:xfrm>
            <a:off x="871220" y="3033395"/>
            <a:ext cx="4438015" cy="272288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硬件支持的任务通知机制</a:t>
            </a:r>
            <a:r>
              <a:rPr lang="en-US" altLang="zh-CN"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中断信号发送方从外设扩展为软件任务</a:t>
            </a:r>
            <a:endParaRPr lang="zh-CN" altLang="en-US" sz="18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1.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接收</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发送方注册</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能力</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2.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发送方发送</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通知</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3.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硬件检查能力</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权限</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4.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硬件唤醒接收方</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任务</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5.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必要时发送中断进行</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抢占</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grpSp>
        <p:nvGrpSpPr>
          <p:cNvPr id="32" name="组合 31"/>
          <p:cNvGrpSpPr/>
          <p:nvPr/>
        </p:nvGrpSpPr>
        <p:grpSpPr>
          <a:xfrm>
            <a:off x="5461000" y="1678940"/>
            <a:ext cx="6403975" cy="4216400"/>
            <a:chOff x="8600" y="2644"/>
            <a:chExt cx="10085" cy="6640"/>
          </a:xfrm>
        </p:grpSpPr>
        <p:pic>
          <p:nvPicPr>
            <p:cNvPr id="22" name="图片 21" descr="notification"/>
            <p:cNvPicPr>
              <a:picLocks noChangeAspect="1"/>
            </p:cNvPicPr>
            <p:nvPr/>
          </p:nvPicPr>
          <p:blipFill>
            <a:blip r:embed="rId1"/>
            <a:stretch>
              <a:fillRect/>
            </a:stretch>
          </p:blipFill>
          <p:spPr>
            <a:xfrm>
              <a:off x="8745" y="2644"/>
              <a:ext cx="9940" cy="6640"/>
            </a:xfrm>
            <a:prstGeom prst="rect">
              <a:avLst/>
            </a:prstGeom>
          </p:spPr>
        </p:pic>
        <p:sp>
          <p:nvSpPr>
            <p:cNvPr id="24" name="矩形 23"/>
            <p:cNvSpPr/>
            <p:nvPr/>
          </p:nvSpPr>
          <p:spPr>
            <a:xfrm>
              <a:off x="8600" y="4718"/>
              <a:ext cx="7672" cy="4566"/>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7" name="矩形 26"/>
          <p:cNvSpPr/>
          <p:nvPr/>
        </p:nvSpPr>
        <p:spPr>
          <a:xfrm>
            <a:off x="6635115" y="2185035"/>
            <a:ext cx="774700" cy="42481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nvSpPr>
        <p:spPr>
          <a:xfrm>
            <a:off x="7536815" y="2179955"/>
            <a:ext cx="1567815" cy="42481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nvSpPr>
        <p:spPr>
          <a:xfrm>
            <a:off x="10256520" y="2189480"/>
            <a:ext cx="774700" cy="42481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6635115" y="2146935"/>
            <a:ext cx="4479925" cy="490855"/>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乘号 30"/>
          <p:cNvSpPr/>
          <p:nvPr/>
        </p:nvSpPr>
        <p:spPr>
          <a:xfrm>
            <a:off x="5708015" y="2227580"/>
            <a:ext cx="6156960" cy="349250"/>
          </a:xfrm>
          <a:prstGeom prst="mathMultiply">
            <a:avLst/>
          </a:prstGeom>
          <a:solidFill>
            <a:srgbClr val="FF0000"/>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3" name="图片 32" descr="notification_opt"/>
          <p:cNvPicPr>
            <a:picLocks noChangeAspect="1"/>
          </p:cNvPicPr>
          <p:nvPr/>
        </p:nvPicPr>
        <p:blipFill>
          <a:blip r:embed="rId2"/>
          <a:stretch>
            <a:fillRect/>
          </a:stretch>
        </p:blipFill>
        <p:spPr>
          <a:xfrm>
            <a:off x="5557520" y="3054350"/>
            <a:ext cx="4699235" cy="2844000"/>
          </a:xfrm>
          <a:prstGeom prst="rect">
            <a:avLst/>
          </a:prstGeom>
        </p:spPr>
      </p:pic>
      <p:sp>
        <p:nvSpPr>
          <p:cNvPr id="34" name="矩形 33"/>
          <p:cNvSpPr/>
          <p:nvPr/>
        </p:nvSpPr>
        <p:spPr>
          <a:xfrm>
            <a:off x="10245090" y="4284980"/>
            <a:ext cx="1620000" cy="576000"/>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a:solidFill>
                  <a:srgbClr val="660874"/>
                </a:solidFill>
                <a:latin typeface="黑体" panose="02010609060101010101" charset="-122"/>
                <a:ea typeface="黑体" panose="02010609060101010101" charset="-122"/>
              </a:rPr>
              <a:t>避免地址空间</a:t>
            </a:r>
            <a:r>
              <a:rPr lang="en-US" altLang="zh-CN">
                <a:solidFill>
                  <a:srgbClr val="660874"/>
                </a:solidFill>
                <a:latin typeface="黑体" panose="02010609060101010101" charset="-122"/>
                <a:ea typeface="黑体" panose="02010609060101010101" charset="-122"/>
              </a:rPr>
              <a:t>、</a:t>
            </a:r>
            <a:endParaRPr lang="en-US" altLang="zh-CN">
              <a:solidFill>
                <a:srgbClr val="660874"/>
              </a:solidFill>
              <a:latin typeface="黑体" panose="02010609060101010101" charset="-122"/>
              <a:ea typeface="黑体" panose="02010609060101010101" charset="-122"/>
            </a:endParaRPr>
          </a:p>
          <a:p>
            <a:pPr algn="l"/>
            <a:r>
              <a:rPr lang="zh-CN" altLang="en-US">
                <a:solidFill>
                  <a:srgbClr val="660874"/>
                </a:solidFill>
                <a:latin typeface="黑体" panose="02010609060101010101" charset="-122"/>
                <a:ea typeface="黑体" panose="02010609060101010101" charset="-122"/>
              </a:rPr>
              <a:t>特权级</a:t>
            </a:r>
            <a:r>
              <a:rPr lang="zh-CN" altLang="en-US">
                <a:solidFill>
                  <a:srgbClr val="660874"/>
                </a:solidFill>
                <a:latin typeface="黑体" panose="02010609060101010101" charset="-122"/>
                <a:ea typeface="黑体" panose="02010609060101010101" charset="-122"/>
              </a:rPr>
              <a:t>切换</a:t>
            </a:r>
            <a:endParaRPr lang="zh-CN" altLang="en-US">
              <a:solidFill>
                <a:srgbClr val="660874"/>
              </a:solidFill>
              <a:latin typeface="黑体" panose="02010609060101010101" charset="-122"/>
              <a:ea typeface="黑体" panose="02010609060101010101" charset="-122"/>
            </a:endParaRPr>
          </a:p>
        </p:txBody>
      </p:sp>
      <p:cxnSp>
        <p:nvCxnSpPr>
          <p:cNvPr id="35" name="直接箭头连接符 34"/>
          <p:cNvCxnSpPr>
            <a:stCxn id="34" idx="1"/>
          </p:cNvCxnSpPr>
          <p:nvPr/>
        </p:nvCxnSpPr>
        <p:spPr>
          <a:xfrm flipH="1" flipV="1">
            <a:off x="7951470" y="3950970"/>
            <a:ext cx="2293620" cy="622300"/>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36" name="直接箭头连接符 35"/>
          <p:cNvCxnSpPr>
            <a:stCxn id="34" idx="1"/>
          </p:cNvCxnSpPr>
          <p:nvPr/>
        </p:nvCxnSpPr>
        <p:spPr>
          <a:xfrm flipH="1">
            <a:off x="7998460" y="4573270"/>
            <a:ext cx="2246630" cy="80327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spTree>
    <p:custDataLst>
      <p:tags r:id="rId3"/>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7"/>
                                        </p:tgtEl>
                                        <p:attrNameLst>
                                          <p:attrName>style.visibility</p:attrName>
                                        </p:attrNameLst>
                                      </p:cBhvr>
                                      <p:to>
                                        <p:strVal val="visible"/>
                                      </p:to>
                                    </p:set>
                                    <p:animEffect transition="in" filter="blinds(horizontal)">
                                      <p:cBhvr>
                                        <p:cTn id="7" dur="250"/>
                                        <p:tgtEl>
                                          <p:spTgt spid="7"/>
                                        </p:tgtEl>
                                      </p:cBhvr>
                                    </p:animEffect>
                                  </p:childTnLst>
                                </p:cTn>
                              </p:par>
                              <p:par>
                                <p:cTn id="8" presetID="3" presetClass="entr" presetSubtype="10" fill="hold" nodeType="withEffect">
                                  <p:stCondLst>
                                    <p:cond delay="0"/>
                                  </p:stCondLst>
                                  <p:childTnLst>
                                    <p:set>
                                      <p:cBhvr>
                                        <p:cTn id="9" dur="250" fill="hold">
                                          <p:stCondLst>
                                            <p:cond delay="0"/>
                                          </p:stCondLst>
                                        </p:cTn>
                                        <p:tgtEl>
                                          <p:spTgt spid="32"/>
                                        </p:tgtEl>
                                        <p:attrNameLst>
                                          <p:attrName>style.visibility</p:attrName>
                                        </p:attrNameLst>
                                      </p:cBhvr>
                                      <p:to>
                                        <p:strVal val="visible"/>
                                      </p:to>
                                    </p:set>
                                    <p:animEffect transition="in" filter="blinds(horizontal)">
                                      <p:cBhvr>
                                        <p:cTn id="10" dur="250"/>
                                        <p:tgtEl>
                                          <p:spTgt spid="32"/>
                                        </p:tgtEl>
                                      </p:cBhvr>
                                    </p:animEffect>
                                  </p:childTnLst>
                                </p:cTn>
                              </p:par>
                              <p:par>
                                <p:cTn id="11" presetID="3" presetClass="entr" presetSubtype="10" fill="hold" grpId="0" nodeType="withEffect">
                                  <p:stCondLst>
                                    <p:cond delay="0"/>
                                  </p:stCondLst>
                                  <p:childTnLst>
                                    <p:set>
                                      <p:cBhvr>
                                        <p:cTn id="12" dur="250" fill="hold">
                                          <p:stCondLst>
                                            <p:cond delay="0"/>
                                          </p:stCondLst>
                                        </p:cTn>
                                        <p:tgtEl>
                                          <p:spTgt spid="27"/>
                                        </p:tgtEl>
                                        <p:attrNameLst>
                                          <p:attrName>style.visibility</p:attrName>
                                        </p:attrNameLst>
                                      </p:cBhvr>
                                      <p:to>
                                        <p:strVal val="visible"/>
                                      </p:to>
                                    </p:set>
                                    <p:animEffect transition="in" filter="blinds(horizontal)">
                                      <p:cBhvr>
                                        <p:cTn id="13" dur="250"/>
                                        <p:tgtEl>
                                          <p:spTgt spid="27"/>
                                        </p:tgtEl>
                                      </p:cBhvr>
                                    </p:animEffect>
                                  </p:childTnLst>
                                </p:cTn>
                              </p:par>
                              <p:par>
                                <p:cTn id="14" presetID="3" presetClass="entr" presetSubtype="10" fill="hold" grpId="0" nodeType="withEffect">
                                  <p:stCondLst>
                                    <p:cond delay="0"/>
                                  </p:stCondLst>
                                  <p:childTnLst>
                                    <p:set>
                                      <p:cBhvr>
                                        <p:cTn id="15" dur="250" fill="hold">
                                          <p:stCondLst>
                                            <p:cond delay="0"/>
                                          </p:stCondLst>
                                        </p:cTn>
                                        <p:tgtEl>
                                          <p:spTgt spid="28"/>
                                        </p:tgtEl>
                                        <p:attrNameLst>
                                          <p:attrName>style.visibility</p:attrName>
                                        </p:attrNameLst>
                                      </p:cBhvr>
                                      <p:to>
                                        <p:strVal val="visible"/>
                                      </p:to>
                                    </p:set>
                                    <p:animEffect transition="in" filter="blinds(horizontal)">
                                      <p:cBhvr>
                                        <p:cTn id="16" dur="250"/>
                                        <p:tgtEl>
                                          <p:spTgt spid="28"/>
                                        </p:tgtEl>
                                      </p:cBhvr>
                                    </p:animEffect>
                                  </p:childTnLst>
                                </p:cTn>
                              </p:par>
                              <p:par>
                                <p:cTn id="17" presetID="3" presetClass="entr" presetSubtype="10" fill="hold" grpId="0" nodeType="withEffect">
                                  <p:stCondLst>
                                    <p:cond delay="0"/>
                                  </p:stCondLst>
                                  <p:childTnLst>
                                    <p:set>
                                      <p:cBhvr>
                                        <p:cTn id="18" dur="250" fill="hold">
                                          <p:stCondLst>
                                            <p:cond delay="0"/>
                                          </p:stCondLst>
                                        </p:cTn>
                                        <p:tgtEl>
                                          <p:spTgt spid="29"/>
                                        </p:tgtEl>
                                        <p:attrNameLst>
                                          <p:attrName>style.visibility</p:attrName>
                                        </p:attrNameLst>
                                      </p:cBhvr>
                                      <p:to>
                                        <p:strVal val="visible"/>
                                      </p:to>
                                    </p:set>
                                    <p:animEffect transition="in" filter="blinds(horizontal)">
                                      <p:cBhvr>
                                        <p:cTn id="19" dur="25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250" fill="hold">
                                          <p:stCondLst>
                                            <p:cond delay="0"/>
                                          </p:stCondLst>
                                        </p:cTn>
                                        <p:tgtEl>
                                          <p:spTgt spid="2"/>
                                        </p:tgtEl>
                                        <p:attrNameLst>
                                          <p:attrName>style.visibility</p:attrName>
                                        </p:attrNameLst>
                                      </p:cBhvr>
                                      <p:to>
                                        <p:strVal val="visible"/>
                                      </p:to>
                                    </p:set>
                                    <p:animEffect transition="in" filter="blinds(horizontal)">
                                      <p:cBhvr>
                                        <p:cTn id="24" dur="250"/>
                                        <p:tgtEl>
                                          <p:spTgt spid="2"/>
                                        </p:tgtEl>
                                      </p:cBhvr>
                                    </p:animEffect>
                                  </p:childTnLst>
                                </p:cTn>
                              </p:par>
                              <p:par>
                                <p:cTn id="25" presetID="3" presetClass="entr" presetSubtype="10" fill="hold" nodeType="withEffect">
                                  <p:stCondLst>
                                    <p:cond delay="0"/>
                                  </p:stCondLst>
                                  <p:childTnLst>
                                    <p:set>
                                      <p:cBhvr>
                                        <p:cTn id="26" dur="250" fill="hold">
                                          <p:stCondLst>
                                            <p:cond delay="0"/>
                                          </p:stCondLst>
                                        </p:cTn>
                                        <p:tgtEl>
                                          <p:spTgt spid="33"/>
                                        </p:tgtEl>
                                        <p:attrNameLst>
                                          <p:attrName>style.visibility</p:attrName>
                                        </p:attrNameLst>
                                      </p:cBhvr>
                                      <p:to>
                                        <p:strVal val="visible"/>
                                      </p:to>
                                    </p:set>
                                    <p:animEffect transition="in" filter="blinds(horizontal)">
                                      <p:cBhvr>
                                        <p:cTn id="27" dur="25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2" nodeType="clickEffect">
                                  <p:stCondLst>
                                    <p:cond delay="0"/>
                                  </p:stCondLst>
                                  <p:childTnLst>
                                    <p:animEffect transition="out" filter="blinds(horizontal)">
                                      <p:cBhvr>
                                        <p:cTn id="31" dur="249"/>
                                        <p:tgtEl>
                                          <p:spTgt spid="27"/>
                                        </p:tgtEl>
                                      </p:cBhvr>
                                    </p:animEffect>
                                    <p:set>
                                      <p:cBhvr>
                                        <p:cTn id="32" dur="1" fill="hold">
                                          <p:stCondLst>
                                            <p:cond delay="249"/>
                                          </p:stCondLst>
                                        </p:cTn>
                                        <p:tgtEl>
                                          <p:spTgt spid="27"/>
                                        </p:tgtEl>
                                        <p:attrNameLst>
                                          <p:attrName>style.visibility</p:attrName>
                                        </p:attrNameLst>
                                      </p:cBhvr>
                                      <p:to>
                                        <p:strVal val="hidden"/>
                                      </p:to>
                                    </p:set>
                                  </p:childTnLst>
                                </p:cTn>
                              </p:par>
                              <p:par>
                                <p:cTn id="33" presetID="3" presetClass="exit" presetSubtype="10" fill="hold" grpId="2" nodeType="withEffect">
                                  <p:stCondLst>
                                    <p:cond delay="0"/>
                                  </p:stCondLst>
                                  <p:childTnLst>
                                    <p:animEffect transition="out" filter="blinds(horizontal)">
                                      <p:cBhvr>
                                        <p:cTn id="34" dur="249"/>
                                        <p:tgtEl>
                                          <p:spTgt spid="28"/>
                                        </p:tgtEl>
                                      </p:cBhvr>
                                    </p:animEffect>
                                    <p:set>
                                      <p:cBhvr>
                                        <p:cTn id="35" dur="1" fill="hold">
                                          <p:stCondLst>
                                            <p:cond delay="249"/>
                                          </p:stCondLst>
                                        </p:cTn>
                                        <p:tgtEl>
                                          <p:spTgt spid="28"/>
                                        </p:tgtEl>
                                        <p:attrNameLst>
                                          <p:attrName>style.visibility</p:attrName>
                                        </p:attrNameLst>
                                      </p:cBhvr>
                                      <p:to>
                                        <p:strVal val="hidden"/>
                                      </p:to>
                                    </p:set>
                                  </p:childTnLst>
                                </p:cTn>
                              </p:par>
                              <p:par>
                                <p:cTn id="36" presetID="3" presetClass="exit" presetSubtype="10" fill="hold" grpId="2" nodeType="withEffect">
                                  <p:stCondLst>
                                    <p:cond delay="0"/>
                                  </p:stCondLst>
                                  <p:childTnLst>
                                    <p:animEffect transition="out" filter="blinds(horizontal)">
                                      <p:cBhvr>
                                        <p:cTn id="37" dur="249"/>
                                        <p:tgtEl>
                                          <p:spTgt spid="29"/>
                                        </p:tgtEl>
                                      </p:cBhvr>
                                    </p:animEffect>
                                    <p:set>
                                      <p:cBhvr>
                                        <p:cTn id="38" dur="1" fill="hold">
                                          <p:stCondLst>
                                            <p:cond delay="249"/>
                                          </p:stCondLst>
                                        </p:cTn>
                                        <p:tgtEl>
                                          <p:spTgt spid="29"/>
                                        </p:tgtEl>
                                        <p:attrNameLst>
                                          <p:attrName>style.visibility</p:attrName>
                                        </p:attrNameLst>
                                      </p:cBhvr>
                                      <p:to>
                                        <p:strVal val="hidden"/>
                                      </p:to>
                                    </p:set>
                                  </p:childTnLst>
                                </p:cTn>
                              </p:par>
                              <p:par>
                                <p:cTn id="39" presetID="3" presetClass="entr" presetSubtype="10" fill="hold" grpId="0" nodeType="withEffect">
                                  <p:stCondLst>
                                    <p:cond delay="0"/>
                                  </p:stCondLst>
                                  <p:childTnLst>
                                    <p:set>
                                      <p:cBhvr>
                                        <p:cTn id="40" dur="250" fill="hold">
                                          <p:stCondLst>
                                            <p:cond delay="0"/>
                                          </p:stCondLst>
                                        </p:cTn>
                                        <p:tgtEl>
                                          <p:spTgt spid="30"/>
                                        </p:tgtEl>
                                        <p:attrNameLst>
                                          <p:attrName>style.visibility</p:attrName>
                                        </p:attrNameLst>
                                      </p:cBhvr>
                                      <p:to>
                                        <p:strVal val="visible"/>
                                      </p:to>
                                    </p:set>
                                    <p:animEffect transition="in" filter="blinds(horizontal)">
                                      <p:cBhvr>
                                        <p:cTn id="41" dur="250"/>
                                        <p:tgtEl>
                                          <p:spTgt spid="30"/>
                                        </p:tgtEl>
                                      </p:cBhvr>
                                    </p:animEffect>
                                  </p:childTnLst>
                                </p:cTn>
                              </p:par>
                              <p:par>
                                <p:cTn id="42" presetID="3" presetClass="entr" presetSubtype="10" fill="hold" grpId="0" nodeType="withEffect">
                                  <p:stCondLst>
                                    <p:cond delay="0"/>
                                  </p:stCondLst>
                                  <p:childTnLst>
                                    <p:set>
                                      <p:cBhvr>
                                        <p:cTn id="43" dur="250" fill="hold">
                                          <p:stCondLst>
                                            <p:cond delay="0"/>
                                          </p:stCondLst>
                                        </p:cTn>
                                        <p:tgtEl>
                                          <p:spTgt spid="31"/>
                                        </p:tgtEl>
                                        <p:attrNameLst>
                                          <p:attrName>style.visibility</p:attrName>
                                        </p:attrNameLst>
                                      </p:cBhvr>
                                      <p:to>
                                        <p:strVal val="visible"/>
                                      </p:to>
                                    </p:set>
                                    <p:animEffect transition="in" filter="blinds(horizontal)">
                                      <p:cBhvr>
                                        <p:cTn id="44" dur="250"/>
                                        <p:tgtEl>
                                          <p:spTgt spid="31"/>
                                        </p:tgtEl>
                                      </p:cBhvr>
                                    </p:animEffect>
                                  </p:childTnLst>
                                </p:cTn>
                              </p:par>
                              <p:par>
                                <p:cTn id="45" presetID="3" presetClass="entr" presetSubtype="10" fill="hold" grpId="0" nodeType="withEffect">
                                  <p:stCondLst>
                                    <p:cond delay="0"/>
                                  </p:stCondLst>
                                  <p:childTnLst>
                                    <p:set>
                                      <p:cBhvr>
                                        <p:cTn id="46" dur="250" fill="hold">
                                          <p:stCondLst>
                                            <p:cond delay="0"/>
                                          </p:stCondLst>
                                        </p:cTn>
                                        <p:tgtEl>
                                          <p:spTgt spid="34"/>
                                        </p:tgtEl>
                                        <p:attrNameLst>
                                          <p:attrName>style.visibility</p:attrName>
                                        </p:attrNameLst>
                                      </p:cBhvr>
                                      <p:to>
                                        <p:strVal val="visible"/>
                                      </p:to>
                                    </p:set>
                                    <p:animEffect transition="in" filter="blinds(horizontal)">
                                      <p:cBhvr>
                                        <p:cTn id="47" dur="250"/>
                                        <p:tgtEl>
                                          <p:spTgt spid="34"/>
                                        </p:tgtEl>
                                      </p:cBhvr>
                                    </p:animEffect>
                                  </p:childTnLst>
                                </p:cTn>
                              </p:par>
                              <p:par>
                                <p:cTn id="48" presetID="3" presetClass="entr" presetSubtype="10" fill="hold" nodeType="withEffect">
                                  <p:stCondLst>
                                    <p:cond delay="0"/>
                                  </p:stCondLst>
                                  <p:childTnLst>
                                    <p:set>
                                      <p:cBhvr>
                                        <p:cTn id="49" dur="250" fill="hold">
                                          <p:stCondLst>
                                            <p:cond delay="0"/>
                                          </p:stCondLst>
                                        </p:cTn>
                                        <p:tgtEl>
                                          <p:spTgt spid="35"/>
                                        </p:tgtEl>
                                        <p:attrNameLst>
                                          <p:attrName>style.visibility</p:attrName>
                                        </p:attrNameLst>
                                      </p:cBhvr>
                                      <p:to>
                                        <p:strVal val="visible"/>
                                      </p:to>
                                    </p:set>
                                    <p:animEffect transition="in" filter="blinds(horizontal)">
                                      <p:cBhvr>
                                        <p:cTn id="50" dur="250"/>
                                        <p:tgtEl>
                                          <p:spTgt spid="35"/>
                                        </p:tgtEl>
                                      </p:cBhvr>
                                    </p:animEffect>
                                  </p:childTnLst>
                                </p:cTn>
                              </p:par>
                              <p:par>
                                <p:cTn id="51" presetID="3" presetClass="entr" presetSubtype="10" fill="hold" nodeType="withEffect">
                                  <p:stCondLst>
                                    <p:cond delay="0"/>
                                  </p:stCondLst>
                                  <p:childTnLst>
                                    <p:set>
                                      <p:cBhvr>
                                        <p:cTn id="52" dur="250" fill="hold">
                                          <p:stCondLst>
                                            <p:cond delay="0"/>
                                          </p:stCondLst>
                                        </p:cTn>
                                        <p:tgtEl>
                                          <p:spTgt spid="36"/>
                                        </p:tgtEl>
                                        <p:attrNameLst>
                                          <p:attrName>style.visibility</p:attrName>
                                        </p:attrNameLst>
                                      </p:cBhvr>
                                      <p:to>
                                        <p:strVal val="visible"/>
                                      </p:to>
                                    </p:set>
                                    <p:animEffect transition="in" filter="blinds(horizontal)">
                                      <p:cBhvr>
                                        <p:cTn id="53" dur="2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2" grpId="0" bldLvl="0" animBg="1"/>
      <p:bldP spid="2" grpId="1" animBg="1"/>
      <p:bldP spid="27" grpId="0" animBg="1"/>
      <p:bldP spid="28" grpId="0" animBg="1"/>
      <p:bldP spid="29" grpId="0" animBg="1"/>
      <p:bldP spid="27" grpId="1" animBg="1"/>
      <p:bldP spid="28" grpId="1" animBg="1"/>
      <p:bldP spid="29" grpId="1" animBg="1"/>
      <p:bldP spid="27" grpId="2" animBg="1"/>
      <p:bldP spid="28" grpId="2" animBg="1"/>
      <p:bldP spid="29" grpId="2" animBg="1"/>
      <p:bldP spid="30" grpId="0" animBg="1"/>
      <p:bldP spid="31" grpId="0" animBg="1"/>
      <p:bldP spid="30" grpId="1" animBg="1"/>
      <p:bldP spid="31" grpId="1" animBg="1"/>
      <p:bldP spid="34" grpId="0" bldLvl="0" animBg="1"/>
      <p:bldP spid="3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1505"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16" name="组合 15"/>
          <p:cNvGrpSpPr/>
          <p:nvPr/>
        </p:nvGrpSpPr>
        <p:grpSpPr>
          <a:xfrm>
            <a:off x="7050405" y="14400"/>
            <a:ext cx="2556000" cy="1011555"/>
            <a:chOff x="2920" y="0"/>
            <a:chExt cx="4408" cy="1593"/>
          </a:xfrm>
        </p:grpSpPr>
        <p:sp>
          <p:nvSpPr>
            <p:cNvPr id="10" name="文本框 9"/>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设计实现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18" name="矩形 17"/>
          <p:cNvSpPr/>
          <p:nvPr/>
        </p:nvSpPr>
        <p:spPr>
          <a:xfrm>
            <a:off x="156845" y="875665"/>
            <a:ext cx="315360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硬件实现</a:t>
            </a:r>
            <a:r>
              <a:rPr lang="en-US" altLang="zh-CN" sz="2400" dirty="0">
                <a:solidFill>
                  <a:schemeClr val="bg1"/>
                </a:solidFill>
                <a:latin typeface="黑体" panose="02010609060101010101" charset="-122"/>
                <a:ea typeface="黑体" panose="02010609060101010101" charset="-122"/>
                <a:cs typeface="Times New Roman" panose="02020603050405020304" charset="0"/>
              </a:rPr>
              <a:t>——</a:t>
            </a:r>
            <a:r>
              <a:rPr lang="en-US" altLang="zh-CN" sz="2400" dirty="0">
                <a:solidFill>
                  <a:schemeClr val="bg1"/>
                </a:solidFill>
                <a:latin typeface="Times New Roman Regular" panose="02020603050405020304" charset="0"/>
                <a:ea typeface="黑体" panose="02010609060101010101" charset="-122"/>
                <a:cs typeface="Times New Roman Regular" panose="02020603050405020304" charset="0"/>
              </a:rPr>
              <a:t>TAIC</a:t>
            </a:r>
            <a:endParaRPr lang="en-US" altLang="zh-CN" sz="2400" dirty="0">
              <a:solidFill>
                <a:schemeClr val="bg1"/>
              </a:solidFill>
              <a:latin typeface="Times New Roman Regular" panose="02020603050405020304" charset="0"/>
              <a:ea typeface="黑体" panose="02010609060101010101" charset="-122"/>
              <a:cs typeface="Times New Roman Regular" panose="02020603050405020304" charset="0"/>
            </a:endParaRPr>
          </a:p>
        </p:txBody>
      </p:sp>
      <p:pic>
        <p:nvPicPr>
          <p:cNvPr id="9" name="图片 8" descr="ready_queue"/>
          <p:cNvPicPr>
            <a:picLocks noChangeAspect="1"/>
          </p:cNvPicPr>
          <p:nvPr/>
        </p:nvPicPr>
        <p:blipFill>
          <a:blip r:embed="rId1"/>
          <a:stretch>
            <a:fillRect/>
          </a:stretch>
        </p:blipFill>
        <p:spPr>
          <a:xfrm>
            <a:off x="5734050" y="1915160"/>
            <a:ext cx="5817870" cy="1604645"/>
          </a:xfrm>
          <a:prstGeom prst="rect">
            <a:avLst/>
          </a:prstGeom>
        </p:spPr>
      </p:pic>
      <p:sp>
        <p:nvSpPr>
          <p:cNvPr id="2" name="矩形 1"/>
          <p:cNvSpPr/>
          <p:nvPr/>
        </p:nvSpPr>
        <p:spPr>
          <a:xfrm>
            <a:off x="871220" y="1925320"/>
            <a:ext cx="4752000" cy="648000"/>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1. </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就绪队列</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优先级排序</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负载</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均衡</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 name="图片 2" descr="arch"/>
          <p:cNvPicPr>
            <a:picLocks noChangeAspect="1"/>
          </p:cNvPicPr>
          <p:nvPr/>
        </p:nvPicPr>
        <p:blipFill>
          <a:blip r:embed="rId2"/>
          <a:stretch>
            <a:fillRect/>
          </a:stretch>
        </p:blipFill>
        <p:spPr>
          <a:xfrm>
            <a:off x="871220" y="3463925"/>
            <a:ext cx="4742180" cy="2765425"/>
          </a:xfrm>
          <a:prstGeom prst="rect">
            <a:avLst/>
          </a:prstGeom>
        </p:spPr>
      </p:pic>
      <p:pic>
        <p:nvPicPr>
          <p:cNvPr id="11" name="图片 10" descr="cap_table"/>
          <p:cNvPicPr>
            <a:picLocks noChangeAspect="1"/>
          </p:cNvPicPr>
          <p:nvPr/>
        </p:nvPicPr>
        <p:blipFill>
          <a:blip r:embed="rId3"/>
          <a:stretch>
            <a:fillRect/>
          </a:stretch>
        </p:blipFill>
        <p:spPr>
          <a:xfrm>
            <a:off x="5982335" y="2433320"/>
            <a:ext cx="5760085" cy="3027045"/>
          </a:xfrm>
          <a:prstGeom prst="rect">
            <a:avLst/>
          </a:prstGeom>
        </p:spPr>
      </p:pic>
      <p:sp>
        <p:nvSpPr>
          <p:cNvPr id="17" name="矩形 16"/>
          <p:cNvSpPr/>
          <p:nvPr/>
        </p:nvSpPr>
        <p:spPr>
          <a:xfrm flipV="1">
            <a:off x="3617595" y="4562475"/>
            <a:ext cx="248285" cy="390525"/>
          </a:xfrm>
          <a:prstGeom prst="rect">
            <a:avLst/>
          </a:prstGeom>
          <a:noFill/>
          <a:ln w="25400" cap="flat" cmpd="sng">
            <a:solidFill>
              <a:srgbClr val="660874"/>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9" name="直接箭头连接符 18"/>
          <p:cNvCxnSpPr>
            <a:stCxn id="2" idx="2"/>
            <a:endCxn id="17" idx="1"/>
          </p:cNvCxnSpPr>
          <p:nvPr/>
        </p:nvCxnSpPr>
        <p:spPr>
          <a:xfrm>
            <a:off x="3247390" y="2573020"/>
            <a:ext cx="370205" cy="218503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a:stCxn id="17" idx="3"/>
            <a:endCxn id="9" idx="1"/>
          </p:cNvCxnSpPr>
          <p:nvPr/>
        </p:nvCxnSpPr>
        <p:spPr>
          <a:xfrm flipV="1">
            <a:off x="3865880" y="2717800"/>
            <a:ext cx="1868170" cy="204025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sp>
        <p:nvSpPr>
          <p:cNvPr id="21" name="矩形 20"/>
          <p:cNvSpPr/>
          <p:nvPr/>
        </p:nvSpPr>
        <p:spPr>
          <a:xfrm flipV="1">
            <a:off x="871855" y="5175250"/>
            <a:ext cx="3232785" cy="654685"/>
          </a:xfrm>
          <a:prstGeom prst="rect">
            <a:avLst/>
          </a:prstGeom>
          <a:noFill/>
          <a:ln w="25400" cap="flat" cmpd="sng">
            <a:solidFill>
              <a:srgbClr val="660874"/>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2" name="直接箭头连接符 21"/>
          <p:cNvCxnSpPr>
            <a:stCxn id="3" idx="0"/>
            <a:endCxn id="21" idx="2"/>
          </p:cNvCxnSpPr>
          <p:nvPr/>
        </p:nvCxnSpPr>
        <p:spPr>
          <a:xfrm flipH="1">
            <a:off x="2488565" y="3463925"/>
            <a:ext cx="753745" cy="171132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a:stCxn id="21" idx="3"/>
            <a:endCxn id="11" idx="1"/>
          </p:cNvCxnSpPr>
          <p:nvPr/>
        </p:nvCxnSpPr>
        <p:spPr>
          <a:xfrm flipV="1">
            <a:off x="4104640" y="3947160"/>
            <a:ext cx="1877695" cy="1555750"/>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871220" y="2692400"/>
            <a:ext cx="4752000" cy="648000"/>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2. </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中断处理模块</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外部</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软件</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中断</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250" fill="hold">
                                          <p:stCondLst>
                                            <p:cond delay="0"/>
                                          </p:stCondLst>
                                        </p:cTn>
                                        <p:tgtEl>
                                          <p:spTgt spid="2"/>
                                        </p:tgtEl>
                                        <p:attrNameLst>
                                          <p:attrName>style.visibility</p:attrName>
                                        </p:attrNameLst>
                                      </p:cBhvr>
                                      <p:to>
                                        <p:strVal val="visible"/>
                                      </p:to>
                                    </p:set>
                                    <p:animEffect transition="in" filter="blinds(horizontal)">
                                      <p:cBhvr>
                                        <p:cTn id="7" dur="250"/>
                                        <p:tgtEl>
                                          <p:spTgt spid="2"/>
                                        </p:tgtEl>
                                      </p:cBhvr>
                                    </p:animEffect>
                                  </p:childTnLst>
                                </p:cTn>
                              </p:par>
                              <p:par>
                                <p:cTn id="8" presetID="3" presetClass="entr" presetSubtype="10" fill="hold" nodeType="withEffect">
                                  <p:stCondLst>
                                    <p:cond delay="0"/>
                                  </p:stCondLst>
                                  <p:childTnLst>
                                    <p:set>
                                      <p:cBhvr>
                                        <p:cTn id="9" dur="250" fill="hold">
                                          <p:stCondLst>
                                            <p:cond delay="0"/>
                                          </p:stCondLst>
                                        </p:cTn>
                                        <p:tgtEl>
                                          <p:spTgt spid="3"/>
                                        </p:tgtEl>
                                        <p:attrNameLst>
                                          <p:attrName>style.visibility</p:attrName>
                                        </p:attrNameLst>
                                      </p:cBhvr>
                                      <p:to>
                                        <p:strVal val="visible"/>
                                      </p:to>
                                    </p:set>
                                    <p:animEffect transition="in" filter="blinds(horizontal)">
                                      <p:cBhvr>
                                        <p:cTn id="10" dur="250"/>
                                        <p:tgtEl>
                                          <p:spTgt spid="3"/>
                                        </p:tgtEl>
                                      </p:cBhvr>
                                    </p:animEffect>
                                  </p:childTnLst>
                                </p:cTn>
                              </p:par>
                              <p:par>
                                <p:cTn id="11" presetID="3" presetClass="entr" presetSubtype="10" fill="hold" nodeType="withEffect">
                                  <p:stCondLst>
                                    <p:cond delay="0"/>
                                  </p:stCondLst>
                                  <p:childTnLst>
                                    <p:set>
                                      <p:cBhvr>
                                        <p:cTn id="12" dur="250" fill="hold">
                                          <p:stCondLst>
                                            <p:cond delay="0"/>
                                          </p:stCondLst>
                                        </p:cTn>
                                        <p:tgtEl>
                                          <p:spTgt spid="9"/>
                                        </p:tgtEl>
                                        <p:attrNameLst>
                                          <p:attrName>style.visibility</p:attrName>
                                        </p:attrNameLst>
                                      </p:cBhvr>
                                      <p:to>
                                        <p:strVal val="visible"/>
                                      </p:to>
                                    </p:set>
                                    <p:animEffect transition="in" filter="blinds(horizontal)">
                                      <p:cBhvr>
                                        <p:cTn id="13" dur="250"/>
                                        <p:tgtEl>
                                          <p:spTgt spid="9"/>
                                        </p:tgtEl>
                                      </p:cBhvr>
                                    </p:animEffect>
                                  </p:childTnLst>
                                </p:cTn>
                              </p:par>
                              <p:par>
                                <p:cTn id="14" presetID="3" presetClass="entr" presetSubtype="10" fill="hold" nodeType="withEffect">
                                  <p:stCondLst>
                                    <p:cond delay="0"/>
                                  </p:stCondLst>
                                  <p:childTnLst>
                                    <p:set>
                                      <p:cBhvr>
                                        <p:cTn id="15" dur="250" fill="hold">
                                          <p:stCondLst>
                                            <p:cond delay="0"/>
                                          </p:stCondLst>
                                        </p:cTn>
                                        <p:tgtEl>
                                          <p:spTgt spid="19"/>
                                        </p:tgtEl>
                                        <p:attrNameLst>
                                          <p:attrName>style.visibility</p:attrName>
                                        </p:attrNameLst>
                                      </p:cBhvr>
                                      <p:to>
                                        <p:strVal val="visible"/>
                                      </p:to>
                                    </p:set>
                                    <p:animEffect transition="in" filter="blinds(horizontal)">
                                      <p:cBhvr>
                                        <p:cTn id="16" dur="250"/>
                                        <p:tgtEl>
                                          <p:spTgt spid="19"/>
                                        </p:tgtEl>
                                      </p:cBhvr>
                                    </p:animEffect>
                                  </p:childTnLst>
                                </p:cTn>
                              </p:par>
                              <p:par>
                                <p:cTn id="17" presetID="3" presetClass="entr" presetSubtype="10" fill="hold" grpId="0" nodeType="withEffect">
                                  <p:stCondLst>
                                    <p:cond delay="0"/>
                                  </p:stCondLst>
                                  <p:childTnLst>
                                    <p:set>
                                      <p:cBhvr>
                                        <p:cTn id="18" dur="250" fill="hold">
                                          <p:stCondLst>
                                            <p:cond delay="0"/>
                                          </p:stCondLst>
                                        </p:cTn>
                                        <p:tgtEl>
                                          <p:spTgt spid="17"/>
                                        </p:tgtEl>
                                        <p:attrNameLst>
                                          <p:attrName>style.visibility</p:attrName>
                                        </p:attrNameLst>
                                      </p:cBhvr>
                                      <p:to>
                                        <p:strVal val="visible"/>
                                      </p:to>
                                    </p:set>
                                    <p:animEffect transition="in" filter="blinds(horizontal)">
                                      <p:cBhvr>
                                        <p:cTn id="19" dur="250"/>
                                        <p:tgtEl>
                                          <p:spTgt spid="17"/>
                                        </p:tgtEl>
                                      </p:cBhvr>
                                    </p:animEffect>
                                  </p:childTnLst>
                                </p:cTn>
                              </p:par>
                              <p:par>
                                <p:cTn id="20" presetID="3" presetClass="entr" presetSubtype="10" fill="hold" nodeType="withEffect">
                                  <p:stCondLst>
                                    <p:cond delay="0"/>
                                  </p:stCondLst>
                                  <p:childTnLst>
                                    <p:set>
                                      <p:cBhvr>
                                        <p:cTn id="21" dur="250" fill="hold">
                                          <p:stCondLst>
                                            <p:cond delay="0"/>
                                          </p:stCondLst>
                                        </p:cTn>
                                        <p:tgtEl>
                                          <p:spTgt spid="20"/>
                                        </p:tgtEl>
                                        <p:attrNameLst>
                                          <p:attrName>style.visibility</p:attrName>
                                        </p:attrNameLst>
                                      </p:cBhvr>
                                      <p:to>
                                        <p:strVal val="visible"/>
                                      </p:to>
                                    </p:set>
                                    <p:animEffect transition="in" filter="blinds(horizontal)">
                                      <p:cBhvr>
                                        <p:cTn id="22" dur="25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249"/>
                                        <p:tgtEl>
                                          <p:spTgt spid="19"/>
                                        </p:tgtEl>
                                      </p:cBhvr>
                                    </p:animEffect>
                                    <p:set>
                                      <p:cBhvr>
                                        <p:cTn id="27" dur="1" fill="hold">
                                          <p:stCondLst>
                                            <p:cond delay="249"/>
                                          </p:stCondLst>
                                        </p:cTn>
                                        <p:tgtEl>
                                          <p:spTgt spid="19"/>
                                        </p:tgtEl>
                                        <p:attrNameLst>
                                          <p:attrName>style.visibility</p:attrName>
                                        </p:attrNameLst>
                                      </p:cBhvr>
                                      <p:to>
                                        <p:strVal val="hidden"/>
                                      </p:to>
                                    </p:set>
                                  </p:childTnLst>
                                </p:cTn>
                              </p:par>
                              <p:par>
                                <p:cTn id="28" presetID="3" presetClass="exit" presetSubtype="10" fill="hold" grpId="2" nodeType="withEffect">
                                  <p:stCondLst>
                                    <p:cond delay="0"/>
                                  </p:stCondLst>
                                  <p:childTnLst>
                                    <p:animEffect transition="out" filter="blinds(horizontal)">
                                      <p:cBhvr>
                                        <p:cTn id="29" dur="249"/>
                                        <p:tgtEl>
                                          <p:spTgt spid="17"/>
                                        </p:tgtEl>
                                      </p:cBhvr>
                                    </p:animEffect>
                                    <p:set>
                                      <p:cBhvr>
                                        <p:cTn id="30" dur="1" fill="hold">
                                          <p:stCondLst>
                                            <p:cond delay="249"/>
                                          </p:stCondLst>
                                        </p:cTn>
                                        <p:tgtEl>
                                          <p:spTgt spid="17"/>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249"/>
                                        <p:tgtEl>
                                          <p:spTgt spid="20"/>
                                        </p:tgtEl>
                                      </p:cBhvr>
                                    </p:animEffect>
                                    <p:set>
                                      <p:cBhvr>
                                        <p:cTn id="33" dur="1" fill="hold">
                                          <p:stCondLst>
                                            <p:cond delay="249"/>
                                          </p:stCondLst>
                                        </p:cTn>
                                        <p:tgtEl>
                                          <p:spTgt spid="20"/>
                                        </p:tgtEl>
                                        <p:attrNameLst>
                                          <p:attrName>style.visibility</p:attrName>
                                        </p:attrNameLst>
                                      </p:cBhvr>
                                      <p:to>
                                        <p:strVal val="hidden"/>
                                      </p:to>
                                    </p:set>
                                  </p:childTnLst>
                                </p:cTn>
                              </p:par>
                              <p:par>
                                <p:cTn id="34" presetID="3" presetClass="exit" presetSubtype="10" fill="hold" nodeType="withEffect">
                                  <p:stCondLst>
                                    <p:cond delay="0"/>
                                  </p:stCondLst>
                                  <p:childTnLst>
                                    <p:animEffect transition="out" filter="blinds(horizontal)">
                                      <p:cBhvr>
                                        <p:cTn id="35" dur="249"/>
                                        <p:tgtEl>
                                          <p:spTgt spid="9"/>
                                        </p:tgtEl>
                                      </p:cBhvr>
                                    </p:animEffect>
                                    <p:set>
                                      <p:cBhvr>
                                        <p:cTn id="36" dur="1" fill="hold">
                                          <p:stCondLst>
                                            <p:cond delay="249"/>
                                          </p:stCondLst>
                                        </p:cTn>
                                        <p:tgtEl>
                                          <p:spTgt spid="9"/>
                                        </p:tgtEl>
                                        <p:attrNameLst>
                                          <p:attrName>style.visibility</p:attrName>
                                        </p:attrNameLst>
                                      </p:cBhvr>
                                      <p:to>
                                        <p:strVal val="hidden"/>
                                      </p:to>
                                    </p:set>
                                  </p:childTnLst>
                                </p:cTn>
                              </p:par>
                              <p:par>
                                <p:cTn id="37" presetID="3" presetClass="entr" presetSubtype="10" fill="hold" nodeType="withEffect">
                                  <p:stCondLst>
                                    <p:cond delay="0"/>
                                  </p:stCondLst>
                                  <p:childTnLst>
                                    <p:set>
                                      <p:cBhvr>
                                        <p:cTn id="38" dur="250" fill="hold">
                                          <p:stCondLst>
                                            <p:cond delay="0"/>
                                          </p:stCondLst>
                                        </p:cTn>
                                        <p:tgtEl>
                                          <p:spTgt spid="22"/>
                                        </p:tgtEl>
                                        <p:attrNameLst>
                                          <p:attrName>style.visibility</p:attrName>
                                        </p:attrNameLst>
                                      </p:cBhvr>
                                      <p:to>
                                        <p:strVal val="visible"/>
                                      </p:to>
                                    </p:set>
                                    <p:animEffect transition="in" filter="blinds(horizontal)">
                                      <p:cBhvr>
                                        <p:cTn id="39" dur="250"/>
                                        <p:tgtEl>
                                          <p:spTgt spid="22"/>
                                        </p:tgtEl>
                                      </p:cBhvr>
                                    </p:animEffect>
                                  </p:childTnLst>
                                </p:cTn>
                              </p:par>
                              <p:par>
                                <p:cTn id="40" presetID="3" presetClass="entr" presetSubtype="10" fill="hold" grpId="0" nodeType="withEffect">
                                  <p:stCondLst>
                                    <p:cond delay="0"/>
                                  </p:stCondLst>
                                  <p:childTnLst>
                                    <p:set>
                                      <p:cBhvr>
                                        <p:cTn id="41" dur="250" fill="hold">
                                          <p:stCondLst>
                                            <p:cond delay="0"/>
                                          </p:stCondLst>
                                        </p:cTn>
                                        <p:tgtEl>
                                          <p:spTgt spid="21"/>
                                        </p:tgtEl>
                                        <p:attrNameLst>
                                          <p:attrName>style.visibility</p:attrName>
                                        </p:attrNameLst>
                                      </p:cBhvr>
                                      <p:to>
                                        <p:strVal val="visible"/>
                                      </p:to>
                                    </p:set>
                                    <p:animEffect transition="in" filter="blinds(horizontal)">
                                      <p:cBhvr>
                                        <p:cTn id="42" dur="250"/>
                                        <p:tgtEl>
                                          <p:spTgt spid="21"/>
                                        </p:tgtEl>
                                      </p:cBhvr>
                                    </p:animEffect>
                                  </p:childTnLst>
                                </p:cTn>
                              </p:par>
                              <p:par>
                                <p:cTn id="43" presetID="3" presetClass="entr" presetSubtype="10" fill="hold" nodeType="withEffect">
                                  <p:stCondLst>
                                    <p:cond delay="0"/>
                                  </p:stCondLst>
                                  <p:childTnLst>
                                    <p:set>
                                      <p:cBhvr>
                                        <p:cTn id="44" dur="250" fill="hold">
                                          <p:stCondLst>
                                            <p:cond delay="0"/>
                                          </p:stCondLst>
                                        </p:cTn>
                                        <p:tgtEl>
                                          <p:spTgt spid="23"/>
                                        </p:tgtEl>
                                        <p:attrNameLst>
                                          <p:attrName>style.visibility</p:attrName>
                                        </p:attrNameLst>
                                      </p:cBhvr>
                                      <p:to>
                                        <p:strVal val="visible"/>
                                      </p:to>
                                    </p:set>
                                    <p:animEffect transition="in" filter="blinds(horizontal)">
                                      <p:cBhvr>
                                        <p:cTn id="45" dur="250"/>
                                        <p:tgtEl>
                                          <p:spTgt spid="23"/>
                                        </p:tgtEl>
                                      </p:cBhvr>
                                    </p:animEffect>
                                  </p:childTnLst>
                                </p:cTn>
                              </p:par>
                              <p:par>
                                <p:cTn id="46" presetID="3" presetClass="entr" presetSubtype="10" fill="hold" nodeType="withEffect">
                                  <p:stCondLst>
                                    <p:cond delay="0"/>
                                  </p:stCondLst>
                                  <p:childTnLst>
                                    <p:set>
                                      <p:cBhvr>
                                        <p:cTn id="47" dur="250" fill="hold">
                                          <p:stCondLst>
                                            <p:cond delay="0"/>
                                          </p:stCondLst>
                                        </p:cTn>
                                        <p:tgtEl>
                                          <p:spTgt spid="11"/>
                                        </p:tgtEl>
                                        <p:attrNameLst>
                                          <p:attrName>style.visibility</p:attrName>
                                        </p:attrNameLst>
                                      </p:cBhvr>
                                      <p:to>
                                        <p:strVal val="visible"/>
                                      </p:to>
                                    </p:set>
                                    <p:animEffect transition="in" filter="blinds(horizontal)">
                                      <p:cBhvr>
                                        <p:cTn id="48" dur="250"/>
                                        <p:tgtEl>
                                          <p:spTgt spid="11"/>
                                        </p:tgtEl>
                                      </p:cBhvr>
                                    </p:animEffect>
                                  </p:childTnLst>
                                </p:cTn>
                              </p:par>
                              <p:par>
                                <p:cTn id="49" presetID="3" presetClass="entr" presetSubtype="10" fill="hold" grpId="0" nodeType="withEffect">
                                  <p:stCondLst>
                                    <p:cond delay="0"/>
                                  </p:stCondLst>
                                  <p:childTnLst>
                                    <p:set>
                                      <p:cBhvr>
                                        <p:cTn id="50" dur="250" fill="hold">
                                          <p:stCondLst>
                                            <p:cond delay="0"/>
                                          </p:stCondLst>
                                        </p:cTn>
                                        <p:tgtEl>
                                          <p:spTgt spid="13"/>
                                        </p:tgtEl>
                                        <p:attrNameLst>
                                          <p:attrName>style.visibility</p:attrName>
                                        </p:attrNameLst>
                                      </p:cBhvr>
                                      <p:to>
                                        <p:strVal val="visible"/>
                                      </p:to>
                                    </p:set>
                                    <p:animEffect transition="in" filter="blinds(horizontal)">
                                      <p:cBhvr>
                                        <p:cTn id="5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animBg="1"/>
      <p:bldP spid="21" grpId="0" bldLvl="0" animBg="1"/>
      <p:bldP spid="21" grpId="1" animBg="1"/>
      <p:bldP spid="2" grpId="0" animBg="1"/>
      <p:bldP spid="2" grpId="1" animBg="1"/>
      <p:bldP spid="13" grpId="0" animBg="1"/>
      <p:bldP spid="13" grpId="1" animBg="1"/>
      <p:bldP spid="17"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 name="图片 34" descr="software_modify"/>
          <p:cNvPicPr>
            <a:picLocks noChangeAspect="1"/>
          </p:cNvPicPr>
          <p:nvPr/>
        </p:nvPicPr>
        <p:blipFill>
          <a:blip r:embed="rId1"/>
          <a:stretch>
            <a:fillRect/>
          </a:stretch>
        </p:blipFill>
        <p:spPr>
          <a:xfrm>
            <a:off x="871220" y="3342640"/>
            <a:ext cx="3332480" cy="2971800"/>
          </a:xfrm>
          <a:prstGeom prst="rect">
            <a:avLst/>
          </a:prstGeom>
        </p:spPr>
      </p:pic>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1505"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16" name="组合 15"/>
          <p:cNvGrpSpPr/>
          <p:nvPr/>
        </p:nvGrpSpPr>
        <p:grpSpPr>
          <a:xfrm>
            <a:off x="7050405" y="14400"/>
            <a:ext cx="2556000" cy="1011555"/>
            <a:chOff x="2920" y="0"/>
            <a:chExt cx="4408" cy="1593"/>
          </a:xfrm>
        </p:grpSpPr>
        <p:sp>
          <p:nvSpPr>
            <p:cNvPr id="10" name="文本框 9"/>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设计实现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7" name="矩形 6"/>
          <p:cNvSpPr/>
          <p:nvPr/>
        </p:nvSpPr>
        <p:spPr>
          <a:xfrm>
            <a:off x="871220" y="1918335"/>
            <a:ext cx="3679190" cy="1352550"/>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1. </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软件适配</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模块</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任务调度</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通信</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设备驱动</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a:t>
            </a:r>
            <a:endParaRPr lang="en-US" altLang="zh-CN"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系统调用接口</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用户库</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8" name="矩形 17"/>
          <p:cNvSpPr/>
          <p:nvPr/>
        </p:nvSpPr>
        <p:spPr>
          <a:xfrm>
            <a:off x="156845" y="875665"/>
            <a:ext cx="315360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软件适配</a:t>
            </a:r>
            <a:r>
              <a:rPr lang="zh-CN" altLang="en-US" sz="2400" dirty="0">
                <a:solidFill>
                  <a:schemeClr val="bg1"/>
                </a:solidFill>
                <a:latin typeface="黑体" panose="02010609060101010101" charset="-122"/>
                <a:ea typeface="黑体" panose="02010609060101010101" charset="-122"/>
                <a:cs typeface="Times New Roman" panose="02020603050405020304" charset="0"/>
              </a:rPr>
              <a:t>模块</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grpSp>
        <p:nvGrpSpPr>
          <p:cNvPr id="39" name="组合 38"/>
          <p:cNvGrpSpPr/>
          <p:nvPr/>
        </p:nvGrpSpPr>
        <p:grpSpPr>
          <a:xfrm>
            <a:off x="4899660" y="1897380"/>
            <a:ext cx="6263640" cy="4349750"/>
            <a:chOff x="1372" y="5357"/>
            <a:chExt cx="6613" cy="4592"/>
          </a:xfrm>
        </p:grpSpPr>
        <p:pic>
          <p:nvPicPr>
            <p:cNvPr id="25" name="图片 24" descr="mmap_taic"/>
            <p:cNvPicPr>
              <a:picLocks noChangeAspect="1"/>
            </p:cNvPicPr>
            <p:nvPr/>
          </p:nvPicPr>
          <p:blipFill>
            <a:blip r:embed="rId2"/>
            <a:stretch>
              <a:fillRect/>
            </a:stretch>
          </p:blipFill>
          <p:spPr>
            <a:xfrm>
              <a:off x="1372" y="5357"/>
              <a:ext cx="6613" cy="4592"/>
            </a:xfrm>
            <a:prstGeom prst="rect">
              <a:avLst/>
            </a:prstGeom>
          </p:spPr>
        </p:pic>
        <p:sp>
          <p:nvSpPr>
            <p:cNvPr id="30" name="矩形 29"/>
            <p:cNvSpPr/>
            <p:nvPr/>
          </p:nvSpPr>
          <p:spPr>
            <a:xfrm>
              <a:off x="5375" y="5797"/>
              <a:ext cx="2494" cy="56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660874"/>
                  </a:solidFill>
                  <a:latin typeface="黑体" panose="02010609060101010101" charset="-122"/>
                  <a:ea typeface="黑体" panose="02010609060101010101" charset="-122"/>
                </a:rPr>
                <a:t>添加地址</a:t>
              </a:r>
              <a:r>
                <a:rPr lang="zh-CN" altLang="en-US">
                  <a:solidFill>
                    <a:srgbClr val="660874"/>
                  </a:solidFill>
                  <a:latin typeface="黑体" panose="02010609060101010101" charset="-122"/>
                  <a:ea typeface="黑体" panose="02010609060101010101" charset="-122"/>
                </a:rPr>
                <a:t>映射</a:t>
              </a:r>
              <a:endParaRPr lang="zh-CN" altLang="en-US">
                <a:solidFill>
                  <a:srgbClr val="660874"/>
                </a:solidFill>
                <a:latin typeface="黑体" panose="02010609060101010101" charset="-122"/>
                <a:ea typeface="黑体" panose="02010609060101010101" charset="-122"/>
              </a:endParaRPr>
            </a:p>
          </p:txBody>
        </p:sp>
      </p:grpSp>
      <p:pic>
        <p:nvPicPr>
          <p:cNvPr id="2" name="图片 1" descr="software_modify"/>
          <p:cNvPicPr>
            <a:picLocks noChangeAspect="1"/>
          </p:cNvPicPr>
          <p:nvPr/>
        </p:nvPicPr>
        <p:blipFill>
          <a:blip r:embed="rId1"/>
          <a:stretch>
            <a:fillRect/>
          </a:stretch>
        </p:blipFill>
        <p:spPr>
          <a:xfrm>
            <a:off x="6083300" y="1684655"/>
            <a:ext cx="5080000" cy="4530725"/>
          </a:xfrm>
          <a:prstGeom prst="rect">
            <a:avLst/>
          </a:prstGeom>
        </p:spPr>
      </p:pic>
      <p:grpSp>
        <p:nvGrpSpPr>
          <p:cNvPr id="40" name="组合 39"/>
          <p:cNvGrpSpPr/>
          <p:nvPr/>
        </p:nvGrpSpPr>
        <p:grpSpPr>
          <a:xfrm>
            <a:off x="4899660" y="1827530"/>
            <a:ext cx="6569075" cy="4349750"/>
            <a:chOff x="1435" y="5379"/>
            <a:chExt cx="10345" cy="6850"/>
          </a:xfrm>
        </p:grpSpPr>
        <p:pic>
          <p:nvPicPr>
            <p:cNvPr id="26" name="图片 25" descr="trampoline"/>
            <p:cNvPicPr>
              <a:picLocks noChangeAspect="1"/>
            </p:cNvPicPr>
            <p:nvPr/>
          </p:nvPicPr>
          <p:blipFill>
            <a:blip r:embed="rId3"/>
            <a:stretch>
              <a:fillRect/>
            </a:stretch>
          </p:blipFill>
          <p:spPr>
            <a:xfrm>
              <a:off x="1435" y="5379"/>
              <a:ext cx="10345" cy="6850"/>
            </a:xfrm>
            <a:prstGeom prst="rect">
              <a:avLst/>
            </a:prstGeom>
          </p:spPr>
        </p:pic>
        <p:sp>
          <p:nvSpPr>
            <p:cNvPr id="31" name="矩形 30"/>
            <p:cNvSpPr/>
            <p:nvPr/>
          </p:nvSpPr>
          <p:spPr>
            <a:xfrm>
              <a:off x="8022" y="5522"/>
              <a:ext cx="3572" cy="56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660874"/>
                  </a:solidFill>
                  <a:latin typeface="黑体" panose="02010609060101010101" charset="-122"/>
                  <a:ea typeface="黑体" panose="02010609060101010101" charset="-122"/>
                </a:rPr>
                <a:t>跳板代码</a:t>
              </a:r>
              <a:r>
                <a:rPr lang="en-US" altLang="zh-CN">
                  <a:solidFill>
                    <a:srgbClr val="660874"/>
                  </a:solidFill>
                  <a:latin typeface="黑体" panose="02010609060101010101" charset="-122"/>
                  <a:ea typeface="黑体" panose="02010609060101010101" charset="-122"/>
                </a:rPr>
                <a:t>（</a:t>
              </a:r>
              <a:r>
                <a:rPr lang="zh-CN" altLang="en-US">
                  <a:solidFill>
                    <a:srgbClr val="660874"/>
                  </a:solidFill>
                  <a:latin typeface="黑体" panose="02010609060101010101" charset="-122"/>
                  <a:ea typeface="黑体" panose="02010609060101010101" charset="-122"/>
                </a:rPr>
                <a:t>任务切换</a:t>
              </a:r>
              <a:r>
                <a:rPr lang="en-US" altLang="zh-CN">
                  <a:solidFill>
                    <a:srgbClr val="660874"/>
                  </a:solidFill>
                  <a:latin typeface="黑体" panose="02010609060101010101" charset="-122"/>
                  <a:ea typeface="黑体" panose="02010609060101010101" charset="-122"/>
                </a:rPr>
                <a:t>）</a:t>
              </a:r>
              <a:endParaRPr lang="en-US" altLang="zh-CN">
                <a:solidFill>
                  <a:srgbClr val="660874"/>
                </a:solidFill>
                <a:latin typeface="黑体" panose="02010609060101010101" charset="-122"/>
                <a:ea typeface="黑体" panose="02010609060101010101" charset="-122"/>
              </a:endParaRPr>
            </a:p>
          </p:txBody>
        </p:sp>
      </p:grpSp>
      <p:sp>
        <p:nvSpPr>
          <p:cNvPr id="43" name="矩形 42"/>
          <p:cNvSpPr/>
          <p:nvPr/>
        </p:nvSpPr>
        <p:spPr>
          <a:xfrm>
            <a:off x="5724525" y="3669030"/>
            <a:ext cx="5744210" cy="1353185"/>
          </a:xfrm>
          <a:prstGeom prst="rect">
            <a:avLst/>
          </a:prstGeom>
          <a:noFill/>
          <a:ln w="2540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41" name="组合 40"/>
          <p:cNvGrpSpPr/>
          <p:nvPr/>
        </p:nvGrpSpPr>
        <p:grpSpPr>
          <a:xfrm>
            <a:off x="4906645" y="1827530"/>
            <a:ext cx="6927850" cy="4353560"/>
            <a:chOff x="1447" y="5352"/>
            <a:chExt cx="10081" cy="6335"/>
          </a:xfrm>
        </p:grpSpPr>
        <p:pic>
          <p:nvPicPr>
            <p:cNvPr id="28" name="图片 27" descr="notification_example"/>
            <p:cNvPicPr>
              <a:picLocks noChangeAspect="1"/>
            </p:cNvPicPr>
            <p:nvPr/>
          </p:nvPicPr>
          <p:blipFill>
            <a:blip r:embed="rId4"/>
            <a:stretch>
              <a:fillRect/>
            </a:stretch>
          </p:blipFill>
          <p:spPr>
            <a:xfrm>
              <a:off x="1447" y="5352"/>
              <a:ext cx="10081" cy="6335"/>
            </a:xfrm>
            <a:prstGeom prst="rect">
              <a:avLst/>
            </a:prstGeom>
          </p:spPr>
        </p:pic>
        <p:sp>
          <p:nvSpPr>
            <p:cNvPr id="32" name="矩形 31"/>
            <p:cNvSpPr/>
            <p:nvPr/>
          </p:nvSpPr>
          <p:spPr>
            <a:xfrm>
              <a:off x="8863" y="5473"/>
              <a:ext cx="2494" cy="567"/>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660874"/>
                  </a:solidFill>
                  <a:latin typeface="黑体" panose="02010609060101010101" charset="-122"/>
                  <a:ea typeface="黑体" panose="02010609060101010101" charset="-122"/>
                </a:rPr>
                <a:t>任务通知</a:t>
              </a:r>
              <a:r>
                <a:rPr lang="zh-CN" altLang="en-US">
                  <a:solidFill>
                    <a:srgbClr val="660874"/>
                  </a:solidFill>
                  <a:latin typeface="黑体" panose="02010609060101010101" charset="-122"/>
                  <a:ea typeface="黑体" panose="02010609060101010101" charset="-122"/>
                </a:rPr>
                <a:t>示例</a:t>
              </a:r>
              <a:endParaRPr lang="zh-CN" altLang="en-US">
                <a:solidFill>
                  <a:srgbClr val="660874"/>
                </a:solidFill>
                <a:latin typeface="黑体" panose="02010609060101010101" charset="-122"/>
                <a:ea typeface="黑体" panose="02010609060101010101" charset="-122"/>
              </a:endParaRPr>
            </a:p>
          </p:txBody>
        </p:sp>
      </p:grpSp>
      <p:sp>
        <p:nvSpPr>
          <p:cNvPr id="45" name="矩形 44"/>
          <p:cNvSpPr/>
          <p:nvPr/>
        </p:nvSpPr>
        <p:spPr>
          <a:xfrm>
            <a:off x="5359400" y="3086735"/>
            <a:ext cx="6475095" cy="697865"/>
          </a:xfrm>
          <a:prstGeom prst="rect">
            <a:avLst/>
          </a:prstGeom>
          <a:noFill/>
          <a:ln w="2540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6" name="矩形 45"/>
          <p:cNvSpPr/>
          <p:nvPr/>
        </p:nvSpPr>
        <p:spPr>
          <a:xfrm>
            <a:off x="5359400" y="4001135"/>
            <a:ext cx="6475095" cy="698500"/>
          </a:xfrm>
          <a:prstGeom prst="rect">
            <a:avLst/>
          </a:prstGeom>
          <a:noFill/>
          <a:ln w="2540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nvSpPr>
        <p:spPr>
          <a:xfrm>
            <a:off x="5359400" y="4704715"/>
            <a:ext cx="6475095" cy="245110"/>
          </a:xfrm>
          <a:prstGeom prst="rect">
            <a:avLst/>
          </a:prstGeom>
          <a:noFill/>
          <a:ln w="2540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矩形 47"/>
          <p:cNvSpPr/>
          <p:nvPr/>
        </p:nvSpPr>
        <p:spPr>
          <a:xfrm>
            <a:off x="5359400" y="5175250"/>
            <a:ext cx="6475095" cy="665480"/>
          </a:xfrm>
          <a:prstGeom prst="rect">
            <a:avLst/>
          </a:prstGeom>
          <a:noFill/>
          <a:ln w="2540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9" name="文本框 48"/>
          <p:cNvSpPr txBox="1"/>
          <p:nvPr/>
        </p:nvSpPr>
        <p:spPr>
          <a:xfrm>
            <a:off x="4680000" y="4001135"/>
            <a:ext cx="360000" cy="360000"/>
          </a:xfrm>
          <a:prstGeom prst="rect">
            <a:avLst/>
          </a:prstGeom>
          <a:noFill/>
        </p:spPr>
        <p:txBody>
          <a:bodyPr wrap="none" rtlCol="0" anchor="t">
            <a:noAutofit/>
          </a:bodyPr>
          <a:p>
            <a:pPr algn="ctr"/>
            <a:r>
              <a:rPr lang="zh-CN" altLang="en-US" b="1">
                <a:solidFill>
                  <a:srgbClr val="660874"/>
                </a:solidFill>
                <a:latin typeface="Calibri" panose="020F0502020204030204" charset="0"/>
                <a:ea typeface="Calibri" panose="020F0502020204030204" charset="0"/>
              </a:rPr>
              <a:t>①</a:t>
            </a:r>
            <a:endParaRPr lang="zh-CN" altLang="en-US" b="1">
              <a:solidFill>
                <a:srgbClr val="660874"/>
              </a:solidFill>
              <a:latin typeface="Calibri" panose="020F0502020204030204" charset="0"/>
              <a:ea typeface="Calibri" panose="020F0502020204030204" charset="0"/>
            </a:endParaRPr>
          </a:p>
        </p:txBody>
      </p:sp>
      <p:sp>
        <p:nvSpPr>
          <p:cNvPr id="50" name="文本框 49"/>
          <p:cNvSpPr txBox="1"/>
          <p:nvPr/>
        </p:nvSpPr>
        <p:spPr>
          <a:xfrm>
            <a:off x="4680000" y="4602480"/>
            <a:ext cx="360000" cy="360000"/>
          </a:xfrm>
          <a:prstGeom prst="rect">
            <a:avLst/>
          </a:prstGeom>
          <a:noFill/>
        </p:spPr>
        <p:txBody>
          <a:bodyPr wrap="none" rtlCol="0" anchor="t">
            <a:noAutofit/>
          </a:bodyPr>
          <a:p>
            <a:pPr algn="ctr"/>
            <a:r>
              <a:rPr lang="zh-CN" altLang="en-US" b="1">
                <a:solidFill>
                  <a:srgbClr val="660874"/>
                </a:solidFill>
                <a:latin typeface="Calibri" panose="020F0502020204030204" charset="0"/>
                <a:ea typeface="Calibri" panose="020F0502020204030204" charset="0"/>
              </a:rPr>
              <a:t>②</a:t>
            </a:r>
            <a:endParaRPr lang="zh-CN" altLang="en-US" b="1">
              <a:solidFill>
                <a:srgbClr val="660874"/>
              </a:solidFill>
              <a:latin typeface="Calibri" panose="020F0502020204030204" charset="0"/>
              <a:ea typeface="Calibri" panose="020F0502020204030204" charset="0"/>
            </a:endParaRPr>
          </a:p>
        </p:txBody>
      </p:sp>
      <p:sp>
        <p:nvSpPr>
          <p:cNvPr id="51" name="文本框 50"/>
          <p:cNvSpPr txBox="1"/>
          <p:nvPr/>
        </p:nvSpPr>
        <p:spPr>
          <a:xfrm>
            <a:off x="4680000" y="3112770"/>
            <a:ext cx="360000" cy="360000"/>
          </a:xfrm>
          <a:prstGeom prst="rect">
            <a:avLst/>
          </a:prstGeom>
          <a:noFill/>
        </p:spPr>
        <p:txBody>
          <a:bodyPr wrap="none" rtlCol="0" anchor="t">
            <a:noAutofit/>
          </a:bodyPr>
          <a:p>
            <a:pPr algn="ctr"/>
            <a:r>
              <a:rPr lang="zh-CN" altLang="en-US" b="1">
                <a:solidFill>
                  <a:srgbClr val="660874"/>
                </a:solidFill>
                <a:latin typeface="Calibri" panose="020F0502020204030204" charset="0"/>
                <a:ea typeface="Calibri" panose="020F0502020204030204" charset="0"/>
              </a:rPr>
              <a:t>③</a:t>
            </a:r>
            <a:endParaRPr lang="zh-CN" altLang="en-US" b="1">
              <a:solidFill>
                <a:srgbClr val="660874"/>
              </a:solidFill>
              <a:latin typeface="Calibri" panose="020F0502020204030204" charset="0"/>
              <a:ea typeface="Calibri" panose="020F0502020204030204" charset="0"/>
            </a:endParaRPr>
          </a:p>
        </p:txBody>
      </p:sp>
      <p:sp>
        <p:nvSpPr>
          <p:cNvPr id="52" name="文本框 51"/>
          <p:cNvSpPr txBox="1"/>
          <p:nvPr/>
        </p:nvSpPr>
        <p:spPr>
          <a:xfrm>
            <a:off x="4680000" y="5185410"/>
            <a:ext cx="360000" cy="360000"/>
          </a:xfrm>
          <a:prstGeom prst="rect">
            <a:avLst/>
          </a:prstGeom>
          <a:noFill/>
        </p:spPr>
        <p:txBody>
          <a:bodyPr wrap="none" rtlCol="0" anchor="t">
            <a:noAutofit/>
          </a:bodyPr>
          <a:p>
            <a:pPr algn="ctr"/>
            <a:r>
              <a:rPr lang="zh-CN" altLang="en-US" b="1">
                <a:solidFill>
                  <a:srgbClr val="660874"/>
                </a:solidFill>
                <a:latin typeface="Calibri" panose="020F0502020204030204" charset="0"/>
                <a:ea typeface="Calibri" panose="020F0502020204030204" charset="0"/>
              </a:rPr>
              <a:t>④</a:t>
            </a:r>
            <a:endParaRPr lang="zh-CN" altLang="en-US" b="1">
              <a:solidFill>
                <a:srgbClr val="660874"/>
              </a:solidFill>
              <a:latin typeface="PingFang SC" panose="020B0400000000000000" charset="-122"/>
              <a:ea typeface="PingFang SC" panose="020B0400000000000000" charset="-122"/>
            </a:endParaRPr>
          </a:p>
        </p:txBody>
      </p:sp>
    </p:spTree>
    <p:custDataLst>
      <p:tags r:id="rId5"/>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7"/>
                                        </p:tgtEl>
                                        <p:attrNameLst>
                                          <p:attrName>style.visibility</p:attrName>
                                        </p:attrNameLst>
                                      </p:cBhvr>
                                      <p:to>
                                        <p:strVal val="visible"/>
                                      </p:to>
                                    </p:set>
                                    <p:animEffect transition="in" filter="blinds(horizontal)">
                                      <p:cBhvr>
                                        <p:cTn id="7" dur="250"/>
                                        <p:tgtEl>
                                          <p:spTgt spid="7"/>
                                        </p:tgtEl>
                                      </p:cBhvr>
                                    </p:animEffect>
                                  </p:childTnLst>
                                </p:cTn>
                              </p:par>
                              <p:par>
                                <p:cTn id="8" presetID="3" presetClass="entr" presetSubtype="10" fill="hold" nodeType="withEffect">
                                  <p:stCondLst>
                                    <p:cond delay="0"/>
                                  </p:stCondLst>
                                  <p:childTnLst>
                                    <p:set>
                                      <p:cBhvr>
                                        <p:cTn id="9" dur="250" fill="hold">
                                          <p:stCondLst>
                                            <p:cond delay="0"/>
                                          </p:stCondLst>
                                        </p:cTn>
                                        <p:tgtEl>
                                          <p:spTgt spid="2"/>
                                        </p:tgtEl>
                                        <p:attrNameLst>
                                          <p:attrName>style.visibility</p:attrName>
                                        </p:attrNameLst>
                                      </p:cBhvr>
                                      <p:to>
                                        <p:strVal val="visible"/>
                                      </p:to>
                                    </p:set>
                                    <p:animEffect transition="in" filter="blinds(horizontal)">
                                      <p:cBhvr>
                                        <p:cTn id="10" dur="25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249"/>
                                        <p:tgtEl>
                                          <p:spTgt spid="2"/>
                                        </p:tgtEl>
                                      </p:cBhvr>
                                    </p:animEffect>
                                    <p:set>
                                      <p:cBhvr>
                                        <p:cTn id="15" dur="1" fill="hold">
                                          <p:stCondLst>
                                            <p:cond delay="249"/>
                                          </p:stCondLst>
                                        </p:cTn>
                                        <p:tgtEl>
                                          <p:spTgt spid="2"/>
                                        </p:tgtEl>
                                        <p:attrNameLst>
                                          <p:attrName>style.visibility</p:attrName>
                                        </p:attrNameLst>
                                      </p:cBhvr>
                                      <p:to>
                                        <p:strVal val="hidden"/>
                                      </p:to>
                                    </p:set>
                                  </p:childTnLst>
                                </p:cTn>
                              </p:par>
                              <p:par>
                                <p:cTn id="16" presetID="3" presetClass="entr" presetSubtype="10" fill="hold" nodeType="withEffect">
                                  <p:stCondLst>
                                    <p:cond delay="0"/>
                                  </p:stCondLst>
                                  <p:childTnLst>
                                    <p:set>
                                      <p:cBhvr>
                                        <p:cTn id="17" dur="250" fill="hold">
                                          <p:stCondLst>
                                            <p:cond delay="0"/>
                                          </p:stCondLst>
                                        </p:cTn>
                                        <p:tgtEl>
                                          <p:spTgt spid="35"/>
                                        </p:tgtEl>
                                        <p:attrNameLst>
                                          <p:attrName>style.visibility</p:attrName>
                                        </p:attrNameLst>
                                      </p:cBhvr>
                                      <p:to>
                                        <p:strVal val="visible"/>
                                      </p:to>
                                    </p:set>
                                    <p:animEffect transition="in" filter="blinds(horizontal)">
                                      <p:cBhvr>
                                        <p:cTn id="18" dur="250"/>
                                        <p:tgtEl>
                                          <p:spTgt spid="35"/>
                                        </p:tgtEl>
                                      </p:cBhvr>
                                    </p:animEffect>
                                  </p:childTnLst>
                                </p:cTn>
                              </p:par>
                              <p:par>
                                <p:cTn id="19" presetID="3" presetClass="entr" presetSubtype="10" fill="hold" nodeType="withEffect">
                                  <p:stCondLst>
                                    <p:cond delay="0"/>
                                  </p:stCondLst>
                                  <p:childTnLst>
                                    <p:set>
                                      <p:cBhvr>
                                        <p:cTn id="20" dur="250" fill="hold">
                                          <p:stCondLst>
                                            <p:cond delay="0"/>
                                          </p:stCondLst>
                                        </p:cTn>
                                        <p:tgtEl>
                                          <p:spTgt spid="39"/>
                                        </p:tgtEl>
                                        <p:attrNameLst>
                                          <p:attrName>style.visibility</p:attrName>
                                        </p:attrNameLst>
                                      </p:cBhvr>
                                      <p:to>
                                        <p:strVal val="visible"/>
                                      </p:to>
                                    </p:set>
                                    <p:animEffect transition="in" filter="blinds(horizontal)">
                                      <p:cBhvr>
                                        <p:cTn id="21" dur="25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249"/>
                                        <p:tgtEl>
                                          <p:spTgt spid="39"/>
                                        </p:tgtEl>
                                      </p:cBhvr>
                                    </p:animEffect>
                                    <p:set>
                                      <p:cBhvr>
                                        <p:cTn id="26" dur="1" fill="hold">
                                          <p:stCondLst>
                                            <p:cond delay="249"/>
                                          </p:stCondLst>
                                        </p:cTn>
                                        <p:tgtEl>
                                          <p:spTgt spid="39"/>
                                        </p:tgtEl>
                                        <p:attrNameLst>
                                          <p:attrName>style.visibility</p:attrName>
                                        </p:attrNameLst>
                                      </p:cBhvr>
                                      <p:to>
                                        <p:strVal val="hidden"/>
                                      </p:to>
                                    </p:set>
                                  </p:childTnLst>
                                </p:cTn>
                              </p:par>
                              <p:par>
                                <p:cTn id="27" presetID="3" presetClass="entr" presetSubtype="10" fill="hold" nodeType="withEffect">
                                  <p:stCondLst>
                                    <p:cond delay="0"/>
                                  </p:stCondLst>
                                  <p:childTnLst>
                                    <p:set>
                                      <p:cBhvr>
                                        <p:cTn id="28" dur="250" fill="hold">
                                          <p:stCondLst>
                                            <p:cond delay="0"/>
                                          </p:stCondLst>
                                        </p:cTn>
                                        <p:tgtEl>
                                          <p:spTgt spid="40"/>
                                        </p:tgtEl>
                                        <p:attrNameLst>
                                          <p:attrName>style.visibility</p:attrName>
                                        </p:attrNameLst>
                                      </p:cBhvr>
                                      <p:to>
                                        <p:strVal val="visible"/>
                                      </p:to>
                                    </p:set>
                                    <p:animEffect transition="in" filter="blinds(horizontal)">
                                      <p:cBhvr>
                                        <p:cTn id="29" dur="25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250" fill="hold">
                                          <p:stCondLst>
                                            <p:cond delay="0"/>
                                          </p:stCondLst>
                                        </p:cTn>
                                        <p:tgtEl>
                                          <p:spTgt spid="43"/>
                                        </p:tgtEl>
                                        <p:attrNameLst>
                                          <p:attrName>style.visibility</p:attrName>
                                        </p:attrNameLst>
                                      </p:cBhvr>
                                      <p:to>
                                        <p:strVal val="visible"/>
                                      </p:to>
                                    </p:set>
                                    <p:animEffect transition="in" filter="blinds(horizontal)">
                                      <p:cBhvr>
                                        <p:cTn id="34" dur="250"/>
                                        <p:tgtEl>
                                          <p:spTgt spid="4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nodeType="clickEffect">
                                  <p:stCondLst>
                                    <p:cond delay="0"/>
                                  </p:stCondLst>
                                  <p:childTnLst>
                                    <p:animEffect transition="out" filter="blinds(horizontal)">
                                      <p:cBhvr>
                                        <p:cTn id="38" dur="249"/>
                                        <p:tgtEl>
                                          <p:spTgt spid="40"/>
                                        </p:tgtEl>
                                      </p:cBhvr>
                                    </p:animEffect>
                                    <p:set>
                                      <p:cBhvr>
                                        <p:cTn id="39" dur="1" fill="hold">
                                          <p:stCondLst>
                                            <p:cond delay="249"/>
                                          </p:stCondLst>
                                        </p:cTn>
                                        <p:tgtEl>
                                          <p:spTgt spid="40"/>
                                        </p:tgtEl>
                                        <p:attrNameLst>
                                          <p:attrName>style.visibility</p:attrName>
                                        </p:attrNameLst>
                                      </p:cBhvr>
                                      <p:to>
                                        <p:strVal val="hidden"/>
                                      </p:to>
                                    </p:set>
                                  </p:childTnLst>
                                </p:cTn>
                              </p:par>
                              <p:par>
                                <p:cTn id="40" presetID="3" presetClass="entr" presetSubtype="10" fill="hold" nodeType="withEffect">
                                  <p:stCondLst>
                                    <p:cond delay="0"/>
                                  </p:stCondLst>
                                  <p:childTnLst>
                                    <p:set>
                                      <p:cBhvr>
                                        <p:cTn id="41" dur="250" fill="hold">
                                          <p:stCondLst>
                                            <p:cond delay="0"/>
                                          </p:stCondLst>
                                        </p:cTn>
                                        <p:tgtEl>
                                          <p:spTgt spid="41"/>
                                        </p:tgtEl>
                                        <p:attrNameLst>
                                          <p:attrName>style.visibility</p:attrName>
                                        </p:attrNameLst>
                                      </p:cBhvr>
                                      <p:to>
                                        <p:strVal val="visible"/>
                                      </p:to>
                                    </p:set>
                                    <p:animEffect transition="in" filter="blinds(horizontal)">
                                      <p:cBhvr>
                                        <p:cTn id="42" dur="250"/>
                                        <p:tgtEl>
                                          <p:spTgt spid="41"/>
                                        </p:tgtEl>
                                      </p:cBhvr>
                                    </p:animEffect>
                                  </p:childTnLst>
                                </p:cTn>
                              </p:par>
                              <p:par>
                                <p:cTn id="43" presetID="3" presetClass="exit" presetSubtype="10" fill="hold" grpId="2" nodeType="withEffect">
                                  <p:stCondLst>
                                    <p:cond delay="0"/>
                                  </p:stCondLst>
                                  <p:childTnLst>
                                    <p:animEffect transition="out" filter="blinds(horizontal)">
                                      <p:cBhvr>
                                        <p:cTn id="44" dur="249"/>
                                        <p:tgtEl>
                                          <p:spTgt spid="43"/>
                                        </p:tgtEl>
                                      </p:cBhvr>
                                    </p:animEffect>
                                    <p:set>
                                      <p:cBhvr>
                                        <p:cTn id="45" dur="1" fill="hold">
                                          <p:stCondLst>
                                            <p:cond delay="249"/>
                                          </p:stCondLst>
                                        </p:cTn>
                                        <p:tgtEl>
                                          <p:spTgt spid="4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250" fill="hold">
                                          <p:stCondLst>
                                            <p:cond delay="0"/>
                                          </p:stCondLst>
                                        </p:cTn>
                                        <p:tgtEl>
                                          <p:spTgt spid="46"/>
                                        </p:tgtEl>
                                        <p:attrNameLst>
                                          <p:attrName>style.visibility</p:attrName>
                                        </p:attrNameLst>
                                      </p:cBhvr>
                                      <p:to>
                                        <p:strVal val="visible"/>
                                      </p:to>
                                    </p:set>
                                    <p:animEffect transition="in" filter="blinds(horizontal)">
                                      <p:cBhvr>
                                        <p:cTn id="50" dur="250"/>
                                        <p:tgtEl>
                                          <p:spTgt spid="46"/>
                                        </p:tgtEl>
                                      </p:cBhvr>
                                    </p:animEffect>
                                  </p:childTnLst>
                                </p:cTn>
                              </p:par>
                              <p:par>
                                <p:cTn id="51" presetID="3" presetClass="entr" presetSubtype="10" fill="hold" grpId="0" nodeType="withEffect">
                                  <p:stCondLst>
                                    <p:cond delay="0"/>
                                  </p:stCondLst>
                                  <p:childTnLst>
                                    <p:set>
                                      <p:cBhvr>
                                        <p:cTn id="52" dur="250" fill="hold">
                                          <p:stCondLst>
                                            <p:cond delay="0"/>
                                          </p:stCondLst>
                                        </p:cTn>
                                        <p:tgtEl>
                                          <p:spTgt spid="49"/>
                                        </p:tgtEl>
                                        <p:attrNameLst>
                                          <p:attrName>style.visibility</p:attrName>
                                        </p:attrNameLst>
                                      </p:cBhvr>
                                      <p:to>
                                        <p:strVal val="visible"/>
                                      </p:to>
                                    </p:set>
                                    <p:animEffect transition="in" filter="blinds(horizontal)">
                                      <p:cBhvr>
                                        <p:cTn id="53" dur="25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250" fill="hold">
                                          <p:stCondLst>
                                            <p:cond delay="0"/>
                                          </p:stCondLst>
                                        </p:cTn>
                                        <p:tgtEl>
                                          <p:spTgt spid="50"/>
                                        </p:tgtEl>
                                        <p:attrNameLst>
                                          <p:attrName>style.visibility</p:attrName>
                                        </p:attrNameLst>
                                      </p:cBhvr>
                                      <p:to>
                                        <p:strVal val="visible"/>
                                      </p:to>
                                    </p:set>
                                    <p:animEffect transition="in" filter="blinds(horizontal)">
                                      <p:cBhvr>
                                        <p:cTn id="58" dur="250"/>
                                        <p:tgtEl>
                                          <p:spTgt spid="50"/>
                                        </p:tgtEl>
                                      </p:cBhvr>
                                    </p:animEffect>
                                  </p:childTnLst>
                                </p:cTn>
                              </p:par>
                              <p:par>
                                <p:cTn id="59" presetID="3" presetClass="entr" presetSubtype="10" fill="hold" grpId="0" nodeType="withEffect">
                                  <p:stCondLst>
                                    <p:cond delay="0"/>
                                  </p:stCondLst>
                                  <p:childTnLst>
                                    <p:set>
                                      <p:cBhvr>
                                        <p:cTn id="60" dur="250" fill="hold">
                                          <p:stCondLst>
                                            <p:cond delay="0"/>
                                          </p:stCondLst>
                                        </p:cTn>
                                        <p:tgtEl>
                                          <p:spTgt spid="47"/>
                                        </p:tgtEl>
                                        <p:attrNameLst>
                                          <p:attrName>style.visibility</p:attrName>
                                        </p:attrNameLst>
                                      </p:cBhvr>
                                      <p:to>
                                        <p:strVal val="visible"/>
                                      </p:to>
                                    </p:set>
                                    <p:animEffect transition="in" filter="blinds(horizontal)">
                                      <p:cBhvr>
                                        <p:cTn id="61" dur="25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250" fill="hold">
                                          <p:stCondLst>
                                            <p:cond delay="0"/>
                                          </p:stCondLst>
                                        </p:cTn>
                                        <p:tgtEl>
                                          <p:spTgt spid="51"/>
                                        </p:tgtEl>
                                        <p:attrNameLst>
                                          <p:attrName>style.visibility</p:attrName>
                                        </p:attrNameLst>
                                      </p:cBhvr>
                                      <p:to>
                                        <p:strVal val="visible"/>
                                      </p:to>
                                    </p:set>
                                    <p:animEffect transition="in" filter="blinds(horizontal)">
                                      <p:cBhvr>
                                        <p:cTn id="66" dur="250"/>
                                        <p:tgtEl>
                                          <p:spTgt spid="51"/>
                                        </p:tgtEl>
                                      </p:cBhvr>
                                    </p:animEffect>
                                  </p:childTnLst>
                                </p:cTn>
                              </p:par>
                              <p:par>
                                <p:cTn id="67" presetID="3" presetClass="entr" presetSubtype="10" fill="hold" grpId="0" nodeType="withEffect">
                                  <p:stCondLst>
                                    <p:cond delay="0"/>
                                  </p:stCondLst>
                                  <p:childTnLst>
                                    <p:set>
                                      <p:cBhvr>
                                        <p:cTn id="68" dur="250" fill="hold">
                                          <p:stCondLst>
                                            <p:cond delay="0"/>
                                          </p:stCondLst>
                                        </p:cTn>
                                        <p:tgtEl>
                                          <p:spTgt spid="45"/>
                                        </p:tgtEl>
                                        <p:attrNameLst>
                                          <p:attrName>style.visibility</p:attrName>
                                        </p:attrNameLst>
                                      </p:cBhvr>
                                      <p:to>
                                        <p:strVal val="visible"/>
                                      </p:to>
                                    </p:set>
                                    <p:animEffect transition="in" filter="blinds(horizontal)">
                                      <p:cBhvr>
                                        <p:cTn id="69" dur="25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250" fill="hold">
                                          <p:stCondLst>
                                            <p:cond delay="0"/>
                                          </p:stCondLst>
                                        </p:cTn>
                                        <p:tgtEl>
                                          <p:spTgt spid="52"/>
                                        </p:tgtEl>
                                        <p:attrNameLst>
                                          <p:attrName>style.visibility</p:attrName>
                                        </p:attrNameLst>
                                      </p:cBhvr>
                                      <p:to>
                                        <p:strVal val="visible"/>
                                      </p:to>
                                    </p:set>
                                    <p:animEffect transition="in" filter="blinds(horizontal)">
                                      <p:cBhvr>
                                        <p:cTn id="74" dur="250"/>
                                        <p:tgtEl>
                                          <p:spTgt spid="52"/>
                                        </p:tgtEl>
                                      </p:cBhvr>
                                    </p:animEffect>
                                  </p:childTnLst>
                                </p:cTn>
                              </p:par>
                              <p:par>
                                <p:cTn id="75" presetID="3" presetClass="entr" presetSubtype="10" fill="hold" grpId="0" nodeType="withEffect">
                                  <p:stCondLst>
                                    <p:cond delay="0"/>
                                  </p:stCondLst>
                                  <p:childTnLst>
                                    <p:set>
                                      <p:cBhvr>
                                        <p:cTn id="76" dur="250" fill="hold">
                                          <p:stCondLst>
                                            <p:cond delay="0"/>
                                          </p:stCondLst>
                                        </p:cTn>
                                        <p:tgtEl>
                                          <p:spTgt spid="48"/>
                                        </p:tgtEl>
                                        <p:attrNameLst>
                                          <p:attrName>style.visibility</p:attrName>
                                        </p:attrNameLst>
                                      </p:cBhvr>
                                      <p:to>
                                        <p:strVal val="visible"/>
                                      </p:to>
                                    </p:set>
                                    <p:animEffect transition="in" filter="blinds(horizontal)">
                                      <p:cBhvr>
                                        <p:cTn id="77" dur="2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3" grpId="1" animBg="1"/>
      <p:bldP spid="43" grpId="2" bldLvl="0" animBg="1"/>
      <p:bldP spid="46" grpId="0" bldLvl="0" animBg="1"/>
      <p:bldP spid="49" grpId="0"/>
      <p:bldP spid="46" grpId="1" animBg="1"/>
      <p:bldP spid="49" grpId="1"/>
      <p:bldP spid="50" grpId="0"/>
      <p:bldP spid="47" grpId="0" bldLvl="0" animBg="1"/>
      <p:bldP spid="50" grpId="1"/>
      <p:bldP spid="47" grpId="1" animBg="1"/>
      <p:bldP spid="51" grpId="0"/>
      <p:bldP spid="45" grpId="0" bldLvl="0" animBg="1"/>
      <p:bldP spid="51" grpId="1"/>
      <p:bldP spid="45" grpId="1" animBg="1"/>
      <p:bldP spid="52" grpId="0"/>
      <p:bldP spid="48" grpId="0" bldLvl="0" animBg="1"/>
      <p:bldP spid="52" grpId="1"/>
      <p:bldP spid="48" grpId="1" animBg="1"/>
      <p:bldP spid="7" grpId="0" animBg="1"/>
      <p:bldP spid="7"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1" name="组合 30"/>
          <p:cNvGrpSpPr/>
          <p:nvPr/>
        </p:nvGrpSpPr>
        <p:grpSpPr>
          <a:xfrm>
            <a:off x="5239385" y="1929765"/>
            <a:ext cx="6736080" cy="3368675"/>
            <a:chOff x="4261" y="9507"/>
            <a:chExt cx="7937" cy="3969"/>
          </a:xfrm>
        </p:grpSpPr>
        <p:pic>
          <p:nvPicPr>
            <p:cNvPr id="16" name="图片 15"/>
            <p:cNvPicPr/>
            <p:nvPr/>
          </p:nvPicPr>
          <p:blipFill>
            <a:blip r:embed="rId1"/>
            <a:stretch>
              <a:fillRect/>
            </a:stretch>
          </p:blipFill>
          <p:spPr>
            <a:xfrm>
              <a:off x="4261" y="9507"/>
              <a:ext cx="7937" cy="3969"/>
            </a:xfrm>
            <a:prstGeom prst="rect">
              <a:avLst/>
            </a:prstGeom>
          </p:spPr>
        </p:pic>
        <p:sp>
          <p:nvSpPr>
            <p:cNvPr id="17" name="左大括号 16"/>
            <p:cNvSpPr/>
            <p:nvPr/>
          </p:nvSpPr>
          <p:spPr>
            <a:xfrm rot="5400000">
              <a:off x="5727" y="9863"/>
              <a:ext cx="112" cy="919"/>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9" name="文本框 18"/>
            <p:cNvSpPr txBox="1"/>
            <p:nvPr/>
          </p:nvSpPr>
          <p:spPr>
            <a:xfrm>
              <a:off x="5131" y="9740"/>
              <a:ext cx="1537" cy="397"/>
            </a:xfrm>
            <a:prstGeom prst="rect">
              <a:avLst/>
            </a:prstGeom>
            <a:noFill/>
          </p:spPr>
          <p:txBody>
            <a:bodyPr wrap="square" rtlCol="0">
              <a:spAutoFit/>
            </a:bodyPr>
            <a:p>
              <a:r>
                <a:rPr lang="en-US" altLang="zh-CN" sz="1600">
                  <a:latin typeface="Times New Roman Regular" panose="02020603050405020304" charset="0"/>
                  <a:ea typeface="黑体" panose="02010609060101010101" charset="-122"/>
                  <a:cs typeface="Times New Roman Regular" panose="02020603050405020304" charset="0"/>
                </a:rPr>
                <a:t>30.68%</a:t>
              </a:r>
              <a:endParaRPr lang="en-US" altLang="zh-CN" sz="1600">
                <a:latin typeface="Times New Roman Regular" panose="02020603050405020304" charset="0"/>
                <a:ea typeface="黑体" panose="02010609060101010101" charset="-122"/>
                <a:cs typeface="Times New Roman Regular" panose="02020603050405020304" charset="0"/>
              </a:endParaRPr>
            </a:p>
          </p:txBody>
        </p:sp>
        <p:sp>
          <p:nvSpPr>
            <p:cNvPr id="20" name="左大括号 19"/>
            <p:cNvSpPr/>
            <p:nvPr/>
          </p:nvSpPr>
          <p:spPr>
            <a:xfrm rot="5400000">
              <a:off x="8179" y="9788"/>
              <a:ext cx="108" cy="607"/>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2" name="文本框 21"/>
            <p:cNvSpPr txBox="1"/>
            <p:nvPr/>
          </p:nvSpPr>
          <p:spPr>
            <a:xfrm>
              <a:off x="7657" y="9507"/>
              <a:ext cx="1340" cy="397"/>
            </a:xfrm>
            <a:prstGeom prst="rect">
              <a:avLst/>
            </a:prstGeom>
            <a:noFill/>
          </p:spPr>
          <p:txBody>
            <a:bodyPr wrap="square" rtlCol="0">
              <a:spAutoFit/>
            </a:bodyPr>
            <a:p>
              <a:r>
                <a:rPr lang="en-US" altLang="zh-CN" sz="1600">
                  <a:latin typeface="Times New Roman Regular" panose="02020603050405020304" charset="0"/>
                  <a:cs typeface="Times New Roman Regular" panose="02020603050405020304" charset="0"/>
                </a:rPr>
                <a:t>34.88%</a:t>
              </a:r>
              <a:endParaRPr lang="en-US" altLang="zh-CN" sz="1600">
                <a:latin typeface="Times New Roman Regular" panose="02020603050405020304" charset="0"/>
                <a:cs typeface="Times New Roman Regular" panose="02020603050405020304" charset="0"/>
              </a:endParaRPr>
            </a:p>
          </p:txBody>
        </p:sp>
        <p:sp>
          <p:nvSpPr>
            <p:cNvPr id="23" name="左大括号 22"/>
            <p:cNvSpPr/>
            <p:nvPr/>
          </p:nvSpPr>
          <p:spPr>
            <a:xfrm rot="5400000">
              <a:off x="10869" y="9802"/>
              <a:ext cx="113" cy="1595"/>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10256" y="10012"/>
              <a:ext cx="1340" cy="397"/>
            </a:xfrm>
            <a:prstGeom prst="rect">
              <a:avLst/>
            </a:prstGeom>
            <a:noFill/>
          </p:spPr>
          <p:txBody>
            <a:bodyPr wrap="square" rtlCol="0">
              <a:spAutoFit/>
            </a:bodyPr>
            <a:p>
              <a:r>
                <a:rPr lang="en-US" altLang="zh-CN" sz="1600">
                  <a:latin typeface="Times New Roman Regular" panose="02020603050405020304" charset="0"/>
                  <a:cs typeface="Times New Roman Regular" panose="02020603050405020304" charset="0"/>
                </a:rPr>
                <a:t>32.41%</a:t>
              </a:r>
              <a:endParaRPr lang="en-US" altLang="zh-CN" sz="1600">
                <a:latin typeface="Times New Roman Regular" panose="02020603050405020304" charset="0"/>
                <a:cs typeface="Times New Roman Regular" panose="02020603050405020304" charset="0"/>
              </a:endParaRPr>
            </a:p>
          </p:txBody>
        </p:sp>
        <p:sp>
          <p:nvSpPr>
            <p:cNvPr id="25" name="左大括号 24"/>
            <p:cNvSpPr/>
            <p:nvPr/>
          </p:nvSpPr>
          <p:spPr>
            <a:xfrm rot="5400000">
              <a:off x="5679" y="11965"/>
              <a:ext cx="113" cy="841"/>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6" name="文本框 25"/>
            <p:cNvSpPr txBox="1"/>
            <p:nvPr/>
          </p:nvSpPr>
          <p:spPr>
            <a:xfrm>
              <a:off x="5122" y="11715"/>
              <a:ext cx="1341" cy="397"/>
            </a:xfrm>
            <a:prstGeom prst="rect">
              <a:avLst/>
            </a:prstGeom>
            <a:noFill/>
          </p:spPr>
          <p:txBody>
            <a:bodyPr wrap="square" rtlCol="0">
              <a:spAutoFit/>
            </a:bodyPr>
            <a:p>
              <a:r>
                <a:rPr lang="en-US" altLang="zh-CN" sz="1600">
                  <a:latin typeface="Times New Roman Regular" panose="02020603050405020304" charset="0"/>
                  <a:cs typeface="Times New Roman Regular" panose="02020603050405020304" charset="0"/>
                </a:rPr>
                <a:t>24.22%</a:t>
              </a:r>
              <a:endParaRPr lang="en-US" altLang="zh-CN" sz="1600">
                <a:latin typeface="Times New Roman Regular" panose="02020603050405020304" charset="0"/>
                <a:cs typeface="Times New Roman Regular" panose="02020603050405020304" charset="0"/>
              </a:endParaRPr>
            </a:p>
          </p:txBody>
        </p:sp>
        <p:sp>
          <p:nvSpPr>
            <p:cNvPr id="27" name="左大括号 26"/>
            <p:cNvSpPr/>
            <p:nvPr/>
          </p:nvSpPr>
          <p:spPr>
            <a:xfrm rot="5400000">
              <a:off x="8401" y="12161"/>
              <a:ext cx="108" cy="443"/>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8" name="文本框 27"/>
            <p:cNvSpPr txBox="1"/>
            <p:nvPr/>
          </p:nvSpPr>
          <p:spPr>
            <a:xfrm>
              <a:off x="7847" y="11715"/>
              <a:ext cx="1354" cy="397"/>
            </a:xfrm>
            <a:prstGeom prst="rect">
              <a:avLst/>
            </a:prstGeom>
            <a:noFill/>
          </p:spPr>
          <p:txBody>
            <a:bodyPr wrap="square" rtlCol="0">
              <a:spAutoFit/>
            </a:bodyPr>
            <a:p>
              <a:r>
                <a:rPr lang="en-US" altLang="zh-CN" sz="1600">
                  <a:latin typeface="Times New Roman Regular" panose="02020603050405020304" charset="0"/>
                  <a:cs typeface="Times New Roman Regular" panose="02020603050405020304" charset="0"/>
                </a:rPr>
                <a:t>15.37%</a:t>
              </a:r>
              <a:endParaRPr lang="en-US" altLang="zh-CN" sz="1600">
                <a:latin typeface="Times New Roman Regular" panose="02020603050405020304" charset="0"/>
                <a:cs typeface="Times New Roman Regular" panose="02020603050405020304" charset="0"/>
              </a:endParaRPr>
            </a:p>
          </p:txBody>
        </p:sp>
        <p:sp>
          <p:nvSpPr>
            <p:cNvPr id="29" name="左大括号 28"/>
            <p:cNvSpPr/>
            <p:nvPr/>
          </p:nvSpPr>
          <p:spPr>
            <a:xfrm rot="5400000">
              <a:off x="10821" y="12136"/>
              <a:ext cx="108" cy="503"/>
            </a:xfrm>
            <a:prstGeom prst="leftBrac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30" name="文本框 29"/>
            <p:cNvSpPr txBox="1"/>
            <p:nvPr/>
          </p:nvSpPr>
          <p:spPr>
            <a:xfrm>
              <a:off x="10398" y="11715"/>
              <a:ext cx="1198" cy="397"/>
            </a:xfrm>
            <a:prstGeom prst="rect">
              <a:avLst/>
            </a:prstGeom>
            <a:noFill/>
          </p:spPr>
          <p:txBody>
            <a:bodyPr wrap="square" rtlCol="0">
              <a:spAutoFit/>
            </a:bodyPr>
            <a:p>
              <a:r>
                <a:rPr lang="en-US" altLang="zh-CN" sz="1600">
                  <a:latin typeface="Times New Roman Regular" panose="02020603050405020304" charset="0"/>
                  <a:cs typeface="Times New Roman Regular" panose="02020603050405020304" charset="0"/>
                </a:rPr>
                <a:t>9.69%</a:t>
              </a:r>
              <a:endParaRPr lang="en-US" altLang="zh-CN" sz="1600">
                <a:latin typeface="Times New Roman Regular" panose="02020603050405020304" charset="0"/>
                <a:cs typeface="Times New Roman Regular" panose="02020603050405020304" charset="0"/>
              </a:endParaRPr>
            </a:p>
          </p:txBody>
        </p:sp>
      </p:grpSp>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2140"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7675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10" name="文本框 9"/>
          <p:cNvSpPr txBox="1"/>
          <p:nvPr userDrawn="1"/>
        </p:nvSpPr>
        <p:spPr>
          <a:xfrm>
            <a:off x="7066915"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设计实现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7" name="组合 6"/>
          <p:cNvGrpSpPr/>
          <p:nvPr/>
        </p:nvGrpSpPr>
        <p:grpSpPr>
          <a:xfrm>
            <a:off x="9647251" y="14400"/>
            <a:ext cx="2556000" cy="1011555"/>
            <a:chOff x="2947" y="0"/>
            <a:chExt cx="5977" cy="1593"/>
          </a:xfrm>
        </p:grpSpPr>
        <p:sp>
          <p:nvSpPr>
            <p:cNvPr id="9" name="文本框 8"/>
            <p:cNvSpPr txBox="1"/>
            <p:nvPr userDrawn="1"/>
          </p:nvSpPr>
          <p:spPr>
            <a:xfrm>
              <a:off x="2947" y="0"/>
              <a:ext cx="5977"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系统评估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1" name="流程图: 合并 10"/>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18" name="矩形 17"/>
          <p:cNvSpPr/>
          <p:nvPr/>
        </p:nvSpPr>
        <p:spPr>
          <a:xfrm>
            <a:off x="156845" y="875665"/>
            <a:ext cx="315360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微基准测试</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2" name="矩形 1"/>
          <p:cNvSpPr/>
          <p:nvPr/>
        </p:nvSpPr>
        <p:spPr>
          <a:xfrm>
            <a:off x="871220" y="1918335"/>
            <a:ext cx="4157345" cy="1873250"/>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测试目标与</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 </a:t>
            </a:r>
            <a:r>
              <a:rPr lang="en-US" altLang="zh-CN" dirty="0">
                <a:solidFill>
                  <a:srgbClr val="660874"/>
                </a:solidFill>
                <a:latin typeface="Times New Roman Bold" panose="02020603050405020304" charset="0"/>
                <a:ea typeface="黑体" panose="02010609060101010101" charset="-122"/>
                <a:cs typeface="Times New Roman Bold" panose="02020603050405020304" charset="0"/>
                <a:sym typeface="+mn-ea"/>
              </a:rPr>
              <a:t>FPGA</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 </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配置</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任务</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调度</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中断</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处理</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任务</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通知</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graphicFrame>
        <p:nvGraphicFramePr>
          <p:cNvPr id="12" name="表格 11"/>
          <p:cNvGraphicFramePr/>
          <p:nvPr/>
        </p:nvGraphicFramePr>
        <p:xfrm>
          <a:off x="6370955" y="1918335"/>
          <a:ext cx="4472940" cy="2286000"/>
        </p:xfrm>
        <a:graphic>
          <a:graphicData uri="http://schemas.openxmlformats.org/drawingml/2006/table">
            <a:tbl>
              <a:tblPr firstRow="1" bandRow="1">
                <a:tableStyleId>{5C22544A-7EE6-4342-B048-85BDC9FD1C3A}</a:tableStyleId>
              </a:tblPr>
              <a:tblGrid>
                <a:gridCol w="1542415"/>
                <a:gridCol w="2930525"/>
              </a:tblGrid>
              <a:tr h="381000">
                <a:tc>
                  <a:txBody>
                    <a:bodyPr/>
                    <a:p>
                      <a:pPr algn="l">
                        <a:buNone/>
                      </a:pPr>
                      <a:r>
                        <a:rPr lang="en-US" altLang="zh-CN" b="0">
                          <a:latin typeface="Times New Roman Regular" panose="02020603050405020304" charset="0"/>
                          <a:ea typeface="黑体" panose="02010609060101010101" charset="-122"/>
                          <a:cs typeface="Times New Roman Regular" panose="02020603050405020304" charset="0"/>
                        </a:rPr>
                        <a:t>IP </a:t>
                      </a:r>
                      <a:r>
                        <a:rPr lang="zh-CN" altLang="en-US">
                          <a:latin typeface="黑体" panose="02010609060101010101" charset="-122"/>
                          <a:ea typeface="黑体" panose="02010609060101010101" charset="-122"/>
                        </a:rPr>
                        <a:t>核</a:t>
                      </a:r>
                      <a:endParaRPr lang="zh-CN" altLang="en-US">
                        <a:latin typeface="黑体" panose="02010609060101010101" charset="-122"/>
                        <a:ea typeface="黑体" panose="02010609060101010101" charset="-122"/>
                      </a:endParaRPr>
                    </a:p>
                  </a:txBody>
                  <a:tcPr>
                    <a:solidFill>
                      <a:srgbClr val="660874"/>
                    </a:solidFill>
                  </a:tcPr>
                </a:tc>
                <a:tc>
                  <a:txBody>
                    <a:bodyPr/>
                    <a:p>
                      <a:pPr algn="l">
                        <a:buNone/>
                      </a:pPr>
                      <a:r>
                        <a:rPr lang="zh-CN" altLang="en-US">
                          <a:latin typeface="黑体" panose="02010609060101010101" charset="-122"/>
                          <a:ea typeface="黑体" panose="02010609060101010101" charset="-122"/>
                        </a:rPr>
                        <a:t>配置</a:t>
                      </a:r>
                      <a:endParaRPr lang="zh-CN" altLang="en-US">
                        <a:latin typeface="黑体" panose="02010609060101010101" charset="-122"/>
                        <a:ea typeface="黑体" panose="02010609060101010101" charset="-122"/>
                      </a:endParaRPr>
                    </a:p>
                  </a:txBody>
                  <a:tcPr>
                    <a:solidFill>
                      <a:srgbClr val="660874"/>
                    </a:solidFill>
                  </a:tcPr>
                </a:tc>
              </a:tr>
              <a:tr h="381000">
                <a:tc rowSpan="3">
                  <a:txBody>
                    <a:bodyPr/>
                    <a:p>
                      <a:pPr algn="l">
                        <a:buNone/>
                      </a:pPr>
                      <a:r>
                        <a:rPr lang="en-US" altLang="zh-CN">
                          <a:latin typeface="Times New Roman Regular" panose="02020603050405020304" charset="0"/>
                          <a:ea typeface="黑体" panose="02010609060101010101" charset="-122"/>
                          <a:cs typeface="Times New Roman Regular" panose="02020603050405020304" charset="0"/>
                        </a:rPr>
                        <a:t>RISC-V</a:t>
                      </a:r>
                      <a:r>
                        <a:rPr lang="en-US" altLang="zh-CN">
                          <a:latin typeface="黑体" panose="02010609060101010101" charset="-122"/>
                          <a:ea typeface="黑体" panose="02010609060101010101" charset="-122"/>
                        </a:rPr>
                        <a:t> </a:t>
                      </a:r>
                      <a:r>
                        <a:rPr lang="zh-CN" altLang="en-US">
                          <a:latin typeface="黑体" panose="02010609060101010101" charset="-122"/>
                          <a:ea typeface="黑体" panose="02010609060101010101" charset="-122"/>
                        </a:rPr>
                        <a:t>软核</a:t>
                      </a:r>
                      <a:endParaRPr lang="zh-CN" altLang="en-US">
                        <a:latin typeface="黑体" panose="02010609060101010101" charset="-122"/>
                        <a:ea typeface="黑体" panose="02010609060101010101" charset="-122"/>
                      </a:endParaRPr>
                    </a:p>
                  </a:txBody>
                  <a:tcPr anchor="ctr" anchorCtr="0">
                    <a:solidFill>
                      <a:srgbClr val="D3CCD6"/>
                    </a:solidFill>
                  </a:tcPr>
                </a:tc>
                <a:tc>
                  <a:txBody>
                    <a:bodyPr/>
                    <a:p>
                      <a:pPr algn="l">
                        <a:buNone/>
                      </a:pPr>
                      <a:r>
                        <a:rPr lang="en-US" altLang="zh-CN">
                          <a:latin typeface="Times New Roman Regular" panose="02020603050405020304" charset="0"/>
                          <a:ea typeface="黑体" panose="02010609060101010101" charset="-122"/>
                          <a:cs typeface="Times New Roman Regular" panose="02020603050405020304" charset="0"/>
                        </a:rPr>
                        <a:t>rocket chip</a:t>
                      </a:r>
                      <a:r>
                        <a:rPr lang="en-US" altLang="zh-CN">
                          <a:latin typeface="黑体" panose="02010609060101010101" charset="-122"/>
                          <a:ea typeface="黑体" panose="02010609060101010101" charset="-122"/>
                        </a:rPr>
                        <a:t>，</a:t>
                      </a:r>
                      <a:r>
                        <a:rPr lang="en-US" altLang="zh-CN">
                          <a:latin typeface="Times New Roman Regular" panose="02020603050405020304" charset="0"/>
                          <a:ea typeface="黑体" panose="02010609060101010101" charset="-122"/>
                          <a:cs typeface="Times New Roman Regular" panose="02020603050405020304" charset="0"/>
                        </a:rPr>
                        <a:t>N</a:t>
                      </a:r>
                      <a:r>
                        <a:rPr lang="en-US" altLang="zh-CN">
                          <a:latin typeface="黑体" panose="02010609060101010101" charset="-122"/>
                          <a:ea typeface="黑体" panose="02010609060101010101" charset="-122"/>
                        </a:rPr>
                        <a:t> </a:t>
                      </a:r>
                      <a:r>
                        <a:rPr lang="zh-CN" altLang="en-US">
                          <a:latin typeface="黑体" panose="02010609060101010101" charset="-122"/>
                          <a:ea typeface="黑体" panose="02010609060101010101" charset="-122"/>
                        </a:rPr>
                        <a:t>扩展</a:t>
                      </a:r>
                      <a:endParaRPr lang="zh-CN" altLang="en-US">
                        <a:latin typeface="黑体" panose="02010609060101010101" charset="-122"/>
                        <a:ea typeface="黑体" panose="02010609060101010101" charset="-122"/>
                      </a:endParaRPr>
                    </a:p>
                  </a:txBody>
                  <a:tcPr>
                    <a:solidFill>
                      <a:srgbClr val="D3CCD6"/>
                    </a:solidFill>
                  </a:tcPr>
                </a:tc>
              </a:tr>
              <a:tr h="381000">
                <a:tc vMerge="1">
                  <a:tcPr>
                    <a:solidFill>
                      <a:srgbClr val="EAE7EC"/>
                    </a:solidFill>
                  </a:tcPr>
                </a:tc>
                <a:tc>
                  <a:txBody>
                    <a:bodyPr/>
                    <a:p>
                      <a:pPr algn="l">
                        <a:buNone/>
                      </a:pPr>
                      <a:r>
                        <a:rPr lang="en-US">
                          <a:latin typeface="Times New Roman Regular" panose="02020603050405020304" charset="0"/>
                          <a:ea typeface="黑体" panose="02010609060101010101" charset="-122"/>
                          <a:cs typeface="Times New Roman Regular" panose="02020603050405020304" charset="0"/>
                        </a:rPr>
                        <a:t>100MHz</a:t>
                      </a:r>
                      <a:r>
                        <a:rPr lang="en-US">
                          <a:latin typeface="黑体" panose="02010609060101010101" charset="-122"/>
                          <a:ea typeface="黑体" panose="02010609060101010101" charset="-122"/>
                        </a:rPr>
                        <a:t> </a:t>
                      </a:r>
                      <a:r>
                        <a:rPr lang="zh-CN" altLang="en-US">
                          <a:latin typeface="黑体" panose="02010609060101010101" charset="-122"/>
                          <a:ea typeface="黑体" panose="02010609060101010101" charset="-122"/>
                        </a:rPr>
                        <a:t>时钟</a:t>
                      </a:r>
                      <a:endParaRPr lang="zh-CN" altLang="en-US">
                        <a:latin typeface="黑体" panose="02010609060101010101" charset="-122"/>
                        <a:ea typeface="黑体" panose="02010609060101010101" charset="-122"/>
                      </a:endParaRPr>
                    </a:p>
                  </a:txBody>
                  <a:tcPr>
                    <a:solidFill>
                      <a:srgbClr val="EAE7EC"/>
                    </a:solidFill>
                  </a:tcPr>
                </a:tc>
              </a:tr>
              <a:tr h="381000">
                <a:tc vMerge="1">
                  <a:tcPr>
                    <a:solidFill>
                      <a:srgbClr val="D3CCD6"/>
                    </a:solidFill>
                  </a:tcPr>
                </a:tc>
                <a:tc>
                  <a:txBody>
                    <a:bodyPr/>
                    <a:p>
                      <a:pPr algn="l">
                        <a:buNone/>
                      </a:pPr>
                      <a:r>
                        <a:rPr lang="en-US" altLang="zh-CN">
                          <a:latin typeface="Times New Roman Regular" panose="02020603050405020304" charset="0"/>
                          <a:ea typeface="黑体" panose="02010609060101010101" charset="-122"/>
                          <a:cs typeface="Times New Roman Regular" panose="02020603050405020304" charset="0"/>
                        </a:rPr>
                        <a:t>TAIC</a:t>
                      </a:r>
                      <a:r>
                        <a:rPr lang="en-US" altLang="zh-CN">
                          <a:latin typeface="黑体" panose="02010609060101010101" charset="-122"/>
                          <a:ea typeface="黑体" panose="02010609060101010101" charset="-122"/>
                        </a:rPr>
                        <a:t> </a:t>
                      </a:r>
                      <a:r>
                        <a:rPr lang="zh-CN" altLang="en-US">
                          <a:latin typeface="黑体" panose="02010609060101010101" charset="-122"/>
                          <a:ea typeface="黑体" panose="02010609060101010101" charset="-122"/>
                        </a:rPr>
                        <a:t>中断</a:t>
                      </a:r>
                      <a:r>
                        <a:rPr lang="zh-CN" altLang="en-US">
                          <a:latin typeface="黑体" panose="02010609060101010101" charset="-122"/>
                          <a:ea typeface="黑体" panose="02010609060101010101" charset="-122"/>
                        </a:rPr>
                        <a:t>控制器</a:t>
                      </a:r>
                      <a:endParaRPr lang="zh-CN" altLang="en-US">
                        <a:latin typeface="黑体" panose="02010609060101010101" charset="-122"/>
                        <a:ea typeface="黑体" panose="02010609060101010101" charset="-122"/>
                      </a:endParaRPr>
                    </a:p>
                  </a:txBody>
                  <a:tcPr>
                    <a:solidFill>
                      <a:srgbClr val="D3CCD6"/>
                    </a:solidFill>
                  </a:tcPr>
                </a:tc>
              </a:tr>
              <a:tr h="381000">
                <a:tc rowSpan="2">
                  <a:txBody>
                    <a:bodyPr/>
                    <a:p>
                      <a:pPr algn="l">
                        <a:buNone/>
                      </a:pPr>
                      <a:r>
                        <a:rPr lang="zh-CN" altLang="en-US">
                          <a:latin typeface="黑体" panose="02010609060101010101" charset="-122"/>
                          <a:ea typeface="黑体" panose="02010609060101010101" charset="-122"/>
                        </a:rPr>
                        <a:t>以太网</a:t>
                      </a:r>
                      <a:endParaRPr lang="zh-CN" altLang="en-US">
                        <a:latin typeface="黑体" panose="02010609060101010101" charset="-122"/>
                        <a:ea typeface="黑体" panose="02010609060101010101" charset="-122"/>
                      </a:endParaRPr>
                    </a:p>
                  </a:txBody>
                  <a:tcPr anchor="ctr" anchorCtr="0">
                    <a:solidFill>
                      <a:srgbClr val="EAE7EC"/>
                    </a:solidFill>
                  </a:tcPr>
                </a:tc>
                <a:tc>
                  <a:txBody>
                    <a:bodyPr/>
                    <a:p>
                      <a:pPr algn="l">
                        <a:buNone/>
                      </a:pPr>
                      <a:r>
                        <a:rPr lang="en-US" altLang="zh-CN">
                          <a:latin typeface="Times New Roman Regular" panose="02020603050405020304" charset="0"/>
                          <a:ea typeface="黑体" panose="02010609060101010101" charset="-122"/>
                          <a:cs typeface="Times New Roman Regular" panose="02020603050405020304" charset="0"/>
                        </a:rPr>
                        <a:t>Xilinx AXI 1G/2.5G</a:t>
                      </a:r>
                      <a:r>
                        <a:rPr lang="en-US" altLang="zh-CN">
                          <a:latin typeface="黑体" panose="02010609060101010101" charset="-122"/>
                          <a:ea typeface="黑体" panose="02010609060101010101" charset="-122"/>
                          <a:cs typeface="黑体" panose="02010609060101010101" charset="-122"/>
                        </a:rPr>
                        <a:t> </a:t>
                      </a:r>
                      <a:r>
                        <a:rPr lang="zh-CN" altLang="en-US">
                          <a:latin typeface="黑体" panose="02010609060101010101" charset="-122"/>
                          <a:ea typeface="黑体" panose="02010609060101010101" charset="-122"/>
                          <a:cs typeface="黑体" panose="02010609060101010101" charset="-122"/>
                        </a:rPr>
                        <a:t>以太网</a:t>
                      </a:r>
                      <a:endParaRPr lang="zh-CN" altLang="en-US">
                        <a:latin typeface="黑体" panose="02010609060101010101" charset="-122"/>
                        <a:ea typeface="黑体" panose="02010609060101010101" charset="-122"/>
                        <a:cs typeface="黑体" panose="02010609060101010101" charset="-122"/>
                      </a:endParaRPr>
                    </a:p>
                  </a:txBody>
                  <a:tcPr>
                    <a:solidFill>
                      <a:srgbClr val="EAE7EC"/>
                    </a:solidFill>
                  </a:tcPr>
                </a:tc>
              </a:tr>
              <a:tr h="381000">
                <a:tc vMerge="1">
                  <a:tcPr>
                    <a:solidFill>
                      <a:srgbClr val="D3CCD6"/>
                    </a:solidFill>
                  </a:tcPr>
                </a:tc>
                <a:tc>
                  <a:txBody>
                    <a:bodyPr/>
                    <a:p>
                      <a:pPr algn="l">
                        <a:buNone/>
                      </a:pPr>
                      <a:r>
                        <a:rPr lang="en-US" altLang="zh-CN">
                          <a:solidFill>
                            <a:schemeClr val="tx1"/>
                          </a:solidFill>
                          <a:latin typeface="Times New Roman Regular" panose="02020603050405020304" charset="0"/>
                          <a:ea typeface="黑体" panose="02010609060101010101" charset="-122"/>
                          <a:cs typeface="Times New Roman Regular" panose="02020603050405020304" charset="0"/>
                        </a:rPr>
                        <a:t>Xilinx AXI DMA</a:t>
                      </a:r>
                      <a:endParaRPr lang="en-US" altLang="zh-CN">
                        <a:solidFill>
                          <a:schemeClr val="tx1"/>
                        </a:solidFill>
                        <a:latin typeface="Times New Roman Regular" panose="02020603050405020304" charset="0"/>
                        <a:ea typeface="黑体" panose="02010609060101010101" charset="-122"/>
                        <a:cs typeface="Times New Roman Regular" panose="02020603050405020304" charset="0"/>
                      </a:endParaRPr>
                    </a:p>
                  </a:txBody>
                  <a:tcPr>
                    <a:solidFill>
                      <a:srgbClr val="D3CCD6"/>
                    </a:solidFill>
                  </a:tcPr>
                </a:tc>
              </a:tr>
            </a:tbl>
          </a:graphicData>
        </a:graphic>
      </p:graphicFrame>
      <p:sp>
        <p:nvSpPr>
          <p:cNvPr id="13" name="矩形 12"/>
          <p:cNvSpPr/>
          <p:nvPr/>
        </p:nvSpPr>
        <p:spPr>
          <a:xfrm>
            <a:off x="871220" y="1918335"/>
            <a:ext cx="4157345" cy="187388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1. </a:t>
            </a:r>
            <a:r>
              <a:rPr lang="en-US" altLang="zh-CN" dirty="0">
                <a:solidFill>
                  <a:srgbClr val="660874"/>
                </a:solidFill>
                <a:latin typeface="Times New Roman Bold" panose="02020603050405020304" charset="0"/>
                <a:ea typeface="黑体" panose="02010609060101010101" charset="-122"/>
                <a:cs typeface="Times New Roman Bold" panose="02020603050405020304" charset="0"/>
                <a:sym typeface="+mn-ea"/>
              </a:rPr>
              <a:t>Tokio</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任务调度开销降低</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 </a:t>
            </a:r>
            <a:r>
              <a:rPr lang="en-US" altLang="zh-CN" dirty="0">
                <a:solidFill>
                  <a:srgbClr val="660874"/>
                </a:solidFill>
                <a:latin typeface="Times New Roman Bold" panose="02020603050405020304" charset="0"/>
                <a:ea typeface="黑体" panose="02010609060101010101" charset="-122"/>
                <a:cs typeface="Times New Roman Bold" panose="02020603050405020304" charset="0"/>
                <a:sym typeface="+mn-ea"/>
              </a:rPr>
              <a:t>30%</a:t>
            </a:r>
            <a:endParaRPr lang="en-US" altLang="zh-CN" dirty="0">
              <a:solidFill>
                <a:srgbClr val="660874"/>
              </a:solidFill>
              <a:latin typeface="Times New Roman Bold" panose="02020603050405020304" charset="0"/>
              <a:ea typeface="黑体" panose="02010609060101010101" charset="-122"/>
              <a:cs typeface="Times New Roman Bold" panose="02020603050405020304" charset="0"/>
              <a:sym typeface="+mn-ea"/>
            </a:endParaRPr>
          </a:p>
          <a:p>
            <a:pPr indent="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软件任务队列</a:t>
            </a:r>
            <a:r>
              <a:rPr lang="en-US" altLang="zh-CN" sz="2000" dirty="0">
                <a:solidFill>
                  <a:schemeClr val="tx1"/>
                </a:solidFill>
                <a:latin typeface="Arial" panose="020B0604020202090204" pitchFamily="34" charset="0"/>
                <a:ea typeface="黑体" panose="02010609060101010101" charset="-122"/>
                <a:cs typeface="Arial" panose="020B0604020202090204" pitchFamily="34" charset="0"/>
                <a:sym typeface="+mn-ea"/>
              </a:rPr>
              <a:t>→</a:t>
            </a: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硬件任务队列</a:t>
            </a:r>
            <a:endPar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endParaRPr>
          </a:p>
          <a:p>
            <a:pPr indent="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软件任务窃取</a:t>
            </a:r>
            <a:r>
              <a:rPr lang="zh-CN" altLang="en-US" sz="2000" dirty="0">
                <a:solidFill>
                  <a:schemeClr val="tx1"/>
                </a:solidFill>
                <a:latin typeface="Arial" panose="020B0604020202090204" pitchFamily="34" charset="0"/>
                <a:ea typeface="黑体" panose="02010609060101010101" charset="-122"/>
                <a:cs typeface="Arial" panose="020B0604020202090204" pitchFamily="34" charset="0"/>
                <a:sym typeface="+mn-ea"/>
              </a:rPr>
              <a:t>→硬件负载</a:t>
            </a:r>
            <a:r>
              <a:rPr lang="zh-CN" altLang="en-US" sz="2000" dirty="0">
                <a:solidFill>
                  <a:schemeClr val="tx1"/>
                </a:solidFill>
                <a:latin typeface="Arial" panose="020B0604020202090204" pitchFamily="34" charset="0"/>
                <a:ea typeface="黑体" panose="02010609060101010101" charset="-122"/>
                <a:cs typeface="Arial" panose="020B0604020202090204" pitchFamily="34" charset="0"/>
                <a:sym typeface="+mn-ea"/>
              </a:rPr>
              <a:t>均衡</a:t>
            </a:r>
            <a:endParaRPr lang="zh-CN" altLang="en-US" sz="2000" dirty="0">
              <a:solidFill>
                <a:schemeClr val="tx1"/>
              </a:solidFill>
              <a:latin typeface="Arial" panose="020B0604020202090204" pitchFamily="34" charset="0"/>
              <a:ea typeface="黑体" panose="02010609060101010101" charset="-122"/>
              <a:cs typeface="Arial" panose="020B0604020202090204" pitchFamily="34" charset="0"/>
              <a:sym typeface="+mn-ea"/>
            </a:endParaRPr>
          </a:p>
        </p:txBody>
      </p:sp>
      <p:grpSp>
        <p:nvGrpSpPr>
          <p:cNvPr id="44" name="组合 43"/>
          <p:cNvGrpSpPr/>
          <p:nvPr/>
        </p:nvGrpSpPr>
        <p:grpSpPr>
          <a:xfrm>
            <a:off x="5260975" y="1921510"/>
            <a:ext cx="6714490" cy="3357880"/>
            <a:chOff x="7611" y="2749"/>
            <a:chExt cx="10574" cy="5288"/>
          </a:xfrm>
        </p:grpSpPr>
        <p:pic>
          <p:nvPicPr>
            <p:cNvPr id="15" name="图片 14" descr="taic-ipc"/>
            <p:cNvPicPr>
              <a:picLocks noChangeAspect="1"/>
            </p:cNvPicPr>
            <p:nvPr/>
          </p:nvPicPr>
          <p:blipFill>
            <a:blip r:embed="rId2"/>
            <a:stretch>
              <a:fillRect/>
            </a:stretch>
          </p:blipFill>
          <p:spPr>
            <a:xfrm>
              <a:off x="7611" y="2749"/>
              <a:ext cx="10574" cy="5289"/>
            </a:xfrm>
            <a:prstGeom prst="rect">
              <a:avLst/>
            </a:prstGeom>
          </p:spPr>
        </p:pic>
        <p:sp>
          <p:nvSpPr>
            <p:cNvPr id="34" name="矩形 33"/>
            <p:cNvSpPr/>
            <p:nvPr/>
          </p:nvSpPr>
          <p:spPr>
            <a:xfrm>
              <a:off x="8833" y="6221"/>
              <a:ext cx="3022" cy="756"/>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solidFill>
                    <a:srgbClr val="660874"/>
                  </a:solidFill>
                  <a:latin typeface="Times New Roman Regular" panose="02020603050405020304" charset="0"/>
                  <a:ea typeface="黑体" panose="02010609060101010101" charset="-122"/>
                  <a:cs typeface="Times New Roman Regular" panose="02020603050405020304" charset="0"/>
                </a:rPr>
                <a:t>5.02～9.20</a:t>
              </a:r>
              <a:r>
                <a:rPr lang="en-US">
                  <a:solidFill>
                    <a:srgbClr val="660874"/>
                  </a:solidFill>
                  <a:latin typeface="Times New Roman Regular" panose="02020603050405020304" charset="0"/>
                  <a:ea typeface="黑体" panose="02010609060101010101" charset="-122"/>
                  <a:cs typeface="Times New Roman Regular" panose="02020603050405020304" charset="0"/>
                </a:rPr>
                <a:t>μs</a:t>
              </a:r>
              <a:endParaRPr lang="en-US">
                <a:solidFill>
                  <a:srgbClr val="660874"/>
                </a:solidFill>
                <a:latin typeface="Times New Roman Regular" panose="02020603050405020304" charset="0"/>
                <a:ea typeface="黑体" panose="02010609060101010101" charset="-122"/>
                <a:cs typeface="Times New Roman Regular" panose="02020603050405020304" charset="0"/>
              </a:endParaRPr>
            </a:p>
          </p:txBody>
        </p:sp>
        <p:sp>
          <p:nvSpPr>
            <p:cNvPr id="32" name="矩形 31"/>
            <p:cNvSpPr/>
            <p:nvPr/>
          </p:nvSpPr>
          <p:spPr>
            <a:xfrm>
              <a:off x="15429" y="3772"/>
              <a:ext cx="2267" cy="756"/>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solidFill>
                    <a:srgbClr val="660874"/>
                  </a:solidFill>
                  <a:latin typeface="Times New Roman Regular" panose="02020603050405020304" charset="0"/>
                  <a:ea typeface="黑体" panose="02010609060101010101" charset="-122"/>
                  <a:cs typeface="Times New Roman Regular" panose="02020603050405020304" charset="0"/>
                </a:rPr>
                <a:t>749.23μs</a:t>
              </a:r>
              <a:endParaRPr lang="en-US">
                <a:solidFill>
                  <a:srgbClr val="660874"/>
                </a:solidFill>
                <a:latin typeface="Times New Roman Regular" panose="02020603050405020304" charset="0"/>
                <a:ea typeface="黑体" panose="02010609060101010101" charset="-122"/>
                <a:cs typeface="Times New Roman Regular" panose="02020603050405020304" charset="0"/>
              </a:endParaRPr>
            </a:p>
          </p:txBody>
        </p:sp>
      </p:grpSp>
      <p:sp>
        <p:nvSpPr>
          <p:cNvPr id="33" name="矩形 32"/>
          <p:cNvSpPr/>
          <p:nvPr/>
        </p:nvSpPr>
        <p:spPr>
          <a:xfrm>
            <a:off x="7926705" y="3558540"/>
            <a:ext cx="3310255" cy="480060"/>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zh-CN" altLang="en-US">
                <a:solidFill>
                  <a:srgbClr val="FF0000"/>
                </a:solidFill>
                <a:latin typeface="黑体" panose="02010609060101010101" charset="-122"/>
                <a:ea typeface="黑体" panose="02010609060101010101" charset="-122"/>
              </a:rPr>
              <a:t>地址空间</a:t>
            </a:r>
            <a:r>
              <a:rPr lang="en-US" altLang="zh-CN">
                <a:solidFill>
                  <a:srgbClr val="FF0000"/>
                </a:solidFill>
                <a:latin typeface="黑体" panose="02010609060101010101" charset="-122"/>
                <a:ea typeface="黑体" panose="02010609060101010101" charset="-122"/>
              </a:rPr>
              <a:t>、</a:t>
            </a:r>
            <a:r>
              <a:rPr lang="zh-CN" altLang="en-US">
                <a:solidFill>
                  <a:srgbClr val="FF0000"/>
                </a:solidFill>
                <a:latin typeface="黑体" panose="02010609060101010101" charset="-122"/>
                <a:ea typeface="黑体" panose="02010609060101010101" charset="-122"/>
              </a:rPr>
              <a:t>特权级切换</a:t>
            </a:r>
            <a:endParaRPr lang="zh-CN" altLang="en-US">
              <a:solidFill>
                <a:srgbClr val="FF0000"/>
              </a:solidFill>
              <a:latin typeface="黑体" panose="02010609060101010101" charset="-122"/>
              <a:ea typeface="黑体" panose="02010609060101010101" charset="-122"/>
            </a:endParaRPr>
          </a:p>
        </p:txBody>
      </p:sp>
      <p:sp>
        <p:nvSpPr>
          <p:cNvPr id="3" name="矩形 2"/>
          <p:cNvSpPr/>
          <p:nvPr/>
        </p:nvSpPr>
        <p:spPr>
          <a:xfrm>
            <a:off x="870585" y="3880485"/>
            <a:ext cx="4157345" cy="125793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sz="2400" dirty="0">
                <a:solidFill>
                  <a:srgbClr val="660874"/>
                </a:solidFill>
                <a:latin typeface="黑体" panose="02010609060101010101" charset="-122"/>
                <a:ea typeface="黑体" panose="02010609060101010101" charset="-122"/>
                <a:cs typeface="黑体" panose="02010609060101010101" charset="-122"/>
                <a:sym typeface="+mn-ea"/>
              </a:rPr>
              <a:t>2. </a:t>
            </a:r>
            <a:r>
              <a:rPr lang="en-US" altLang="zh-CN" sz="2400" dirty="0">
                <a:solidFill>
                  <a:srgbClr val="660874"/>
                </a:solidFill>
                <a:latin typeface="Times New Roman Bold" panose="02020603050405020304" charset="0"/>
                <a:ea typeface="黑体" panose="02010609060101010101" charset="-122"/>
                <a:cs typeface="Times New Roman Bold" panose="02020603050405020304" charset="0"/>
                <a:sym typeface="+mn-ea"/>
              </a:rPr>
              <a:t>IPC-Bench</a:t>
            </a:r>
            <a:r>
              <a:rPr lang="en-US" altLang="zh-CN" sz="2400"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sz="2400" dirty="0">
                <a:solidFill>
                  <a:srgbClr val="660874"/>
                </a:solidFill>
                <a:latin typeface="黑体" panose="02010609060101010101" charset="-122"/>
                <a:ea typeface="黑体" panose="02010609060101010101" charset="-122"/>
                <a:cs typeface="黑体" panose="02010609060101010101" charset="-122"/>
                <a:sym typeface="+mn-ea"/>
              </a:rPr>
              <a:t>微秒级通知</a:t>
            </a:r>
            <a:r>
              <a:rPr lang="en-US" altLang="zh-CN" sz="2400"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sz="2400" dirty="0">
                <a:solidFill>
                  <a:srgbClr val="660874"/>
                </a:solidFill>
                <a:latin typeface="黑体" panose="02010609060101010101" charset="-122"/>
                <a:ea typeface="黑体" panose="02010609060101010101" charset="-122"/>
                <a:cs typeface="黑体" panose="02010609060101010101" charset="-122"/>
                <a:sym typeface="+mn-ea"/>
              </a:rPr>
              <a:t>开销降低</a:t>
            </a:r>
            <a:r>
              <a:rPr lang="en-US" altLang="zh-CN" sz="2400" dirty="0">
                <a:solidFill>
                  <a:srgbClr val="660874"/>
                </a:solidFill>
                <a:latin typeface="黑体" panose="02010609060101010101" charset="-122"/>
                <a:ea typeface="黑体" panose="02010609060101010101" charset="-122"/>
                <a:cs typeface="黑体" panose="02010609060101010101" charset="-122"/>
                <a:sym typeface="+mn-ea"/>
              </a:rPr>
              <a:t> </a:t>
            </a:r>
            <a:r>
              <a:rPr lang="en-US" altLang="zh-CN" sz="2400" dirty="0">
                <a:solidFill>
                  <a:srgbClr val="660874"/>
                </a:solidFill>
                <a:latin typeface="Times New Roman Bold" panose="02020603050405020304" charset="0"/>
                <a:ea typeface="黑体" panose="02010609060101010101" charset="-122"/>
                <a:cs typeface="Times New Roman Bold" panose="02020603050405020304" charset="0"/>
                <a:sym typeface="+mn-ea"/>
              </a:rPr>
              <a:t>98.8%</a:t>
            </a:r>
            <a:endParaRPr lang="en-US" altLang="zh-CN" sz="2400" dirty="0">
              <a:solidFill>
                <a:srgbClr val="660874"/>
              </a:solidFill>
              <a:latin typeface="Times New Roman Bold" panose="02020603050405020304" charset="0"/>
              <a:ea typeface="黑体" panose="02010609060101010101" charset="-122"/>
              <a:cs typeface="Times New Roman Bold" panose="02020603050405020304" charset="0"/>
              <a:sym typeface="+mn-ea"/>
            </a:endParaRPr>
          </a:p>
        </p:txBody>
      </p:sp>
      <p:grpSp>
        <p:nvGrpSpPr>
          <p:cNvPr id="42" name="组合 41"/>
          <p:cNvGrpSpPr/>
          <p:nvPr/>
        </p:nvGrpSpPr>
        <p:grpSpPr>
          <a:xfrm>
            <a:off x="2480310" y="5208270"/>
            <a:ext cx="6617970" cy="1445260"/>
            <a:chOff x="3913" y="7946"/>
            <a:chExt cx="10422" cy="2276"/>
          </a:xfrm>
        </p:grpSpPr>
        <p:pic>
          <p:nvPicPr>
            <p:cNvPr id="37" name="图片 36" descr="signal"/>
            <p:cNvPicPr>
              <a:picLocks noChangeAspect="1"/>
            </p:cNvPicPr>
            <p:nvPr/>
          </p:nvPicPr>
          <p:blipFill>
            <a:blip r:embed="rId3"/>
            <a:stretch>
              <a:fillRect/>
            </a:stretch>
          </p:blipFill>
          <p:spPr>
            <a:xfrm>
              <a:off x="3913" y="7946"/>
              <a:ext cx="10422" cy="2257"/>
            </a:xfrm>
            <a:prstGeom prst="rect">
              <a:avLst/>
            </a:prstGeom>
          </p:spPr>
        </p:pic>
        <p:sp>
          <p:nvSpPr>
            <p:cNvPr id="38" name="矩形 37"/>
            <p:cNvSpPr/>
            <p:nvPr/>
          </p:nvSpPr>
          <p:spPr>
            <a:xfrm>
              <a:off x="5767" y="8822"/>
              <a:ext cx="1584" cy="80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矩形 38"/>
            <p:cNvSpPr/>
            <p:nvPr/>
          </p:nvSpPr>
          <p:spPr>
            <a:xfrm>
              <a:off x="7476" y="8822"/>
              <a:ext cx="2789" cy="80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0" name="矩形 39"/>
            <p:cNvSpPr/>
            <p:nvPr/>
          </p:nvSpPr>
          <p:spPr>
            <a:xfrm>
              <a:off x="12050" y="8822"/>
              <a:ext cx="1584" cy="800"/>
            </a:xfrm>
            <a:prstGeom prst="rect">
              <a:avLst/>
            </a:prstGeom>
            <a:noFill/>
            <a:ln w="2540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1" name="文本框 40"/>
            <p:cNvSpPr txBox="1"/>
            <p:nvPr/>
          </p:nvSpPr>
          <p:spPr>
            <a:xfrm>
              <a:off x="9441" y="9642"/>
              <a:ext cx="3195" cy="580"/>
            </a:xfrm>
            <a:prstGeom prst="rect">
              <a:avLst/>
            </a:prstGeom>
            <a:noFill/>
          </p:spPr>
          <p:txBody>
            <a:bodyPr wrap="square" rtlCol="0">
              <a:spAutoFit/>
            </a:bodyPr>
            <a:p>
              <a:r>
                <a:rPr lang="en-US" altLang="zh-CN">
                  <a:solidFill>
                    <a:srgbClr val="FF0000"/>
                  </a:solidFill>
                  <a:latin typeface="Times New Roman Regular" panose="02020603050405020304" charset="0"/>
                  <a:cs typeface="Times New Roman Regular" panose="02020603050405020304" charset="0"/>
                </a:rPr>
                <a:t>240μs × 3 = 720</a:t>
              </a:r>
              <a:r>
                <a:rPr lang="en-US" altLang="zh-CN">
                  <a:solidFill>
                    <a:srgbClr val="FF0000"/>
                  </a:solidFill>
                  <a:latin typeface="Times New Roman Regular" panose="02020603050405020304" charset="0"/>
                  <a:cs typeface="Times New Roman Regular" panose="02020603050405020304" charset="0"/>
                  <a:sym typeface="+mn-ea"/>
                </a:rPr>
                <a:t>μs</a:t>
              </a:r>
              <a:endParaRPr lang="en-US" altLang="zh-CN">
                <a:solidFill>
                  <a:srgbClr val="FF0000"/>
                </a:solidFill>
                <a:latin typeface="Times New Roman Regular" panose="02020603050405020304" charset="0"/>
                <a:cs typeface="Times New Roman Regular" panose="02020603050405020304" charset="0"/>
                <a:sym typeface="+mn-ea"/>
              </a:endParaRPr>
            </a:p>
          </p:txBody>
        </p:sp>
      </p:grpSp>
      <p:cxnSp>
        <p:nvCxnSpPr>
          <p:cNvPr id="43" name="直接箭头连接符 42"/>
          <p:cNvCxnSpPr>
            <a:stCxn id="33" idx="2"/>
            <a:endCxn id="37" idx="0"/>
          </p:cNvCxnSpPr>
          <p:nvPr/>
        </p:nvCxnSpPr>
        <p:spPr>
          <a:xfrm flipH="1">
            <a:off x="5789295" y="4038600"/>
            <a:ext cx="3792855" cy="1169670"/>
          </a:xfrm>
          <a:prstGeom prst="straightConnector1">
            <a:avLst/>
          </a:prstGeom>
          <a:ln w="25400">
            <a:solidFill>
              <a:srgbClr val="FF0000"/>
            </a:solidFill>
            <a:tailEnd type="arrow"/>
          </a:ln>
        </p:spPr>
        <p:style>
          <a:lnRef idx="2">
            <a:schemeClr val="accent1"/>
          </a:lnRef>
          <a:fillRef idx="0">
            <a:srgbClr val="FFFFFF"/>
          </a:fillRef>
          <a:effectRef idx="0">
            <a:srgbClr val="FFFFFF"/>
          </a:effectRef>
          <a:fontRef idx="minor">
            <a:schemeClr val="tx1"/>
          </a:fontRef>
        </p:style>
      </p:cxnSp>
    </p:spTree>
    <p:custDataLst>
      <p:tags r:id="rId4"/>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2"/>
                                        </p:tgtEl>
                                        <p:attrNameLst>
                                          <p:attrName>style.visibility</p:attrName>
                                        </p:attrNameLst>
                                      </p:cBhvr>
                                      <p:to>
                                        <p:strVal val="visible"/>
                                      </p:to>
                                    </p:set>
                                    <p:animEffect transition="in" filter="blinds(horizontal)">
                                      <p:cBhvr>
                                        <p:cTn id="7" dur="250"/>
                                        <p:tgtEl>
                                          <p:spTgt spid="2"/>
                                        </p:tgtEl>
                                      </p:cBhvr>
                                    </p:animEffect>
                                  </p:childTnLst>
                                </p:cTn>
                              </p:par>
                              <p:par>
                                <p:cTn id="8" presetID="3" presetClass="entr" presetSubtype="10" fill="hold" nodeType="withEffect">
                                  <p:stCondLst>
                                    <p:cond delay="0"/>
                                  </p:stCondLst>
                                  <p:childTnLst>
                                    <p:set>
                                      <p:cBhvr>
                                        <p:cTn id="9" dur="250" fill="hold">
                                          <p:stCondLst>
                                            <p:cond delay="0"/>
                                          </p:stCondLst>
                                        </p:cTn>
                                        <p:tgtEl>
                                          <p:spTgt spid="12"/>
                                        </p:tgtEl>
                                        <p:attrNameLst>
                                          <p:attrName>style.visibility</p:attrName>
                                        </p:attrNameLst>
                                      </p:cBhvr>
                                      <p:to>
                                        <p:strVal val="visible"/>
                                      </p:to>
                                    </p:set>
                                    <p:animEffect transition="in" filter="blinds(horizontal)">
                                      <p:cBhvr>
                                        <p:cTn id="10" dur="25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2" nodeType="clickEffect">
                                  <p:stCondLst>
                                    <p:cond delay="0"/>
                                  </p:stCondLst>
                                  <p:childTnLst>
                                    <p:animEffect transition="out" filter="blinds(horizontal)">
                                      <p:cBhvr>
                                        <p:cTn id="14" dur="249"/>
                                        <p:tgtEl>
                                          <p:spTgt spid="2"/>
                                        </p:tgtEl>
                                      </p:cBhvr>
                                    </p:animEffect>
                                    <p:set>
                                      <p:cBhvr>
                                        <p:cTn id="15" dur="1" fill="hold">
                                          <p:stCondLst>
                                            <p:cond delay="249"/>
                                          </p:stCondLst>
                                        </p:cTn>
                                        <p:tgtEl>
                                          <p:spTgt spid="2"/>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249"/>
                                        <p:tgtEl>
                                          <p:spTgt spid="12"/>
                                        </p:tgtEl>
                                      </p:cBhvr>
                                    </p:animEffect>
                                    <p:set>
                                      <p:cBhvr>
                                        <p:cTn id="18" dur="1" fill="hold">
                                          <p:stCondLst>
                                            <p:cond delay="249"/>
                                          </p:stCondLst>
                                        </p:cTn>
                                        <p:tgtEl>
                                          <p:spTgt spid="12"/>
                                        </p:tgtEl>
                                        <p:attrNameLst>
                                          <p:attrName>style.visibility</p:attrName>
                                        </p:attrNameLst>
                                      </p:cBhvr>
                                      <p:to>
                                        <p:strVal val="hidden"/>
                                      </p:to>
                                    </p:set>
                                  </p:childTnLst>
                                </p:cTn>
                              </p:par>
                              <p:par>
                                <p:cTn id="19" presetID="3" presetClass="entr" presetSubtype="10" fill="hold" grpId="0" nodeType="withEffect">
                                  <p:stCondLst>
                                    <p:cond delay="0"/>
                                  </p:stCondLst>
                                  <p:childTnLst>
                                    <p:set>
                                      <p:cBhvr>
                                        <p:cTn id="20" dur="250" fill="hold">
                                          <p:stCondLst>
                                            <p:cond delay="0"/>
                                          </p:stCondLst>
                                        </p:cTn>
                                        <p:tgtEl>
                                          <p:spTgt spid="13"/>
                                        </p:tgtEl>
                                        <p:attrNameLst>
                                          <p:attrName>style.visibility</p:attrName>
                                        </p:attrNameLst>
                                      </p:cBhvr>
                                      <p:to>
                                        <p:strVal val="visible"/>
                                      </p:to>
                                    </p:set>
                                    <p:animEffect transition="in" filter="blinds(horizontal)">
                                      <p:cBhvr>
                                        <p:cTn id="21" dur="250"/>
                                        <p:tgtEl>
                                          <p:spTgt spid="13"/>
                                        </p:tgtEl>
                                      </p:cBhvr>
                                    </p:animEffect>
                                  </p:childTnLst>
                                </p:cTn>
                              </p:par>
                              <p:par>
                                <p:cTn id="22" presetID="3" presetClass="entr" presetSubtype="10" fill="hold" nodeType="withEffect">
                                  <p:stCondLst>
                                    <p:cond delay="0"/>
                                  </p:stCondLst>
                                  <p:childTnLst>
                                    <p:set>
                                      <p:cBhvr>
                                        <p:cTn id="23" dur="250" fill="hold">
                                          <p:stCondLst>
                                            <p:cond delay="0"/>
                                          </p:stCondLst>
                                        </p:cTn>
                                        <p:tgtEl>
                                          <p:spTgt spid="31"/>
                                        </p:tgtEl>
                                        <p:attrNameLst>
                                          <p:attrName>style.visibility</p:attrName>
                                        </p:attrNameLst>
                                      </p:cBhvr>
                                      <p:to>
                                        <p:strVal val="visible"/>
                                      </p:to>
                                    </p:set>
                                    <p:animEffect transition="in" filter="blinds(horizontal)">
                                      <p:cBhvr>
                                        <p:cTn id="24" dur="25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249"/>
                                        <p:tgtEl>
                                          <p:spTgt spid="31"/>
                                        </p:tgtEl>
                                      </p:cBhvr>
                                    </p:animEffect>
                                    <p:set>
                                      <p:cBhvr>
                                        <p:cTn id="29" dur="1" fill="hold">
                                          <p:stCondLst>
                                            <p:cond delay="249"/>
                                          </p:stCondLst>
                                        </p:cTn>
                                        <p:tgtEl>
                                          <p:spTgt spid="31"/>
                                        </p:tgtEl>
                                        <p:attrNameLst>
                                          <p:attrName>style.visibility</p:attrName>
                                        </p:attrNameLst>
                                      </p:cBhvr>
                                      <p:to>
                                        <p:strVal val="hidden"/>
                                      </p:to>
                                    </p:set>
                                  </p:childTnLst>
                                </p:cTn>
                              </p:par>
                              <p:par>
                                <p:cTn id="30" presetID="3" presetClass="entr" presetSubtype="10" fill="hold" grpId="0" nodeType="withEffect">
                                  <p:stCondLst>
                                    <p:cond delay="0"/>
                                  </p:stCondLst>
                                  <p:childTnLst>
                                    <p:set>
                                      <p:cBhvr>
                                        <p:cTn id="31" dur="250" fill="hold">
                                          <p:stCondLst>
                                            <p:cond delay="0"/>
                                          </p:stCondLst>
                                        </p:cTn>
                                        <p:tgtEl>
                                          <p:spTgt spid="3"/>
                                        </p:tgtEl>
                                        <p:attrNameLst>
                                          <p:attrName>style.visibility</p:attrName>
                                        </p:attrNameLst>
                                      </p:cBhvr>
                                      <p:to>
                                        <p:strVal val="visible"/>
                                      </p:to>
                                    </p:set>
                                    <p:animEffect transition="in" filter="blinds(horizontal)">
                                      <p:cBhvr>
                                        <p:cTn id="32" dur="250"/>
                                        <p:tgtEl>
                                          <p:spTgt spid="3"/>
                                        </p:tgtEl>
                                      </p:cBhvr>
                                    </p:animEffect>
                                  </p:childTnLst>
                                </p:cTn>
                              </p:par>
                              <p:par>
                                <p:cTn id="33" presetID="3" presetClass="entr" presetSubtype="10" fill="hold" nodeType="withEffect">
                                  <p:stCondLst>
                                    <p:cond delay="0"/>
                                  </p:stCondLst>
                                  <p:childTnLst>
                                    <p:set>
                                      <p:cBhvr>
                                        <p:cTn id="34" dur="250" fill="hold">
                                          <p:stCondLst>
                                            <p:cond delay="0"/>
                                          </p:stCondLst>
                                        </p:cTn>
                                        <p:tgtEl>
                                          <p:spTgt spid="44"/>
                                        </p:tgtEl>
                                        <p:attrNameLst>
                                          <p:attrName>style.visibility</p:attrName>
                                        </p:attrNameLst>
                                      </p:cBhvr>
                                      <p:to>
                                        <p:strVal val="visible"/>
                                      </p:to>
                                    </p:set>
                                    <p:animEffect transition="in" filter="blinds(horizontal)">
                                      <p:cBhvr>
                                        <p:cTn id="35" dur="25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250" fill="hold">
                                          <p:stCondLst>
                                            <p:cond delay="0"/>
                                          </p:stCondLst>
                                        </p:cTn>
                                        <p:tgtEl>
                                          <p:spTgt spid="33"/>
                                        </p:tgtEl>
                                        <p:attrNameLst>
                                          <p:attrName>style.visibility</p:attrName>
                                        </p:attrNameLst>
                                      </p:cBhvr>
                                      <p:to>
                                        <p:strVal val="visible"/>
                                      </p:to>
                                    </p:set>
                                    <p:animEffect transition="in" filter="blinds(horizontal)">
                                      <p:cBhvr>
                                        <p:cTn id="40" dur="250"/>
                                        <p:tgtEl>
                                          <p:spTgt spid="33"/>
                                        </p:tgtEl>
                                      </p:cBhvr>
                                    </p:animEffect>
                                  </p:childTnLst>
                                </p:cTn>
                              </p:par>
                              <p:par>
                                <p:cTn id="41" presetID="3" presetClass="entr" presetSubtype="10" fill="hold" nodeType="withEffect">
                                  <p:stCondLst>
                                    <p:cond delay="0"/>
                                  </p:stCondLst>
                                  <p:childTnLst>
                                    <p:set>
                                      <p:cBhvr>
                                        <p:cTn id="42" dur="250" fill="hold">
                                          <p:stCondLst>
                                            <p:cond delay="0"/>
                                          </p:stCondLst>
                                        </p:cTn>
                                        <p:tgtEl>
                                          <p:spTgt spid="43"/>
                                        </p:tgtEl>
                                        <p:attrNameLst>
                                          <p:attrName>style.visibility</p:attrName>
                                        </p:attrNameLst>
                                      </p:cBhvr>
                                      <p:to>
                                        <p:strVal val="visible"/>
                                      </p:to>
                                    </p:set>
                                    <p:animEffect transition="in" filter="blinds(horizontal)">
                                      <p:cBhvr>
                                        <p:cTn id="43" dur="250"/>
                                        <p:tgtEl>
                                          <p:spTgt spid="43"/>
                                        </p:tgtEl>
                                      </p:cBhvr>
                                    </p:animEffect>
                                  </p:childTnLst>
                                </p:cTn>
                              </p:par>
                              <p:par>
                                <p:cTn id="44" presetID="3" presetClass="entr" presetSubtype="10" fill="hold" nodeType="withEffect">
                                  <p:stCondLst>
                                    <p:cond delay="0"/>
                                  </p:stCondLst>
                                  <p:childTnLst>
                                    <p:set>
                                      <p:cBhvr>
                                        <p:cTn id="45" dur="250" fill="hold">
                                          <p:stCondLst>
                                            <p:cond delay="0"/>
                                          </p:stCondLst>
                                        </p:cTn>
                                        <p:tgtEl>
                                          <p:spTgt spid="42"/>
                                        </p:tgtEl>
                                        <p:attrNameLst>
                                          <p:attrName>style.visibility</p:attrName>
                                        </p:attrNameLst>
                                      </p:cBhvr>
                                      <p:to>
                                        <p:strVal val="visible"/>
                                      </p:to>
                                    </p:set>
                                    <p:animEffect transition="in" filter="blinds(horizontal)">
                                      <p:cBhvr>
                                        <p:cTn id="46" dur="2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3" grpId="0" bldLvl="0" animBg="1"/>
      <p:bldP spid="3" grpId="1" animBg="1"/>
      <p:bldP spid="2" grpId="0" bldLvl="0" animBg="1"/>
      <p:bldP spid="2" grpId="1" animBg="1"/>
      <p:bldP spid="2" grpId="2" bldLvl="0" animBg="1"/>
      <p:bldP spid="33" grpId="0" animBg="1"/>
      <p:bldP spid="3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 name="图片 36" descr="async_ipc"/>
          <p:cNvPicPr>
            <a:picLocks noChangeAspect="1"/>
          </p:cNvPicPr>
          <p:nvPr/>
        </p:nvPicPr>
        <p:blipFill>
          <a:blip r:embed="rId1"/>
          <a:stretch>
            <a:fillRect/>
          </a:stretch>
        </p:blipFill>
        <p:spPr>
          <a:xfrm>
            <a:off x="871220" y="3749675"/>
            <a:ext cx="4817110" cy="2110105"/>
          </a:xfrm>
          <a:prstGeom prst="rect">
            <a:avLst/>
          </a:prstGeom>
        </p:spPr>
      </p:pic>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2140"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7675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10" name="文本框 9"/>
          <p:cNvSpPr txBox="1"/>
          <p:nvPr userDrawn="1"/>
        </p:nvSpPr>
        <p:spPr>
          <a:xfrm>
            <a:off x="7066915"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设计实现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7" name="组合 6"/>
          <p:cNvGrpSpPr/>
          <p:nvPr/>
        </p:nvGrpSpPr>
        <p:grpSpPr>
          <a:xfrm>
            <a:off x="9647251" y="14400"/>
            <a:ext cx="2556000" cy="1011555"/>
            <a:chOff x="2947" y="0"/>
            <a:chExt cx="5977" cy="1593"/>
          </a:xfrm>
        </p:grpSpPr>
        <p:sp>
          <p:nvSpPr>
            <p:cNvPr id="9" name="文本框 8"/>
            <p:cNvSpPr txBox="1"/>
            <p:nvPr userDrawn="1"/>
          </p:nvSpPr>
          <p:spPr>
            <a:xfrm>
              <a:off x="2947" y="0"/>
              <a:ext cx="5977"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系统评估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1" name="流程图: 合并 10"/>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18" name="矩形 17"/>
          <p:cNvSpPr/>
          <p:nvPr/>
        </p:nvSpPr>
        <p:spPr>
          <a:xfrm>
            <a:off x="156845" y="875665"/>
            <a:ext cx="315360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综合测试</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2" name="矩形 1"/>
          <p:cNvSpPr/>
          <p:nvPr/>
        </p:nvSpPr>
        <p:spPr>
          <a:xfrm>
            <a:off x="871220" y="1918335"/>
            <a:ext cx="4644390" cy="133159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中断响应机制</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优化网卡驱动</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Times New Roman Bold" panose="02020603050405020304" charset="0"/>
                <a:ea typeface="黑体" panose="02010609060101010101" charset="-122"/>
                <a:cs typeface="Times New Roman Bold" panose="02020603050405020304" charset="0"/>
                <a:sym typeface="+mn-ea"/>
              </a:rPr>
              <a:t>Redis</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服务吞吐量提升</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 </a:t>
            </a:r>
            <a:r>
              <a:rPr lang="en-US" altLang="zh-CN" sz="2000" dirty="0">
                <a:solidFill>
                  <a:schemeClr val="tx1"/>
                </a:solidFill>
                <a:latin typeface="Times New Roman Regular" panose="02020603050405020304" charset="0"/>
                <a:ea typeface="黑体" panose="02010609060101010101" charset="-122"/>
                <a:cs typeface="Times New Roman Regular" panose="02020603050405020304" charset="0"/>
                <a:sym typeface="+mn-ea"/>
              </a:rPr>
              <a:t>6%～7%</a:t>
            </a:r>
            <a:endParaRPr lang="en-US" altLang="zh-CN" sz="2000" dirty="0">
              <a:solidFill>
                <a:schemeClr val="tx1"/>
              </a:solidFill>
              <a:latin typeface="Times New Roman Regular" panose="02020603050405020304" charset="0"/>
              <a:ea typeface="黑体" panose="02010609060101010101" charset="-122"/>
              <a:cs typeface="Times New Roman Regular" panose="02020603050405020304" charset="0"/>
              <a:sym typeface="+mn-ea"/>
            </a:endParaRPr>
          </a:p>
        </p:txBody>
      </p:sp>
      <p:pic>
        <p:nvPicPr>
          <p:cNvPr id="3" name="图片 2" descr="redis-ycsb"/>
          <p:cNvPicPr>
            <a:picLocks noChangeAspect="1"/>
          </p:cNvPicPr>
          <p:nvPr/>
        </p:nvPicPr>
        <p:blipFill>
          <a:blip r:embed="rId2"/>
          <a:srcRect l="1372" r="1984" b="7337"/>
          <a:stretch>
            <a:fillRect/>
          </a:stretch>
        </p:blipFill>
        <p:spPr>
          <a:xfrm>
            <a:off x="1338580" y="3749675"/>
            <a:ext cx="9514205" cy="2281555"/>
          </a:xfrm>
          <a:prstGeom prst="rect">
            <a:avLst/>
          </a:prstGeom>
        </p:spPr>
      </p:pic>
      <p:pic>
        <p:nvPicPr>
          <p:cNvPr id="6" name="图片 5" descr="redis-tl"/>
          <p:cNvPicPr>
            <a:picLocks noChangeAspect="1"/>
          </p:cNvPicPr>
          <p:nvPr/>
        </p:nvPicPr>
        <p:blipFill>
          <a:blip r:embed="rId3"/>
          <a:srcRect l="1040" t="3161" r="3022" b="874"/>
          <a:stretch>
            <a:fillRect/>
          </a:stretch>
        </p:blipFill>
        <p:spPr>
          <a:xfrm>
            <a:off x="5916930" y="1833880"/>
            <a:ext cx="5514975" cy="1838960"/>
          </a:xfrm>
          <a:prstGeom prst="rect">
            <a:avLst/>
          </a:prstGeom>
        </p:spPr>
      </p:pic>
      <p:sp>
        <p:nvSpPr>
          <p:cNvPr id="21" name="矩形 20"/>
          <p:cNvSpPr/>
          <p:nvPr/>
        </p:nvSpPr>
        <p:spPr>
          <a:xfrm>
            <a:off x="871220" y="1906270"/>
            <a:ext cx="6993890" cy="133159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任务通知</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dirty="0">
                <a:solidFill>
                  <a:srgbClr val="660874"/>
                </a:solidFill>
                <a:latin typeface="黑体" panose="02010609060101010101" charset="-122"/>
                <a:ea typeface="黑体" panose="02010609060101010101" charset="-122"/>
                <a:cs typeface="黑体" panose="02010609060101010101" charset="-122"/>
                <a:sym typeface="+mn-ea"/>
              </a:rPr>
              <a:t>任务调度</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异步</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 </a:t>
            </a:r>
            <a:r>
              <a:rPr lang="en-US" altLang="zh-CN" sz="2000" dirty="0">
                <a:solidFill>
                  <a:schemeClr val="tx1"/>
                </a:solidFill>
                <a:latin typeface="Times New Roman Bold" panose="02020603050405020304" charset="0"/>
                <a:ea typeface="黑体" panose="02010609060101010101" charset="-122"/>
                <a:cs typeface="Times New Roman Bold" panose="02020603050405020304" charset="0"/>
                <a:sym typeface="+mn-ea"/>
              </a:rPr>
              <a:t>IPC</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单核</a:t>
            </a:r>
            <a:r>
              <a:rPr lang="en-US" altLang="zh-CN" sz="2000" dirty="0">
                <a:solidFill>
                  <a:schemeClr val="tx1"/>
                </a:solidFill>
                <a:latin typeface="Times New Roman Bold" panose="02020603050405020304" charset="0"/>
                <a:ea typeface="黑体" panose="02010609060101010101" charset="-122"/>
                <a:cs typeface="Times New Roman Bold" panose="02020603050405020304" charset="0"/>
                <a:sym typeface="+mn-ea"/>
              </a:rPr>
              <a:t>/</a:t>
            </a: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多核环境下</a:t>
            </a: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的单次</a:t>
            </a:r>
            <a:r>
              <a:rPr lang="en-US" altLang="zh-CN" sz="2000" dirty="0">
                <a:solidFill>
                  <a:schemeClr val="tx1"/>
                </a:solidFill>
                <a:latin typeface="Times New Roman Bold" panose="02020603050405020304" charset="0"/>
                <a:ea typeface="黑体" panose="02010609060101010101" charset="-122"/>
                <a:cs typeface="Times New Roman Bold" panose="02020603050405020304" charset="0"/>
                <a:sym typeface="+mn-ea"/>
              </a:rPr>
              <a:t> IPC</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 </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开销降低</a:t>
            </a: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 </a:t>
            </a:r>
            <a:r>
              <a:rPr lang="en-US" altLang="zh-CN" sz="2000" dirty="0">
                <a:solidFill>
                  <a:schemeClr val="tx1"/>
                </a:solidFill>
                <a:latin typeface="Times New Roman Regular" panose="02020603050405020304" charset="0"/>
                <a:ea typeface="黑体" panose="02010609060101010101" charset="-122"/>
                <a:cs typeface="Times New Roman Regular" panose="02020603050405020304" charset="0"/>
                <a:sym typeface="+mn-ea"/>
              </a:rPr>
              <a:t>45.7%，65.8%</a:t>
            </a:r>
            <a:endParaRPr lang="en-US" altLang="zh-CN" sz="2000" dirty="0">
              <a:solidFill>
                <a:schemeClr val="tx1"/>
              </a:solidFill>
              <a:latin typeface="Times New Roman Regular" panose="02020603050405020304" charset="0"/>
              <a:ea typeface="黑体" panose="02010609060101010101" charset="-122"/>
              <a:cs typeface="Times New Roman Regular" panose="02020603050405020304" charset="0"/>
              <a:sym typeface="+mn-ea"/>
            </a:endParaRPr>
          </a:p>
        </p:txBody>
      </p:sp>
      <p:pic>
        <p:nvPicPr>
          <p:cNvPr id="41" name="图片 40" descr="rel4-ipc"/>
          <p:cNvPicPr>
            <a:picLocks noChangeAspect="1"/>
          </p:cNvPicPr>
          <p:nvPr/>
        </p:nvPicPr>
        <p:blipFill>
          <a:blip r:embed="rId4"/>
          <a:srcRect t="2532" r="2866" b="744"/>
          <a:stretch>
            <a:fillRect/>
          </a:stretch>
        </p:blipFill>
        <p:spPr>
          <a:xfrm>
            <a:off x="5774690" y="3249930"/>
            <a:ext cx="6053455" cy="301561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2"/>
                                        </p:tgtEl>
                                        <p:attrNameLst>
                                          <p:attrName>style.visibility</p:attrName>
                                        </p:attrNameLst>
                                      </p:cBhvr>
                                      <p:to>
                                        <p:strVal val="visible"/>
                                      </p:to>
                                    </p:set>
                                    <p:animEffect transition="in" filter="blinds(horizontal)">
                                      <p:cBhvr>
                                        <p:cTn id="7" dur="250"/>
                                        <p:tgtEl>
                                          <p:spTgt spid="2"/>
                                        </p:tgtEl>
                                      </p:cBhvr>
                                    </p:animEffect>
                                  </p:childTnLst>
                                </p:cTn>
                              </p:par>
                              <p:par>
                                <p:cTn id="8" presetID="3" presetClass="entr" presetSubtype="10" fill="hold" nodeType="withEffect">
                                  <p:stCondLst>
                                    <p:cond delay="0"/>
                                  </p:stCondLst>
                                  <p:childTnLst>
                                    <p:set>
                                      <p:cBhvr>
                                        <p:cTn id="9" dur="250" fill="hold">
                                          <p:stCondLst>
                                            <p:cond delay="0"/>
                                          </p:stCondLst>
                                        </p:cTn>
                                        <p:tgtEl>
                                          <p:spTgt spid="6"/>
                                        </p:tgtEl>
                                        <p:attrNameLst>
                                          <p:attrName>style.visibility</p:attrName>
                                        </p:attrNameLst>
                                      </p:cBhvr>
                                      <p:to>
                                        <p:strVal val="visible"/>
                                      </p:to>
                                    </p:set>
                                    <p:animEffect transition="in" filter="blinds(horizontal)">
                                      <p:cBhvr>
                                        <p:cTn id="10" dur="250"/>
                                        <p:tgtEl>
                                          <p:spTgt spid="6"/>
                                        </p:tgtEl>
                                      </p:cBhvr>
                                    </p:animEffect>
                                  </p:childTnLst>
                                </p:cTn>
                              </p:par>
                              <p:par>
                                <p:cTn id="11" presetID="3" presetClass="entr" presetSubtype="10" fill="hold" nodeType="withEffect">
                                  <p:stCondLst>
                                    <p:cond delay="0"/>
                                  </p:stCondLst>
                                  <p:childTnLst>
                                    <p:set>
                                      <p:cBhvr>
                                        <p:cTn id="12" dur="250" fill="hold">
                                          <p:stCondLst>
                                            <p:cond delay="0"/>
                                          </p:stCondLst>
                                        </p:cTn>
                                        <p:tgtEl>
                                          <p:spTgt spid="3"/>
                                        </p:tgtEl>
                                        <p:attrNameLst>
                                          <p:attrName>style.visibility</p:attrName>
                                        </p:attrNameLst>
                                      </p:cBhvr>
                                      <p:to>
                                        <p:strVal val="visible"/>
                                      </p:to>
                                    </p:set>
                                    <p:animEffect transition="in" filter="blinds(horizontal)">
                                      <p:cBhvr>
                                        <p:cTn id="13" dur="25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250" fill="hold">
                                          <p:stCondLst>
                                            <p:cond delay="0"/>
                                          </p:stCondLst>
                                        </p:cTn>
                                        <p:tgtEl>
                                          <p:spTgt spid="21"/>
                                        </p:tgtEl>
                                        <p:attrNameLst>
                                          <p:attrName>style.visibility</p:attrName>
                                        </p:attrNameLst>
                                      </p:cBhvr>
                                      <p:to>
                                        <p:strVal val="visible"/>
                                      </p:to>
                                    </p:set>
                                    <p:animEffect transition="in" filter="blinds(horizontal)">
                                      <p:cBhvr>
                                        <p:cTn id="18" dur="250"/>
                                        <p:tgtEl>
                                          <p:spTgt spid="21"/>
                                        </p:tgtEl>
                                      </p:cBhvr>
                                    </p:animEffect>
                                  </p:childTnLst>
                                </p:cTn>
                              </p:par>
                              <p:par>
                                <p:cTn id="19" presetID="3" presetClass="entr" presetSubtype="10" fill="hold" nodeType="withEffect">
                                  <p:stCondLst>
                                    <p:cond delay="0"/>
                                  </p:stCondLst>
                                  <p:childTnLst>
                                    <p:set>
                                      <p:cBhvr>
                                        <p:cTn id="20" dur="250" fill="hold">
                                          <p:stCondLst>
                                            <p:cond delay="0"/>
                                          </p:stCondLst>
                                        </p:cTn>
                                        <p:tgtEl>
                                          <p:spTgt spid="41"/>
                                        </p:tgtEl>
                                        <p:attrNameLst>
                                          <p:attrName>style.visibility</p:attrName>
                                        </p:attrNameLst>
                                      </p:cBhvr>
                                      <p:to>
                                        <p:strVal val="visible"/>
                                      </p:to>
                                    </p:set>
                                    <p:animEffect transition="in" filter="blinds(horizontal)">
                                      <p:cBhvr>
                                        <p:cTn id="21" dur="250"/>
                                        <p:tgtEl>
                                          <p:spTgt spid="41"/>
                                        </p:tgtEl>
                                      </p:cBhvr>
                                    </p:animEffect>
                                  </p:childTnLst>
                                </p:cTn>
                              </p:par>
                              <p:par>
                                <p:cTn id="22" presetID="3" presetClass="entr" presetSubtype="10" fill="hold" nodeType="withEffect">
                                  <p:stCondLst>
                                    <p:cond delay="0"/>
                                  </p:stCondLst>
                                  <p:childTnLst>
                                    <p:set>
                                      <p:cBhvr>
                                        <p:cTn id="23" dur="250" fill="hold">
                                          <p:stCondLst>
                                            <p:cond delay="0"/>
                                          </p:stCondLst>
                                        </p:cTn>
                                        <p:tgtEl>
                                          <p:spTgt spid="37"/>
                                        </p:tgtEl>
                                        <p:attrNameLst>
                                          <p:attrName>style.visibility</p:attrName>
                                        </p:attrNameLst>
                                      </p:cBhvr>
                                      <p:to>
                                        <p:strVal val="visible"/>
                                      </p:to>
                                    </p:set>
                                    <p:animEffect transition="in" filter="blinds(horizontal)">
                                      <p:cBhvr>
                                        <p:cTn id="24" dur="250"/>
                                        <p:tgtEl>
                                          <p:spTgt spid="37"/>
                                        </p:tgtEl>
                                      </p:cBhvr>
                                    </p:animEffect>
                                  </p:childTnLst>
                                </p:cTn>
                              </p:par>
                              <p:par>
                                <p:cTn id="25" presetID="3" presetClass="exit" presetSubtype="10" fill="hold" nodeType="withEffect">
                                  <p:stCondLst>
                                    <p:cond delay="0"/>
                                  </p:stCondLst>
                                  <p:childTnLst>
                                    <p:animEffect transition="out" filter="blinds(horizontal)">
                                      <p:cBhvr>
                                        <p:cTn id="26" dur="249"/>
                                        <p:tgtEl>
                                          <p:spTgt spid="3"/>
                                        </p:tgtEl>
                                      </p:cBhvr>
                                    </p:animEffect>
                                    <p:set>
                                      <p:cBhvr>
                                        <p:cTn id="27" dur="1" fill="hold">
                                          <p:stCondLst>
                                            <p:cond delay="249"/>
                                          </p:stCondLst>
                                        </p:cTn>
                                        <p:tgtEl>
                                          <p:spTgt spid="3"/>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249"/>
                                        <p:tgtEl>
                                          <p:spTgt spid="6"/>
                                        </p:tgtEl>
                                      </p:cBhvr>
                                    </p:animEffect>
                                    <p:set>
                                      <p:cBhvr>
                                        <p:cTn id="30" dur="1" fill="hold">
                                          <p:stCondLst>
                                            <p:cond delay="249"/>
                                          </p:stCondLst>
                                        </p:cTn>
                                        <p:tgtEl>
                                          <p:spTgt spid="6"/>
                                        </p:tgtEl>
                                        <p:attrNameLst>
                                          <p:attrName>style.visibility</p:attrName>
                                        </p:attrNameLst>
                                      </p:cBhvr>
                                      <p:to>
                                        <p:strVal val="hidden"/>
                                      </p:to>
                                    </p:set>
                                  </p:childTnLst>
                                </p:cTn>
                              </p:par>
                              <p:par>
                                <p:cTn id="31" presetID="3" presetClass="exit" presetSubtype="10" fill="hold" grpId="2" nodeType="withEffect">
                                  <p:stCondLst>
                                    <p:cond delay="0"/>
                                  </p:stCondLst>
                                  <p:childTnLst>
                                    <p:animEffect transition="out" filter="blinds(horizontal)">
                                      <p:cBhvr>
                                        <p:cTn id="32" dur="249"/>
                                        <p:tgtEl>
                                          <p:spTgt spid="2"/>
                                        </p:tgtEl>
                                      </p:cBhvr>
                                    </p:animEffect>
                                    <p:set>
                                      <p:cBhvr>
                                        <p:cTn id="33" dur="1" fill="hold">
                                          <p:stCondLst>
                                            <p:cond delay="24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ldLvl="0" animBg="1"/>
      <p:bldP spid="21" grpId="1" animBg="1"/>
      <p:bldP spid="2" grpId="0" bldLvl="0" animBg="1"/>
      <p:bldP spid="2" grpId="1" animBg="1"/>
      <p:bldP spid="2" grpId="2"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760FBDFE-C587-4B4C-A407-44438C67B59E}" type="datetime1">
              <a:rPr lang="zh-CN" altLang="en-US" smtClean="0"/>
            </a:fld>
            <a:endParaRPr lang="zh-CN" altLang="en-US" smtClean="0"/>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smtClean="0"/>
          </a:p>
        </p:txBody>
      </p:sp>
      <p:sp>
        <p:nvSpPr>
          <p:cNvPr id="18" name="矩形 17"/>
          <p:cNvSpPr/>
          <p:nvPr/>
        </p:nvSpPr>
        <p:spPr>
          <a:xfrm>
            <a:off x="156845" y="875665"/>
            <a:ext cx="315360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总结</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7" name="矩形 6"/>
          <p:cNvSpPr/>
          <p:nvPr/>
        </p:nvSpPr>
        <p:spPr>
          <a:xfrm>
            <a:off x="871220" y="1918335"/>
            <a:ext cx="4644390" cy="1718945"/>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优点</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任务调度开销降低</a:t>
            </a:r>
            <a:r>
              <a:rPr lang="en-US" altLang="zh-CN" sz="2000" dirty="0">
                <a:solidFill>
                  <a:schemeClr val="tx1"/>
                </a:solidFill>
                <a:latin typeface="Times New Roman Bold" panose="02020603050405020304" charset="0"/>
                <a:ea typeface="黑体" panose="02010609060101010101" charset="-122"/>
                <a:cs typeface="Times New Roman Bold" panose="02020603050405020304" charset="0"/>
                <a:sym typeface="+mn-ea"/>
              </a:rPr>
              <a:t> 30%</a:t>
            </a:r>
            <a:endParaRPr lang="en-US" altLang="zh-CN" sz="2000" dirty="0">
              <a:solidFill>
                <a:schemeClr val="tx1"/>
              </a:solidFill>
              <a:latin typeface="Times New Roman Bold" panose="02020603050405020304" charset="0"/>
              <a:ea typeface="黑体" panose="02010609060101010101" charset="-122"/>
              <a:cs typeface="Times New Roman Bold" panose="02020603050405020304" charset="0"/>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减小中断开销</a:t>
            </a:r>
            <a:endPar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任务通知开销降低</a:t>
            </a:r>
            <a:r>
              <a:rPr lang="en-US" altLang="zh-CN" sz="2000" dirty="0">
                <a:solidFill>
                  <a:schemeClr val="tx1"/>
                </a:solidFill>
                <a:latin typeface="Times New Roman Bold" panose="02020603050405020304" charset="0"/>
                <a:ea typeface="黑体" panose="02010609060101010101" charset="-122"/>
                <a:cs typeface="Times New Roman Bold" panose="02020603050405020304" charset="0"/>
                <a:sym typeface="+mn-ea"/>
              </a:rPr>
              <a:t> 98.8%</a:t>
            </a:r>
            <a:endParaRPr lang="en-US" altLang="zh-CN" sz="2000" dirty="0">
              <a:solidFill>
                <a:schemeClr val="tx1"/>
              </a:solidFill>
              <a:latin typeface="Times New Roman Regular" panose="02020603050405020304" charset="0"/>
              <a:ea typeface="黑体" panose="02010609060101010101" charset="-122"/>
              <a:cs typeface="Times New Roman Regular" panose="02020603050405020304" charset="0"/>
              <a:sym typeface="+mn-ea"/>
            </a:endParaRPr>
          </a:p>
        </p:txBody>
      </p:sp>
      <p:sp>
        <p:nvSpPr>
          <p:cNvPr id="21" name="矩形 20"/>
          <p:cNvSpPr/>
          <p:nvPr/>
        </p:nvSpPr>
        <p:spPr>
          <a:xfrm>
            <a:off x="6480175" y="1918335"/>
            <a:ext cx="4644390" cy="1718310"/>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不足之处</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统一任务模型存在的调度</a:t>
            </a: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挑战</a:t>
            </a:r>
            <a:endPar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软件适配</a:t>
            </a: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不充分</a:t>
            </a:r>
            <a:endPar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硬件资源</a:t>
            </a:r>
            <a:r>
              <a:rPr lang="zh-CN" altLang="en-US" sz="2000" dirty="0">
                <a:solidFill>
                  <a:schemeClr val="tx1"/>
                </a:solidFill>
                <a:latin typeface="Times New Roman Bold" panose="02020603050405020304" charset="0"/>
                <a:ea typeface="黑体" panose="02010609060101010101" charset="-122"/>
                <a:cs typeface="Times New Roman Bold" panose="02020603050405020304" charset="0"/>
                <a:sym typeface="+mn-ea"/>
              </a:rPr>
              <a:t>有限</a:t>
            </a:r>
            <a:endParaRPr lang="en-US" altLang="zh-CN" sz="2000" dirty="0">
              <a:solidFill>
                <a:schemeClr val="tx1"/>
              </a:solidFill>
              <a:latin typeface="Times New Roman Regular" panose="02020603050405020304" charset="0"/>
              <a:ea typeface="黑体" panose="02010609060101010101" charset="-122"/>
              <a:cs typeface="Times New Roman Regular" panose="02020603050405020304" charset="0"/>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7"/>
                                        </p:tgtEl>
                                        <p:attrNameLst>
                                          <p:attrName>style.visibility</p:attrName>
                                        </p:attrNameLst>
                                      </p:cBhvr>
                                      <p:to>
                                        <p:strVal val="visible"/>
                                      </p:to>
                                    </p:set>
                                    <p:animEffect transition="in" filter="blinds(horizontal)">
                                      <p:cBhvr>
                                        <p:cTn id="7" dur="250"/>
                                        <p:tgtEl>
                                          <p:spTgt spid="7"/>
                                        </p:tgtEl>
                                      </p:cBhvr>
                                    </p:animEffect>
                                  </p:childTnLst>
                                </p:cTn>
                              </p:par>
                              <p:par>
                                <p:cTn id="8" presetID="3" presetClass="entr" presetSubtype="10" fill="hold" grpId="0" nodeType="withEffect">
                                  <p:stCondLst>
                                    <p:cond delay="0"/>
                                  </p:stCondLst>
                                  <p:childTnLst>
                                    <p:set>
                                      <p:cBhvr>
                                        <p:cTn id="9" dur="250" fill="hold">
                                          <p:stCondLst>
                                            <p:cond delay="0"/>
                                          </p:stCondLst>
                                        </p:cTn>
                                        <p:tgtEl>
                                          <p:spTgt spid="21"/>
                                        </p:tgtEl>
                                        <p:attrNameLst>
                                          <p:attrName>style.visibility</p:attrName>
                                        </p:attrNameLst>
                                      </p:cBhvr>
                                      <p:to>
                                        <p:strVal val="visible"/>
                                      </p:to>
                                    </p:set>
                                    <p:animEffect transition="in" filter="blinds(horizontal)">
                                      <p:cBhvr>
                                        <p:cTn id="10"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7" grpId="1"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effectLst>
            <a:outerShdw blurRad="50800" dist="38100" dir="2700000" algn="tl" rotWithShape="0">
              <a:prstClr val="black">
                <a:alpha val="40000"/>
              </a:prstClr>
            </a:outerShdw>
          </a:effectLst>
        </p:spPr>
        <p:txBody>
          <a:bodyPr/>
          <a:p>
            <a:r>
              <a:rPr lang="zh-CN" altLang="en-US">
                <a:latin typeface="黑体" panose="02010609060101010101" charset="-122"/>
                <a:ea typeface="黑体" panose="02010609060101010101" charset="-122"/>
              </a:rPr>
              <a:t>感谢聆听与观看</a:t>
            </a:r>
            <a:r>
              <a:rPr lang="en-US" altLang="zh-CN">
                <a:latin typeface="黑体" panose="02010609060101010101" charset="-122"/>
                <a:ea typeface="黑体" panose="02010609060101010101" charset="-122"/>
              </a:rPr>
              <a:t>！</a:t>
            </a:r>
            <a:endParaRPr lang="en-US" altLang="zh-CN">
              <a:latin typeface="黑体" panose="02010609060101010101" charset="-122"/>
              <a:ea typeface="黑体" panose="02010609060101010101" charset="-122"/>
            </a:endParaRPr>
          </a:p>
        </p:txBody>
      </p:sp>
      <p:sp>
        <p:nvSpPr>
          <p:cNvPr id="2" name="日期占位符 1"/>
          <p:cNvSpPr>
            <a:spLocks noGrp="1"/>
          </p:cNvSpPr>
          <p:nvPr>
            <p:ph type="dt" sz="half" idx="10"/>
          </p:nvPr>
        </p:nvSpPr>
        <p:spPr/>
        <p:txBody>
          <a:bodyPr/>
          <a:p>
            <a:fld id="{760FBDFE-C587-4B4C-A407-44438C67B59E}" type="datetime1">
              <a:rPr lang="zh-CN" altLang="en-US" smtClean="0"/>
            </a:fld>
            <a:endParaRPr lang="zh-CN" altLang="en-US" smtClean="0"/>
          </a:p>
        </p:txBody>
      </p:sp>
      <p:sp>
        <p:nvSpPr>
          <p:cNvPr id="3" name="灯片编号占位符 2"/>
          <p:cNvSpPr>
            <a:spLocks noGrp="1"/>
          </p:cNvSpPr>
          <p:nvPr>
            <p:ph type="sldNum" sz="quarter" idx="12"/>
          </p:nvPr>
        </p:nvSpPr>
        <p:spPr/>
        <p:txBody>
          <a:bodyPr/>
          <a:p>
            <a:fld id="{49AE70B2-8BF9-45C0-BB95-33D1B9D3A854}" type="slidenum">
              <a:rPr lang="zh-CN" altLang="en-US" smtClean="0"/>
            </a:fld>
            <a:endParaRPr lang="zh-CN" altLang="en-US" dirty="0" smtClean="0"/>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3" name="灯片编号占位符 2"/>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dirty="0" smtClean="0">
              <a:latin typeface="黑体" panose="02010609060101010101" charset="-122"/>
              <a:ea typeface="黑体" panose="02010609060101010101" charset="-122"/>
            </a:endParaRPr>
          </a:p>
        </p:txBody>
      </p:sp>
      <p:sp>
        <p:nvSpPr>
          <p:cNvPr id="4" name="椭圆 3"/>
          <p:cNvSpPr/>
          <p:nvPr>
            <p:custDataLst>
              <p:tags r:id="rId1"/>
            </p:custDataLst>
          </p:nvPr>
        </p:nvSpPr>
        <p:spPr>
          <a:xfrm>
            <a:off x="1198880" y="2136140"/>
            <a:ext cx="2665095" cy="2975610"/>
          </a:xfrm>
          <a:prstGeom prst="ellipse">
            <a:avLst/>
          </a:prstGeom>
          <a:noFill/>
          <a:ln w="12700" cap="flat" cmpd="sng" algn="ctr">
            <a:solidFill>
              <a:srgbClr val="660874"/>
            </a:solidFill>
            <a:prstDash val="solid"/>
            <a:miter lim="800000"/>
          </a:ln>
          <a:effectLst>
            <a:outerShdw blurRad="50800" dist="38100" dir="2700000" algn="tl" rotWithShape="0">
              <a:prstClr val="black">
                <a:alpha val="40000"/>
              </a:prstClr>
            </a:outerShdw>
          </a:effectLst>
        </p:spPr>
        <p:txBody>
          <a:bodyPr rtlCol="0" anchor="ctr"/>
          <a:p>
            <a:pPr algn="ctr"/>
            <a:endParaRPr lang="zh-CN" altLang="en-US">
              <a:solidFill>
                <a:srgbClr val="FFFFFF"/>
              </a:solidFill>
              <a:latin typeface="Arial" panose="020B0604020202090204" pitchFamily="34" charset="0"/>
              <a:ea typeface="微软雅黑" panose="020B0503020204020204" charset="-122"/>
              <a:cs typeface="思源黑体 CN Regular" panose="020B0500000000000000" charset="-122"/>
            </a:endParaRPr>
          </a:p>
        </p:txBody>
      </p:sp>
      <p:sp>
        <p:nvSpPr>
          <p:cNvPr id="5" name="椭圆 4"/>
          <p:cNvSpPr/>
          <p:nvPr>
            <p:custDataLst>
              <p:tags r:id="rId2"/>
            </p:custDataLst>
          </p:nvPr>
        </p:nvSpPr>
        <p:spPr>
          <a:xfrm>
            <a:off x="755015" y="2136775"/>
            <a:ext cx="2945130" cy="2974340"/>
          </a:xfrm>
          <a:prstGeom prst="ellipse">
            <a:avLst/>
          </a:prstGeom>
          <a:solidFill>
            <a:srgbClr val="660874"/>
          </a:solidFill>
          <a:ln w="12700" cap="flat" cmpd="sng" algn="ctr">
            <a:noFill/>
            <a:prstDash val="solid"/>
            <a:miter lim="800000"/>
          </a:ln>
          <a:effectLst>
            <a:outerShdw blurRad="76200" dir="13500000" sy="23000" kx="1200000" algn="br" rotWithShape="0">
              <a:prstClr val="black">
                <a:alpha val="20000"/>
              </a:prstClr>
            </a:outerShdw>
          </a:effectLst>
        </p:spPr>
        <p:txBody>
          <a:bodyPr rtlCol="0" anchor="ctr"/>
          <a:p>
            <a:pPr algn="ctr"/>
            <a:endParaRPr lang="zh-CN" altLang="en-US">
              <a:solidFill>
                <a:srgbClr val="FFFFFF"/>
              </a:solidFill>
              <a:latin typeface="Arial" panose="020B0604020202090204" pitchFamily="34" charset="0"/>
              <a:ea typeface="微软雅黑" panose="020B0503020204020204" charset="-122"/>
              <a:cs typeface="思源黑体 CN Regular" panose="020B0500000000000000" charset="-122"/>
            </a:endParaRPr>
          </a:p>
        </p:txBody>
      </p:sp>
      <p:sp>
        <p:nvSpPr>
          <p:cNvPr id="6" name="半闭框 5"/>
          <p:cNvSpPr/>
          <p:nvPr/>
        </p:nvSpPr>
        <p:spPr>
          <a:xfrm rot="10800000">
            <a:off x="2335530" y="4197985"/>
            <a:ext cx="557530" cy="532765"/>
          </a:xfrm>
          <a:prstGeom prst="halfFrame">
            <a:avLst/>
          </a:prstGeom>
          <a:solidFill>
            <a:schemeClr val="bg1"/>
          </a:solidFill>
          <a:ln>
            <a:solidFill>
              <a:srgbClr val="660874"/>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rgbClr val="FFFFFF"/>
              </a:solidFill>
            </a:endParaRPr>
          </a:p>
        </p:txBody>
      </p:sp>
      <p:sp>
        <p:nvSpPr>
          <p:cNvPr id="7" name="项标题"/>
          <p:cNvSpPr txBox="1"/>
          <p:nvPr>
            <p:custDataLst>
              <p:tags r:id="rId3"/>
            </p:custDataLst>
          </p:nvPr>
        </p:nvSpPr>
        <p:spPr>
          <a:xfrm>
            <a:off x="7174103" y="1263872"/>
            <a:ext cx="3674187" cy="504000"/>
          </a:xfrm>
          <a:prstGeom prst="rect">
            <a:avLst/>
          </a:prstGeom>
          <a:noFill/>
          <a:effectLst>
            <a:outerShdw blurRad="50800" dist="38100" dir="2700000" algn="tl" rotWithShape="0">
              <a:prstClr val="black">
                <a:alpha val="40000"/>
              </a:prstClr>
            </a:outerShdw>
          </a:effectLst>
        </p:spPr>
        <p:txBody>
          <a:bodyPr wrap="square" lIns="0" tIns="0" rIns="0" bIns="0" rtlCol="0" anchor="ctr">
            <a:noAutofit/>
          </a:bodyPr>
          <a:p>
            <a:pPr eaLnBrk="1" hangingPunct="1">
              <a:lnSpc>
                <a:spcPct val="120000"/>
              </a:lnSpc>
              <a:buFont typeface="Arial" panose="020B0604020202090204" pitchFamily="34" charset="0"/>
              <a:buNone/>
            </a:pPr>
            <a:r>
              <a:rPr lang="en-US" altLang="zh-CN" sz="2800" b="1" dirty="0">
                <a:solidFill>
                  <a:srgbClr val="670A75"/>
                </a:solidFill>
                <a:latin typeface="黑体" panose="02010609060101010101" charset="-122"/>
                <a:ea typeface="黑体" panose="02010609060101010101" charset="-122"/>
                <a:sym typeface="微软雅黑" panose="020B0503020204020204" charset="-122"/>
              </a:rPr>
              <a:t>研究背景</a:t>
            </a:r>
            <a:endParaRPr lang="en-US" altLang="zh-CN" sz="2800" b="1" spc="300" dirty="0">
              <a:solidFill>
                <a:srgbClr val="670A75"/>
              </a:solidFill>
              <a:latin typeface="黑体" panose="02010609060101010101" charset="-122"/>
              <a:ea typeface="黑体" panose="02010609060101010101" charset="-122"/>
              <a:sym typeface="微软雅黑" panose="020B0503020204020204" charset="-122"/>
            </a:endParaRPr>
          </a:p>
        </p:txBody>
      </p:sp>
      <p:sp>
        <p:nvSpPr>
          <p:cNvPr id="8" name="@mix!m0_序号_03-2050-12356"/>
          <p:cNvSpPr/>
          <p:nvPr>
            <p:custDataLst>
              <p:tags r:id="rId4"/>
            </p:custDataLst>
          </p:nvPr>
        </p:nvSpPr>
        <p:spPr>
          <a:xfrm>
            <a:off x="6885559" y="4007612"/>
            <a:ext cx="603504" cy="603504"/>
          </a:xfrm>
          <a:prstGeom prst="ellipse">
            <a:avLst/>
          </a:prstGeom>
          <a:solidFill>
            <a:srgbClr val="660874"/>
          </a:solidFill>
          <a:effectLst>
            <a:outerShdw blurRad="50800" dist="38100" dir="2700000" algn="tl" rotWithShape="0">
              <a:prstClr val="black">
                <a:alpha val="40000"/>
              </a:prstClr>
            </a:outerShdw>
          </a:effectLst>
        </p:spPr>
        <p:txBody>
          <a:bodyPr wrap="none" lIns="0" tIns="0" rIns="0" bIns="0" rtlCol="0" anchor="ctr" anchorCtr="0">
            <a:normAutofit/>
          </a:bodyPr>
          <a:p>
            <a:pPr lvl="0" algn="ctr">
              <a:lnSpc>
                <a:spcPct val="110000"/>
              </a:lnSpc>
              <a:buClrTx/>
              <a:buSzTx/>
              <a:buFontTx/>
            </a:pPr>
            <a:r>
              <a:rPr lang="en-US" b="1" dirty="0">
                <a:solidFill>
                  <a:srgbClr val="FFFFFF"/>
                </a:solidFill>
                <a:latin typeface="+mn-ea"/>
                <a:cs typeface="微软雅黑" panose="020B0503020204020204" pitchFamily="34" charset="-120"/>
                <a:sym typeface="+mn-ea"/>
              </a:rPr>
              <a:t>03</a:t>
            </a:r>
            <a:endParaRPr lang="en-US" b="1" dirty="0">
              <a:solidFill>
                <a:srgbClr val="FFFFFF"/>
              </a:solidFill>
              <a:latin typeface="+mn-ea"/>
              <a:cs typeface="微软雅黑" panose="020B0503020204020204" pitchFamily="34" charset="-120"/>
              <a:sym typeface="+mn-ea"/>
            </a:endParaRPr>
          </a:p>
        </p:txBody>
      </p:sp>
      <p:sp>
        <p:nvSpPr>
          <p:cNvPr id="9" name="Ellipse 70_#color-2050&amp;12709"/>
          <p:cNvSpPr/>
          <p:nvPr>
            <p:custDataLst>
              <p:tags r:id="rId5"/>
            </p:custDataLst>
          </p:nvPr>
        </p:nvSpPr>
        <p:spPr>
          <a:xfrm>
            <a:off x="6812407" y="3934460"/>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p>
            <a:endParaRPr lang="zh-CN" altLang="en-US"/>
          </a:p>
        </p:txBody>
      </p:sp>
      <p:sp>
        <p:nvSpPr>
          <p:cNvPr id="10" name="Ellipse 66_#color-2050&amp;12710"/>
          <p:cNvSpPr/>
          <p:nvPr>
            <p:custDataLst>
              <p:tags r:id="rId6"/>
            </p:custDataLst>
          </p:nvPr>
        </p:nvSpPr>
        <p:spPr>
          <a:xfrm>
            <a:off x="6291199" y="1136396"/>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p>
            <a:endParaRPr lang="zh-CN" altLang="en-US"/>
          </a:p>
        </p:txBody>
      </p:sp>
      <p:sp>
        <p:nvSpPr>
          <p:cNvPr id="11" name="Ellipse 68_#color-2050&amp;12711"/>
          <p:cNvSpPr/>
          <p:nvPr>
            <p:custDataLst>
              <p:tags r:id="rId7"/>
            </p:custDataLst>
          </p:nvPr>
        </p:nvSpPr>
        <p:spPr>
          <a:xfrm>
            <a:off x="6812407" y="2535428"/>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p>
            <a:endParaRPr lang="zh-CN" altLang="en-US"/>
          </a:p>
        </p:txBody>
      </p:sp>
      <p:sp>
        <p:nvSpPr>
          <p:cNvPr id="12" name="Ellipse 72_#color-2050&amp;12712"/>
          <p:cNvSpPr/>
          <p:nvPr>
            <p:custDataLst>
              <p:tags r:id="rId8"/>
            </p:custDataLst>
          </p:nvPr>
        </p:nvSpPr>
        <p:spPr>
          <a:xfrm>
            <a:off x="6291199" y="5333492"/>
            <a:ext cx="758952" cy="758952"/>
          </a:xfrm>
          <a:custGeom>
            <a:avLst/>
            <a:gdLst/>
            <a:ahLst/>
            <a:cxnLst/>
            <a:rect l="l" t="t" r="r" b="b"/>
            <a:pathLst>
              <a:path w="758952" h="758952">
                <a:moveTo>
                  <a:pt x="384048" y="740664"/>
                </a:moveTo>
                <a:cubicBezTo>
                  <a:pt x="576072" y="740664"/>
                  <a:pt x="740664" y="576072"/>
                  <a:pt x="740664" y="384048"/>
                </a:cubicBezTo>
                <a:cubicBezTo>
                  <a:pt x="740664" y="182880"/>
                  <a:pt x="576072" y="27432"/>
                  <a:pt x="384048" y="27432"/>
                </a:cubicBezTo>
                <a:cubicBezTo>
                  <a:pt x="182880" y="27432"/>
                  <a:pt x="27432" y="182880"/>
                  <a:pt x="27432" y="384048"/>
                </a:cubicBezTo>
                <a:cubicBezTo>
                  <a:pt x="27432" y="576072"/>
                  <a:pt x="182880" y="740664"/>
                  <a:pt x="384048" y="740664"/>
                </a:cubicBezTo>
                <a:moveTo>
                  <a:pt x="384048" y="758952"/>
                </a:moveTo>
                <a:cubicBezTo>
                  <a:pt x="594360" y="758952"/>
                  <a:pt x="758952" y="594360"/>
                  <a:pt x="758952" y="384048"/>
                </a:cubicBezTo>
                <a:cubicBezTo>
                  <a:pt x="758952" y="173736"/>
                  <a:pt x="594360" y="0"/>
                  <a:pt x="384048" y="0"/>
                </a:cubicBezTo>
                <a:cubicBezTo>
                  <a:pt x="173736" y="0"/>
                  <a:pt x="0" y="173736"/>
                  <a:pt x="0" y="384048"/>
                </a:cubicBezTo>
                <a:cubicBezTo>
                  <a:pt x="0" y="594360"/>
                  <a:pt x="173736" y="758952"/>
                  <a:pt x="384048" y="758952"/>
                </a:cubicBezTo>
              </a:path>
            </a:pathLst>
          </a:custGeom>
          <a:solidFill>
            <a:schemeClr val="accent1">
              <a:alpha val="10000"/>
            </a:schemeClr>
          </a:solidFill>
        </p:spPr>
        <p:txBody>
          <a:bodyPr/>
          <a:p>
            <a:endParaRPr lang="zh-CN" altLang="en-US"/>
          </a:p>
        </p:txBody>
      </p:sp>
      <p:sp>
        <p:nvSpPr>
          <p:cNvPr id="13" name="@mix!m0_序号_01-2050-12354"/>
          <p:cNvSpPr/>
          <p:nvPr>
            <p:custDataLst>
              <p:tags r:id="rId9"/>
            </p:custDataLst>
          </p:nvPr>
        </p:nvSpPr>
        <p:spPr>
          <a:xfrm>
            <a:off x="6364351" y="1218692"/>
            <a:ext cx="603504" cy="603504"/>
          </a:xfrm>
          <a:prstGeom prst="ellipse">
            <a:avLst/>
          </a:prstGeom>
          <a:solidFill>
            <a:srgbClr val="660874"/>
          </a:solidFill>
          <a:effectLst>
            <a:outerShdw blurRad="50800" dist="38100" dir="2700000" algn="tl" rotWithShape="0">
              <a:prstClr val="black">
                <a:alpha val="40000"/>
              </a:prstClr>
            </a:outerShdw>
          </a:effectLst>
        </p:spPr>
        <p:txBody>
          <a:bodyPr wrap="none" lIns="0" tIns="0" rIns="0" bIns="0" rtlCol="0" anchor="ctr" anchorCtr="0">
            <a:normAutofit/>
          </a:bodyPr>
          <a:p>
            <a:pPr marL="0" indent="0" algn="ctr">
              <a:lnSpc>
                <a:spcPct val="110000"/>
              </a:lnSpc>
              <a:buNone/>
            </a:pPr>
            <a:r>
              <a:rPr lang="en-US" b="1" dirty="0">
                <a:solidFill>
                  <a:srgbClr val="FFFFFF"/>
                </a:solidFill>
                <a:latin typeface="+mn-ea"/>
                <a:cs typeface="微软雅黑" panose="020B0503020204020204" pitchFamily="34" charset="-120"/>
              </a:rPr>
              <a:t>01</a:t>
            </a:r>
            <a:endParaRPr lang="zh-CN" altLang="en-US" b="1" dirty="0">
              <a:solidFill>
                <a:srgbClr val="FFFFFF"/>
              </a:solidFill>
              <a:latin typeface="+mn-ea"/>
              <a:cs typeface="微软雅黑" panose="020B0503020204020204" pitchFamily="34" charset="-120"/>
            </a:endParaRPr>
          </a:p>
        </p:txBody>
      </p:sp>
      <p:sp>
        <p:nvSpPr>
          <p:cNvPr id="14" name="@mix!m0_序号_02-2050-12355"/>
          <p:cNvSpPr/>
          <p:nvPr>
            <p:custDataLst>
              <p:tags r:id="rId10"/>
            </p:custDataLst>
          </p:nvPr>
        </p:nvSpPr>
        <p:spPr>
          <a:xfrm>
            <a:off x="6885559" y="2608580"/>
            <a:ext cx="603504" cy="603504"/>
          </a:xfrm>
          <a:prstGeom prst="ellipse">
            <a:avLst/>
          </a:prstGeom>
          <a:solidFill>
            <a:srgbClr val="660874"/>
          </a:solidFill>
          <a:effectLst>
            <a:outerShdw blurRad="50800" dist="38100" dir="2700000" algn="tl" rotWithShape="0">
              <a:prstClr val="black">
                <a:alpha val="40000"/>
              </a:prstClr>
            </a:outerShdw>
          </a:effectLst>
        </p:spPr>
        <p:txBody>
          <a:bodyPr wrap="none" lIns="0" tIns="0" rIns="0" bIns="0" rtlCol="0" anchor="ctr" anchorCtr="0">
            <a:normAutofit/>
          </a:bodyPr>
          <a:p>
            <a:pPr lvl="0" algn="ctr">
              <a:lnSpc>
                <a:spcPct val="110000"/>
              </a:lnSpc>
              <a:buClrTx/>
              <a:buSzTx/>
              <a:buFontTx/>
            </a:pPr>
            <a:r>
              <a:rPr lang="en-US" b="1" dirty="0">
                <a:solidFill>
                  <a:srgbClr val="FFFFFF"/>
                </a:solidFill>
                <a:latin typeface="+mn-ea"/>
                <a:cs typeface="微软雅黑" panose="020B0503020204020204" pitchFamily="34" charset="-120"/>
                <a:sym typeface="+mn-ea"/>
              </a:rPr>
              <a:t>02</a:t>
            </a:r>
            <a:endParaRPr lang="en-US" b="1" dirty="0">
              <a:solidFill>
                <a:srgbClr val="FFFFFF"/>
              </a:solidFill>
              <a:latin typeface="+mn-ea"/>
              <a:cs typeface="微软雅黑" panose="020B0503020204020204" pitchFamily="34" charset="-120"/>
              <a:sym typeface="+mn-ea"/>
            </a:endParaRPr>
          </a:p>
        </p:txBody>
      </p:sp>
      <p:sp>
        <p:nvSpPr>
          <p:cNvPr id="27" name="@mix!m0_序号_04-2050-12357"/>
          <p:cNvSpPr/>
          <p:nvPr>
            <p:custDataLst>
              <p:tags r:id="rId11"/>
            </p:custDataLst>
          </p:nvPr>
        </p:nvSpPr>
        <p:spPr>
          <a:xfrm>
            <a:off x="6364351" y="5406644"/>
            <a:ext cx="603504" cy="603504"/>
          </a:xfrm>
          <a:prstGeom prst="ellipse">
            <a:avLst/>
          </a:prstGeom>
          <a:solidFill>
            <a:srgbClr val="660874"/>
          </a:solidFill>
          <a:effectLst>
            <a:outerShdw blurRad="50800" dist="38100" dir="2700000" algn="tl" rotWithShape="0">
              <a:prstClr val="black">
                <a:alpha val="40000"/>
              </a:prstClr>
            </a:outerShdw>
          </a:effectLst>
        </p:spPr>
        <p:txBody>
          <a:bodyPr wrap="none" lIns="0" tIns="0" rIns="0" bIns="0" rtlCol="0" anchor="ctr" anchorCtr="0">
            <a:normAutofit/>
          </a:bodyPr>
          <a:p>
            <a:pPr lvl="0" algn="ctr">
              <a:lnSpc>
                <a:spcPct val="110000"/>
              </a:lnSpc>
              <a:buClrTx/>
              <a:buSzTx/>
              <a:buFontTx/>
            </a:pPr>
            <a:r>
              <a:rPr lang="en-US" b="1" dirty="0">
                <a:solidFill>
                  <a:srgbClr val="FFFFFF"/>
                </a:solidFill>
                <a:latin typeface="+mn-ea"/>
                <a:cs typeface="微软雅黑" panose="020B0503020204020204" pitchFamily="34" charset="-120"/>
                <a:sym typeface="+mn-ea"/>
              </a:rPr>
              <a:t>04</a:t>
            </a:r>
            <a:endParaRPr lang="en-US" b="1" dirty="0">
              <a:solidFill>
                <a:srgbClr val="FFFFFF"/>
              </a:solidFill>
              <a:latin typeface="+mn-ea"/>
              <a:cs typeface="微软雅黑" panose="020B0503020204020204" pitchFamily="34" charset="-120"/>
              <a:sym typeface="+mn-ea"/>
            </a:endParaRPr>
          </a:p>
        </p:txBody>
      </p:sp>
      <p:sp>
        <p:nvSpPr>
          <p:cNvPr id="28" name="项标题"/>
          <p:cNvSpPr txBox="1"/>
          <p:nvPr>
            <p:custDataLst>
              <p:tags r:id="rId12"/>
            </p:custDataLst>
          </p:nvPr>
        </p:nvSpPr>
        <p:spPr>
          <a:xfrm>
            <a:off x="7695311" y="2662904"/>
            <a:ext cx="3674187" cy="504000"/>
          </a:xfrm>
          <a:prstGeom prst="rect">
            <a:avLst/>
          </a:prstGeom>
          <a:noFill/>
          <a:effectLst>
            <a:outerShdw blurRad="50800" dist="38100" dir="2700000" algn="tl" rotWithShape="0">
              <a:prstClr val="black">
                <a:alpha val="40000"/>
              </a:prstClr>
            </a:outerShdw>
          </a:effectLst>
        </p:spPr>
        <p:txBody>
          <a:bodyPr wrap="square" lIns="0" tIns="0" rIns="0" bIns="0" rtlCol="0" anchor="ctr">
            <a:normAutofit/>
          </a:bodyPr>
          <a:p>
            <a:pPr>
              <a:lnSpc>
                <a:spcPct val="100000"/>
              </a:lnSpc>
            </a:pPr>
            <a:r>
              <a:rPr lang="zh-CN" altLang="en-US" sz="2800" b="1" spc="300" dirty="0">
                <a:solidFill>
                  <a:srgbClr val="670A75"/>
                </a:solidFill>
                <a:latin typeface="黑体" panose="02010609060101010101" charset="-122"/>
                <a:ea typeface="黑体" panose="02010609060101010101" charset="-122"/>
              </a:rPr>
              <a:t>解决的关键问题</a:t>
            </a:r>
            <a:endParaRPr lang="zh-CN" altLang="en-US" sz="2800" b="1" spc="300" dirty="0">
              <a:solidFill>
                <a:srgbClr val="670A75"/>
              </a:solidFill>
              <a:latin typeface="黑体" panose="02010609060101010101" charset="-122"/>
              <a:ea typeface="黑体" panose="02010609060101010101" charset="-122"/>
            </a:endParaRPr>
          </a:p>
        </p:txBody>
      </p:sp>
      <p:sp>
        <p:nvSpPr>
          <p:cNvPr id="29" name="项标题"/>
          <p:cNvSpPr txBox="1"/>
          <p:nvPr>
            <p:custDataLst>
              <p:tags r:id="rId13"/>
            </p:custDataLst>
          </p:nvPr>
        </p:nvSpPr>
        <p:spPr>
          <a:xfrm>
            <a:off x="7695311" y="4057364"/>
            <a:ext cx="3674187" cy="504000"/>
          </a:xfrm>
          <a:prstGeom prst="rect">
            <a:avLst/>
          </a:prstGeom>
          <a:noFill/>
          <a:effectLst>
            <a:outerShdw blurRad="50800" dist="38100" dir="2700000" algn="tl" rotWithShape="0">
              <a:prstClr val="black">
                <a:alpha val="40000"/>
              </a:prstClr>
            </a:outerShdw>
          </a:effectLst>
        </p:spPr>
        <p:txBody>
          <a:bodyPr wrap="square" lIns="0" tIns="0" rIns="0" bIns="0" rtlCol="0" anchor="ctr">
            <a:normAutofit/>
          </a:bodyPr>
          <a:p>
            <a:pPr>
              <a:lnSpc>
                <a:spcPct val="100000"/>
              </a:lnSpc>
            </a:pPr>
            <a:r>
              <a:rPr lang="zh-CN" altLang="en-US" sz="2800" b="1" spc="300" dirty="0">
                <a:solidFill>
                  <a:srgbClr val="670A75"/>
                </a:solidFill>
                <a:latin typeface="黑体" panose="02010609060101010101" charset="-122"/>
                <a:ea typeface="黑体" panose="02010609060101010101" charset="-122"/>
              </a:rPr>
              <a:t>系统设计与实现</a:t>
            </a:r>
            <a:endParaRPr lang="zh-CN" altLang="en-US" sz="2800" b="1" spc="300" dirty="0">
              <a:solidFill>
                <a:srgbClr val="670A75"/>
              </a:solidFill>
              <a:latin typeface="黑体" panose="02010609060101010101" charset="-122"/>
              <a:ea typeface="黑体" panose="02010609060101010101" charset="-122"/>
            </a:endParaRPr>
          </a:p>
        </p:txBody>
      </p:sp>
      <p:sp>
        <p:nvSpPr>
          <p:cNvPr id="30" name="项标题"/>
          <p:cNvSpPr txBox="1"/>
          <p:nvPr>
            <p:custDataLst>
              <p:tags r:id="rId14"/>
            </p:custDataLst>
          </p:nvPr>
        </p:nvSpPr>
        <p:spPr>
          <a:xfrm>
            <a:off x="7174103" y="5456396"/>
            <a:ext cx="3674187" cy="504000"/>
          </a:xfrm>
          <a:prstGeom prst="rect">
            <a:avLst/>
          </a:prstGeom>
          <a:noFill/>
          <a:effectLst>
            <a:outerShdw blurRad="50800" dist="38100" dir="5400000" algn="t" rotWithShape="0">
              <a:prstClr val="black">
                <a:alpha val="40000"/>
              </a:prstClr>
            </a:outerShdw>
          </a:effectLst>
        </p:spPr>
        <p:txBody>
          <a:bodyPr wrap="square" lIns="0" tIns="0" rIns="0" bIns="0" rtlCol="0" anchor="ctr">
            <a:normAutofit/>
          </a:bodyPr>
          <a:p>
            <a:pPr>
              <a:lnSpc>
                <a:spcPct val="100000"/>
              </a:lnSpc>
            </a:pPr>
            <a:r>
              <a:rPr lang="zh-CN" altLang="en-US" sz="2800" b="1" spc="300" dirty="0">
                <a:solidFill>
                  <a:srgbClr val="670A75"/>
                </a:solidFill>
                <a:latin typeface="黑体" panose="02010609060101010101" charset="-122"/>
                <a:ea typeface="黑体" panose="02010609060101010101" charset="-122"/>
              </a:rPr>
              <a:t>系统评估</a:t>
            </a:r>
            <a:endParaRPr lang="zh-CN" altLang="en-US" sz="2800" b="1" spc="300" dirty="0">
              <a:solidFill>
                <a:srgbClr val="670A75"/>
              </a:solidFill>
              <a:latin typeface="黑体" panose="02010609060101010101" charset="-122"/>
              <a:ea typeface="黑体" panose="02010609060101010101" charset="-122"/>
            </a:endParaRPr>
          </a:p>
        </p:txBody>
      </p:sp>
      <p:sp>
        <p:nvSpPr>
          <p:cNvPr id="31" name="半闭框 30"/>
          <p:cNvSpPr/>
          <p:nvPr/>
        </p:nvSpPr>
        <p:spPr>
          <a:xfrm>
            <a:off x="1642745" y="2535555"/>
            <a:ext cx="546735" cy="532765"/>
          </a:xfrm>
          <a:prstGeom prst="halfFrame">
            <a:avLst/>
          </a:prstGeom>
          <a:solidFill>
            <a:schemeClr val="bg1"/>
          </a:solidFill>
          <a:ln>
            <a:solidFill>
              <a:srgbClr val="660874"/>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32" name="椭圆 31"/>
          <p:cNvSpPr/>
          <p:nvPr>
            <p:custDataLst>
              <p:tags r:id="rId15"/>
            </p:custDataLst>
          </p:nvPr>
        </p:nvSpPr>
        <p:spPr>
          <a:xfrm>
            <a:off x="476250" y="967105"/>
            <a:ext cx="4188460" cy="4366260"/>
          </a:xfrm>
          <a:prstGeom prst="ellipse">
            <a:avLst/>
          </a:prstGeom>
          <a:noFill/>
          <a:ln w="12700" cap="flat" cmpd="sng" algn="ctr">
            <a:solidFill>
              <a:srgbClr val="3366FE">
                <a:alpha val="0"/>
              </a:srgbClr>
            </a:solidFill>
            <a:prstDash val="solid"/>
            <a:miter lim="800000"/>
          </a:ln>
          <a:effectLst>
            <a:outerShdw blurRad="50800" dist="38100" dir="2700000" algn="tl" rotWithShape="0">
              <a:prstClr val="black">
                <a:alpha val="40000"/>
              </a:prstClr>
            </a:outerShdw>
          </a:effectLst>
        </p:spPr>
        <p:txBody>
          <a:bodyPr rtlCol="0" anchor="ctr"/>
          <a:p>
            <a:pPr algn="ctr"/>
            <a:endParaRPr lang="zh-CN" altLang="en-US">
              <a:solidFill>
                <a:srgbClr val="FFFFFF"/>
              </a:solidFill>
              <a:latin typeface="Arial" panose="020B0604020202090204" pitchFamily="34" charset="0"/>
              <a:ea typeface="微软雅黑" panose="020B0503020204020204" charset="-122"/>
              <a:cs typeface="思源黑体 CN Regular" panose="020B0500000000000000" charset="-122"/>
            </a:endParaRPr>
          </a:p>
        </p:txBody>
      </p:sp>
      <p:sp>
        <p:nvSpPr>
          <p:cNvPr id="33" name="Object 202"/>
          <p:cNvSpPr txBox="1"/>
          <p:nvPr>
            <p:custDataLst>
              <p:tags r:id="rId16"/>
            </p:custDataLst>
          </p:nvPr>
        </p:nvSpPr>
        <p:spPr>
          <a:xfrm>
            <a:off x="957580" y="848995"/>
            <a:ext cx="2945130" cy="756285"/>
          </a:xfrm>
          <a:prstGeom prst="rect">
            <a:avLst/>
          </a:prstGeom>
          <a:effectLst>
            <a:outerShdw blurRad="50800" dist="38100" dir="2700000" algn="tl" rotWithShape="0">
              <a:prstClr val="black">
                <a:alpha val="40000"/>
              </a:prstClr>
            </a:outerShdw>
          </a:effectLst>
        </p:spPr>
        <p:txBody>
          <a:bodyPr vert="horz" wrap="square" lIns="0" tIns="0" rIns="0" bIns="0" rtlCol="0" anchor="b" anchorCtr="0">
            <a:noAutofit/>
          </a:bodyPr>
          <a:p>
            <a:pPr algn="ctr">
              <a:lnSpc>
                <a:spcPct val="114000"/>
              </a:lnSpc>
            </a:pPr>
            <a:r>
              <a:rPr lang="en-US" altLang="zh-CN" sz="4000" b="1" i="0" dirty="0">
                <a:solidFill>
                  <a:srgbClr val="670A75"/>
                </a:solidFill>
                <a:latin typeface="Times New Roman Semibold" charset="0"/>
                <a:ea typeface="黑体" panose="02010609060101010101" charset="-122"/>
                <a:cs typeface="Times New Roman Semibold" charset="0"/>
              </a:rPr>
              <a:t>CONTENTS</a:t>
            </a:r>
            <a:endParaRPr lang="en-US" altLang="zh-CN" sz="4000" b="1" i="0" dirty="0">
              <a:solidFill>
                <a:srgbClr val="670A75"/>
              </a:solidFill>
              <a:latin typeface="Times New Roman Semibold" charset="0"/>
              <a:ea typeface="黑体" panose="02010609060101010101" charset="-122"/>
              <a:cs typeface="Times New Roman Semibold" charset="0"/>
            </a:endParaRPr>
          </a:p>
        </p:txBody>
      </p:sp>
      <p:sp>
        <p:nvSpPr>
          <p:cNvPr id="34" name="序号"/>
          <p:cNvSpPr/>
          <p:nvPr>
            <p:custDataLst>
              <p:tags r:id="rId17"/>
            </p:custDataLst>
          </p:nvPr>
        </p:nvSpPr>
        <p:spPr>
          <a:xfrm>
            <a:off x="4137025" y="2501586"/>
            <a:ext cx="429895" cy="429895"/>
          </a:xfrm>
          <a:prstGeom prst="rect">
            <a:avLst/>
          </a:prstGeom>
          <a:noFill/>
          <a:ln w="34925" cap="flat" cmpd="sng" algn="ctr">
            <a:noFill/>
            <a:prstDash val="solid"/>
            <a:miter lim="800000"/>
          </a:ln>
          <a:effectLst/>
        </p:spPr>
        <p:txBody>
          <a:bodyPr vertOverflow="overflow" horzOverflow="overflow" vert="horz" wrap="none" lIns="91440" tIns="64770" rIns="91440" bIns="45720" numCol="1" spcCol="0" rtlCol="0" fromWordArt="0" anchor="ctr" anchorCtr="0" forceAA="0" compatLnSpc="1">
            <a:noAutofit/>
          </a:bodyPr>
          <a:p>
            <a:pPr lvl="0" algn="ctr">
              <a:spcBef>
                <a:spcPct val="0"/>
              </a:spcBef>
              <a:spcAft>
                <a:spcPct val="0"/>
              </a:spcAft>
              <a:buClrTx/>
              <a:buSzTx/>
              <a:buFontTx/>
            </a:pPr>
            <a:r>
              <a:rPr lang="en-US" altLang="zh-CN" sz="3200" b="1" dirty="0">
                <a:solidFill>
                  <a:srgbClr val="FFFFFF">
                    <a:lumMod val="100000"/>
                  </a:srgbClr>
                </a:solidFill>
                <a:latin typeface="报隶-简" panose="02010600040101010101" charset="-122"/>
                <a:ea typeface="报隶-简" panose="02010600040101010101" charset="-122"/>
                <a:cs typeface="微软雅黑" panose="020B0503020204020204" charset="-122"/>
                <a:sym typeface="微软雅黑" panose="020B0503020204020204" charset="-122"/>
              </a:rPr>
              <a:t>  01</a:t>
            </a:r>
            <a:endParaRPr lang="en-US" altLang="zh-CN" sz="3200" b="1" dirty="0">
              <a:solidFill>
                <a:srgbClr val="FFFFFF">
                  <a:lumMod val="100000"/>
                </a:srgbClr>
              </a:solidFill>
              <a:latin typeface="报隶-简" panose="02010600040101010101" charset="-122"/>
              <a:ea typeface="报隶-简" panose="02010600040101010101" charset="-122"/>
              <a:cs typeface="微软雅黑" panose="020B0503020204020204" charset="-122"/>
              <a:sym typeface="微软雅黑" panose="020B0503020204020204" charset="-122"/>
            </a:endParaRPr>
          </a:p>
        </p:txBody>
      </p:sp>
      <p:sp>
        <p:nvSpPr>
          <p:cNvPr id="35" name="文本框 34"/>
          <p:cNvSpPr txBox="1"/>
          <p:nvPr>
            <p:custDataLst>
              <p:tags r:id="rId18"/>
            </p:custDataLst>
          </p:nvPr>
        </p:nvSpPr>
        <p:spPr>
          <a:xfrm>
            <a:off x="1205230" y="3577590"/>
            <a:ext cx="2063750" cy="570865"/>
          </a:xfrm>
          <a:prstGeom prst="rect">
            <a:avLst/>
          </a:prstGeom>
          <a:noFill/>
        </p:spPr>
        <p:txBody>
          <a:bodyPr wrap="square" rtlCol="0" anchor="t">
            <a:normAutofit/>
          </a:bodyPr>
          <a:p>
            <a:pPr algn="ctr" fontAlgn="auto">
              <a:lnSpc>
                <a:spcPct val="130000"/>
              </a:lnSpc>
              <a:spcAft>
                <a:spcPts val="1000"/>
              </a:spcAft>
            </a:pPr>
            <a:endParaRPr lang="zh-CN" altLang="zh-CN" sz="1200" kern="100" spc="150" dirty="0">
              <a:solidFill>
                <a:srgbClr val="FFFFFF">
                  <a:alpha val="80000"/>
                </a:srgbClr>
              </a:solidFill>
              <a:effectLst/>
              <a:uFillTx/>
              <a:latin typeface="思源黑体 CN Regular" panose="020B0500000000000000" charset="-122"/>
              <a:ea typeface="思源黑体 CN Regular" panose="020B0500000000000000" charset="-122"/>
              <a:cs typeface="思源黑体 CN Regular" panose="020B0500000000000000" charset="-122"/>
              <a:sym typeface="微软雅黑" panose="020B0503020204020204" charset="-122"/>
            </a:endParaRPr>
          </a:p>
        </p:txBody>
      </p:sp>
      <p:sp>
        <p:nvSpPr>
          <p:cNvPr id="36" name="Object 203"/>
          <p:cNvSpPr txBox="1"/>
          <p:nvPr>
            <p:custDataLst>
              <p:tags r:id="rId19"/>
            </p:custDataLst>
          </p:nvPr>
        </p:nvSpPr>
        <p:spPr>
          <a:xfrm>
            <a:off x="1642745" y="2535555"/>
            <a:ext cx="1250315" cy="2195195"/>
          </a:xfrm>
          <a:prstGeom prst="rect">
            <a:avLst/>
          </a:prstGeom>
          <a:effectLst>
            <a:outerShdw blurRad="50800" dist="38100" dir="2700000" algn="tl" rotWithShape="0">
              <a:prstClr val="black">
                <a:alpha val="40000"/>
              </a:prstClr>
            </a:outerShdw>
          </a:effectLst>
        </p:spPr>
        <p:txBody>
          <a:bodyPr vert="horz" wrap="square" lIns="0" tIns="0" rIns="0" bIns="0" rtlCol="0" anchor="t" anchorCtr="0">
            <a:noAutofit/>
          </a:bodyPr>
          <a:p>
            <a:pPr algn="ctr">
              <a:lnSpc>
                <a:spcPct val="114000"/>
              </a:lnSpc>
            </a:pPr>
            <a:r>
              <a:rPr lang="zh-CN" sz="6000" b="0" i="0" dirty="0">
                <a:solidFill>
                  <a:srgbClr val="FFFFFF"/>
                </a:solidFill>
                <a:latin typeface="黑体" panose="02010609060101010101" charset="-122"/>
                <a:ea typeface="黑体" panose="02010609060101010101" charset="-122"/>
              </a:rPr>
              <a:t>目录</a:t>
            </a:r>
            <a:endParaRPr lang="zh-CN" sz="6000" b="0" i="0" dirty="0">
              <a:solidFill>
                <a:srgbClr val="FFFFFF"/>
              </a:solidFill>
              <a:latin typeface="黑体" panose="02010609060101010101" charset="-122"/>
              <a:ea typeface="黑体" panose="02010609060101010101" charset="-122"/>
            </a:endParaRPr>
          </a:p>
        </p:txBody>
      </p:sp>
      <p:sp>
        <p:nvSpPr>
          <p:cNvPr id="37" name="弧形 36"/>
          <p:cNvSpPr/>
          <p:nvPr>
            <p:custDataLst>
              <p:tags r:id="rId20"/>
            </p:custDataLst>
          </p:nvPr>
        </p:nvSpPr>
        <p:spPr>
          <a:xfrm>
            <a:off x="612140" y="1767840"/>
            <a:ext cx="3786505" cy="3928745"/>
          </a:xfrm>
          <a:prstGeom prst="arc">
            <a:avLst>
              <a:gd name="adj1" fmla="val 16200000"/>
              <a:gd name="adj2" fmla="val 5414109"/>
            </a:avLst>
          </a:prstGeom>
          <a:noFill/>
          <a:ln w="12700" cap="flat" cmpd="sng" algn="ctr">
            <a:gradFill>
              <a:gsLst>
                <a:gs pos="81000">
                  <a:srgbClr val="404FDC">
                    <a:alpha val="100000"/>
                  </a:srgbClr>
                </a:gs>
                <a:gs pos="62000">
                  <a:srgbClr val="4D38BA">
                    <a:alpha val="100000"/>
                  </a:srgbClr>
                </a:gs>
                <a:gs pos="24000">
                  <a:srgbClr val="670A75">
                    <a:alpha val="100000"/>
                  </a:srgbClr>
                </a:gs>
                <a:gs pos="100000">
                  <a:srgbClr val="670A75">
                    <a:alpha val="100000"/>
                  </a:srgbClr>
                </a:gs>
                <a:gs pos="100000">
                  <a:srgbClr val="3366FE"/>
                </a:gs>
              </a:gsLst>
              <a:lin ang="0" scaled="1"/>
            </a:gradFill>
            <a:prstDash val="solid"/>
            <a:miter lim="800000"/>
          </a:ln>
          <a:effectLst>
            <a:outerShdw blurRad="50800" dist="38100" algn="l" rotWithShape="0">
              <a:prstClr val="black">
                <a:alpha val="40000"/>
              </a:prstClr>
            </a:outerShdw>
          </a:effectLst>
        </p:spPr>
        <p:txBody>
          <a:bodyPr rtlCol="0" anchor="ctr"/>
          <a:p>
            <a:pPr algn="ctr"/>
            <a:endParaRPr lang="zh-CN" altLang="en-US">
              <a:solidFill>
                <a:srgbClr val="000000"/>
              </a:solidFill>
              <a:latin typeface="Arial" panose="020B0604020202090204" pitchFamily="34" charset="0"/>
              <a:ea typeface="微软雅黑" panose="020B0503020204020204" charset="-122"/>
              <a:cs typeface="思源黑体 CN Regular" panose="020B0500000000000000" charset="-122"/>
            </a:endParaRPr>
          </a:p>
        </p:txBody>
      </p:sp>
      <p:grpSp>
        <p:nvGrpSpPr>
          <p:cNvPr id="38" name="Group 8748"/>
          <p:cNvGrpSpPr/>
          <p:nvPr/>
        </p:nvGrpSpPr>
        <p:grpSpPr>
          <a:xfrm rot="1200000">
            <a:off x="4763135" y="1694180"/>
            <a:ext cx="596900" cy="440055"/>
            <a:chOff x="0" y="0"/>
            <a:chExt cx="3508496" cy="2755140"/>
          </a:xfrm>
          <a:effectLst>
            <a:outerShdw blurRad="50800" dist="38100" dir="2700000" algn="tl" rotWithShape="0">
              <a:prstClr val="black">
                <a:alpha val="40000"/>
              </a:prstClr>
            </a:outerShdw>
          </a:effectLst>
        </p:grpSpPr>
        <p:sp>
          <p:nvSpPr>
            <p:cNvPr id="39" name="Shape 8742"/>
            <p:cNvSpPr/>
            <p:nvPr/>
          </p:nvSpPr>
          <p:spPr>
            <a:xfrm>
              <a:off x="1018575" y="4128"/>
              <a:ext cx="2480927" cy="2687733"/>
            </a:xfrm>
            <a:custGeom>
              <a:avLst/>
              <a:gdLst/>
              <a:ahLst/>
              <a:cxnLst>
                <a:cxn ang="0">
                  <a:pos x="wd2" y="hd2"/>
                </a:cxn>
                <a:cxn ang="5400000">
                  <a:pos x="wd2" y="hd2"/>
                </a:cxn>
                <a:cxn ang="10800000">
                  <a:pos x="wd2" y="hd2"/>
                </a:cxn>
                <a:cxn ang="16200000">
                  <a:pos x="wd2" y="hd2"/>
                </a:cxn>
              </a:cxnLst>
              <a:rect l="0" t="0" r="r" b="b"/>
              <a:pathLst>
                <a:path w="21600" h="21600" extrusionOk="0">
                  <a:moveTo>
                    <a:pt x="0" y="14535"/>
                  </a:moveTo>
                  <a:lnTo>
                    <a:pt x="21600" y="0"/>
                  </a:lnTo>
                  <a:lnTo>
                    <a:pt x="2081" y="21600"/>
                  </a:lnTo>
                  <a:lnTo>
                    <a:pt x="0" y="14535"/>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41" name="Shape 8743"/>
            <p:cNvSpPr/>
            <p:nvPr/>
          </p:nvSpPr>
          <p:spPr>
            <a:xfrm>
              <a:off x="1256989" y="94"/>
              <a:ext cx="2246977" cy="2697042"/>
            </a:xfrm>
            <a:custGeom>
              <a:avLst/>
              <a:gdLst/>
              <a:ahLst/>
              <a:cxnLst>
                <a:cxn ang="0">
                  <a:pos x="wd2" y="hd2"/>
                </a:cxn>
                <a:cxn ang="5400000">
                  <a:pos x="wd2" y="hd2"/>
                </a:cxn>
                <a:cxn ang="10800000">
                  <a:pos x="wd2" y="hd2"/>
                </a:cxn>
                <a:cxn ang="16200000">
                  <a:pos x="wd2" y="hd2"/>
                </a:cxn>
              </a:cxnLst>
              <a:rect l="0" t="0" r="r" b="b"/>
              <a:pathLst>
                <a:path w="21600" h="21600" extrusionOk="0">
                  <a:moveTo>
                    <a:pt x="202" y="15533"/>
                  </a:moveTo>
                  <a:lnTo>
                    <a:pt x="0" y="21600"/>
                  </a:lnTo>
                  <a:lnTo>
                    <a:pt x="21600" y="0"/>
                  </a:lnTo>
                  <a:lnTo>
                    <a:pt x="202" y="15533"/>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42" name="Shape 8744"/>
            <p:cNvSpPr/>
            <p:nvPr/>
          </p:nvSpPr>
          <p:spPr>
            <a:xfrm>
              <a:off x="0" y="970"/>
              <a:ext cx="3504058" cy="1814739"/>
            </a:xfrm>
            <a:custGeom>
              <a:avLst/>
              <a:gdLst/>
              <a:ahLst/>
              <a:cxnLst>
                <a:cxn ang="0">
                  <a:pos x="wd2" y="hd2"/>
                </a:cxn>
                <a:cxn ang="5400000">
                  <a:pos x="wd2" y="hd2"/>
                </a:cxn>
                <a:cxn ang="10800000">
                  <a:pos x="wd2" y="hd2"/>
                </a:cxn>
                <a:cxn ang="16200000">
                  <a:pos x="wd2" y="hd2"/>
                </a:cxn>
              </a:cxnLst>
              <a:rect l="0" t="0" r="r" b="b"/>
              <a:pathLst>
                <a:path w="21600" h="21600" extrusionOk="0">
                  <a:moveTo>
                    <a:pt x="0" y="17317"/>
                  </a:moveTo>
                  <a:lnTo>
                    <a:pt x="6301" y="21600"/>
                  </a:lnTo>
                  <a:lnTo>
                    <a:pt x="21600" y="0"/>
                  </a:lnTo>
                  <a:lnTo>
                    <a:pt x="0" y="17317"/>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43" name="Shape 8745"/>
            <p:cNvSpPr/>
            <p:nvPr/>
          </p:nvSpPr>
          <p:spPr>
            <a:xfrm>
              <a:off x="1278633" y="1318"/>
              <a:ext cx="2225700" cy="2753640"/>
            </a:xfrm>
            <a:custGeom>
              <a:avLst/>
              <a:gdLst/>
              <a:ahLst/>
              <a:cxnLst>
                <a:cxn ang="0">
                  <a:pos x="wd2" y="hd2"/>
                </a:cxn>
                <a:cxn ang="5400000">
                  <a:pos x="wd2" y="hd2"/>
                </a:cxn>
                <a:cxn ang="10800000">
                  <a:pos x="wd2" y="hd2"/>
                </a:cxn>
                <a:cxn ang="16200000">
                  <a:pos x="wd2" y="hd2"/>
                </a:cxn>
              </a:cxnLst>
              <a:rect l="0" t="0" r="r" b="b"/>
              <a:pathLst>
                <a:path w="21600" h="21600" extrusionOk="0">
                  <a:moveTo>
                    <a:pt x="0" y="15166"/>
                  </a:moveTo>
                  <a:lnTo>
                    <a:pt x="14073" y="21600"/>
                  </a:lnTo>
                  <a:lnTo>
                    <a:pt x="21600" y="0"/>
                  </a:lnTo>
                  <a:lnTo>
                    <a:pt x="0" y="15166"/>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44" name="Shape 8746"/>
            <p:cNvSpPr/>
            <p:nvPr/>
          </p:nvSpPr>
          <p:spPr>
            <a:xfrm>
              <a:off x="2011562" y="1351"/>
              <a:ext cx="1496935" cy="2753790"/>
            </a:xfrm>
            <a:custGeom>
              <a:avLst/>
              <a:gdLst/>
              <a:ahLst/>
              <a:cxnLst>
                <a:cxn ang="0">
                  <a:pos x="wd2" y="hd2"/>
                </a:cxn>
                <a:cxn ang="5400000">
                  <a:pos x="wd2" y="hd2"/>
                </a:cxn>
                <a:cxn ang="10800000">
                  <a:pos x="wd2" y="hd2"/>
                </a:cxn>
                <a:cxn ang="16200000">
                  <a:pos x="wd2" y="hd2"/>
                </a:cxn>
              </a:cxnLst>
              <a:rect l="0" t="0" r="r" b="b"/>
              <a:pathLst>
                <a:path w="21600" h="21600" extrusionOk="0">
                  <a:moveTo>
                    <a:pt x="0" y="10160"/>
                  </a:moveTo>
                  <a:lnTo>
                    <a:pt x="10411" y="21600"/>
                  </a:lnTo>
                  <a:lnTo>
                    <a:pt x="21600" y="0"/>
                  </a:lnTo>
                  <a:lnTo>
                    <a:pt x="0" y="1016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45" name="Shape 8747"/>
            <p:cNvSpPr/>
            <p:nvPr/>
          </p:nvSpPr>
          <p:spPr>
            <a:xfrm>
              <a:off x="3478" y="0"/>
              <a:ext cx="3501451" cy="14531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443" y="17896"/>
                  </a:lnTo>
                  <a:lnTo>
                    <a:pt x="21600" y="0"/>
                  </a:lnTo>
                  <a:lnTo>
                    <a:pt x="0" y="2160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grpSp>
      <p:grpSp>
        <p:nvGrpSpPr>
          <p:cNvPr id="46" name="Group 8748"/>
          <p:cNvGrpSpPr/>
          <p:nvPr/>
        </p:nvGrpSpPr>
        <p:grpSpPr>
          <a:xfrm rot="1920000">
            <a:off x="4958080" y="2735580"/>
            <a:ext cx="596900" cy="440055"/>
            <a:chOff x="0" y="0"/>
            <a:chExt cx="3508496" cy="2755140"/>
          </a:xfrm>
          <a:effectLst>
            <a:outerShdw blurRad="50800" dist="38100" dir="2700000" algn="tl" rotWithShape="0">
              <a:prstClr val="black">
                <a:alpha val="40000"/>
              </a:prstClr>
            </a:outerShdw>
          </a:effectLst>
        </p:grpSpPr>
        <p:sp>
          <p:nvSpPr>
            <p:cNvPr id="47" name="Shape 8742"/>
            <p:cNvSpPr/>
            <p:nvPr/>
          </p:nvSpPr>
          <p:spPr>
            <a:xfrm>
              <a:off x="1018575" y="4128"/>
              <a:ext cx="2480927" cy="2687733"/>
            </a:xfrm>
            <a:custGeom>
              <a:avLst/>
              <a:gdLst/>
              <a:ahLst/>
              <a:cxnLst>
                <a:cxn ang="0">
                  <a:pos x="wd2" y="hd2"/>
                </a:cxn>
                <a:cxn ang="5400000">
                  <a:pos x="wd2" y="hd2"/>
                </a:cxn>
                <a:cxn ang="10800000">
                  <a:pos x="wd2" y="hd2"/>
                </a:cxn>
                <a:cxn ang="16200000">
                  <a:pos x="wd2" y="hd2"/>
                </a:cxn>
              </a:cxnLst>
              <a:rect l="0" t="0" r="r" b="b"/>
              <a:pathLst>
                <a:path w="21600" h="21600" extrusionOk="0">
                  <a:moveTo>
                    <a:pt x="0" y="14535"/>
                  </a:moveTo>
                  <a:lnTo>
                    <a:pt x="21600" y="0"/>
                  </a:lnTo>
                  <a:lnTo>
                    <a:pt x="2081" y="21600"/>
                  </a:lnTo>
                  <a:lnTo>
                    <a:pt x="0" y="14535"/>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48" name="Shape 8743"/>
            <p:cNvSpPr/>
            <p:nvPr/>
          </p:nvSpPr>
          <p:spPr>
            <a:xfrm>
              <a:off x="1256989" y="94"/>
              <a:ext cx="2246977" cy="2697042"/>
            </a:xfrm>
            <a:custGeom>
              <a:avLst/>
              <a:gdLst/>
              <a:ahLst/>
              <a:cxnLst>
                <a:cxn ang="0">
                  <a:pos x="wd2" y="hd2"/>
                </a:cxn>
                <a:cxn ang="5400000">
                  <a:pos x="wd2" y="hd2"/>
                </a:cxn>
                <a:cxn ang="10800000">
                  <a:pos x="wd2" y="hd2"/>
                </a:cxn>
                <a:cxn ang="16200000">
                  <a:pos x="wd2" y="hd2"/>
                </a:cxn>
              </a:cxnLst>
              <a:rect l="0" t="0" r="r" b="b"/>
              <a:pathLst>
                <a:path w="21600" h="21600" extrusionOk="0">
                  <a:moveTo>
                    <a:pt x="202" y="15533"/>
                  </a:moveTo>
                  <a:lnTo>
                    <a:pt x="0" y="21600"/>
                  </a:lnTo>
                  <a:lnTo>
                    <a:pt x="21600" y="0"/>
                  </a:lnTo>
                  <a:lnTo>
                    <a:pt x="202" y="15533"/>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49" name="Shape 8744"/>
            <p:cNvSpPr/>
            <p:nvPr/>
          </p:nvSpPr>
          <p:spPr>
            <a:xfrm>
              <a:off x="0" y="970"/>
              <a:ext cx="3504058" cy="1814739"/>
            </a:xfrm>
            <a:custGeom>
              <a:avLst/>
              <a:gdLst/>
              <a:ahLst/>
              <a:cxnLst>
                <a:cxn ang="0">
                  <a:pos x="wd2" y="hd2"/>
                </a:cxn>
                <a:cxn ang="5400000">
                  <a:pos x="wd2" y="hd2"/>
                </a:cxn>
                <a:cxn ang="10800000">
                  <a:pos x="wd2" y="hd2"/>
                </a:cxn>
                <a:cxn ang="16200000">
                  <a:pos x="wd2" y="hd2"/>
                </a:cxn>
              </a:cxnLst>
              <a:rect l="0" t="0" r="r" b="b"/>
              <a:pathLst>
                <a:path w="21600" h="21600" extrusionOk="0">
                  <a:moveTo>
                    <a:pt x="0" y="17317"/>
                  </a:moveTo>
                  <a:lnTo>
                    <a:pt x="6301" y="21600"/>
                  </a:lnTo>
                  <a:lnTo>
                    <a:pt x="21600" y="0"/>
                  </a:lnTo>
                  <a:lnTo>
                    <a:pt x="0" y="17317"/>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0" name="Shape 8745"/>
            <p:cNvSpPr/>
            <p:nvPr/>
          </p:nvSpPr>
          <p:spPr>
            <a:xfrm>
              <a:off x="1278633" y="1318"/>
              <a:ext cx="2225700" cy="2753640"/>
            </a:xfrm>
            <a:custGeom>
              <a:avLst/>
              <a:gdLst/>
              <a:ahLst/>
              <a:cxnLst>
                <a:cxn ang="0">
                  <a:pos x="wd2" y="hd2"/>
                </a:cxn>
                <a:cxn ang="5400000">
                  <a:pos x="wd2" y="hd2"/>
                </a:cxn>
                <a:cxn ang="10800000">
                  <a:pos x="wd2" y="hd2"/>
                </a:cxn>
                <a:cxn ang="16200000">
                  <a:pos x="wd2" y="hd2"/>
                </a:cxn>
              </a:cxnLst>
              <a:rect l="0" t="0" r="r" b="b"/>
              <a:pathLst>
                <a:path w="21600" h="21600" extrusionOk="0">
                  <a:moveTo>
                    <a:pt x="0" y="15166"/>
                  </a:moveTo>
                  <a:lnTo>
                    <a:pt x="14073" y="21600"/>
                  </a:lnTo>
                  <a:lnTo>
                    <a:pt x="21600" y="0"/>
                  </a:lnTo>
                  <a:lnTo>
                    <a:pt x="0" y="15166"/>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1" name="Shape 8746"/>
            <p:cNvSpPr/>
            <p:nvPr/>
          </p:nvSpPr>
          <p:spPr>
            <a:xfrm>
              <a:off x="2011562" y="1351"/>
              <a:ext cx="1496935" cy="2753790"/>
            </a:xfrm>
            <a:custGeom>
              <a:avLst/>
              <a:gdLst/>
              <a:ahLst/>
              <a:cxnLst>
                <a:cxn ang="0">
                  <a:pos x="wd2" y="hd2"/>
                </a:cxn>
                <a:cxn ang="5400000">
                  <a:pos x="wd2" y="hd2"/>
                </a:cxn>
                <a:cxn ang="10800000">
                  <a:pos x="wd2" y="hd2"/>
                </a:cxn>
                <a:cxn ang="16200000">
                  <a:pos x="wd2" y="hd2"/>
                </a:cxn>
              </a:cxnLst>
              <a:rect l="0" t="0" r="r" b="b"/>
              <a:pathLst>
                <a:path w="21600" h="21600" extrusionOk="0">
                  <a:moveTo>
                    <a:pt x="0" y="10160"/>
                  </a:moveTo>
                  <a:lnTo>
                    <a:pt x="10411" y="21600"/>
                  </a:lnTo>
                  <a:lnTo>
                    <a:pt x="21600" y="0"/>
                  </a:lnTo>
                  <a:lnTo>
                    <a:pt x="0" y="1016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2" name="Shape 8747"/>
            <p:cNvSpPr/>
            <p:nvPr/>
          </p:nvSpPr>
          <p:spPr>
            <a:xfrm>
              <a:off x="3478" y="0"/>
              <a:ext cx="3501451" cy="14531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443" y="17896"/>
                  </a:lnTo>
                  <a:lnTo>
                    <a:pt x="21600" y="0"/>
                  </a:lnTo>
                  <a:lnTo>
                    <a:pt x="0" y="2160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grpSp>
      <p:grpSp>
        <p:nvGrpSpPr>
          <p:cNvPr id="53" name="Group 8748"/>
          <p:cNvGrpSpPr/>
          <p:nvPr/>
        </p:nvGrpSpPr>
        <p:grpSpPr>
          <a:xfrm rot="2760000">
            <a:off x="4971415" y="3865245"/>
            <a:ext cx="596900" cy="440055"/>
            <a:chOff x="0" y="0"/>
            <a:chExt cx="3508496" cy="2755140"/>
          </a:xfrm>
          <a:effectLst>
            <a:outerShdw blurRad="50800" dist="38100" dir="2700000" algn="tl" rotWithShape="0">
              <a:prstClr val="black">
                <a:alpha val="40000"/>
              </a:prstClr>
            </a:outerShdw>
          </a:effectLst>
        </p:grpSpPr>
        <p:sp>
          <p:nvSpPr>
            <p:cNvPr id="54" name="Shape 8742"/>
            <p:cNvSpPr/>
            <p:nvPr/>
          </p:nvSpPr>
          <p:spPr>
            <a:xfrm>
              <a:off x="1018575" y="4128"/>
              <a:ext cx="2480927" cy="2687733"/>
            </a:xfrm>
            <a:custGeom>
              <a:avLst/>
              <a:gdLst/>
              <a:ahLst/>
              <a:cxnLst>
                <a:cxn ang="0">
                  <a:pos x="wd2" y="hd2"/>
                </a:cxn>
                <a:cxn ang="5400000">
                  <a:pos x="wd2" y="hd2"/>
                </a:cxn>
                <a:cxn ang="10800000">
                  <a:pos x="wd2" y="hd2"/>
                </a:cxn>
                <a:cxn ang="16200000">
                  <a:pos x="wd2" y="hd2"/>
                </a:cxn>
              </a:cxnLst>
              <a:rect l="0" t="0" r="r" b="b"/>
              <a:pathLst>
                <a:path w="21600" h="21600" extrusionOk="0">
                  <a:moveTo>
                    <a:pt x="0" y="14535"/>
                  </a:moveTo>
                  <a:lnTo>
                    <a:pt x="21600" y="0"/>
                  </a:lnTo>
                  <a:lnTo>
                    <a:pt x="2081" y="21600"/>
                  </a:lnTo>
                  <a:lnTo>
                    <a:pt x="0" y="14535"/>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5" name="Shape 8743"/>
            <p:cNvSpPr/>
            <p:nvPr/>
          </p:nvSpPr>
          <p:spPr>
            <a:xfrm>
              <a:off x="1256989" y="94"/>
              <a:ext cx="2246977" cy="2697042"/>
            </a:xfrm>
            <a:custGeom>
              <a:avLst/>
              <a:gdLst/>
              <a:ahLst/>
              <a:cxnLst>
                <a:cxn ang="0">
                  <a:pos x="wd2" y="hd2"/>
                </a:cxn>
                <a:cxn ang="5400000">
                  <a:pos x="wd2" y="hd2"/>
                </a:cxn>
                <a:cxn ang="10800000">
                  <a:pos x="wd2" y="hd2"/>
                </a:cxn>
                <a:cxn ang="16200000">
                  <a:pos x="wd2" y="hd2"/>
                </a:cxn>
              </a:cxnLst>
              <a:rect l="0" t="0" r="r" b="b"/>
              <a:pathLst>
                <a:path w="21600" h="21600" extrusionOk="0">
                  <a:moveTo>
                    <a:pt x="202" y="15533"/>
                  </a:moveTo>
                  <a:lnTo>
                    <a:pt x="0" y="21600"/>
                  </a:lnTo>
                  <a:lnTo>
                    <a:pt x="21600" y="0"/>
                  </a:lnTo>
                  <a:lnTo>
                    <a:pt x="202" y="15533"/>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6" name="Shape 8744"/>
            <p:cNvSpPr/>
            <p:nvPr/>
          </p:nvSpPr>
          <p:spPr>
            <a:xfrm>
              <a:off x="0" y="970"/>
              <a:ext cx="3504058" cy="1814739"/>
            </a:xfrm>
            <a:custGeom>
              <a:avLst/>
              <a:gdLst/>
              <a:ahLst/>
              <a:cxnLst>
                <a:cxn ang="0">
                  <a:pos x="wd2" y="hd2"/>
                </a:cxn>
                <a:cxn ang="5400000">
                  <a:pos x="wd2" y="hd2"/>
                </a:cxn>
                <a:cxn ang="10800000">
                  <a:pos x="wd2" y="hd2"/>
                </a:cxn>
                <a:cxn ang="16200000">
                  <a:pos x="wd2" y="hd2"/>
                </a:cxn>
              </a:cxnLst>
              <a:rect l="0" t="0" r="r" b="b"/>
              <a:pathLst>
                <a:path w="21600" h="21600" extrusionOk="0">
                  <a:moveTo>
                    <a:pt x="0" y="17317"/>
                  </a:moveTo>
                  <a:lnTo>
                    <a:pt x="6301" y="21600"/>
                  </a:lnTo>
                  <a:lnTo>
                    <a:pt x="21600" y="0"/>
                  </a:lnTo>
                  <a:lnTo>
                    <a:pt x="0" y="17317"/>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7" name="Shape 8745"/>
            <p:cNvSpPr/>
            <p:nvPr/>
          </p:nvSpPr>
          <p:spPr>
            <a:xfrm>
              <a:off x="1278633" y="1318"/>
              <a:ext cx="2225700" cy="2753640"/>
            </a:xfrm>
            <a:custGeom>
              <a:avLst/>
              <a:gdLst/>
              <a:ahLst/>
              <a:cxnLst>
                <a:cxn ang="0">
                  <a:pos x="wd2" y="hd2"/>
                </a:cxn>
                <a:cxn ang="5400000">
                  <a:pos x="wd2" y="hd2"/>
                </a:cxn>
                <a:cxn ang="10800000">
                  <a:pos x="wd2" y="hd2"/>
                </a:cxn>
                <a:cxn ang="16200000">
                  <a:pos x="wd2" y="hd2"/>
                </a:cxn>
              </a:cxnLst>
              <a:rect l="0" t="0" r="r" b="b"/>
              <a:pathLst>
                <a:path w="21600" h="21600" extrusionOk="0">
                  <a:moveTo>
                    <a:pt x="0" y="15166"/>
                  </a:moveTo>
                  <a:lnTo>
                    <a:pt x="14073" y="21600"/>
                  </a:lnTo>
                  <a:lnTo>
                    <a:pt x="21600" y="0"/>
                  </a:lnTo>
                  <a:lnTo>
                    <a:pt x="0" y="15166"/>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8" name="Shape 8746"/>
            <p:cNvSpPr/>
            <p:nvPr/>
          </p:nvSpPr>
          <p:spPr>
            <a:xfrm>
              <a:off x="2011562" y="1351"/>
              <a:ext cx="1496935" cy="2753790"/>
            </a:xfrm>
            <a:custGeom>
              <a:avLst/>
              <a:gdLst/>
              <a:ahLst/>
              <a:cxnLst>
                <a:cxn ang="0">
                  <a:pos x="wd2" y="hd2"/>
                </a:cxn>
                <a:cxn ang="5400000">
                  <a:pos x="wd2" y="hd2"/>
                </a:cxn>
                <a:cxn ang="10800000">
                  <a:pos x="wd2" y="hd2"/>
                </a:cxn>
                <a:cxn ang="16200000">
                  <a:pos x="wd2" y="hd2"/>
                </a:cxn>
              </a:cxnLst>
              <a:rect l="0" t="0" r="r" b="b"/>
              <a:pathLst>
                <a:path w="21600" h="21600" extrusionOk="0">
                  <a:moveTo>
                    <a:pt x="0" y="10160"/>
                  </a:moveTo>
                  <a:lnTo>
                    <a:pt x="10411" y="21600"/>
                  </a:lnTo>
                  <a:lnTo>
                    <a:pt x="21600" y="0"/>
                  </a:lnTo>
                  <a:lnTo>
                    <a:pt x="0" y="1016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59" name="Shape 8747"/>
            <p:cNvSpPr/>
            <p:nvPr/>
          </p:nvSpPr>
          <p:spPr>
            <a:xfrm>
              <a:off x="3478" y="0"/>
              <a:ext cx="3501451" cy="14531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443" y="17896"/>
                  </a:lnTo>
                  <a:lnTo>
                    <a:pt x="21600" y="0"/>
                  </a:lnTo>
                  <a:lnTo>
                    <a:pt x="0" y="2160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grpSp>
      <p:grpSp>
        <p:nvGrpSpPr>
          <p:cNvPr id="60" name="Group 8748"/>
          <p:cNvGrpSpPr/>
          <p:nvPr/>
        </p:nvGrpSpPr>
        <p:grpSpPr>
          <a:xfrm rot="2880000">
            <a:off x="4908550" y="5198745"/>
            <a:ext cx="596900" cy="440055"/>
            <a:chOff x="0" y="0"/>
            <a:chExt cx="3508496" cy="2755140"/>
          </a:xfrm>
          <a:effectLst>
            <a:outerShdw blurRad="50800" dist="38100" dir="2700000" algn="tl" rotWithShape="0">
              <a:prstClr val="black">
                <a:alpha val="40000"/>
              </a:prstClr>
            </a:outerShdw>
          </a:effectLst>
        </p:grpSpPr>
        <p:sp>
          <p:nvSpPr>
            <p:cNvPr id="71" name="Shape 8742"/>
            <p:cNvSpPr/>
            <p:nvPr/>
          </p:nvSpPr>
          <p:spPr>
            <a:xfrm>
              <a:off x="1018575" y="4128"/>
              <a:ext cx="2480927" cy="2687733"/>
            </a:xfrm>
            <a:custGeom>
              <a:avLst/>
              <a:gdLst/>
              <a:ahLst/>
              <a:cxnLst>
                <a:cxn ang="0">
                  <a:pos x="wd2" y="hd2"/>
                </a:cxn>
                <a:cxn ang="5400000">
                  <a:pos x="wd2" y="hd2"/>
                </a:cxn>
                <a:cxn ang="10800000">
                  <a:pos x="wd2" y="hd2"/>
                </a:cxn>
                <a:cxn ang="16200000">
                  <a:pos x="wd2" y="hd2"/>
                </a:cxn>
              </a:cxnLst>
              <a:rect l="0" t="0" r="r" b="b"/>
              <a:pathLst>
                <a:path w="21600" h="21600" extrusionOk="0">
                  <a:moveTo>
                    <a:pt x="0" y="14535"/>
                  </a:moveTo>
                  <a:lnTo>
                    <a:pt x="21600" y="0"/>
                  </a:lnTo>
                  <a:lnTo>
                    <a:pt x="2081" y="21600"/>
                  </a:lnTo>
                  <a:lnTo>
                    <a:pt x="0" y="14535"/>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72" name="Shape 8743"/>
            <p:cNvSpPr/>
            <p:nvPr/>
          </p:nvSpPr>
          <p:spPr>
            <a:xfrm>
              <a:off x="1256989" y="94"/>
              <a:ext cx="2246977" cy="2697042"/>
            </a:xfrm>
            <a:custGeom>
              <a:avLst/>
              <a:gdLst/>
              <a:ahLst/>
              <a:cxnLst>
                <a:cxn ang="0">
                  <a:pos x="wd2" y="hd2"/>
                </a:cxn>
                <a:cxn ang="5400000">
                  <a:pos x="wd2" y="hd2"/>
                </a:cxn>
                <a:cxn ang="10800000">
                  <a:pos x="wd2" y="hd2"/>
                </a:cxn>
                <a:cxn ang="16200000">
                  <a:pos x="wd2" y="hd2"/>
                </a:cxn>
              </a:cxnLst>
              <a:rect l="0" t="0" r="r" b="b"/>
              <a:pathLst>
                <a:path w="21600" h="21600" extrusionOk="0">
                  <a:moveTo>
                    <a:pt x="202" y="15533"/>
                  </a:moveTo>
                  <a:lnTo>
                    <a:pt x="0" y="21600"/>
                  </a:lnTo>
                  <a:lnTo>
                    <a:pt x="21600" y="0"/>
                  </a:lnTo>
                  <a:lnTo>
                    <a:pt x="202" y="15533"/>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73" name="Shape 8744"/>
            <p:cNvSpPr/>
            <p:nvPr/>
          </p:nvSpPr>
          <p:spPr>
            <a:xfrm>
              <a:off x="0" y="970"/>
              <a:ext cx="3504058" cy="1814739"/>
            </a:xfrm>
            <a:custGeom>
              <a:avLst/>
              <a:gdLst/>
              <a:ahLst/>
              <a:cxnLst>
                <a:cxn ang="0">
                  <a:pos x="wd2" y="hd2"/>
                </a:cxn>
                <a:cxn ang="5400000">
                  <a:pos x="wd2" y="hd2"/>
                </a:cxn>
                <a:cxn ang="10800000">
                  <a:pos x="wd2" y="hd2"/>
                </a:cxn>
                <a:cxn ang="16200000">
                  <a:pos x="wd2" y="hd2"/>
                </a:cxn>
              </a:cxnLst>
              <a:rect l="0" t="0" r="r" b="b"/>
              <a:pathLst>
                <a:path w="21600" h="21600" extrusionOk="0">
                  <a:moveTo>
                    <a:pt x="0" y="17317"/>
                  </a:moveTo>
                  <a:lnTo>
                    <a:pt x="6301" y="21600"/>
                  </a:lnTo>
                  <a:lnTo>
                    <a:pt x="21600" y="0"/>
                  </a:lnTo>
                  <a:lnTo>
                    <a:pt x="0" y="17317"/>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74" name="Shape 8745"/>
            <p:cNvSpPr/>
            <p:nvPr/>
          </p:nvSpPr>
          <p:spPr>
            <a:xfrm>
              <a:off x="1278633" y="1318"/>
              <a:ext cx="2225700" cy="2753640"/>
            </a:xfrm>
            <a:custGeom>
              <a:avLst/>
              <a:gdLst/>
              <a:ahLst/>
              <a:cxnLst>
                <a:cxn ang="0">
                  <a:pos x="wd2" y="hd2"/>
                </a:cxn>
                <a:cxn ang="5400000">
                  <a:pos x="wd2" y="hd2"/>
                </a:cxn>
                <a:cxn ang="10800000">
                  <a:pos x="wd2" y="hd2"/>
                </a:cxn>
                <a:cxn ang="16200000">
                  <a:pos x="wd2" y="hd2"/>
                </a:cxn>
              </a:cxnLst>
              <a:rect l="0" t="0" r="r" b="b"/>
              <a:pathLst>
                <a:path w="21600" h="21600" extrusionOk="0">
                  <a:moveTo>
                    <a:pt x="0" y="15166"/>
                  </a:moveTo>
                  <a:lnTo>
                    <a:pt x="14073" y="21600"/>
                  </a:lnTo>
                  <a:lnTo>
                    <a:pt x="21600" y="0"/>
                  </a:lnTo>
                  <a:lnTo>
                    <a:pt x="0" y="15166"/>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75" name="Shape 8746"/>
            <p:cNvSpPr/>
            <p:nvPr/>
          </p:nvSpPr>
          <p:spPr>
            <a:xfrm>
              <a:off x="2011562" y="1351"/>
              <a:ext cx="1496935" cy="2753790"/>
            </a:xfrm>
            <a:custGeom>
              <a:avLst/>
              <a:gdLst/>
              <a:ahLst/>
              <a:cxnLst>
                <a:cxn ang="0">
                  <a:pos x="wd2" y="hd2"/>
                </a:cxn>
                <a:cxn ang="5400000">
                  <a:pos x="wd2" y="hd2"/>
                </a:cxn>
                <a:cxn ang="10800000">
                  <a:pos x="wd2" y="hd2"/>
                </a:cxn>
                <a:cxn ang="16200000">
                  <a:pos x="wd2" y="hd2"/>
                </a:cxn>
              </a:cxnLst>
              <a:rect l="0" t="0" r="r" b="b"/>
              <a:pathLst>
                <a:path w="21600" h="21600" extrusionOk="0">
                  <a:moveTo>
                    <a:pt x="0" y="10160"/>
                  </a:moveTo>
                  <a:lnTo>
                    <a:pt x="10411" y="21600"/>
                  </a:lnTo>
                  <a:lnTo>
                    <a:pt x="21600" y="0"/>
                  </a:lnTo>
                  <a:lnTo>
                    <a:pt x="0" y="1016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sp>
          <p:nvSpPr>
            <p:cNvPr id="76" name="Shape 8747"/>
            <p:cNvSpPr/>
            <p:nvPr/>
          </p:nvSpPr>
          <p:spPr>
            <a:xfrm>
              <a:off x="3478" y="0"/>
              <a:ext cx="3501451" cy="145311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1443" y="17896"/>
                  </a:lnTo>
                  <a:lnTo>
                    <a:pt x="21600" y="0"/>
                  </a:lnTo>
                  <a:lnTo>
                    <a:pt x="0" y="21600"/>
                  </a:lnTo>
                  <a:close/>
                </a:path>
              </a:pathLst>
            </a:custGeom>
            <a:solidFill>
              <a:srgbClr val="FFFFFF"/>
            </a:solidFill>
            <a:ln w="25400" cap="flat">
              <a:solidFill>
                <a:srgbClr val="660874"/>
              </a:solidFill>
              <a:prstDash val="solid"/>
              <a:miter lim="400000"/>
            </a:ln>
            <a:effectLst/>
          </p:spPr>
          <p:txBody>
            <a:bodyPr wrap="square" lIns="38100" tIns="38100" rIns="38100" bIns="38100" numCol="1" anchor="ctr">
              <a:noAutofit/>
            </a:bodyPr>
            <a:p>
              <a:pPr algn="ctr" defTabSz="825500" hangingPunct="0">
                <a:defRPr sz="3000">
                  <a:solidFill>
                    <a:srgbClr val="000000"/>
                  </a:solidFill>
                  <a:latin typeface="Helvetica Light"/>
                  <a:ea typeface="Helvetica Light"/>
                  <a:cs typeface="Helvetica Light"/>
                  <a:sym typeface="Helvetica Light"/>
                </a:defRPr>
              </a:pPr>
              <a:endParaRPr sz="3000" kern="0">
                <a:solidFill>
                  <a:srgbClr val="000000"/>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2"/>
                                        </p:tgtEl>
                                        <p:attrNameLst>
                                          <p:attrName>style.visibility</p:attrName>
                                        </p:attrNameLst>
                                      </p:cBhvr>
                                      <p:to>
                                        <p:strVal val="visible"/>
                                      </p:to>
                                    </p:set>
                                    <p:animEffect transition="in" filter="blinds(horizontal)">
                                      <p:cBhvr>
                                        <p:cTn id="7" dur="250"/>
                                        <p:tgtEl>
                                          <p:spTgt spid="2"/>
                                        </p:tgtEl>
                                      </p:cBhvr>
                                    </p:animEffect>
                                  </p:childTnLst>
                                </p:cTn>
                              </p:par>
                              <p:par>
                                <p:cTn id="8" presetID="3" presetClass="entr" presetSubtype="10" fill="hold" grpId="0" nodeType="withEffect">
                                  <p:stCondLst>
                                    <p:cond delay="0"/>
                                  </p:stCondLst>
                                  <p:childTnLst>
                                    <p:set>
                                      <p:cBhvr>
                                        <p:cTn id="9" dur="250" fill="hold">
                                          <p:stCondLst>
                                            <p:cond delay="0"/>
                                          </p:stCondLst>
                                        </p:cTn>
                                        <p:tgtEl>
                                          <p:spTgt spid="3"/>
                                        </p:tgtEl>
                                        <p:attrNameLst>
                                          <p:attrName>style.visibility</p:attrName>
                                        </p:attrNameLst>
                                      </p:cBhvr>
                                      <p:to>
                                        <p:strVal val="visible"/>
                                      </p:to>
                                    </p:set>
                                    <p:animEffect transition="in" filter="blinds(horizontal)">
                                      <p:cBhvr>
                                        <p:cTn id="10" dur="250"/>
                                        <p:tgtEl>
                                          <p:spTgt spid="3"/>
                                        </p:tgtEl>
                                      </p:cBhvr>
                                    </p:animEffect>
                                  </p:childTnLst>
                                </p:cTn>
                              </p:par>
                              <p:par>
                                <p:cTn id="11" presetID="3" presetClass="entr" presetSubtype="10" fill="hold" grpId="0" nodeType="withEffect">
                                  <p:stCondLst>
                                    <p:cond delay="0"/>
                                  </p:stCondLst>
                                  <p:childTnLst>
                                    <p:set>
                                      <p:cBhvr>
                                        <p:cTn id="12" dur="250" fill="hold">
                                          <p:stCondLst>
                                            <p:cond delay="0"/>
                                          </p:stCondLst>
                                        </p:cTn>
                                        <p:tgtEl>
                                          <p:spTgt spid="4"/>
                                        </p:tgtEl>
                                        <p:attrNameLst>
                                          <p:attrName>style.visibility</p:attrName>
                                        </p:attrNameLst>
                                      </p:cBhvr>
                                      <p:to>
                                        <p:strVal val="visible"/>
                                      </p:to>
                                    </p:set>
                                    <p:animEffect transition="in" filter="blinds(horizontal)">
                                      <p:cBhvr>
                                        <p:cTn id="13" dur="250"/>
                                        <p:tgtEl>
                                          <p:spTgt spid="4"/>
                                        </p:tgtEl>
                                      </p:cBhvr>
                                    </p:animEffect>
                                  </p:childTnLst>
                                </p:cTn>
                              </p:par>
                              <p:par>
                                <p:cTn id="14" presetID="3" presetClass="entr" presetSubtype="10" fill="hold" grpId="0" nodeType="withEffect">
                                  <p:stCondLst>
                                    <p:cond delay="0"/>
                                  </p:stCondLst>
                                  <p:childTnLst>
                                    <p:set>
                                      <p:cBhvr>
                                        <p:cTn id="15" dur="250" fill="hold">
                                          <p:stCondLst>
                                            <p:cond delay="0"/>
                                          </p:stCondLst>
                                        </p:cTn>
                                        <p:tgtEl>
                                          <p:spTgt spid="5"/>
                                        </p:tgtEl>
                                        <p:attrNameLst>
                                          <p:attrName>style.visibility</p:attrName>
                                        </p:attrNameLst>
                                      </p:cBhvr>
                                      <p:to>
                                        <p:strVal val="visible"/>
                                      </p:to>
                                    </p:set>
                                    <p:animEffect transition="in" filter="blinds(horizontal)">
                                      <p:cBhvr>
                                        <p:cTn id="16" dur="250"/>
                                        <p:tgtEl>
                                          <p:spTgt spid="5"/>
                                        </p:tgtEl>
                                      </p:cBhvr>
                                    </p:animEffect>
                                  </p:childTnLst>
                                </p:cTn>
                              </p:par>
                              <p:par>
                                <p:cTn id="17" presetID="3" presetClass="entr" presetSubtype="10" fill="hold" grpId="0" nodeType="withEffect">
                                  <p:stCondLst>
                                    <p:cond delay="0"/>
                                  </p:stCondLst>
                                  <p:childTnLst>
                                    <p:set>
                                      <p:cBhvr>
                                        <p:cTn id="18" dur="250" fill="hold">
                                          <p:stCondLst>
                                            <p:cond delay="0"/>
                                          </p:stCondLst>
                                        </p:cTn>
                                        <p:tgtEl>
                                          <p:spTgt spid="6"/>
                                        </p:tgtEl>
                                        <p:attrNameLst>
                                          <p:attrName>style.visibility</p:attrName>
                                        </p:attrNameLst>
                                      </p:cBhvr>
                                      <p:to>
                                        <p:strVal val="visible"/>
                                      </p:to>
                                    </p:set>
                                    <p:animEffect transition="in" filter="blinds(horizontal)">
                                      <p:cBhvr>
                                        <p:cTn id="19" dur="250"/>
                                        <p:tgtEl>
                                          <p:spTgt spid="6"/>
                                        </p:tgtEl>
                                      </p:cBhvr>
                                    </p:animEffect>
                                  </p:childTnLst>
                                </p:cTn>
                              </p:par>
                              <p:par>
                                <p:cTn id="20" presetID="3" presetClass="entr" presetSubtype="10" fill="hold" grpId="0" nodeType="withEffect">
                                  <p:stCondLst>
                                    <p:cond delay="0"/>
                                  </p:stCondLst>
                                  <p:childTnLst>
                                    <p:set>
                                      <p:cBhvr>
                                        <p:cTn id="21" dur="250" fill="hold">
                                          <p:stCondLst>
                                            <p:cond delay="0"/>
                                          </p:stCondLst>
                                        </p:cTn>
                                        <p:tgtEl>
                                          <p:spTgt spid="7"/>
                                        </p:tgtEl>
                                        <p:attrNameLst>
                                          <p:attrName>style.visibility</p:attrName>
                                        </p:attrNameLst>
                                      </p:cBhvr>
                                      <p:to>
                                        <p:strVal val="visible"/>
                                      </p:to>
                                    </p:set>
                                    <p:animEffect transition="in" filter="blinds(horizontal)">
                                      <p:cBhvr>
                                        <p:cTn id="22" dur="250"/>
                                        <p:tgtEl>
                                          <p:spTgt spid="7"/>
                                        </p:tgtEl>
                                      </p:cBhvr>
                                    </p:animEffect>
                                  </p:childTnLst>
                                </p:cTn>
                              </p:par>
                              <p:par>
                                <p:cTn id="23" presetID="3" presetClass="entr" presetSubtype="10" fill="hold" grpId="0" nodeType="withEffect">
                                  <p:stCondLst>
                                    <p:cond delay="0"/>
                                  </p:stCondLst>
                                  <p:childTnLst>
                                    <p:set>
                                      <p:cBhvr>
                                        <p:cTn id="24" dur="250" fill="hold">
                                          <p:stCondLst>
                                            <p:cond delay="0"/>
                                          </p:stCondLst>
                                        </p:cTn>
                                        <p:tgtEl>
                                          <p:spTgt spid="8"/>
                                        </p:tgtEl>
                                        <p:attrNameLst>
                                          <p:attrName>style.visibility</p:attrName>
                                        </p:attrNameLst>
                                      </p:cBhvr>
                                      <p:to>
                                        <p:strVal val="visible"/>
                                      </p:to>
                                    </p:set>
                                    <p:animEffect transition="in" filter="blinds(horizontal)">
                                      <p:cBhvr>
                                        <p:cTn id="25" dur="250"/>
                                        <p:tgtEl>
                                          <p:spTgt spid="8"/>
                                        </p:tgtEl>
                                      </p:cBhvr>
                                    </p:animEffect>
                                  </p:childTnLst>
                                </p:cTn>
                              </p:par>
                              <p:par>
                                <p:cTn id="26" presetID="3" presetClass="entr" presetSubtype="10" fill="hold" grpId="0" nodeType="withEffect">
                                  <p:stCondLst>
                                    <p:cond delay="0"/>
                                  </p:stCondLst>
                                  <p:childTnLst>
                                    <p:set>
                                      <p:cBhvr>
                                        <p:cTn id="27" dur="250" fill="hold">
                                          <p:stCondLst>
                                            <p:cond delay="0"/>
                                          </p:stCondLst>
                                        </p:cTn>
                                        <p:tgtEl>
                                          <p:spTgt spid="9"/>
                                        </p:tgtEl>
                                        <p:attrNameLst>
                                          <p:attrName>style.visibility</p:attrName>
                                        </p:attrNameLst>
                                      </p:cBhvr>
                                      <p:to>
                                        <p:strVal val="visible"/>
                                      </p:to>
                                    </p:set>
                                    <p:animEffect transition="in" filter="blinds(horizontal)">
                                      <p:cBhvr>
                                        <p:cTn id="28" dur="250"/>
                                        <p:tgtEl>
                                          <p:spTgt spid="9"/>
                                        </p:tgtEl>
                                      </p:cBhvr>
                                    </p:animEffect>
                                  </p:childTnLst>
                                </p:cTn>
                              </p:par>
                              <p:par>
                                <p:cTn id="29" presetID="3" presetClass="entr" presetSubtype="10" fill="hold" grpId="0" nodeType="withEffect">
                                  <p:stCondLst>
                                    <p:cond delay="0"/>
                                  </p:stCondLst>
                                  <p:childTnLst>
                                    <p:set>
                                      <p:cBhvr>
                                        <p:cTn id="30" dur="250" fill="hold">
                                          <p:stCondLst>
                                            <p:cond delay="0"/>
                                          </p:stCondLst>
                                        </p:cTn>
                                        <p:tgtEl>
                                          <p:spTgt spid="10"/>
                                        </p:tgtEl>
                                        <p:attrNameLst>
                                          <p:attrName>style.visibility</p:attrName>
                                        </p:attrNameLst>
                                      </p:cBhvr>
                                      <p:to>
                                        <p:strVal val="visible"/>
                                      </p:to>
                                    </p:set>
                                    <p:animEffect transition="in" filter="blinds(horizontal)">
                                      <p:cBhvr>
                                        <p:cTn id="31" dur="250"/>
                                        <p:tgtEl>
                                          <p:spTgt spid="10"/>
                                        </p:tgtEl>
                                      </p:cBhvr>
                                    </p:animEffect>
                                  </p:childTnLst>
                                </p:cTn>
                              </p:par>
                              <p:par>
                                <p:cTn id="32" presetID="3" presetClass="entr" presetSubtype="10" fill="hold" grpId="0" nodeType="withEffect">
                                  <p:stCondLst>
                                    <p:cond delay="0"/>
                                  </p:stCondLst>
                                  <p:childTnLst>
                                    <p:set>
                                      <p:cBhvr>
                                        <p:cTn id="33" dur="250" fill="hold">
                                          <p:stCondLst>
                                            <p:cond delay="0"/>
                                          </p:stCondLst>
                                        </p:cTn>
                                        <p:tgtEl>
                                          <p:spTgt spid="11"/>
                                        </p:tgtEl>
                                        <p:attrNameLst>
                                          <p:attrName>style.visibility</p:attrName>
                                        </p:attrNameLst>
                                      </p:cBhvr>
                                      <p:to>
                                        <p:strVal val="visible"/>
                                      </p:to>
                                    </p:set>
                                    <p:animEffect transition="in" filter="blinds(horizontal)">
                                      <p:cBhvr>
                                        <p:cTn id="34" dur="250"/>
                                        <p:tgtEl>
                                          <p:spTgt spid="11"/>
                                        </p:tgtEl>
                                      </p:cBhvr>
                                    </p:animEffect>
                                  </p:childTnLst>
                                </p:cTn>
                              </p:par>
                              <p:par>
                                <p:cTn id="35" presetID="3" presetClass="entr" presetSubtype="10" fill="hold" grpId="0" nodeType="withEffect">
                                  <p:stCondLst>
                                    <p:cond delay="0"/>
                                  </p:stCondLst>
                                  <p:childTnLst>
                                    <p:set>
                                      <p:cBhvr>
                                        <p:cTn id="36" dur="250" fill="hold">
                                          <p:stCondLst>
                                            <p:cond delay="0"/>
                                          </p:stCondLst>
                                        </p:cTn>
                                        <p:tgtEl>
                                          <p:spTgt spid="12"/>
                                        </p:tgtEl>
                                        <p:attrNameLst>
                                          <p:attrName>style.visibility</p:attrName>
                                        </p:attrNameLst>
                                      </p:cBhvr>
                                      <p:to>
                                        <p:strVal val="visible"/>
                                      </p:to>
                                    </p:set>
                                    <p:animEffect transition="in" filter="blinds(horizontal)">
                                      <p:cBhvr>
                                        <p:cTn id="37" dur="250"/>
                                        <p:tgtEl>
                                          <p:spTgt spid="12"/>
                                        </p:tgtEl>
                                      </p:cBhvr>
                                    </p:animEffect>
                                  </p:childTnLst>
                                </p:cTn>
                              </p:par>
                              <p:par>
                                <p:cTn id="38" presetID="3" presetClass="entr" presetSubtype="10" fill="hold" grpId="0" nodeType="withEffect">
                                  <p:stCondLst>
                                    <p:cond delay="0"/>
                                  </p:stCondLst>
                                  <p:childTnLst>
                                    <p:set>
                                      <p:cBhvr>
                                        <p:cTn id="39" dur="250" fill="hold">
                                          <p:stCondLst>
                                            <p:cond delay="0"/>
                                          </p:stCondLst>
                                        </p:cTn>
                                        <p:tgtEl>
                                          <p:spTgt spid="13"/>
                                        </p:tgtEl>
                                        <p:attrNameLst>
                                          <p:attrName>style.visibility</p:attrName>
                                        </p:attrNameLst>
                                      </p:cBhvr>
                                      <p:to>
                                        <p:strVal val="visible"/>
                                      </p:to>
                                    </p:set>
                                    <p:animEffect transition="in" filter="blinds(horizontal)">
                                      <p:cBhvr>
                                        <p:cTn id="40" dur="250"/>
                                        <p:tgtEl>
                                          <p:spTgt spid="13"/>
                                        </p:tgtEl>
                                      </p:cBhvr>
                                    </p:animEffect>
                                  </p:childTnLst>
                                </p:cTn>
                              </p:par>
                              <p:par>
                                <p:cTn id="41" presetID="3" presetClass="entr" presetSubtype="10" fill="hold" grpId="0" nodeType="withEffect">
                                  <p:stCondLst>
                                    <p:cond delay="0"/>
                                  </p:stCondLst>
                                  <p:childTnLst>
                                    <p:set>
                                      <p:cBhvr>
                                        <p:cTn id="42" dur="250" fill="hold">
                                          <p:stCondLst>
                                            <p:cond delay="0"/>
                                          </p:stCondLst>
                                        </p:cTn>
                                        <p:tgtEl>
                                          <p:spTgt spid="14"/>
                                        </p:tgtEl>
                                        <p:attrNameLst>
                                          <p:attrName>style.visibility</p:attrName>
                                        </p:attrNameLst>
                                      </p:cBhvr>
                                      <p:to>
                                        <p:strVal val="visible"/>
                                      </p:to>
                                    </p:set>
                                    <p:animEffect transition="in" filter="blinds(horizontal)">
                                      <p:cBhvr>
                                        <p:cTn id="43" dur="250"/>
                                        <p:tgtEl>
                                          <p:spTgt spid="14"/>
                                        </p:tgtEl>
                                      </p:cBhvr>
                                    </p:animEffect>
                                  </p:childTnLst>
                                </p:cTn>
                              </p:par>
                              <p:par>
                                <p:cTn id="44" presetID="3" presetClass="entr" presetSubtype="10" fill="hold" grpId="0" nodeType="withEffect">
                                  <p:stCondLst>
                                    <p:cond delay="0"/>
                                  </p:stCondLst>
                                  <p:childTnLst>
                                    <p:set>
                                      <p:cBhvr>
                                        <p:cTn id="45" dur="250" fill="hold">
                                          <p:stCondLst>
                                            <p:cond delay="0"/>
                                          </p:stCondLst>
                                        </p:cTn>
                                        <p:tgtEl>
                                          <p:spTgt spid="27"/>
                                        </p:tgtEl>
                                        <p:attrNameLst>
                                          <p:attrName>style.visibility</p:attrName>
                                        </p:attrNameLst>
                                      </p:cBhvr>
                                      <p:to>
                                        <p:strVal val="visible"/>
                                      </p:to>
                                    </p:set>
                                    <p:animEffect transition="in" filter="blinds(horizontal)">
                                      <p:cBhvr>
                                        <p:cTn id="46" dur="250"/>
                                        <p:tgtEl>
                                          <p:spTgt spid="27"/>
                                        </p:tgtEl>
                                      </p:cBhvr>
                                    </p:animEffect>
                                  </p:childTnLst>
                                </p:cTn>
                              </p:par>
                              <p:par>
                                <p:cTn id="47" presetID="3" presetClass="entr" presetSubtype="10" fill="hold" grpId="0" nodeType="withEffect">
                                  <p:stCondLst>
                                    <p:cond delay="0"/>
                                  </p:stCondLst>
                                  <p:childTnLst>
                                    <p:set>
                                      <p:cBhvr>
                                        <p:cTn id="48" dur="250" fill="hold">
                                          <p:stCondLst>
                                            <p:cond delay="0"/>
                                          </p:stCondLst>
                                        </p:cTn>
                                        <p:tgtEl>
                                          <p:spTgt spid="28"/>
                                        </p:tgtEl>
                                        <p:attrNameLst>
                                          <p:attrName>style.visibility</p:attrName>
                                        </p:attrNameLst>
                                      </p:cBhvr>
                                      <p:to>
                                        <p:strVal val="visible"/>
                                      </p:to>
                                    </p:set>
                                    <p:animEffect transition="in" filter="blinds(horizontal)">
                                      <p:cBhvr>
                                        <p:cTn id="49" dur="250"/>
                                        <p:tgtEl>
                                          <p:spTgt spid="28"/>
                                        </p:tgtEl>
                                      </p:cBhvr>
                                    </p:animEffect>
                                  </p:childTnLst>
                                </p:cTn>
                              </p:par>
                              <p:par>
                                <p:cTn id="50" presetID="3" presetClass="entr" presetSubtype="10" fill="hold" grpId="0" nodeType="withEffect">
                                  <p:stCondLst>
                                    <p:cond delay="0"/>
                                  </p:stCondLst>
                                  <p:childTnLst>
                                    <p:set>
                                      <p:cBhvr>
                                        <p:cTn id="51" dur="250" fill="hold">
                                          <p:stCondLst>
                                            <p:cond delay="0"/>
                                          </p:stCondLst>
                                        </p:cTn>
                                        <p:tgtEl>
                                          <p:spTgt spid="29"/>
                                        </p:tgtEl>
                                        <p:attrNameLst>
                                          <p:attrName>style.visibility</p:attrName>
                                        </p:attrNameLst>
                                      </p:cBhvr>
                                      <p:to>
                                        <p:strVal val="visible"/>
                                      </p:to>
                                    </p:set>
                                    <p:animEffect transition="in" filter="blinds(horizontal)">
                                      <p:cBhvr>
                                        <p:cTn id="52" dur="250"/>
                                        <p:tgtEl>
                                          <p:spTgt spid="29"/>
                                        </p:tgtEl>
                                      </p:cBhvr>
                                    </p:animEffect>
                                  </p:childTnLst>
                                </p:cTn>
                              </p:par>
                              <p:par>
                                <p:cTn id="53" presetID="3" presetClass="entr" presetSubtype="10" fill="hold" grpId="0" nodeType="withEffect">
                                  <p:stCondLst>
                                    <p:cond delay="0"/>
                                  </p:stCondLst>
                                  <p:childTnLst>
                                    <p:set>
                                      <p:cBhvr>
                                        <p:cTn id="54" dur="250" fill="hold">
                                          <p:stCondLst>
                                            <p:cond delay="0"/>
                                          </p:stCondLst>
                                        </p:cTn>
                                        <p:tgtEl>
                                          <p:spTgt spid="30"/>
                                        </p:tgtEl>
                                        <p:attrNameLst>
                                          <p:attrName>style.visibility</p:attrName>
                                        </p:attrNameLst>
                                      </p:cBhvr>
                                      <p:to>
                                        <p:strVal val="visible"/>
                                      </p:to>
                                    </p:set>
                                    <p:animEffect transition="in" filter="blinds(horizontal)">
                                      <p:cBhvr>
                                        <p:cTn id="55" dur="250"/>
                                        <p:tgtEl>
                                          <p:spTgt spid="30"/>
                                        </p:tgtEl>
                                      </p:cBhvr>
                                    </p:animEffect>
                                  </p:childTnLst>
                                </p:cTn>
                              </p:par>
                              <p:par>
                                <p:cTn id="56" presetID="3" presetClass="entr" presetSubtype="10" fill="hold" grpId="0" nodeType="withEffect">
                                  <p:stCondLst>
                                    <p:cond delay="0"/>
                                  </p:stCondLst>
                                  <p:childTnLst>
                                    <p:set>
                                      <p:cBhvr>
                                        <p:cTn id="57" dur="250" fill="hold">
                                          <p:stCondLst>
                                            <p:cond delay="0"/>
                                          </p:stCondLst>
                                        </p:cTn>
                                        <p:tgtEl>
                                          <p:spTgt spid="31"/>
                                        </p:tgtEl>
                                        <p:attrNameLst>
                                          <p:attrName>style.visibility</p:attrName>
                                        </p:attrNameLst>
                                      </p:cBhvr>
                                      <p:to>
                                        <p:strVal val="visible"/>
                                      </p:to>
                                    </p:set>
                                    <p:animEffect transition="in" filter="blinds(horizontal)">
                                      <p:cBhvr>
                                        <p:cTn id="58" dur="250"/>
                                        <p:tgtEl>
                                          <p:spTgt spid="31"/>
                                        </p:tgtEl>
                                      </p:cBhvr>
                                    </p:animEffect>
                                  </p:childTnLst>
                                </p:cTn>
                              </p:par>
                              <p:par>
                                <p:cTn id="59" presetID="3" presetClass="entr" presetSubtype="10" fill="hold" grpId="0" nodeType="withEffect">
                                  <p:stCondLst>
                                    <p:cond delay="0"/>
                                  </p:stCondLst>
                                  <p:childTnLst>
                                    <p:set>
                                      <p:cBhvr>
                                        <p:cTn id="60" dur="250" fill="hold">
                                          <p:stCondLst>
                                            <p:cond delay="0"/>
                                          </p:stCondLst>
                                        </p:cTn>
                                        <p:tgtEl>
                                          <p:spTgt spid="32"/>
                                        </p:tgtEl>
                                        <p:attrNameLst>
                                          <p:attrName>style.visibility</p:attrName>
                                        </p:attrNameLst>
                                      </p:cBhvr>
                                      <p:to>
                                        <p:strVal val="visible"/>
                                      </p:to>
                                    </p:set>
                                    <p:animEffect transition="in" filter="blinds(horizontal)">
                                      <p:cBhvr>
                                        <p:cTn id="61" dur="250"/>
                                        <p:tgtEl>
                                          <p:spTgt spid="32"/>
                                        </p:tgtEl>
                                      </p:cBhvr>
                                    </p:animEffect>
                                  </p:childTnLst>
                                </p:cTn>
                              </p:par>
                              <p:par>
                                <p:cTn id="62" presetID="3" presetClass="entr" presetSubtype="10" fill="hold" grpId="0" nodeType="withEffect">
                                  <p:stCondLst>
                                    <p:cond delay="0"/>
                                  </p:stCondLst>
                                  <p:childTnLst>
                                    <p:set>
                                      <p:cBhvr>
                                        <p:cTn id="63" dur="250" fill="hold">
                                          <p:stCondLst>
                                            <p:cond delay="0"/>
                                          </p:stCondLst>
                                        </p:cTn>
                                        <p:tgtEl>
                                          <p:spTgt spid="33"/>
                                        </p:tgtEl>
                                        <p:attrNameLst>
                                          <p:attrName>style.visibility</p:attrName>
                                        </p:attrNameLst>
                                      </p:cBhvr>
                                      <p:to>
                                        <p:strVal val="visible"/>
                                      </p:to>
                                    </p:set>
                                    <p:animEffect transition="in" filter="blinds(horizontal)">
                                      <p:cBhvr>
                                        <p:cTn id="64" dur="250"/>
                                        <p:tgtEl>
                                          <p:spTgt spid="33"/>
                                        </p:tgtEl>
                                      </p:cBhvr>
                                    </p:animEffect>
                                  </p:childTnLst>
                                </p:cTn>
                              </p:par>
                              <p:par>
                                <p:cTn id="65" presetID="3" presetClass="entr" presetSubtype="10" fill="hold" grpId="0" nodeType="withEffect">
                                  <p:stCondLst>
                                    <p:cond delay="0"/>
                                  </p:stCondLst>
                                  <p:childTnLst>
                                    <p:set>
                                      <p:cBhvr>
                                        <p:cTn id="66" dur="250" fill="hold">
                                          <p:stCondLst>
                                            <p:cond delay="0"/>
                                          </p:stCondLst>
                                        </p:cTn>
                                        <p:tgtEl>
                                          <p:spTgt spid="34"/>
                                        </p:tgtEl>
                                        <p:attrNameLst>
                                          <p:attrName>style.visibility</p:attrName>
                                        </p:attrNameLst>
                                      </p:cBhvr>
                                      <p:to>
                                        <p:strVal val="visible"/>
                                      </p:to>
                                    </p:set>
                                    <p:animEffect transition="in" filter="blinds(horizontal)">
                                      <p:cBhvr>
                                        <p:cTn id="67" dur="250"/>
                                        <p:tgtEl>
                                          <p:spTgt spid="34"/>
                                        </p:tgtEl>
                                      </p:cBhvr>
                                    </p:animEffect>
                                  </p:childTnLst>
                                </p:cTn>
                              </p:par>
                              <p:par>
                                <p:cTn id="68" presetID="3" presetClass="entr" presetSubtype="10" fill="hold" grpId="0" nodeType="withEffect">
                                  <p:stCondLst>
                                    <p:cond delay="0"/>
                                  </p:stCondLst>
                                  <p:childTnLst>
                                    <p:set>
                                      <p:cBhvr>
                                        <p:cTn id="69" dur="250" fill="hold">
                                          <p:stCondLst>
                                            <p:cond delay="0"/>
                                          </p:stCondLst>
                                        </p:cTn>
                                        <p:tgtEl>
                                          <p:spTgt spid="35"/>
                                        </p:tgtEl>
                                        <p:attrNameLst>
                                          <p:attrName>style.visibility</p:attrName>
                                        </p:attrNameLst>
                                      </p:cBhvr>
                                      <p:to>
                                        <p:strVal val="visible"/>
                                      </p:to>
                                    </p:set>
                                    <p:animEffect transition="in" filter="blinds(horizontal)">
                                      <p:cBhvr>
                                        <p:cTn id="70" dur="250"/>
                                        <p:tgtEl>
                                          <p:spTgt spid="35"/>
                                        </p:tgtEl>
                                      </p:cBhvr>
                                    </p:animEffect>
                                  </p:childTnLst>
                                </p:cTn>
                              </p:par>
                              <p:par>
                                <p:cTn id="71" presetID="3" presetClass="entr" presetSubtype="10" fill="hold" grpId="0" nodeType="withEffect">
                                  <p:stCondLst>
                                    <p:cond delay="0"/>
                                  </p:stCondLst>
                                  <p:childTnLst>
                                    <p:set>
                                      <p:cBhvr>
                                        <p:cTn id="72" dur="250" fill="hold">
                                          <p:stCondLst>
                                            <p:cond delay="0"/>
                                          </p:stCondLst>
                                        </p:cTn>
                                        <p:tgtEl>
                                          <p:spTgt spid="36"/>
                                        </p:tgtEl>
                                        <p:attrNameLst>
                                          <p:attrName>style.visibility</p:attrName>
                                        </p:attrNameLst>
                                      </p:cBhvr>
                                      <p:to>
                                        <p:strVal val="visible"/>
                                      </p:to>
                                    </p:set>
                                    <p:animEffect transition="in" filter="blinds(horizontal)">
                                      <p:cBhvr>
                                        <p:cTn id="73" dur="250"/>
                                        <p:tgtEl>
                                          <p:spTgt spid="36"/>
                                        </p:tgtEl>
                                      </p:cBhvr>
                                    </p:animEffect>
                                  </p:childTnLst>
                                </p:cTn>
                              </p:par>
                              <p:par>
                                <p:cTn id="74" presetID="3" presetClass="entr" presetSubtype="10" fill="hold" grpId="0" nodeType="withEffect">
                                  <p:stCondLst>
                                    <p:cond delay="0"/>
                                  </p:stCondLst>
                                  <p:childTnLst>
                                    <p:set>
                                      <p:cBhvr>
                                        <p:cTn id="75" dur="250" fill="hold">
                                          <p:stCondLst>
                                            <p:cond delay="0"/>
                                          </p:stCondLst>
                                        </p:cTn>
                                        <p:tgtEl>
                                          <p:spTgt spid="37"/>
                                        </p:tgtEl>
                                        <p:attrNameLst>
                                          <p:attrName>style.visibility</p:attrName>
                                        </p:attrNameLst>
                                      </p:cBhvr>
                                      <p:to>
                                        <p:strVal val="visible"/>
                                      </p:to>
                                    </p:set>
                                    <p:animEffect transition="in" filter="blinds(horizontal)">
                                      <p:cBhvr>
                                        <p:cTn id="76" dur="250"/>
                                        <p:tgtEl>
                                          <p:spTgt spid="37"/>
                                        </p:tgtEl>
                                      </p:cBhvr>
                                    </p:animEffect>
                                  </p:childTnLst>
                                </p:cTn>
                              </p:par>
                              <p:par>
                                <p:cTn id="77" presetID="3" presetClass="entr" presetSubtype="10" fill="hold" nodeType="withEffect">
                                  <p:stCondLst>
                                    <p:cond delay="0"/>
                                  </p:stCondLst>
                                  <p:childTnLst>
                                    <p:set>
                                      <p:cBhvr>
                                        <p:cTn id="78" dur="250" fill="hold">
                                          <p:stCondLst>
                                            <p:cond delay="0"/>
                                          </p:stCondLst>
                                        </p:cTn>
                                        <p:tgtEl>
                                          <p:spTgt spid="38"/>
                                        </p:tgtEl>
                                        <p:attrNameLst>
                                          <p:attrName>style.visibility</p:attrName>
                                        </p:attrNameLst>
                                      </p:cBhvr>
                                      <p:to>
                                        <p:strVal val="visible"/>
                                      </p:to>
                                    </p:set>
                                    <p:animEffect transition="in" filter="blinds(horizontal)">
                                      <p:cBhvr>
                                        <p:cTn id="79" dur="250"/>
                                        <p:tgtEl>
                                          <p:spTgt spid="38"/>
                                        </p:tgtEl>
                                      </p:cBhvr>
                                    </p:animEffect>
                                  </p:childTnLst>
                                </p:cTn>
                              </p:par>
                              <p:par>
                                <p:cTn id="80" presetID="3" presetClass="entr" presetSubtype="10" fill="hold" nodeType="withEffect">
                                  <p:stCondLst>
                                    <p:cond delay="0"/>
                                  </p:stCondLst>
                                  <p:childTnLst>
                                    <p:set>
                                      <p:cBhvr>
                                        <p:cTn id="81" dur="250" fill="hold">
                                          <p:stCondLst>
                                            <p:cond delay="0"/>
                                          </p:stCondLst>
                                        </p:cTn>
                                        <p:tgtEl>
                                          <p:spTgt spid="46"/>
                                        </p:tgtEl>
                                        <p:attrNameLst>
                                          <p:attrName>style.visibility</p:attrName>
                                        </p:attrNameLst>
                                      </p:cBhvr>
                                      <p:to>
                                        <p:strVal val="visible"/>
                                      </p:to>
                                    </p:set>
                                    <p:animEffect transition="in" filter="blinds(horizontal)">
                                      <p:cBhvr>
                                        <p:cTn id="82" dur="250"/>
                                        <p:tgtEl>
                                          <p:spTgt spid="46"/>
                                        </p:tgtEl>
                                      </p:cBhvr>
                                    </p:animEffect>
                                  </p:childTnLst>
                                </p:cTn>
                              </p:par>
                              <p:par>
                                <p:cTn id="83" presetID="3" presetClass="entr" presetSubtype="10" fill="hold" nodeType="withEffect">
                                  <p:stCondLst>
                                    <p:cond delay="0"/>
                                  </p:stCondLst>
                                  <p:childTnLst>
                                    <p:set>
                                      <p:cBhvr>
                                        <p:cTn id="84" dur="250" fill="hold">
                                          <p:stCondLst>
                                            <p:cond delay="0"/>
                                          </p:stCondLst>
                                        </p:cTn>
                                        <p:tgtEl>
                                          <p:spTgt spid="53"/>
                                        </p:tgtEl>
                                        <p:attrNameLst>
                                          <p:attrName>style.visibility</p:attrName>
                                        </p:attrNameLst>
                                      </p:cBhvr>
                                      <p:to>
                                        <p:strVal val="visible"/>
                                      </p:to>
                                    </p:set>
                                    <p:animEffect transition="in" filter="blinds(horizontal)">
                                      <p:cBhvr>
                                        <p:cTn id="85" dur="250"/>
                                        <p:tgtEl>
                                          <p:spTgt spid="53"/>
                                        </p:tgtEl>
                                      </p:cBhvr>
                                    </p:animEffect>
                                  </p:childTnLst>
                                </p:cTn>
                              </p:par>
                              <p:par>
                                <p:cTn id="86" presetID="3" presetClass="entr" presetSubtype="10" fill="hold" nodeType="withEffect">
                                  <p:stCondLst>
                                    <p:cond delay="0"/>
                                  </p:stCondLst>
                                  <p:childTnLst>
                                    <p:set>
                                      <p:cBhvr>
                                        <p:cTn id="87" dur="250" fill="hold">
                                          <p:stCondLst>
                                            <p:cond delay="0"/>
                                          </p:stCondLst>
                                        </p:cTn>
                                        <p:tgtEl>
                                          <p:spTgt spid="60"/>
                                        </p:tgtEl>
                                        <p:attrNameLst>
                                          <p:attrName>style.visibility</p:attrName>
                                        </p:attrNameLst>
                                      </p:cBhvr>
                                      <p:to>
                                        <p:strVal val="visible"/>
                                      </p:to>
                                    </p:set>
                                    <p:animEffect transition="in" filter="blinds(horizontal)">
                                      <p:cBhvr>
                                        <p:cTn id="88" dur="25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animBg="1"/>
      <p:bldP spid="37" grpId="0" animBg="1"/>
      <p:bldP spid="2" grpId="1"/>
      <p:bldP spid="3" grpId="1"/>
      <p:bldP spid="4" grpId="1" animBg="1"/>
      <p:bldP spid="5" grpId="1" animBg="1"/>
      <p:bldP spid="6" grpId="1" animBg="1"/>
      <p:bldP spid="7" grpId="1" animBg="1"/>
      <p:bldP spid="8" grpId="1" animBg="1"/>
      <p:bldP spid="9" grpId="1" animBg="1"/>
      <p:bldP spid="10" grpId="1" animBg="1"/>
      <p:bldP spid="11" grpId="1" animBg="1"/>
      <p:bldP spid="12" grpId="1" animBg="1"/>
      <p:bldP spid="13" grpId="1" animBg="1"/>
      <p:bldP spid="14" grpId="1" animBg="1"/>
      <p:bldP spid="27" grpId="1" animBg="1"/>
      <p:bldP spid="28" grpId="1" animBg="1"/>
      <p:bldP spid="29" grpId="1" animBg="1"/>
      <p:bldP spid="30" grpId="1" animBg="1"/>
      <p:bldP spid="31" grpId="1" animBg="1"/>
      <p:bldP spid="32" grpId="1" animBg="1"/>
      <p:bldP spid="33" grpId="1" animBg="1"/>
      <p:bldP spid="34" grpId="1" animBg="1"/>
      <p:bldP spid="35" grpId="1"/>
      <p:bldP spid="36" grpId="1" animBg="1"/>
      <p:bldP spid="3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日期占位符 1"/>
          <p:cNvSpPr>
            <a:spLocks noGrp="1"/>
          </p:cNvSpPr>
          <p:nvPr>
            <p:ph type="dt" sz="half" idx="10"/>
          </p:nvPr>
        </p:nvSpPr>
        <p:spPr/>
        <p:txBody>
          <a:bodyPr/>
          <a:p>
            <a:fld id="{BB962C8B-B14F-4D97-AF65-F5344CB8AC3E}" type="datetime1">
              <a:rPr lang="zh-CN" altLang="en-US">
                <a:latin typeface="黑体" panose="02010609060101010101" charset="-122"/>
                <a:ea typeface="黑体" panose="02010609060101010101" charset="-122"/>
              </a:rPr>
            </a:fld>
            <a:endParaRPr lang="zh-CN" altLang="en-US">
              <a:latin typeface="黑体" panose="02010609060101010101" charset="-122"/>
              <a:ea typeface="黑体" panose="02010609060101010101" charset="-122"/>
            </a:endParaRPr>
          </a:p>
        </p:txBody>
      </p:sp>
      <p:sp>
        <p:nvSpPr>
          <p:cNvPr id="4" name="灯片编号占位符 3"/>
          <p:cNvSpPr>
            <a:spLocks noGrp="1"/>
          </p:cNvSpPr>
          <p:nvPr>
            <p:ph type="sldNum" sz="quarter" idx="12"/>
          </p:nvPr>
        </p:nvSpPr>
        <p:spPr/>
        <p:txBody>
          <a:bodyPr/>
          <a:p>
            <a:r>
              <a:rPr lang="en-US" altLang="zh-CN">
                <a:latin typeface="黑体" panose="02010609060101010101" charset="-122"/>
                <a:ea typeface="黑体" panose="02010609060101010101" charset="-122"/>
              </a:rPr>
              <a:t>3</a:t>
            </a:r>
            <a:endParaRPr lang="en-US" altLang="zh-CN">
              <a:latin typeface="黑体" panose="02010609060101010101" charset="-122"/>
              <a:ea typeface="黑体" panose="02010609060101010101" charset="-122"/>
            </a:endParaRPr>
          </a:p>
        </p:txBody>
      </p:sp>
      <p:grpSp>
        <p:nvGrpSpPr>
          <p:cNvPr id="16" name="组合 15"/>
          <p:cNvGrpSpPr/>
          <p:nvPr/>
        </p:nvGrpSpPr>
        <p:grpSpPr>
          <a:xfrm>
            <a:off x="1870075" y="14400"/>
            <a:ext cx="2556000" cy="1011555"/>
            <a:chOff x="2920" y="0"/>
            <a:chExt cx="4408" cy="1593"/>
          </a:xfrm>
        </p:grpSpPr>
        <p:sp>
          <p:nvSpPr>
            <p:cNvPr id="14" name="文本框 13"/>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研究背景</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17" name="文本框 16"/>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19" name="文本框 18"/>
          <p:cNvSpPr txBox="1"/>
          <p:nvPr userDrawn="1"/>
        </p:nvSpPr>
        <p:spPr>
          <a:xfrm>
            <a:off x="70510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设计实现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20" name="文本框 19"/>
          <p:cNvSpPr txBox="1"/>
          <p:nvPr userDrawn="1"/>
        </p:nvSpPr>
        <p:spPr>
          <a:xfrm>
            <a:off x="9629775"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22" name="文本框 21"/>
          <p:cNvSpPr txBox="1"/>
          <p:nvPr/>
        </p:nvSpPr>
        <p:spPr>
          <a:xfrm>
            <a:off x="927100" y="1073785"/>
            <a:ext cx="10339070" cy="1591945"/>
          </a:xfrm>
          <a:prstGeom prst="rect">
            <a:avLst/>
          </a:prstGeom>
          <a:noFill/>
          <a:ln w="12700" cmpd="sng">
            <a:solidFill>
              <a:schemeClr val="tx1"/>
            </a:solidFill>
            <a:prstDash val="dash"/>
          </a:ln>
        </p:spPr>
        <p:txBody>
          <a:bodyPr wrap="square" rtlCol="0" anchor="t" anchorCtr="0">
            <a:noAutofit/>
          </a:bodyPr>
          <a:p>
            <a:pPr marL="342900" indent="-342900" fontAlgn="auto">
              <a:lnSpc>
                <a:spcPct val="150000"/>
              </a:lnSpc>
              <a:buClr>
                <a:srgbClr val="660874"/>
              </a:buClr>
              <a:buFont typeface="Wingdings" panose="05000000000000000000" charset="0"/>
              <a:buChar char=""/>
            </a:pPr>
            <a:r>
              <a:rPr lang="en-US" altLang="zh-CN" sz="2400">
                <a:latin typeface="黑体" panose="02010609060101010101" charset="-122"/>
                <a:ea typeface="黑体" panose="02010609060101010101" charset="-122"/>
              </a:rPr>
              <a:t>研究背景</a:t>
            </a:r>
            <a:endParaRPr lang="en-US" altLang="zh-CN" sz="2400">
              <a:latin typeface="黑体" panose="02010609060101010101" charset="-122"/>
              <a:ea typeface="黑体" panose="02010609060101010101" charset="-122"/>
            </a:endParaRPr>
          </a:p>
          <a:p>
            <a:pPr indent="508000" fontAlgn="auto">
              <a:lnSpc>
                <a:spcPct val="150000"/>
              </a:lnSpc>
              <a:buClr>
                <a:srgbClr val="660874"/>
              </a:buClr>
              <a:buFont typeface="Wingdings" panose="05000000000000000000" charset="0"/>
              <a:buNone/>
              <a:extLst>
                <a:ext uri="{35155182-B16C-46BC-9424-99874614C6A1}">
                  <wpsdc:indentchars xmlns:wpsdc="http://www.wps.cn/officeDocument/2017/drawingmlCustomData" val="200" checksum="282533468"/>
                </a:ext>
              </a:extLst>
            </a:pPr>
            <a:r>
              <a:rPr lang="zh-CN" altLang="en-US" sz="2000">
                <a:latin typeface="黑体" panose="02010609060101010101" charset="-122"/>
                <a:ea typeface="黑体" panose="02010609060101010101" charset="-122"/>
              </a:rPr>
              <a:t>应用需求的复杂化推动着操作系统的任务调度与中断响应机制持续演进，然而现有机制在应对急剧增长的性能需求时仍面临诸多挑战。</a:t>
            </a:r>
            <a:endParaRPr lang="en-US" altLang="zh-CN" sz="2000" dirty="0">
              <a:latin typeface="黑体" panose="02010609060101010101" charset="-122"/>
              <a:ea typeface="黑体" panose="02010609060101010101" charset="-122"/>
              <a:sym typeface="+mn-ea"/>
            </a:endParaRPr>
          </a:p>
        </p:txBody>
      </p:sp>
      <p:sp>
        <p:nvSpPr>
          <p:cNvPr id="26" name="任意多边形 25"/>
          <p:cNvSpPr/>
          <p:nvPr/>
        </p:nvSpPr>
        <p:spPr>
          <a:xfrm>
            <a:off x="1512570" y="4305935"/>
            <a:ext cx="2999740" cy="1386840"/>
          </a:xfrm>
          <a:custGeom>
            <a:avLst/>
            <a:gdLst>
              <a:gd name="connisteX0" fmla="*/ 0 w 5130800"/>
              <a:gd name="connsiteY0" fmla="*/ 2143760 h 2143760"/>
              <a:gd name="connisteX1" fmla="*/ 4135120 w 5130800"/>
              <a:gd name="connsiteY1" fmla="*/ 1757680 h 2143760"/>
              <a:gd name="connisteX2" fmla="*/ 5130800 w 5130800"/>
              <a:gd name="connsiteY2" fmla="*/ 0 h 2143760"/>
            </a:gdLst>
            <a:ahLst/>
            <a:cxnLst>
              <a:cxn ang="0">
                <a:pos x="connisteX0" y="connsiteY0"/>
              </a:cxn>
              <a:cxn ang="0">
                <a:pos x="connisteX1" y="connsiteY1"/>
              </a:cxn>
              <a:cxn ang="0">
                <a:pos x="connisteX2" y="connsiteY2"/>
              </a:cxn>
            </a:cxnLst>
            <a:rect l="l" t="t" r="r" b="b"/>
            <a:pathLst>
              <a:path w="5130800" h="2143760">
                <a:moveTo>
                  <a:pt x="0" y="2143760"/>
                </a:moveTo>
                <a:cubicBezTo>
                  <a:pt x="807085" y="2101850"/>
                  <a:pt x="3108960" y="2186305"/>
                  <a:pt x="4135120" y="1757680"/>
                </a:cubicBezTo>
                <a:cubicBezTo>
                  <a:pt x="5161280" y="1329055"/>
                  <a:pt x="5014595" y="343535"/>
                  <a:pt x="5130800" y="0"/>
                </a:cubicBezTo>
              </a:path>
            </a:pathLst>
          </a:custGeom>
          <a:noFill/>
          <a:ln>
            <a:solidFill>
              <a:srgbClr val="FFC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30" name="任意多边形 29"/>
          <p:cNvSpPr/>
          <p:nvPr/>
        </p:nvSpPr>
        <p:spPr>
          <a:xfrm>
            <a:off x="1512570" y="4299585"/>
            <a:ext cx="3921760" cy="1393825"/>
          </a:xfrm>
          <a:custGeom>
            <a:avLst/>
            <a:gdLst>
              <a:gd name="connisteX0" fmla="*/ 0 w 6715760"/>
              <a:gd name="connsiteY0" fmla="*/ 2153920 h 2153920"/>
              <a:gd name="connisteX1" fmla="*/ 5537200 w 6715760"/>
              <a:gd name="connsiteY1" fmla="*/ 1788160 h 2153920"/>
              <a:gd name="connisteX2" fmla="*/ 6715760 w 6715760"/>
              <a:gd name="connsiteY2" fmla="*/ 0 h 2153920"/>
            </a:gdLst>
            <a:ahLst/>
            <a:cxnLst>
              <a:cxn ang="0">
                <a:pos x="connisteX0" y="connsiteY0"/>
              </a:cxn>
              <a:cxn ang="0">
                <a:pos x="connisteX1" y="connsiteY1"/>
              </a:cxn>
              <a:cxn ang="0">
                <a:pos x="connisteX2" y="connsiteY2"/>
              </a:cxn>
            </a:cxnLst>
            <a:rect l="l" t="t" r="r" b="b"/>
            <a:pathLst>
              <a:path w="6715760" h="2153920">
                <a:moveTo>
                  <a:pt x="0" y="2153920"/>
                </a:moveTo>
                <a:cubicBezTo>
                  <a:pt x="1083945" y="2116455"/>
                  <a:pt x="4194175" y="2218690"/>
                  <a:pt x="5537200" y="1788160"/>
                </a:cubicBezTo>
                <a:cubicBezTo>
                  <a:pt x="6880225" y="1357630"/>
                  <a:pt x="6590665" y="350520"/>
                  <a:pt x="6715760" y="0"/>
                </a:cubicBezTo>
              </a:path>
            </a:pathLst>
          </a:custGeom>
          <a:no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27" name="任意多边形 26"/>
          <p:cNvSpPr/>
          <p:nvPr/>
        </p:nvSpPr>
        <p:spPr>
          <a:xfrm>
            <a:off x="1512570" y="4305935"/>
            <a:ext cx="3922395" cy="1393825"/>
          </a:xfrm>
          <a:custGeom>
            <a:avLst/>
            <a:gdLst>
              <a:gd name="connisteX0" fmla="*/ 0 w 6543040"/>
              <a:gd name="connsiteY0" fmla="*/ 2153920 h 2153920"/>
              <a:gd name="connisteX1" fmla="*/ 4236720 w 6543040"/>
              <a:gd name="connsiteY1" fmla="*/ 1341120 h 2153920"/>
              <a:gd name="connisteX2" fmla="*/ 6543040 w 6543040"/>
              <a:gd name="connsiteY2" fmla="*/ 0 h 2153920"/>
            </a:gdLst>
            <a:ahLst/>
            <a:cxnLst>
              <a:cxn ang="0">
                <a:pos x="connisteX0" y="connsiteY0"/>
              </a:cxn>
              <a:cxn ang="0">
                <a:pos x="connisteX1" y="connsiteY1"/>
              </a:cxn>
              <a:cxn ang="0">
                <a:pos x="connisteX2" y="connsiteY2"/>
              </a:cxn>
            </a:cxnLst>
            <a:rect l="l" t="t" r="r" b="b"/>
            <a:pathLst>
              <a:path w="6543040" h="2153920">
                <a:moveTo>
                  <a:pt x="0" y="2153920"/>
                </a:moveTo>
                <a:cubicBezTo>
                  <a:pt x="801370" y="2018030"/>
                  <a:pt x="2927985" y="1771650"/>
                  <a:pt x="4236720" y="1341120"/>
                </a:cubicBezTo>
                <a:cubicBezTo>
                  <a:pt x="5545455" y="910590"/>
                  <a:pt x="6166485" y="252095"/>
                  <a:pt x="6543040" y="0"/>
                </a:cubicBezTo>
              </a:path>
            </a:pathLst>
          </a:custGeom>
          <a:noFill/>
          <a:ln>
            <a:solidFill>
              <a:srgbClr val="0070C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nvGrpSpPr>
          <p:cNvPr id="33" name="组合 32"/>
          <p:cNvGrpSpPr/>
          <p:nvPr/>
        </p:nvGrpSpPr>
        <p:grpSpPr>
          <a:xfrm rot="0">
            <a:off x="926394" y="4203741"/>
            <a:ext cx="4618719" cy="2121717"/>
            <a:chOff x="3887" y="5335"/>
            <a:chExt cx="13497" cy="5164"/>
          </a:xfrm>
        </p:grpSpPr>
        <p:sp>
          <p:nvSpPr>
            <p:cNvPr id="24" name="矩形 23"/>
            <p:cNvSpPr/>
            <p:nvPr/>
          </p:nvSpPr>
          <p:spPr>
            <a:xfrm>
              <a:off x="5232" y="5335"/>
              <a:ext cx="12152" cy="4360"/>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latin typeface="黑体" panose="02010609060101010101" charset="-122"/>
                <a:ea typeface="黑体" panose="02010609060101010101" charset="-122"/>
              </a:endParaRPr>
            </a:p>
          </p:txBody>
        </p:sp>
        <p:sp>
          <p:nvSpPr>
            <p:cNvPr id="31" name="文本框 30"/>
            <p:cNvSpPr txBox="1"/>
            <p:nvPr/>
          </p:nvSpPr>
          <p:spPr>
            <a:xfrm>
              <a:off x="9025" y="9603"/>
              <a:ext cx="3190" cy="896"/>
            </a:xfrm>
            <a:prstGeom prst="rect">
              <a:avLst/>
            </a:prstGeom>
            <a:noFill/>
          </p:spPr>
          <p:txBody>
            <a:bodyPr wrap="square" rtlCol="0">
              <a:spAutoFit/>
            </a:bodyPr>
            <a:p>
              <a:pPr algn="ctr"/>
              <a:r>
                <a:rPr lang="zh-CN" altLang="en-US">
                  <a:latin typeface="黑体" panose="02010609060101010101" charset="-122"/>
                  <a:ea typeface="黑体" panose="02010609060101010101" charset="-122"/>
                </a:rPr>
                <a:t>吞吐量</a:t>
              </a:r>
              <a:endParaRPr lang="zh-CN" altLang="en-US">
                <a:latin typeface="黑体" panose="02010609060101010101" charset="-122"/>
                <a:ea typeface="黑体" panose="02010609060101010101" charset="-122"/>
              </a:endParaRPr>
            </a:p>
          </p:txBody>
        </p:sp>
        <p:sp>
          <p:nvSpPr>
            <p:cNvPr id="32" name="文本框 31"/>
            <p:cNvSpPr txBox="1"/>
            <p:nvPr/>
          </p:nvSpPr>
          <p:spPr>
            <a:xfrm>
              <a:off x="3887" y="6156"/>
              <a:ext cx="1343" cy="2629"/>
            </a:xfrm>
            <a:prstGeom prst="rect">
              <a:avLst/>
            </a:prstGeom>
            <a:noFill/>
          </p:spPr>
          <p:txBody>
            <a:bodyPr vert="eaVert" wrap="square" rtlCol="0">
              <a:spAutoFit/>
            </a:bodyPr>
            <a:p>
              <a:r>
                <a:rPr lang="zh-CN" altLang="en-US">
                  <a:latin typeface="黑体" panose="02010609060101010101" charset="-122"/>
                  <a:ea typeface="黑体" panose="02010609060101010101" charset="-122"/>
                </a:rPr>
                <a:t>尾部延时</a:t>
              </a:r>
              <a:endParaRPr lang="zh-CN" altLang="en-US">
                <a:latin typeface="黑体" panose="02010609060101010101" charset="-122"/>
                <a:ea typeface="黑体" panose="02010609060101010101" charset="-122"/>
              </a:endParaRPr>
            </a:p>
          </p:txBody>
        </p:sp>
      </p:grpSp>
      <p:sp>
        <p:nvSpPr>
          <p:cNvPr id="29" name="文本框 28"/>
          <p:cNvSpPr txBox="1"/>
          <p:nvPr/>
        </p:nvSpPr>
        <p:spPr>
          <a:xfrm>
            <a:off x="926465" y="2809240"/>
            <a:ext cx="3675380" cy="553085"/>
          </a:xfrm>
          <a:prstGeom prst="rect">
            <a:avLst/>
          </a:prstGeom>
          <a:noFill/>
        </p:spPr>
        <p:txBody>
          <a:bodyPr wrap="square" rtlCol="0" anchor="t">
            <a:spAutoFit/>
          </a:bodyPr>
          <a:p>
            <a:pPr marL="342900" lvl="0" indent="-342900" algn="l">
              <a:lnSpc>
                <a:spcPct val="150000"/>
              </a:lnSpc>
              <a:spcAft>
                <a:spcPts val="0"/>
              </a:spcAft>
              <a:buClr>
                <a:srgbClr val="660874"/>
              </a:buClr>
              <a:buFont typeface="Wingdings" panose="05000000000000000000" charset="0"/>
              <a:buChar char=""/>
            </a:pPr>
            <a:r>
              <a:rPr lang="zh-CN" altLang="en-US" sz="2000" dirty="0">
                <a:latin typeface="黑体" panose="02010609060101010101" charset="-122"/>
                <a:ea typeface="黑体" panose="02010609060101010101" charset="-122"/>
                <a:sym typeface="+mn-ea"/>
              </a:rPr>
              <a:t>云应用场景</a:t>
            </a:r>
            <a:r>
              <a:rPr lang="en-US" altLang="zh-CN" sz="2000" dirty="0">
                <a:latin typeface="黑体" panose="02010609060101010101" charset="-122"/>
                <a:ea typeface="黑体" panose="02010609060101010101" charset="-122"/>
                <a:sym typeface="+mn-ea"/>
              </a:rPr>
              <a:t>：</a:t>
            </a:r>
            <a:endParaRPr lang="zh-CN" altLang="en-US" sz="2000" dirty="0">
              <a:latin typeface="黑体" panose="02010609060101010101" charset="-122"/>
              <a:ea typeface="黑体" panose="02010609060101010101" charset="-122"/>
              <a:sym typeface="Wingdings 2" panose="05020102010507070707" charset="0"/>
            </a:endParaRPr>
          </a:p>
        </p:txBody>
      </p:sp>
      <p:sp>
        <p:nvSpPr>
          <p:cNvPr id="34" name="文本框 33"/>
          <p:cNvSpPr txBox="1"/>
          <p:nvPr/>
        </p:nvSpPr>
        <p:spPr>
          <a:xfrm>
            <a:off x="6408000" y="2807335"/>
            <a:ext cx="2078355" cy="553085"/>
          </a:xfrm>
          <a:prstGeom prst="rect">
            <a:avLst/>
          </a:prstGeom>
          <a:noFill/>
        </p:spPr>
        <p:txBody>
          <a:bodyPr wrap="square" rtlCol="0" anchor="t">
            <a:spAutoFit/>
          </a:bodyPr>
          <a:p>
            <a:pPr marL="342900" indent="-342900" fontAlgn="auto">
              <a:lnSpc>
                <a:spcPct val="150000"/>
              </a:lnSpc>
              <a:buClr>
                <a:srgbClr val="660874"/>
              </a:buClr>
              <a:buFont typeface="Wingdings" panose="05000000000000000000" charset="0"/>
              <a:buChar char=""/>
            </a:pPr>
            <a:r>
              <a:rPr lang="en-US" altLang="zh-CN" sz="2000" dirty="0">
                <a:latin typeface="黑体" panose="02010609060101010101" charset="-122"/>
                <a:ea typeface="黑体" panose="02010609060101010101" charset="-122"/>
                <a:sym typeface="+mn-ea"/>
              </a:rPr>
              <a:t>嵌入式场景：</a:t>
            </a:r>
            <a:endParaRPr lang="en-US" altLang="zh-CN" sz="2000" dirty="0">
              <a:latin typeface="黑体" panose="02010609060101010101" charset="-122"/>
              <a:ea typeface="黑体" panose="02010609060101010101" charset="-122"/>
              <a:sym typeface="+mn-ea"/>
            </a:endParaRPr>
          </a:p>
        </p:txBody>
      </p:sp>
      <p:sp>
        <p:nvSpPr>
          <p:cNvPr id="35" name="文本框 34"/>
          <p:cNvSpPr txBox="1"/>
          <p:nvPr/>
        </p:nvSpPr>
        <p:spPr>
          <a:xfrm>
            <a:off x="927100" y="3425190"/>
            <a:ext cx="2628000" cy="720000"/>
          </a:xfrm>
          <a:prstGeom prst="rect">
            <a:avLst/>
          </a:prstGeom>
          <a:noFill/>
        </p:spPr>
        <p:txBody>
          <a:bodyPr wrap="square" rtlCol="0" anchor="t">
            <a:noAutofit/>
          </a:bodyPr>
          <a:p>
            <a:pPr indent="0"/>
            <a:r>
              <a:rPr lang="zh-CN" altLang="en-US" sz="2000" dirty="0">
                <a:latin typeface="黑体" panose="02010609060101010101" charset="-122"/>
                <a:ea typeface="黑体" panose="02010609060101010101" charset="-122"/>
                <a:cs typeface="黑体" panose="02010609060101010101" charset="-122"/>
                <a:sym typeface="+mn-ea"/>
              </a:rPr>
              <a:t>低延时</a:t>
            </a:r>
            <a:r>
              <a:rPr lang="zh-CN" altLang="en-US" sz="2000" dirty="0">
                <a:solidFill>
                  <a:srgbClr val="00B050"/>
                </a:solidFill>
                <a:latin typeface="黑体" panose="02010609060101010101" charset="-122"/>
                <a:ea typeface="黑体" panose="02010609060101010101" charset="-122"/>
                <a:cs typeface="黑体" panose="02010609060101010101" charset="-122"/>
                <a:sym typeface="Wingdings" panose="05000000000000000000" charset="0"/>
              </a:rPr>
              <a:t></a:t>
            </a:r>
            <a:r>
              <a:rPr lang="en-US" altLang="zh-CN" sz="2000" dirty="0">
                <a:latin typeface="黑体" panose="02010609060101010101" charset="-122"/>
                <a:ea typeface="黑体" panose="02010609060101010101" charset="-122"/>
                <a:cs typeface="黑体" panose="02010609060101010101" charset="-122"/>
                <a:sym typeface="+mn-ea"/>
              </a:rPr>
              <a:t> </a:t>
            </a:r>
            <a:r>
              <a:rPr lang="zh-CN" altLang="en-US" sz="2000" dirty="0">
                <a:latin typeface="黑体" panose="02010609060101010101" charset="-122"/>
                <a:ea typeface="黑体" panose="02010609060101010101" charset="-122"/>
                <a:cs typeface="黑体" panose="02010609060101010101" charset="-122"/>
                <a:sym typeface="+mn-ea"/>
              </a:rPr>
              <a:t>高吞吐</a:t>
            </a:r>
            <a:r>
              <a:rPr lang="en-US" altLang="zh-CN" sz="2000" dirty="0">
                <a:latin typeface="黑体" panose="02010609060101010101" charset="-122"/>
                <a:ea typeface="黑体" panose="02010609060101010101" charset="-122"/>
                <a:cs typeface="黑体" panose="02010609060101010101" charset="-122"/>
                <a:sym typeface="+mn-ea"/>
              </a:rPr>
              <a:t>量</a:t>
            </a:r>
            <a:r>
              <a:rPr lang="en-US" altLang="zh-CN" sz="2000" dirty="0">
                <a:solidFill>
                  <a:srgbClr val="FF0000"/>
                </a:solidFill>
                <a:latin typeface="黑体" panose="02010609060101010101" charset="-122"/>
                <a:ea typeface="黑体" panose="02010609060101010101" charset="-122"/>
                <a:cs typeface="黑体" panose="02010609060101010101" charset="-122"/>
                <a:sym typeface="Wingdings" panose="05000000000000000000" charset="0"/>
              </a:rPr>
              <a:t></a:t>
            </a:r>
            <a:endParaRPr lang="en-US" altLang="zh-CN" sz="2000" dirty="0">
              <a:latin typeface="黑体" panose="02010609060101010101" charset="-122"/>
              <a:ea typeface="黑体" panose="02010609060101010101" charset="-122"/>
              <a:cs typeface="黑体" panose="02010609060101010101" charset="-122"/>
              <a:sym typeface="+mn-ea"/>
            </a:endParaRPr>
          </a:p>
          <a:p>
            <a:pPr indent="0"/>
            <a:r>
              <a:rPr lang="zh-CN" altLang="en-US" sz="2000" dirty="0">
                <a:latin typeface="黑体" panose="02010609060101010101" charset="-122"/>
                <a:ea typeface="黑体" panose="02010609060101010101" charset="-122"/>
                <a:cs typeface="黑体" panose="02010609060101010101" charset="-122"/>
                <a:sym typeface="+mn-ea"/>
              </a:rPr>
              <a:t>低延时</a:t>
            </a:r>
            <a:r>
              <a:rPr lang="en-US" altLang="zh-CN" sz="2000" dirty="0">
                <a:solidFill>
                  <a:srgbClr val="FF0000"/>
                </a:solidFill>
                <a:latin typeface="黑体" panose="02010609060101010101" charset="-122"/>
                <a:ea typeface="黑体" panose="02010609060101010101" charset="-122"/>
                <a:cs typeface="黑体" panose="02010609060101010101" charset="-122"/>
                <a:sym typeface="Wingdings" panose="05000000000000000000" charset="0"/>
              </a:rPr>
              <a:t></a:t>
            </a:r>
            <a:r>
              <a:rPr lang="en-US" altLang="zh-CN" sz="2000" dirty="0">
                <a:latin typeface="黑体" panose="02010609060101010101" charset="-122"/>
                <a:ea typeface="黑体" panose="02010609060101010101" charset="-122"/>
                <a:cs typeface="黑体" panose="02010609060101010101" charset="-122"/>
                <a:sym typeface="+mn-ea"/>
              </a:rPr>
              <a:t> </a:t>
            </a:r>
            <a:r>
              <a:rPr lang="zh-CN" altLang="en-US" sz="2000" dirty="0">
                <a:latin typeface="黑体" panose="02010609060101010101" charset="-122"/>
                <a:ea typeface="黑体" panose="02010609060101010101" charset="-122"/>
                <a:cs typeface="黑体" panose="02010609060101010101" charset="-122"/>
                <a:sym typeface="+mn-ea"/>
              </a:rPr>
              <a:t>高吞吐</a:t>
            </a:r>
            <a:r>
              <a:rPr lang="en-US" altLang="zh-CN" sz="2000" dirty="0">
                <a:latin typeface="黑体" panose="02010609060101010101" charset="-122"/>
                <a:ea typeface="黑体" panose="02010609060101010101" charset="-122"/>
                <a:cs typeface="黑体" panose="02010609060101010101" charset="-122"/>
                <a:sym typeface="+mn-ea"/>
              </a:rPr>
              <a:t>量</a:t>
            </a:r>
            <a:r>
              <a:rPr lang="zh-CN" altLang="en-US" sz="2000" dirty="0">
                <a:solidFill>
                  <a:srgbClr val="00B050"/>
                </a:solidFill>
                <a:latin typeface="黑体" panose="02010609060101010101" charset="-122"/>
                <a:ea typeface="黑体" panose="02010609060101010101" charset="-122"/>
                <a:cs typeface="黑体" panose="02010609060101010101" charset="-122"/>
                <a:sym typeface="Wingdings" panose="05000000000000000000" charset="0"/>
              </a:rPr>
              <a:t></a:t>
            </a:r>
            <a:endParaRPr lang="en-US" altLang="zh-CN" sz="2000" dirty="0">
              <a:latin typeface="黑体" panose="02010609060101010101" charset="-122"/>
              <a:ea typeface="黑体" panose="02010609060101010101" charset="-122"/>
              <a:cs typeface="黑体" panose="02010609060101010101" charset="-122"/>
              <a:sym typeface="+mn-ea"/>
            </a:endParaRPr>
          </a:p>
          <a:p>
            <a:pPr indent="0"/>
            <a:endParaRPr lang="en-US" altLang="zh-CN" sz="2000" dirty="0">
              <a:latin typeface="黑体" panose="02010609060101010101" charset="-122"/>
              <a:ea typeface="黑体" panose="02010609060101010101" charset="-122"/>
              <a:cs typeface="黑体" panose="02010609060101010101" charset="-122"/>
              <a:sym typeface="Wingdings 2" panose="05020102010507070707" charset="0"/>
            </a:endParaRPr>
          </a:p>
        </p:txBody>
      </p:sp>
      <p:sp>
        <p:nvSpPr>
          <p:cNvPr id="37" name="文本框 36"/>
          <p:cNvSpPr txBox="1"/>
          <p:nvPr/>
        </p:nvSpPr>
        <p:spPr>
          <a:xfrm>
            <a:off x="3312160" y="2934335"/>
            <a:ext cx="2628000" cy="360000"/>
          </a:xfrm>
          <a:prstGeom prst="rect">
            <a:avLst/>
          </a:prstGeom>
          <a:noFill/>
        </p:spPr>
        <p:txBody>
          <a:bodyPr wrap="square" rtlCol="0" anchor="t">
            <a:noAutofit/>
          </a:bodyPr>
          <a:p>
            <a:pPr indent="0"/>
            <a:r>
              <a:rPr lang="zh-CN" altLang="en-US" sz="2000" dirty="0">
                <a:latin typeface="黑体" panose="02010609060101010101" charset="-122"/>
                <a:ea typeface="黑体" panose="02010609060101010101" charset="-122"/>
                <a:cs typeface="黑体" panose="02010609060101010101" charset="-122"/>
                <a:sym typeface="+mn-ea"/>
              </a:rPr>
              <a:t>低延时</a:t>
            </a:r>
            <a:r>
              <a:rPr lang="zh-CN" altLang="en-US" sz="2000" dirty="0">
                <a:solidFill>
                  <a:srgbClr val="00B050"/>
                </a:solidFill>
                <a:latin typeface="黑体" panose="02010609060101010101" charset="-122"/>
                <a:ea typeface="黑体" panose="02010609060101010101" charset="-122"/>
                <a:cs typeface="黑体" panose="02010609060101010101" charset="-122"/>
                <a:sym typeface="Wingdings" panose="05000000000000000000" charset="0"/>
              </a:rPr>
              <a:t></a:t>
            </a:r>
            <a:r>
              <a:rPr lang="en-US" altLang="zh-CN" sz="2000" dirty="0">
                <a:latin typeface="黑体" panose="02010609060101010101" charset="-122"/>
                <a:ea typeface="黑体" panose="02010609060101010101" charset="-122"/>
                <a:cs typeface="黑体" panose="02010609060101010101" charset="-122"/>
                <a:sym typeface="+mn-ea"/>
              </a:rPr>
              <a:t> </a:t>
            </a:r>
            <a:r>
              <a:rPr lang="zh-CN" altLang="en-US" sz="2000" dirty="0">
                <a:latin typeface="黑体" panose="02010609060101010101" charset="-122"/>
                <a:ea typeface="黑体" panose="02010609060101010101" charset="-122"/>
                <a:cs typeface="黑体" panose="02010609060101010101" charset="-122"/>
                <a:sym typeface="+mn-ea"/>
              </a:rPr>
              <a:t>高吞吐</a:t>
            </a:r>
            <a:r>
              <a:rPr lang="en-US" altLang="zh-CN" sz="2000" dirty="0">
                <a:latin typeface="黑体" panose="02010609060101010101" charset="-122"/>
                <a:ea typeface="黑体" panose="02010609060101010101" charset="-122"/>
                <a:cs typeface="黑体" panose="02010609060101010101" charset="-122"/>
                <a:sym typeface="+mn-ea"/>
              </a:rPr>
              <a:t>量</a:t>
            </a:r>
            <a:r>
              <a:rPr lang="zh-CN" altLang="en-US" sz="2000" dirty="0">
                <a:solidFill>
                  <a:srgbClr val="00B050"/>
                </a:solidFill>
                <a:latin typeface="黑体" panose="02010609060101010101" charset="-122"/>
                <a:ea typeface="黑体" panose="02010609060101010101" charset="-122"/>
                <a:cs typeface="黑体" panose="02010609060101010101" charset="-122"/>
                <a:sym typeface="Wingdings" panose="05000000000000000000" charset="0"/>
              </a:rPr>
              <a:t></a:t>
            </a:r>
            <a:endParaRPr lang="en-US" altLang="zh-CN" sz="2000" dirty="0">
              <a:latin typeface="黑体" panose="02010609060101010101" charset="-122"/>
              <a:ea typeface="黑体" panose="02010609060101010101" charset="-122"/>
              <a:cs typeface="黑体" panose="02010609060101010101" charset="-122"/>
              <a:sym typeface="+mn-ea"/>
            </a:endParaRPr>
          </a:p>
        </p:txBody>
      </p:sp>
      <p:sp>
        <p:nvSpPr>
          <p:cNvPr id="38" name="文本框 37"/>
          <p:cNvSpPr txBox="1"/>
          <p:nvPr/>
        </p:nvSpPr>
        <p:spPr>
          <a:xfrm>
            <a:off x="8637905" y="2934335"/>
            <a:ext cx="2628000" cy="360000"/>
          </a:xfrm>
          <a:prstGeom prst="rect">
            <a:avLst/>
          </a:prstGeom>
          <a:noFill/>
        </p:spPr>
        <p:txBody>
          <a:bodyPr wrap="square" rtlCol="0" anchor="t">
            <a:noAutofit/>
          </a:bodyPr>
          <a:p>
            <a:pPr indent="0">
              <a:buClr>
                <a:srgbClr val="660874"/>
              </a:buClr>
              <a:buFont typeface="Wingdings" panose="05000000000000000000" charset="0"/>
              <a:buNone/>
            </a:pPr>
            <a:r>
              <a:rPr lang="zh-CN" altLang="en-US" sz="2000" dirty="0">
                <a:latin typeface="黑体" panose="02010609060101010101" charset="-122"/>
                <a:ea typeface="黑体" panose="02010609060101010101" charset="-122"/>
                <a:cs typeface="黑体" panose="02010609060101010101" charset="-122"/>
                <a:sym typeface="+mn-ea"/>
              </a:rPr>
              <a:t>实时性</a:t>
            </a:r>
            <a:r>
              <a:rPr lang="zh-CN" altLang="en-US" sz="2000" dirty="0">
                <a:solidFill>
                  <a:srgbClr val="00B050"/>
                </a:solidFill>
                <a:latin typeface="黑体" panose="02010609060101010101" charset="-122"/>
                <a:ea typeface="黑体" panose="02010609060101010101" charset="-122"/>
                <a:cs typeface="黑体" panose="02010609060101010101" charset="-122"/>
                <a:sym typeface="Wingdings" panose="05000000000000000000" charset="0"/>
              </a:rPr>
              <a:t></a:t>
            </a:r>
            <a:r>
              <a:rPr lang="en-US" altLang="zh-CN" sz="2000" dirty="0">
                <a:latin typeface="黑体" panose="02010609060101010101" charset="-122"/>
                <a:ea typeface="黑体" panose="02010609060101010101" charset="-122"/>
                <a:cs typeface="黑体" panose="02010609060101010101" charset="-122"/>
                <a:sym typeface="+mn-ea"/>
              </a:rPr>
              <a:t> </a:t>
            </a:r>
            <a:r>
              <a:rPr lang="zh-CN" altLang="en-US" sz="2000" dirty="0">
                <a:latin typeface="黑体" panose="02010609060101010101" charset="-122"/>
                <a:ea typeface="黑体" panose="02010609060101010101" charset="-122"/>
                <a:cs typeface="黑体" panose="02010609060101010101" charset="-122"/>
                <a:sym typeface="+mn-ea"/>
              </a:rPr>
              <a:t>非实时性</a:t>
            </a:r>
            <a:r>
              <a:rPr lang="zh-CN" altLang="en-US" sz="2000" dirty="0">
                <a:solidFill>
                  <a:srgbClr val="00B050"/>
                </a:solidFill>
                <a:latin typeface="黑体" panose="02010609060101010101" charset="-122"/>
                <a:ea typeface="黑体" panose="02010609060101010101" charset="-122"/>
                <a:cs typeface="黑体" panose="02010609060101010101" charset="-122"/>
                <a:sym typeface="Wingdings" panose="05000000000000000000" charset="0"/>
              </a:rPr>
              <a:t></a:t>
            </a:r>
            <a:endParaRPr lang="en-US" altLang="zh-CN" sz="2000" dirty="0">
              <a:latin typeface="黑体" panose="02010609060101010101" charset="-122"/>
              <a:ea typeface="黑体" panose="02010609060101010101" charset="-122"/>
              <a:cs typeface="黑体" panose="02010609060101010101" charset="-122"/>
              <a:sym typeface="Wingdings 2" panose="05020102010507070707" charset="0"/>
            </a:endParaRPr>
          </a:p>
        </p:txBody>
      </p:sp>
      <p:grpSp>
        <p:nvGrpSpPr>
          <p:cNvPr id="65" name="组合 64"/>
          <p:cNvGrpSpPr/>
          <p:nvPr/>
        </p:nvGrpSpPr>
        <p:grpSpPr>
          <a:xfrm>
            <a:off x="6408050" y="4182110"/>
            <a:ext cx="4525645" cy="1812925"/>
            <a:chOff x="9937" y="6231"/>
            <a:chExt cx="7127" cy="2855"/>
          </a:xfrm>
        </p:grpSpPr>
        <p:sp>
          <p:nvSpPr>
            <p:cNvPr id="41" name="矩形 40"/>
            <p:cNvSpPr/>
            <p:nvPr/>
          </p:nvSpPr>
          <p:spPr>
            <a:xfrm>
              <a:off x="12539" y="6989"/>
              <a:ext cx="1619" cy="1315"/>
            </a:xfrm>
            <a:prstGeom prst="rect">
              <a:avLst/>
            </a:prstGeom>
            <a:noFill/>
            <a:ln>
              <a:solidFill>
                <a:schemeClr val="tx1"/>
              </a:solidFill>
            </a:ln>
            <a:extLst>
              <a:ext uri="{909E8E84-426E-40DD-AFC4-6F175D3DCCD1}">
                <a14:hiddenFill xmlns:a14="http://schemas.microsoft.com/office/drawing/2010/main">
                  <a:solidFill>
                    <a:srgbClr val="FFFF0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lnSpc>
                  <a:spcPct val="100000"/>
                </a:lnSpc>
              </a:pPr>
              <a:r>
                <a:rPr lang="zh-CN" altLang="en-US">
                  <a:solidFill>
                    <a:schemeClr val="tx1"/>
                  </a:solidFill>
                  <a:latin typeface="黑体" panose="02010609060101010101" charset="-122"/>
                  <a:ea typeface="黑体" panose="02010609060101010101" charset="-122"/>
                </a:rPr>
                <a:t>感知</a:t>
              </a:r>
              <a:endParaRPr lang="zh-CN" altLang="en-US">
                <a:solidFill>
                  <a:schemeClr val="tx1"/>
                </a:solidFill>
                <a:latin typeface="黑体" panose="02010609060101010101" charset="-122"/>
                <a:ea typeface="黑体" panose="02010609060101010101" charset="-122"/>
              </a:endParaRPr>
            </a:p>
          </p:txBody>
        </p:sp>
        <p:sp>
          <p:nvSpPr>
            <p:cNvPr id="42" name="矩形 41"/>
            <p:cNvSpPr/>
            <p:nvPr/>
          </p:nvSpPr>
          <p:spPr>
            <a:xfrm>
              <a:off x="14252" y="6989"/>
              <a:ext cx="2668" cy="1314"/>
            </a:xfrm>
            <a:prstGeom prst="rect">
              <a:avLst/>
            </a:prstGeom>
            <a:noFill/>
            <a:ln>
              <a:solidFill>
                <a:schemeClr val="tx1"/>
              </a:solidFill>
            </a:ln>
            <a:extLst>
              <a:ext uri="{909E8E84-426E-40DD-AFC4-6F175D3DCCD1}">
                <a14:hiddenFill xmlns:a14="http://schemas.microsoft.com/office/drawing/2010/main">
                  <a:solidFill>
                    <a:srgbClr val="0070C0"/>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p>
              <a:pPr algn="ctr">
                <a:lnSpc>
                  <a:spcPct val="100000"/>
                </a:lnSpc>
              </a:pPr>
              <a:r>
                <a:rPr lang="zh-CN" altLang="en-US">
                  <a:solidFill>
                    <a:schemeClr val="tx1"/>
                  </a:solidFill>
                  <a:latin typeface="黑体" panose="02010609060101010101" charset="-122"/>
                  <a:ea typeface="黑体" panose="02010609060101010101" charset="-122"/>
                </a:rPr>
                <a:t>规划</a:t>
              </a:r>
              <a:r>
                <a:rPr lang="en-US" altLang="zh-CN">
                  <a:solidFill>
                    <a:schemeClr val="tx1"/>
                  </a:solidFill>
                  <a:latin typeface="黑体" panose="02010609060101010101" charset="-122"/>
                  <a:ea typeface="黑体" panose="02010609060101010101" charset="-122"/>
                </a:rPr>
                <a:t>、</a:t>
              </a:r>
              <a:r>
                <a:rPr lang="zh-CN" altLang="en-US">
                  <a:solidFill>
                    <a:schemeClr val="tx1"/>
                  </a:solidFill>
                  <a:latin typeface="黑体" panose="02010609060101010101" charset="-122"/>
                  <a:ea typeface="黑体" panose="02010609060101010101" charset="-122"/>
                </a:rPr>
                <a:t>决策</a:t>
              </a:r>
              <a:endParaRPr lang="zh-CN" altLang="en-US">
                <a:solidFill>
                  <a:schemeClr val="tx1"/>
                </a:solidFill>
                <a:latin typeface="黑体" panose="02010609060101010101" charset="-122"/>
                <a:ea typeface="黑体" panose="02010609060101010101" charset="-122"/>
              </a:endParaRPr>
            </a:p>
          </p:txBody>
        </p:sp>
        <p:sp>
          <p:nvSpPr>
            <p:cNvPr id="43" name="矩形 42"/>
            <p:cNvSpPr/>
            <p:nvPr/>
          </p:nvSpPr>
          <p:spPr>
            <a:xfrm>
              <a:off x="12912" y="7499"/>
              <a:ext cx="2665" cy="624"/>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r>
                <a:rPr lang="zh-CN" altLang="en-US">
                  <a:solidFill>
                    <a:schemeClr val="tx1"/>
                  </a:solidFill>
                  <a:latin typeface="黑体" panose="02010609060101010101" charset="-122"/>
                  <a:ea typeface="黑体" panose="02010609060101010101" charset="-122"/>
                  <a:cs typeface="黑体" panose="02010609060101010101" charset="-122"/>
                </a:rPr>
                <a:t>融合</a:t>
              </a:r>
              <a:r>
                <a:rPr lang="en-US" altLang="zh-CN">
                  <a:solidFill>
                    <a:schemeClr val="tx1"/>
                  </a:solidFill>
                  <a:latin typeface="黑体" panose="02010609060101010101" charset="-122"/>
                  <a:ea typeface="黑体" panose="02010609060101010101" charset="-122"/>
                  <a:cs typeface="黑体" panose="02010609060101010101" charset="-122"/>
                </a:rPr>
                <a:t>(</a:t>
              </a:r>
              <a:r>
                <a:rPr lang="zh-CN" altLang="en-US">
                  <a:solidFill>
                    <a:schemeClr val="tx1"/>
                  </a:solidFill>
                  <a:latin typeface="黑体" panose="02010609060101010101" charset="-122"/>
                  <a:ea typeface="黑体" panose="02010609060101010101" charset="-122"/>
                  <a:cs typeface="黑体" panose="02010609060101010101" charset="-122"/>
                </a:rPr>
                <a:t>环境建模</a:t>
              </a:r>
              <a:r>
                <a:rPr lang="en-US" altLang="zh-CN">
                  <a:solidFill>
                    <a:schemeClr val="tx1"/>
                  </a:solidFill>
                  <a:latin typeface="黑体" panose="02010609060101010101" charset="-122"/>
                  <a:ea typeface="黑体" panose="02010609060101010101" charset="-122"/>
                  <a:cs typeface="黑体" panose="02010609060101010101" charset="-122"/>
                </a:rPr>
                <a:t>)</a:t>
              </a:r>
              <a:endParaRPr lang="en-US" altLang="zh-CN">
                <a:solidFill>
                  <a:schemeClr val="tx1"/>
                </a:solidFill>
                <a:latin typeface="黑体" panose="02010609060101010101" charset="-122"/>
                <a:ea typeface="黑体" panose="02010609060101010101" charset="-122"/>
                <a:cs typeface="黑体" panose="02010609060101010101" charset="-122"/>
              </a:endParaRPr>
            </a:p>
          </p:txBody>
        </p:sp>
        <p:sp>
          <p:nvSpPr>
            <p:cNvPr id="44" name="文本框 43"/>
            <p:cNvSpPr txBox="1"/>
            <p:nvPr/>
          </p:nvSpPr>
          <p:spPr>
            <a:xfrm>
              <a:off x="15508" y="7394"/>
              <a:ext cx="1413" cy="919"/>
            </a:xfrm>
            <a:prstGeom prst="rect">
              <a:avLst/>
            </a:prstGeom>
            <a:noFill/>
          </p:spPr>
          <p:txBody>
            <a:bodyPr wrap="square" rtlCol="0">
              <a:spAutoFit/>
            </a:bodyPr>
            <a:p>
              <a:pPr algn="ctr"/>
              <a:r>
                <a:rPr lang="en-US" altLang="zh-CN">
                  <a:solidFill>
                    <a:schemeClr val="tx1"/>
                  </a:solidFill>
                  <a:latin typeface="黑体" panose="02010609060101010101" charset="-122"/>
                  <a:ea typeface="黑体" panose="02010609060101010101" charset="-122"/>
                  <a:cs typeface="黑体" panose="02010609060101010101" charset="-122"/>
                </a:rPr>
                <a:t>AI</a:t>
              </a:r>
              <a:endParaRPr lang="en-US" altLang="zh-CN">
                <a:solidFill>
                  <a:schemeClr val="tx1"/>
                </a:solidFill>
                <a:latin typeface="黑体" panose="02010609060101010101" charset="-122"/>
                <a:ea typeface="黑体" panose="02010609060101010101" charset="-122"/>
                <a:cs typeface="黑体" panose="02010609060101010101" charset="-122"/>
              </a:endParaRPr>
            </a:p>
            <a:p>
              <a:pPr algn="ctr"/>
              <a:r>
                <a:rPr lang="zh-CN" altLang="en-US" sz="1400">
                  <a:solidFill>
                    <a:schemeClr val="tx1"/>
                  </a:solidFill>
                  <a:latin typeface="黑体" panose="02010609060101010101" charset="-122"/>
                  <a:ea typeface="黑体" panose="02010609060101010101" charset="-122"/>
                  <a:cs typeface="黑体" panose="02010609060101010101" charset="-122"/>
                </a:rPr>
                <a:t>机器学习</a:t>
              </a:r>
              <a:endParaRPr lang="zh-CN" altLang="en-US" sz="1400">
                <a:solidFill>
                  <a:schemeClr val="tx1"/>
                </a:solidFill>
                <a:latin typeface="黑体" panose="02010609060101010101" charset="-122"/>
                <a:ea typeface="黑体" panose="02010609060101010101" charset="-122"/>
                <a:cs typeface="黑体" panose="02010609060101010101" charset="-122"/>
              </a:endParaRPr>
            </a:p>
          </p:txBody>
        </p:sp>
        <p:sp>
          <p:nvSpPr>
            <p:cNvPr id="47" name="文本框 46"/>
            <p:cNvSpPr txBox="1"/>
            <p:nvPr/>
          </p:nvSpPr>
          <p:spPr>
            <a:xfrm>
              <a:off x="10126" y="7811"/>
              <a:ext cx="2220" cy="531"/>
            </a:xfrm>
            <a:prstGeom prst="rect">
              <a:avLst/>
            </a:prstGeom>
            <a:noFill/>
          </p:spPr>
          <p:txBody>
            <a:bodyPr wrap="square" rtlCol="0">
              <a:spAutoFit/>
            </a:bodyPr>
            <a:p>
              <a:pPr algn="ctr"/>
              <a:r>
                <a:rPr lang="zh-CN" altLang="en-US" sz="1600">
                  <a:latin typeface="黑体" panose="02010609060101010101" charset="-122"/>
                  <a:ea typeface="黑体" panose="02010609060101010101" charset="-122"/>
                </a:rPr>
                <a:t>激光雷达数据</a:t>
              </a:r>
              <a:endParaRPr lang="zh-CN" altLang="en-US" sz="1600">
                <a:latin typeface="黑体" panose="02010609060101010101" charset="-122"/>
                <a:ea typeface="黑体" panose="02010609060101010101" charset="-122"/>
              </a:endParaRPr>
            </a:p>
          </p:txBody>
        </p:sp>
        <p:sp>
          <p:nvSpPr>
            <p:cNvPr id="48" name="右箭头 47"/>
            <p:cNvSpPr/>
            <p:nvPr/>
          </p:nvSpPr>
          <p:spPr>
            <a:xfrm>
              <a:off x="12226" y="7168"/>
              <a:ext cx="283" cy="113"/>
            </a:xfrm>
            <a:prstGeom prst="rightArrow">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49" name="文本框 48"/>
            <p:cNvSpPr txBox="1"/>
            <p:nvPr/>
          </p:nvSpPr>
          <p:spPr>
            <a:xfrm>
              <a:off x="9937" y="6992"/>
              <a:ext cx="2402" cy="531"/>
            </a:xfrm>
            <a:prstGeom prst="rect">
              <a:avLst/>
            </a:prstGeom>
            <a:noFill/>
          </p:spPr>
          <p:txBody>
            <a:bodyPr wrap="square" rtlCol="0">
              <a:spAutoFit/>
            </a:bodyPr>
            <a:p>
              <a:pPr algn="ctr"/>
              <a:r>
                <a:rPr lang="zh-CN" altLang="en-US" sz="1600">
                  <a:latin typeface="黑体" panose="02010609060101010101" charset="-122"/>
                  <a:ea typeface="黑体" panose="02010609060101010101" charset="-122"/>
                  <a:cs typeface="黑体" panose="02010609060101010101" charset="-122"/>
                </a:rPr>
                <a:t>相机</a:t>
              </a:r>
              <a:r>
                <a:rPr lang="en-US" altLang="zh-CN" sz="1600">
                  <a:latin typeface="黑体" panose="02010609060101010101" charset="-122"/>
                  <a:ea typeface="黑体" panose="02010609060101010101" charset="-122"/>
                  <a:cs typeface="黑体" panose="02010609060101010101" charset="-122"/>
                </a:rPr>
                <a:t>+</a:t>
              </a:r>
              <a:r>
                <a:rPr lang="zh-CN" altLang="en-US" sz="1600">
                  <a:latin typeface="黑体" panose="02010609060101010101" charset="-122"/>
                  <a:ea typeface="黑体" panose="02010609060101010101" charset="-122"/>
                  <a:cs typeface="黑体" panose="02010609060101010101" charset="-122"/>
                </a:rPr>
                <a:t>图片数据</a:t>
              </a:r>
              <a:endParaRPr lang="zh-CN" altLang="en-US" sz="1600">
                <a:latin typeface="黑体" panose="02010609060101010101" charset="-122"/>
                <a:ea typeface="黑体" panose="02010609060101010101" charset="-122"/>
                <a:cs typeface="黑体" panose="02010609060101010101" charset="-122"/>
              </a:endParaRPr>
            </a:p>
          </p:txBody>
        </p:sp>
        <p:sp>
          <p:nvSpPr>
            <p:cNvPr id="50" name="文本框 49"/>
            <p:cNvSpPr txBox="1"/>
            <p:nvPr/>
          </p:nvSpPr>
          <p:spPr>
            <a:xfrm>
              <a:off x="12553" y="6232"/>
              <a:ext cx="1904" cy="531"/>
            </a:xfrm>
            <a:prstGeom prst="rect">
              <a:avLst/>
            </a:prstGeom>
            <a:noFill/>
          </p:spPr>
          <p:txBody>
            <a:bodyPr wrap="square" rtlCol="0">
              <a:spAutoFit/>
            </a:bodyPr>
            <a:p>
              <a:pPr algn="ctr"/>
              <a:r>
                <a:rPr lang="zh-CN" altLang="en-US" sz="1600">
                  <a:latin typeface="黑体" panose="02010609060101010101" charset="-122"/>
                  <a:ea typeface="黑体" panose="02010609060101010101" charset="-122"/>
                </a:rPr>
                <a:t>雷达数据</a:t>
              </a:r>
              <a:endParaRPr lang="zh-CN" altLang="en-US" sz="1600">
                <a:latin typeface="黑体" panose="02010609060101010101" charset="-122"/>
                <a:ea typeface="黑体" panose="02010609060101010101" charset="-122"/>
              </a:endParaRPr>
            </a:p>
          </p:txBody>
        </p:sp>
        <p:sp>
          <p:nvSpPr>
            <p:cNvPr id="52" name="文本框 51"/>
            <p:cNvSpPr txBox="1"/>
            <p:nvPr/>
          </p:nvSpPr>
          <p:spPr>
            <a:xfrm>
              <a:off x="12417" y="8554"/>
              <a:ext cx="2176" cy="531"/>
            </a:xfrm>
            <a:prstGeom prst="rect">
              <a:avLst/>
            </a:prstGeom>
            <a:noFill/>
          </p:spPr>
          <p:txBody>
            <a:bodyPr wrap="square" rtlCol="0">
              <a:spAutoFit/>
            </a:bodyPr>
            <a:p>
              <a:pPr algn="ctr"/>
              <a:r>
                <a:rPr lang="zh-CN" altLang="en-US" sz="1600">
                  <a:latin typeface="黑体" panose="02010609060101010101" charset="-122"/>
                  <a:ea typeface="黑体" panose="02010609060101010101" charset="-122"/>
                </a:rPr>
                <a:t>超声波数据</a:t>
              </a:r>
              <a:endParaRPr lang="zh-CN" altLang="en-US" sz="1600">
                <a:latin typeface="黑体" panose="02010609060101010101" charset="-122"/>
                <a:ea typeface="黑体" panose="02010609060101010101" charset="-122"/>
              </a:endParaRPr>
            </a:p>
          </p:txBody>
        </p:sp>
        <p:sp>
          <p:nvSpPr>
            <p:cNvPr id="54" name="文本框 53"/>
            <p:cNvSpPr txBox="1"/>
            <p:nvPr/>
          </p:nvSpPr>
          <p:spPr>
            <a:xfrm>
              <a:off x="14951" y="8539"/>
              <a:ext cx="1052" cy="531"/>
            </a:xfrm>
            <a:prstGeom prst="rect">
              <a:avLst/>
            </a:prstGeom>
            <a:noFill/>
          </p:spPr>
          <p:txBody>
            <a:bodyPr wrap="square" rtlCol="0">
              <a:spAutoFit/>
            </a:bodyPr>
            <a:p>
              <a:pPr algn="ctr"/>
              <a:r>
                <a:rPr lang="zh-CN" altLang="en-US" sz="1600">
                  <a:latin typeface="黑体" panose="02010609060101010101" charset="-122"/>
                  <a:ea typeface="黑体" panose="02010609060101010101" charset="-122"/>
                </a:rPr>
                <a:t>地图</a:t>
              </a:r>
              <a:endParaRPr lang="zh-CN" altLang="en-US" sz="1600">
                <a:latin typeface="黑体" panose="02010609060101010101" charset="-122"/>
                <a:ea typeface="黑体" panose="02010609060101010101" charset="-122"/>
              </a:endParaRPr>
            </a:p>
          </p:txBody>
        </p:sp>
        <p:sp>
          <p:nvSpPr>
            <p:cNvPr id="56" name="文本框 55"/>
            <p:cNvSpPr txBox="1"/>
            <p:nvPr/>
          </p:nvSpPr>
          <p:spPr>
            <a:xfrm>
              <a:off x="14378" y="6249"/>
              <a:ext cx="2176" cy="531"/>
            </a:xfrm>
            <a:prstGeom prst="rect">
              <a:avLst/>
            </a:prstGeom>
            <a:noFill/>
          </p:spPr>
          <p:txBody>
            <a:bodyPr wrap="square" rtlCol="0">
              <a:spAutoFit/>
            </a:bodyPr>
            <a:p>
              <a:pPr algn="ctr"/>
              <a:r>
                <a:rPr lang="en-US" altLang="zh-CN" sz="1600">
                  <a:latin typeface="黑体" panose="02010609060101010101" charset="-122"/>
                  <a:ea typeface="黑体" panose="02010609060101010101" charset="-122"/>
                </a:rPr>
                <a:t>V2X/V2V</a:t>
              </a:r>
              <a:endParaRPr lang="en-US" altLang="zh-CN" sz="1600">
                <a:latin typeface="黑体" panose="02010609060101010101" charset="-122"/>
                <a:ea typeface="黑体" panose="02010609060101010101" charset="-122"/>
              </a:endParaRPr>
            </a:p>
          </p:txBody>
        </p:sp>
        <p:sp>
          <p:nvSpPr>
            <p:cNvPr id="59" name="右箭头 58"/>
            <p:cNvSpPr/>
            <p:nvPr/>
          </p:nvSpPr>
          <p:spPr>
            <a:xfrm>
              <a:off x="12226" y="7988"/>
              <a:ext cx="283" cy="113"/>
            </a:xfrm>
            <a:prstGeom prst="rightArrow">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60" name="右箭头 59"/>
            <p:cNvSpPr/>
            <p:nvPr/>
          </p:nvSpPr>
          <p:spPr>
            <a:xfrm rot="5400000">
              <a:off x="13331" y="6765"/>
              <a:ext cx="283" cy="113"/>
            </a:xfrm>
            <a:prstGeom prst="rightArrow">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61" name="右箭头 60"/>
            <p:cNvSpPr/>
            <p:nvPr/>
          </p:nvSpPr>
          <p:spPr>
            <a:xfrm rot="5400000">
              <a:off x="15363" y="6765"/>
              <a:ext cx="283" cy="113"/>
            </a:xfrm>
            <a:prstGeom prst="rightArrow">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62" name="右箭头 61"/>
            <p:cNvSpPr/>
            <p:nvPr/>
          </p:nvSpPr>
          <p:spPr>
            <a:xfrm rot="16200000">
              <a:off x="13325" y="8437"/>
              <a:ext cx="283" cy="113"/>
            </a:xfrm>
            <a:prstGeom prst="rightArrow">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63" name="右箭头 62"/>
            <p:cNvSpPr/>
            <p:nvPr/>
          </p:nvSpPr>
          <p:spPr>
            <a:xfrm rot="16200000">
              <a:off x="15307" y="8437"/>
              <a:ext cx="283" cy="113"/>
            </a:xfrm>
            <a:prstGeom prst="rightArrow">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64" name="矩形 63"/>
            <p:cNvSpPr/>
            <p:nvPr/>
          </p:nvSpPr>
          <p:spPr>
            <a:xfrm>
              <a:off x="9938" y="6231"/>
              <a:ext cx="7126" cy="2855"/>
            </a:xfrm>
            <a:prstGeom prst="rect">
              <a:avLst/>
            </a:prstGeom>
            <a:noFill/>
            <a:ln w="12700" cmpd="sng">
              <a:solidFill>
                <a:schemeClr val="tx1"/>
              </a:solidFill>
              <a:prstDash val="solid"/>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grpSp>
        <p:nvGrpSpPr>
          <p:cNvPr id="80" name="组合 79"/>
          <p:cNvGrpSpPr/>
          <p:nvPr/>
        </p:nvGrpSpPr>
        <p:grpSpPr>
          <a:xfrm>
            <a:off x="3699510" y="4285615"/>
            <a:ext cx="4597400" cy="899795"/>
            <a:chOff x="6123" y="9184"/>
            <a:chExt cx="7240" cy="1417"/>
          </a:xfrm>
        </p:grpSpPr>
        <p:sp>
          <p:nvSpPr>
            <p:cNvPr id="28" name="文本框 27"/>
            <p:cNvSpPr txBox="1"/>
            <p:nvPr/>
          </p:nvSpPr>
          <p:spPr>
            <a:xfrm>
              <a:off x="8390" y="9544"/>
              <a:ext cx="2714" cy="822"/>
            </a:xfrm>
            <a:prstGeom prst="rect">
              <a:avLst/>
            </a:prstGeom>
            <a:noFill/>
            <a:ln w="12700" cmpd="sng">
              <a:noFill/>
              <a:prstDash val="solid"/>
            </a:ln>
          </p:spPr>
          <p:txBody>
            <a:bodyPr wrap="square" rtlCol="0">
              <a:spAutoFit/>
            </a:bodyPr>
            <a:p>
              <a:pPr algn="ctr"/>
              <a:r>
                <a:rPr lang="en-US" altLang="zh-CN" sz="2800">
                  <a:solidFill>
                    <a:srgbClr val="C00000"/>
                  </a:solidFill>
                  <a:latin typeface="黑体" panose="02010609060101010101" charset="-122"/>
                  <a:ea typeface="黑体" panose="02010609060101010101" charset="-122"/>
                </a:rPr>
                <a:t>相互矛盾</a:t>
              </a:r>
              <a:endParaRPr lang="en-US" altLang="zh-CN" sz="2800">
                <a:solidFill>
                  <a:srgbClr val="C00000"/>
                </a:solidFill>
                <a:latin typeface="黑体" panose="02010609060101010101" charset="-122"/>
                <a:ea typeface="黑体" panose="02010609060101010101" charset="-122"/>
              </a:endParaRPr>
            </a:p>
          </p:txBody>
        </p:sp>
        <p:sp>
          <p:nvSpPr>
            <p:cNvPr id="66" name="文本框 65"/>
            <p:cNvSpPr txBox="1"/>
            <p:nvPr/>
          </p:nvSpPr>
          <p:spPr>
            <a:xfrm>
              <a:off x="6123" y="9184"/>
              <a:ext cx="1531" cy="567"/>
            </a:xfrm>
            <a:prstGeom prst="rect">
              <a:avLst/>
            </a:prstGeom>
            <a:noFill/>
          </p:spPr>
          <p:txBody>
            <a:bodyPr wrap="square" rtlCol="0" anchor="t">
              <a:noAutofit/>
            </a:bodyPr>
            <a:p>
              <a:pPr indent="0" algn="ctr"/>
              <a:r>
                <a:rPr lang="zh-CN" altLang="en-US" sz="2000" dirty="0">
                  <a:latin typeface="黑体" panose="02010609060101010101" charset="-122"/>
                  <a:ea typeface="黑体" panose="02010609060101010101" charset="-122"/>
                  <a:sym typeface="+mn-ea"/>
                </a:rPr>
                <a:t>低延时</a:t>
              </a:r>
              <a:endParaRPr lang="zh-CN" altLang="en-US" sz="2000" dirty="0">
                <a:latin typeface="黑体" panose="02010609060101010101" charset="-122"/>
                <a:ea typeface="黑体" panose="02010609060101010101" charset="-122"/>
                <a:sym typeface="+mn-ea"/>
              </a:endParaRPr>
            </a:p>
          </p:txBody>
        </p:sp>
        <p:sp>
          <p:nvSpPr>
            <p:cNvPr id="68" name="文本框 67"/>
            <p:cNvSpPr txBox="1"/>
            <p:nvPr/>
          </p:nvSpPr>
          <p:spPr>
            <a:xfrm>
              <a:off x="6123" y="10035"/>
              <a:ext cx="1531" cy="567"/>
            </a:xfrm>
            <a:prstGeom prst="rect">
              <a:avLst/>
            </a:prstGeom>
            <a:noFill/>
          </p:spPr>
          <p:txBody>
            <a:bodyPr wrap="square" rtlCol="0" anchor="t">
              <a:noAutofit/>
            </a:bodyPr>
            <a:p>
              <a:pPr indent="0"/>
              <a:r>
                <a:rPr lang="zh-CN" altLang="en-US" sz="2000" dirty="0">
                  <a:latin typeface="黑体" panose="02010609060101010101" charset="-122"/>
                  <a:ea typeface="黑体" panose="02010609060101010101" charset="-122"/>
                  <a:sym typeface="+mn-ea"/>
                </a:rPr>
                <a:t>高吞吐</a:t>
              </a:r>
              <a:endParaRPr lang="zh-CN" altLang="en-US" sz="2000" dirty="0">
                <a:latin typeface="黑体" panose="02010609060101010101" charset="-122"/>
                <a:ea typeface="黑体" panose="02010609060101010101" charset="-122"/>
                <a:sym typeface="+mn-ea"/>
              </a:endParaRPr>
            </a:p>
          </p:txBody>
        </p:sp>
        <p:sp>
          <p:nvSpPr>
            <p:cNvPr id="69" name="文本框 68"/>
            <p:cNvSpPr txBox="1"/>
            <p:nvPr/>
          </p:nvSpPr>
          <p:spPr>
            <a:xfrm>
              <a:off x="11833" y="9184"/>
              <a:ext cx="1531" cy="567"/>
            </a:xfrm>
            <a:prstGeom prst="rect">
              <a:avLst/>
            </a:prstGeom>
            <a:noFill/>
          </p:spPr>
          <p:txBody>
            <a:bodyPr wrap="square" rtlCol="0" anchor="t">
              <a:noAutofit/>
            </a:bodyPr>
            <a:p>
              <a:pPr indent="0" algn="ctr"/>
              <a:r>
                <a:rPr lang="en-US" altLang="zh-CN" sz="2000" dirty="0">
                  <a:latin typeface="黑体" panose="02010609060101010101" charset="-122"/>
                  <a:ea typeface="黑体" panose="02010609060101010101" charset="-122"/>
                  <a:sym typeface="+mn-ea"/>
                </a:rPr>
                <a:t>实时性</a:t>
              </a:r>
              <a:endParaRPr lang="en-US" altLang="zh-CN" sz="2000" dirty="0">
                <a:latin typeface="黑体" panose="02010609060101010101" charset="-122"/>
                <a:ea typeface="黑体" panose="02010609060101010101" charset="-122"/>
                <a:sym typeface="+mn-ea"/>
              </a:endParaRPr>
            </a:p>
          </p:txBody>
        </p:sp>
        <p:sp>
          <p:nvSpPr>
            <p:cNvPr id="70" name="文本框 69"/>
            <p:cNvSpPr txBox="1"/>
            <p:nvPr/>
          </p:nvSpPr>
          <p:spPr>
            <a:xfrm>
              <a:off x="11833" y="10035"/>
              <a:ext cx="1531" cy="567"/>
            </a:xfrm>
            <a:prstGeom prst="rect">
              <a:avLst/>
            </a:prstGeom>
            <a:noFill/>
          </p:spPr>
          <p:txBody>
            <a:bodyPr wrap="square" rtlCol="0" anchor="t">
              <a:noAutofit/>
            </a:bodyPr>
            <a:p>
              <a:pPr indent="0" algn="ctr"/>
              <a:r>
                <a:rPr lang="en-US" altLang="zh-CN" sz="2000" dirty="0">
                  <a:latin typeface="黑体" panose="02010609060101010101" charset="-122"/>
                  <a:ea typeface="黑体" panose="02010609060101010101" charset="-122"/>
                  <a:sym typeface="+mn-ea"/>
                </a:rPr>
                <a:t>非实时</a:t>
              </a:r>
              <a:endParaRPr lang="en-US" altLang="zh-CN" sz="2000" dirty="0">
                <a:latin typeface="黑体" panose="02010609060101010101" charset="-122"/>
                <a:ea typeface="黑体" panose="02010609060101010101" charset="-122"/>
                <a:sym typeface="+mn-ea"/>
              </a:endParaRPr>
            </a:p>
          </p:txBody>
        </p:sp>
        <p:cxnSp>
          <p:nvCxnSpPr>
            <p:cNvPr id="76" name="肘形连接符 75"/>
            <p:cNvCxnSpPr>
              <a:stCxn id="66" idx="3"/>
              <a:endCxn id="68" idx="3"/>
            </p:cNvCxnSpPr>
            <p:nvPr/>
          </p:nvCxnSpPr>
          <p:spPr>
            <a:xfrm>
              <a:off x="7654" y="9468"/>
              <a:ext cx="5" cy="850"/>
            </a:xfrm>
            <a:prstGeom prst="bentConnector3">
              <a:avLst>
                <a:gd name="adj1" fmla="val 7500000"/>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77" name="肘形连接符 76"/>
            <p:cNvCxnSpPr>
              <a:stCxn id="69" idx="1"/>
              <a:endCxn id="70" idx="1"/>
            </p:cNvCxnSpPr>
            <p:nvPr/>
          </p:nvCxnSpPr>
          <p:spPr>
            <a:xfrm rot="10800000" flipH="1" flipV="1">
              <a:off x="11833" y="9468"/>
              <a:ext cx="5" cy="850"/>
            </a:xfrm>
            <a:prstGeom prst="bentConnector3">
              <a:avLst>
                <a:gd name="adj1" fmla="val -7500000"/>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cxnSp>
          <p:nvCxnSpPr>
            <p:cNvPr id="78" name="直接连接符 77"/>
            <p:cNvCxnSpPr/>
            <p:nvPr/>
          </p:nvCxnSpPr>
          <p:spPr>
            <a:xfrm flipH="1">
              <a:off x="8021" y="9955"/>
              <a:ext cx="62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79" name="直接连接符 78"/>
            <p:cNvCxnSpPr/>
            <p:nvPr/>
          </p:nvCxnSpPr>
          <p:spPr>
            <a:xfrm>
              <a:off x="10845" y="9955"/>
              <a:ext cx="60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sp>
        <p:nvSpPr>
          <p:cNvPr id="5" name="直角上箭头 4"/>
          <p:cNvSpPr/>
          <p:nvPr/>
        </p:nvSpPr>
        <p:spPr>
          <a:xfrm>
            <a:off x="3992245" y="3373120"/>
            <a:ext cx="609600" cy="508000"/>
          </a:xfrm>
          <a:prstGeom prst="bentUpArrow">
            <a:avLst/>
          </a:prstGeom>
          <a:solidFill>
            <a:srgbClr val="660874"/>
          </a:solidFill>
          <a:ln w="12700" cap="flat" cmpd="sng">
            <a:solidFill>
              <a:srgbClr val="660874"/>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22"/>
                                        </p:tgtEl>
                                        <p:attrNameLst>
                                          <p:attrName>style.visibility</p:attrName>
                                        </p:attrNameLst>
                                      </p:cBhvr>
                                      <p:to>
                                        <p:strVal val="visible"/>
                                      </p:to>
                                    </p:set>
                                    <p:animEffect transition="in" filter="blinds(horizontal)">
                                      <p:cBhvr>
                                        <p:cTn id="7" dur="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250" fill="hold">
                                          <p:stCondLst>
                                            <p:cond delay="0"/>
                                          </p:stCondLst>
                                        </p:cTn>
                                        <p:tgtEl>
                                          <p:spTgt spid="35"/>
                                        </p:tgtEl>
                                        <p:attrNameLst>
                                          <p:attrName>style.visibility</p:attrName>
                                        </p:attrNameLst>
                                      </p:cBhvr>
                                      <p:to>
                                        <p:strVal val="visible"/>
                                      </p:to>
                                    </p:set>
                                    <p:animEffect transition="in" filter="blinds(horizontal)">
                                      <p:cBhvr>
                                        <p:cTn id="12" dur="250"/>
                                        <p:tgtEl>
                                          <p:spTgt spid="35"/>
                                        </p:tgtEl>
                                      </p:cBhvr>
                                    </p:animEffect>
                                  </p:childTnLst>
                                </p:cTn>
                              </p:par>
                              <p:par>
                                <p:cTn id="13" presetID="3" presetClass="entr" presetSubtype="10" fill="hold" grpId="0" nodeType="withEffect">
                                  <p:stCondLst>
                                    <p:cond delay="0"/>
                                  </p:stCondLst>
                                  <p:childTnLst>
                                    <p:set>
                                      <p:cBhvr>
                                        <p:cTn id="14" dur="250" fill="hold">
                                          <p:stCondLst>
                                            <p:cond delay="0"/>
                                          </p:stCondLst>
                                        </p:cTn>
                                        <p:tgtEl>
                                          <p:spTgt spid="26"/>
                                        </p:tgtEl>
                                        <p:attrNameLst>
                                          <p:attrName>style.visibility</p:attrName>
                                        </p:attrNameLst>
                                      </p:cBhvr>
                                      <p:to>
                                        <p:strVal val="visible"/>
                                      </p:to>
                                    </p:set>
                                    <p:animEffect transition="in" filter="blinds(horizontal)">
                                      <p:cBhvr>
                                        <p:cTn id="15" dur="250"/>
                                        <p:tgtEl>
                                          <p:spTgt spid="26"/>
                                        </p:tgtEl>
                                      </p:cBhvr>
                                    </p:animEffect>
                                  </p:childTnLst>
                                </p:cTn>
                              </p:par>
                              <p:par>
                                <p:cTn id="16" presetID="3" presetClass="entr" presetSubtype="10" fill="hold" nodeType="withEffect">
                                  <p:stCondLst>
                                    <p:cond delay="0"/>
                                  </p:stCondLst>
                                  <p:childTnLst>
                                    <p:set>
                                      <p:cBhvr>
                                        <p:cTn id="17" dur="250" fill="hold">
                                          <p:stCondLst>
                                            <p:cond delay="0"/>
                                          </p:stCondLst>
                                        </p:cTn>
                                        <p:tgtEl>
                                          <p:spTgt spid="33"/>
                                        </p:tgtEl>
                                        <p:attrNameLst>
                                          <p:attrName>style.visibility</p:attrName>
                                        </p:attrNameLst>
                                      </p:cBhvr>
                                      <p:to>
                                        <p:strVal val="visible"/>
                                      </p:to>
                                    </p:set>
                                    <p:animEffect transition="in" filter="blinds(horizontal)">
                                      <p:cBhvr>
                                        <p:cTn id="18" dur="250"/>
                                        <p:tgtEl>
                                          <p:spTgt spid="33"/>
                                        </p:tgtEl>
                                      </p:cBhvr>
                                    </p:animEffect>
                                  </p:childTnLst>
                                </p:cTn>
                              </p:par>
                              <p:par>
                                <p:cTn id="19" presetID="3" presetClass="entr" presetSubtype="10" fill="hold" grpId="0" nodeType="withEffect">
                                  <p:stCondLst>
                                    <p:cond delay="0"/>
                                  </p:stCondLst>
                                  <p:childTnLst>
                                    <p:set>
                                      <p:cBhvr>
                                        <p:cTn id="20" dur="250" fill="hold">
                                          <p:stCondLst>
                                            <p:cond delay="0"/>
                                          </p:stCondLst>
                                        </p:cTn>
                                        <p:tgtEl>
                                          <p:spTgt spid="29"/>
                                        </p:tgtEl>
                                        <p:attrNameLst>
                                          <p:attrName>style.visibility</p:attrName>
                                        </p:attrNameLst>
                                      </p:cBhvr>
                                      <p:to>
                                        <p:strVal val="visible"/>
                                      </p:to>
                                    </p:set>
                                    <p:animEffect transition="in" filter="blinds(horizontal)">
                                      <p:cBhvr>
                                        <p:cTn id="21" dur="250"/>
                                        <p:tgtEl>
                                          <p:spTgt spid="29"/>
                                        </p:tgtEl>
                                      </p:cBhvr>
                                    </p:animEffect>
                                  </p:childTnLst>
                                </p:cTn>
                              </p:par>
                              <p:par>
                                <p:cTn id="22" presetID="3" presetClass="entr" presetSubtype="10" fill="hold" grpId="0" nodeType="withEffect">
                                  <p:stCondLst>
                                    <p:cond delay="0"/>
                                  </p:stCondLst>
                                  <p:childTnLst>
                                    <p:set>
                                      <p:cBhvr>
                                        <p:cTn id="23" dur="250" fill="hold">
                                          <p:stCondLst>
                                            <p:cond delay="0"/>
                                          </p:stCondLst>
                                        </p:cTn>
                                        <p:tgtEl>
                                          <p:spTgt spid="27"/>
                                        </p:tgtEl>
                                        <p:attrNameLst>
                                          <p:attrName>style.visibility</p:attrName>
                                        </p:attrNameLst>
                                      </p:cBhvr>
                                      <p:to>
                                        <p:strVal val="visible"/>
                                      </p:to>
                                    </p:set>
                                    <p:animEffect transition="in" filter="blinds(horizontal)">
                                      <p:cBhvr>
                                        <p:cTn id="24" dur="250"/>
                                        <p:tgtEl>
                                          <p:spTgt spid="27"/>
                                        </p:tgtEl>
                                      </p:cBhvr>
                                    </p:animEffect>
                                  </p:childTnLst>
                                </p:cTn>
                              </p:par>
                            </p:childTnLst>
                          </p:cTn>
                        </p:par>
                        <p:par>
                          <p:cTn id="25" fill="hold">
                            <p:stCondLst>
                              <p:cond delay="500"/>
                            </p:stCondLst>
                            <p:childTnLst>
                              <p:par>
                                <p:cTn id="26" presetID="3" presetClass="entr" presetSubtype="10" fill="hold" grpId="0" nodeType="afterEffect">
                                  <p:stCondLst>
                                    <p:cond delay="500"/>
                                  </p:stCondLst>
                                  <p:childTnLst>
                                    <p:set>
                                      <p:cBhvr>
                                        <p:cTn id="27" dur="300" fill="hold">
                                          <p:stCondLst>
                                            <p:cond delay="0"/>
                                          </p:stCondLst>
                                        </p:cTn>
                                        <p:tgtEl>
                                          <p:spTgt spid="37"/>
                                        </p:tgtEl>
                                        <p:attrNameLst>
                                          <p:attrName>style.visibility</p:attrName>
                                        </p:attrNameLst>
                                      </p:cBhvr>
                                      <p:to>
                                        <p:strVal val="visible"/>
                                      </p:to>
                                    </p:set>
                                    <p:animEffect transition="in" filter="blinds(horizontal)">
                                      <p:cBhvr>
                                        <p:cTn id="28" dur="300"/>
                                        <p:tgtEl>
                                          <p:spTgt spid="37"/>
                                        </p:tgtEl>
                                      </p:cBhvr>
                                    </p:animEffect>
                                  </p:childTnLst>
                                </p:cTn>
                              </p:par>
                              <p:par>
                                <p:cTn id="29" presetID="3" presetClass="entr" presetSubtype="10" fill="hold" grpId="0" nodeType="withEffect">
                                  <p:stCondLst>
                                    <p:cond delay="0"/>
                                  </p:stCondLst>
                                  <p:childTnLst>
                                    <p:set>
                                      <p:cBhvr>
                                        <p:cTn id="30" dur="250" fill="hold">
                                          <p:stCondLst>
                                            <p:cond delay="0"/>
                                          </p:stCondLst>
                                        </p:cTn>
                                        <p:tgtEl>
                                          <p:spTgt spid="30"/>
                                        </p:tgtEl>
                                        <p:attrNameLst>
                                          <p:attrName>style.visibility</p:attrName>
                                        </p:attrNameLst>
                                      </p:cBhvr>
                                      <p:to>
                                        <p:strVal val="visible"/>
                                      </p:to>
                                    </p:set>
                                    <p:animEffect transition="in" filter="blinds(horizontal)">
                                      <p:cBhvr>
                                        <p:cTn id="31" dur="250"/>
                                        <p:tgtEl>
                                          <p:spTgt spid="30"/>
                                        </p:tgtEl>
                                      </p:cBhvr>
                                    </p:animEffect>
                                  </p:childTnLst>
                                </p:cTn>
                              </p:par>
                              <p:par>
                                <p:cTn id="32" presetID="3" presetClass="entr" presetSubtype="10" fill="hold" grpId="0" nodeType="withEffect">
                                  <p:stCondLst>
                                    <p:cond delay="0"/>
                                  </p:stCondLst>
                                  <p:childTnLst>
                                    <p:set>
                                      <p:cBhvr>
                                        <p:cTn id="33" dur="250" fill="hold">
                                          <p:stCondLst>
                                            <p:cond delay="0"/>
                                          </p:stCondLst>
                                        </p:cTn>
                                        <p:tgtEl>
                                          <p:spTgt spid="5"/>
                                        </p:tgtEl>
                                        <p:attrNameLst>
                                          <p:attrName>style.visibility</p:attrName>
                                        </p:attrNameLst>
                                      </p:cBhvr>
                                      <p:to>
                                        <p:strVal val="visible"/>
                                      </p:to>
                                    </p:set>
                                    <p:animEffect transition="in" filter="blinds(horizontal)">
                                      <p:cBhvr>
                                        <p:cTn id="34" dur="25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250" fill="hold">
                                          <p:stCondLst>
                                            <p:cond delay="0"/>
                                          </p:stCondLst>
                                        </p:cTn>
                                        <p:tgtEl>
                                          <p:spTgt spid="34"/>
                                        </p:tgtEl>
                                        <p:attrNameLst>
                                          <p:attrName>style.visibility</p:attrName>
                                        </p:attrNameLst>
                                      </p:cBhvr>
                                      <p:to>
                                        <p:strVal val="visible"/>
                                      </p:to>
                                    </p:set>
                                    <p:animEffect transition="in" filter="blinds(horizontal)">
                                      <p:cBhvr>
                                        <p:cTn id="39" dur="250"/>
                                        <p:tgtEl>
                                          <p:spTgt spid="34"/>
                                        </p:tgtEl>
                                      </p:cBhvr>
                                    </p:animEffect>
                                  </p:childTnLst>
                                </p:cTn>
                              </p:par>
                              <p:par>
                                <p:cTn id="40" presetID="3" presetClass="entr" presetSubtype="10" fill="hold" grpId="0" nodeType="withEffect">
                                  <p:stCondLst>
                                    <p:cond delay="0"/>
                                  </p:stCondLst>
                                  <p:childTnLst>
                                    <p:set>
                                      <p:cBhvr>
                                        <p:cTn id="41" dur="250" fill="hold">
                                          <p:stCondLst>
                                            <p:cond delay="0"/>
                                          </p:stCondLst>
                                        </p:cTn>
                                        <p:tgtEl>
                                          <p:spTgt spid="38"/>
                                        </p:tgtEl>
                                        <p:attrNameLst>
                                          <p:attrName>style.visibility</p:attrName>
                                        </p:attrNameLst>
                                      </p:cBhvr>
                                      <p:to>
                                        <p:strVal val="visible"/>
                                      </p:to>
                                    </p:set>
                                    <p:animEffect transition="in" filter="blinds(horizontal)">
                                      <p:cBhvr>
                                        <p:cTn id="42" dur="250"/>
                                        <p:tgtEl>
                                          <p:spTgt spid="38"/>
                                        </p:tgtEl>
                                      </p:cBhvr>
                                    </p:animEffect>
                                  </p:childTnLst>
                                </p:cTn>
                              </p:par>
                              <p:par>
                                <p:cTn id="43" presetID="3" presetClass="entr" presetSubtype="10" fill="hold" nodeType="withEffect">
                                  <p:stCondLst>
                                    <p:cond delay="0"/>
                                  </p:stCondLst>
                                  <p:childTnLst>
                                    <p:set>
                                      <p:cBhvr>
                                        <p:cTn id="44" dur="250" fill="hold">
                                          <p:stCondLst>
                                            <p:cond delay="0"/>
                                          </p:stCondLst>
                                        </p:cTn>
                                        <p:tgtEl>
                                          <p:spTgt spid="65"/>
                                        </p:tgtEl>
                                        <p:attrNameLst>
                                          <p:attrName>style.visibility</p:attrName>
                                        </p:attrNameLst>
                                      </p:cBhvr>
                                      <p:to>
                                        <p:strVal val="visible"/>
                                      </p:to>
                                    </p:set>
                                    <p:animEffect transition="in" filter="blinds(horizontal)">
                                      <p:cBhvr>
                                        <p:cTn id="45" dur="250"/>
                                        <p:tgtEl>
                                          <p:spTgt spid="6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250" fill="hold">
                                          <p:stCondLst>
                                            <p:cond delay="0"/>
                                          </p:stCondLst>
                                        </p:cTn>
                                        <p:tgtEl>
                                          <p:spTgt spid="80"/>
                                        </p:tgtEl>
                                        <p:attrNameLst>
                                          <p:attrName>style.visibility</p:attrName>
                                        </p:attrNameLst>
                                      </p:cBhvr>
                                      <p:to>
                                        <p:strVal val="visible"/>
                                      </p:to>
                                    </p:set>
                                    <p:animEffect transition="in" filter="blinds(horizontal)">
                                      <p:cBhvr>
                                        <p:cTn id="50" dur="250"/>
                                        <p:tgtEl>
                                          <p:spTgt spid="80"/>
                                        </p:tgtEl>
                                      </p:cBhvr>
                                    </p:animEffect>
                                  </p:childTnLst>
                                </p:cTn>
                              </p:par>
                              <p:par>
                                <p:cTn id="51" presetID="3" presetClass="exit" presetSubtype="10" fill="hold" grpId="2" nodeType="withEffect">
                                  <p:stCondLst>
                                    <p:cond delay="0"/>
                                  </p:stCondLst>
                                  <p:childTnLst>
                                    <p:animEffect transition="out" filter="blinds(horizontal)">
                                      <p:cBhvr>
                                        <p:cTn id="52" dur="249"/>
                                        <p:tgtEl>
                                          <p:spTgt spid="35"/>
                                        </p:tgtEl>
                                      </p:cBhvr>
                                    </p:animEffect>
                                    <p:set>
                                      <p:cBhvr>
                                        <p:cTn id="53" dur="1" fill="hold">
                                          <p:stCondLst>
                                            <p:cond delay="249"/>
                                          </p:stCondLst>
                                        </p:cTn>
                                        <p:tgtEl>
                                          <p:spTgt spid="35"/>
                                        </p:tgtEl>
                                        <p:attrNameLst>
                                          <p:attrName>style.visibility</p:attrName>
                                        </p:attrNameLst>
                                      </p:cBhvr>
                                      <p:to>
                                        <p:strVal val="hidden"/>
                                      </p:to>
                                    </p:set>
                                  </p:childTnLst>
                                </p:cTn>
                              </p:par>
                              <p:par>
                                <p:cTn id="54" presetID="3" presetClass="exit" presetSubtype="10" fill="hold" grpId="2" nodeType="withEffect">
                                  <p:stCondLst>
                                    <p:cond delay="0"/>
                                  </p:stCondLst>
                                  <p:childTnLst>
                                    <p:animEffect transition="out" filter="blinds(horizontal)">
                                      <p:cBhvr>
                                        <p:cTn id="55" dur="249"/>
                                        <p:tgtEl>
                                          <p:spTgt spid="5"/>
                                        </p:tgtEl>
                                      </p:cBhvr>
                                    </p:animEffect>
                                    <p:set>
                                      <p:cBhvr>
                                        <p:cTn id="56" dur="1" fill="hold">
                                          <p:stCondLst>
                                            <p:cond delay="249"/>
                                          </p:stCondLst>
                                        </p:cTn>
                                        <p:tgtEl>
                                          <p:spTgt spid="5"/>
                                        </p:tgtEl>
                                        <p:attrNameLst>
                                          <p:attrName>style.visibility</p:attrName>
                                        </p:attrNameLst>
                                      </p:cBhvr>
                                      <p:to>
                                        <p:strVal val="hidden"/>
                                      </p:to>
                                    </p:set>
                                  </p:childTnLst>
                                </p:cTn>
                              </p:par>
                              <p:par>
                                <p:cTn id="57" presetID="3" presetClass="exit" presetSubtype="10" fill="hold" nodeType="withEffect">
                                  <p:stCondLst>
                                    <p:cond delay="0"/>
                                  </p:stCondLst>
                                  <p:childTnLst>
                                    <p:animEffect transition="out" filter="blinds(horizontal)">
                                      <p:cBhvr>
                                        <p:cTn id="58" dur="249"/>
                                        <p:tgtEl>
                                          <p:spTgt spid="33"/>
                                        </p:tgtEl>
                                      </p:cBhvr>
                                    </p:animEffect>
                                    <p:set>
                                      <p:cBhvr>
                                        <p:cTn id="59" dur="1" fill="hold">
                                          <p:stCondLst>
                                            <p:cond delay="249"/>
                                          </p:stCondLst>
                                        </p:cTn>
                                        <p:tgtEl>
                                          <p:spTgt spid="33"/>
                                        </p:tgtEl>
                                        <p:attrNameLst>
                                          <p:attrName>style.visibility</p:attrName>
                                        </p:attrNameLst>
                                      </p:cBhvr>
                                      <p:to>
                                        <p:strVal val="hidden"/>
                                      </p:to>
                                    </p:set>
                                  </p:childTnLst>
                                </p:cTn>
                              </p:par>
                              <p:par>
                                <p:cTn id="60" presetID="3" presetClass="exit" presetSubtype="10" fill="hold" nodeType="withEffect">
                                  <p:stCondLst>
                                    <p:cond delay="0"/>
                                  </p:stCondLst>
                                  <p:childTnLst>
                                    <p:animEffect transition="out" filter="blinds(horizontal)">
                                      <p:cBhvr>
                                        <p:cTn id="61" dur="249"/>
                                        <p:tgtEl>
                                          <p:spTgt spid="65"/>
                                        </p:tgtEl>
                                      </p:cBhvr>
                                    </p:animEffect>
                                    <p:set>
                                      <p:cBhvr>
                                        <p:cTn id="62" dur="1" fill="hold">
                                          <p:stCondLst>
                                            <p:cond delay="249"/>
                                          </p:stCondLst>
                                        </p:cTn>
                                        <p:tgtEl>
                                          <p:spTgt spid="65"/>
                                        </p:tgtEl>
                                        <p:attrNameLst>
                                          <p:attrName>style.visibility</p:attrName>
                                        </p:attrNameLst>
                                      </p:cBhvr>
                                      <p:to>
                                        <p:strVal val="hidden"/>
                                      </p:to>
                                    </p:set>
                                  </p:childTnLst>
                                </p:cTn>
                              </p:par>
                              <p:par>
                                <p:cTn id="63" presetID="3" presetClass="exit" presetSubtype="10" fill="hold" grpId="2" nodeType="withEffect">
                                  <p:stCondLst>
                                    <p:cond delay="0"/>
                                  </p:stCondLst>
                                  <p:childTnLst>
                                    <p:animEffect transition="out" filter="blinds(horizontal)">
                                      <p:cBhvr>
                                        <p:cTn id="64" dur="249"/>
                                        <p:tgtEl>
                                          <p:spTgt spid="26"/>
                                        </p:tgtEl>
                                      </p:cBhvr>
                                    </p:animEffect>
                                    <p:set>
                                      <p:cBhvr>
                                        <p:cTn id="65" dur="1" fill="hold">
                                          <p:stCondLst>
                                            <p:cond delay="249"/>
                                          </p:stCondLst>
                                        </p:cTn>
                                        <p:tgtEl>
                                          <p:spTgt spid="26"/>
                                        </p:tgtEl>
                                        <p:attrNameLst>
                                          <p:attrName>style.visibility</p:attrName>
                                        </p:attrNameLst>
                                      </p:cBhvr>
                                      <p:to>
                                        <p:strVal val="hidden"/>
                                      </p:to>
                                    </p:set>
                                  </p:childTnLst>
                                </p:cTn>
                              </p:par>
                              <p:par>
                                <p:cTn id="66" presetID="3" presetClass="exit" presetSubtype="10" fill="hold" grpId="2" nodeType="withEffect">
                                  <p:stCondLst>
                                    <p:cond delay="0"/>
                                  </p:stCondLst>
                                  <p:childTnLst>
                                    <p:animEffect transition="out" filter="blinds(horizontal)">
                                      <p:cBhvr>
                                        <p:cTn id="67" dur="249"/>
                                        <p:tgtEl>
                                          <p:spTgt spid="27"/>
                                        </p:tgtEl>
                                      </p:cBhvr>
                                    </p:animEffect>
                                    <p:set>
                                      <p:cBhvr>
                                        <p:cTn id="68" dur="1" fill="hold">
                                          <p:stCondLst>
                                            <p:cond delay="249"/>
                                          </p:stCondLst>
                                        </p:cTn>
                                        <p:tgtEl>
                                          <p:spTgt spid="27"/>
                                        </p:tgtEl>
                                        <p:attrNameLst>
                                          <p:attrName>style.visibility</p:attrName>
                                        </p:attrNameLst>
                                      </p:cBhvr>
                                      <p:to>
                                        <p:strVal val="hidden"/>
                                      </p:to>
                                    </p:set>
                                  </p:childTnLst>
                                </p:cTn>
                              </p:par>
                              <p:par>
                                <p:cTn id="69" presetID="3" presetClass="exit" presetSubtype="10" fill="hold" grpId="2" nodeType="withEffect">
                                  <p:stCondLst>
                                    <p:cond delay="0"/>
                                  </p:stCondLst>
                                  <p:childTnLst>
                                    <p:animEffect transition="out" filter="blinds(horizontal)">
                                      <p:cBhvr>
                                        <p:cTn id="70" dur="249"/>
                                        <p:tgtEl>
                                          <p:spTgt spid="30"/>
                                        </p:tgtEl>
                                      </p:cBhvr>
                                    </p:animEffect>
                                    <p:set>
                                      <p:cBhvr>
                                        <p:cTn id="71" dur="1" fill="hold">
                                          <p:stCondLst>
                                            <p:cond delay="24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37" grpId="0"/>
      <p:bldP spid="26" grpId="0" bldLvl="0" animBg="1"/>
      <p:bldP spid="26" grpId="1" animBg="1"/>
      <p:bldP spid="27" grpId="0" bldLvl="0" animBg="1"/>
      <p:bldP spid="27" grpId="1" animBg="1"/>
      <p:bldP spid="30" grpId="0" bldLvl="0" animBg="1"/>
      <p:bldP spid="30" grpId="1" animBg="1"/>
      <p:bldP spid="29" grpId="0"/>
      <p:bldP spid="29" grpId="1"/>
      <p:bldP spid="34" grpId="0"/>
      <p:bldP spid="38" grpId="0"/>
      <p:bldP spid="34" grpId="1"/>
      <p:bldP spid="38" grpId="1"/>
      <p:bldP spid="5" grpId="0" animBg="1"/>
      <p:bldP spid="5" grpId="1" animBg="1"/>
      <p:bldP spid="35" grpId="2"/>
      <p:bldP spid="5" grpId="2" animBg="1"/>
      <p:bldP spid="26" grpId="2" animBg="1"/>
      <p:bldP spid="27" grpId="2" animBg="1"/>
      <p:bldP spid="30" grpId="2" animBg="1"/>
      <p:bldP spid="22" grpId="0" animBg="1"/>
      <p:bldP spid="2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5950"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7" name="组合 6"/>
          <p:cNvGrpSpPr/>
          <p:nvPr/>
        </p:nvGrpSpPr>
        <p:grpSpPr>
          <a:xfrm>
            <a:off x="4483150" y="14400"/>
            <a:ext cx="2556000" cy="1011555"/>
            <a:chOff x="2920" y="0"/>
            <a:chExt cx="4408" cy="1593"/>
          </a:xfrm>
        </p:grpSpPr>
        <p:sp>
          <p:nvSpPr>
            <p:cNvPr id="8" name="文本框 7"/>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关键问题</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9" name="流程图: 合并 8"/>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10" name="文本框 9"/>
          <p:cNvSpPr txBox="1"/>
          <p:nvPr userDrawn="1"/>
        </p:nvSpPr>
        <p:spPr>
          <a:xfrm>
            <a:off x="7066915"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设计实现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18" name="矩形 17"/>
          <p:cNvSpPr/>
          <p:nvPr/>
        </p:nvSpPr>
        <p:spPr>
          <a:xfrm>
            <a:off x="156845" y="875665"/>
            <a:ext cx="315468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关键问题</a:t>
            </a:r>
            <a:r>
              <a:rPr lang="en-US" altLang="zh-CN" sz="2400" dirty="0">
                <a:solidFill>
                  <a:schemeClr val="bg1"/>
                </a:solidFill>
                <a:latin typeface="黑体" panose="02010609060101010101" charset="-122"/>
                <a:ea typeface="黑体" panose="02010609060101010101" charset="-122"/>
                <a:cs typeface="Times New Roman" panose="02020603050405020304" charset="0"/>
              </a:rPr>
              <a:t>与解决方法</a:t>
            </a:r>
            <a:endParaRPr lang="en-US" altLang="zh-CN"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11" name="矩形 10"/>
          <p:cNvSpPr/>
          <p:nvPr/>
        </p:nvSpPr>
        <p:spPr>
          <a:xfrm>
            <a:off x="871220" y="1918335"/>
            <a:ext cx="4075430" cy="1296035"/>
          </a:xfrm>
          <a:prstGeom prst="rect">
            <a:avLst/>
          </a:prstGeom>
          <a:ln w="19050">
            <a:noFill/>
            <a:prstDash val="dash"/>
          </a:ln>
        </p:spPr>
        <p:txBody>
          <a:bodyPr wrap="square" anchor="ctr" anchorCtr="0">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marL="457200" indent="-457200" eaLnBrk="1" fontAlgn="auto" hangingPunct="1">
              <a:lnSpc>
                <a:spcPct val="150000"/>
              </a:lnSpc>
              <a:spcBef>
                <a:spcPts val="0"/>
              </a:spcBef>
              <a:spcAft>
                <a:spcPts val="0"/>
              </a:spcAft>
              <a:buFont typeface="+mj-lt"/>
              <a:buAutoNum type="arabicPeriod"/>
              <a:defRPr/>
            </a:pPr>
            <a:r>
              <a:rPr lang="en-US" altLang="zh-CN" b="0" dirty="0">
                <a:solidFill>
                  <a:schemeClr val="tx1"/>
                </a:solidFill>
                <a:latin typeface="黑体" panose="02010609060101010101" charset="-122"/>
                <a:ea typeface="黑体" panose="02010609060101010101" charset="-122"/>
                <a:cs typeface="+mn-lt"/>
              </a:rPr>
              <a:t>多种任务模型并存导致调度复杂性增加</a:t>
            </a:r>
            <a:endParaRPr lang="zh-CN" altLang="en-US" b="0" dirty="0">
              <a:solidFill>
                <a:schemeClr val="tx1"/>
              </a:solidFill>
              <a:latin typeface="黑体" panose="02010609060101010101" charset="-122"/>
              <a:ea typeface="黑体" panose="02010609060101010101" charset="-122"/>
              <a:cs typeface="+mn-lt"/>
            </a:endParaRPr>
          </a:p>
        </p:txBody>
      </p:sp>
      <p:sp>
        <p:nvSpPr>
          <p:cNvPr id="13" name="矩形 12"/>
          <p:cNvSpPr/>
          <p:nvPr/>
        </p:nvSpPr>
        <p:spPr>
          <a:xfrm>
            <a:off x="6526530" y="1918335"/>
            <a:ext cx="4319905" cy="1296035"/>
          </a:xfrm>
          <a:prstGeom prst="rect">
            <a:avLst/>
          </a:prstGeom>
          <a:ln w="19050">
            <a:no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lvl="0" indent="0" eaLnBrk="1" fontAlgn="auto" hangingPunct="1">
              <a:lnSpc>
                <a:spcPct val="150000"/>
              </a:lnSpc>
              <a:spcBef>
                <a:spcPts val="0"/>
              </a:spcBef>
              <a:spcAft>
                <a:spcPts val="0"/>
              </a:spcAft>
              <a:buFont typeface="Wingdings" panose="05000000000000000000" pitchFamily="2" charset="2"/>
              <a:buNone/>
              <a:defRPr/>
            </a:pPr>
            <a:r>
              <a:rPr lang="zh-CN" altLang="en-US" dirty="0">
                <a:solidFill>
                  <a:srgbClr val="660874"/>
                </a:solidFill>
                <a:latin typeface="黑体" panose="02010609060101010101" charset="-122"/>
                <a:ea typeface="黑体" panose="02010609060101010101" charset="-122"/>
                <a:cs typeface="黑体" panose="02010609060101010101" charset="-122"/>
                <a:sym typeface="+mn-ea"/>
              </a:rPr>
              <a:t>基于执行流的任务模型</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lvl="0" indent="457200" eaLnBrk="1" fontAlgn="auto" hangingPunct="1">
              <a:lnSpc>
                <a:spcPct val="150000"/>
              </a:lnSpc>
              <a:spcBef>
                <a:spcPts val="600"/>
              </a:spcBef>
              <a:spcAft>
                <a:spcPts val="600"/>
              </a:spcAft>
              <a:buFont typeface="Wingdings" panose="05000000000000000000" pitchFamily="2" charset="2"/>
              <a:buNone/>
              <a:defRPr/>
            </a:pPr>
            <a:r>
              <a:rPr lang="en-US" altLang="zh-CN" sz="2000" b="0" dirty="0">
                <a:solidFill>
                  <a:schemeClr val="tx1"/>
                </a:solidFill>
                <a:latin typeface="黑体" panose="02010609060101010101" charset="-122"/>
                <a:ea typeface="黑体" panose="02010609060101010101" charset="-122"/>
                <a:cs typeface="黑体" panose="02010609060101010101" charset="-122"/>
                <a:sym typeface="+mn-ea"/>
              </a:rPr>
              <a:t>——统一</a:t>
            </a:r>
            <a:r>
              <a:rPr lang="zh-CN" altLang="en-US" sz="2000" b="0" dirty="0">
                <a:solidFill>
                  <a:schemeClr val="tx1"/>
                </a:solidFill>
                <a:latin typeface="黑体" panose="02010609060101010101" charset="-122"/>
                <a:ea typeface="黑体" panose="02010609060101010101" charset="-122"/>
                <a:cs typeface="黑体" panose="02010609060101010101" charset="-122"/>
                <a:sym typeface="+mn-ea"/>
              </a:rPr>
              <a:t>进程、线程、协程</a:t>
            </a:r>
            <a:r>
              <a:rPr lang="en-US" altLang="zh-CN" sz="2000" b="0" dirty="0">
                <a:solidFill>
                  <a:schemeClr val="tx1"/>
                </a:solidFill>
                <a:latin typeface="黑体" panose="02010609060101010101" charset="-122"/>
                <a:ea typeface="黑体" panose="02010609060101010101" charset="-122"/>
                <a:cs typeface="黑体" panose="02010609060101010101" charset="-122"/>
                <a:sym typeface="+mn-ea"/>
              </a:rPr>
              <a:t>调度</a:t>
            </a:r>
            <a:endParaRPr lang="en-US" altLang="zh-CN" sz="2000" b="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6" name="左箭头 15"/>
          <p:cNvSpPr/>
          <p:nvPr/>
        </p:nvSpPr>
        <p:spPr>
          <a:xfrm>
            <a:off x="5092065" y="2366645"/>
            <a:ext cx="1080000" cy="396000"/>
          </a:xfrm>
          <a:prstGeom prst="leftArrow">
            <a:avLst>
              <a:gd name="adj1" fmla="val 50000"/>
              <a:gd name="adj2" fmla="val 85468"/>
            </a:avLst>
          </a:prstGeom>
          <a:noFill/>
          <a:ln w="3175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cxnSp>
        <p:nvCxnSpPr>
          <p:cNvPr id="20" name="直接连接符 19"/>
          <p:cNvCxnSpPr/>
          <p:nvPr/>
        </p:nvCxnSpPr>
        <p:spPr>
          <a:xfrm>
            <a:off x="1036955" y="4903470"/>
            <a:ext cx="4055110" cy="0"/>
          </a:xfrm>
          <a:prstGeom prst="line">
            <a:avLst/>
          </a:prstGeom>
          <a:ln w="12700" cap="flat" cmpd="sng">
            <a:solidFill>
              <a:schemeClr val="tx1"/>
            </a:solidFill>
            <a:prstDash val="dash"/>
            <a:miter lim="800000"/>
            <a:headEnd type="none"/>
            <a:tailEnd type="none"/>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3888105" y="3564890"/>
            <a:ext cx="1692275" cy="647700"/>
          </a:xfrm>
          <a:prstGeom prst="rect">
            <a:avLst/>
          </a:prstGeom>
          <a:noFill/>
          <a:ln>
            <a:noFill/>
          </a:ln>
        </p:spPr>
        <p:txBody>
          <a:bodyPr wrap="square" rtlCol="0">
            <a:noAutofit/>
          </a:bodyPr>
          <a:p>
            <a:pPr algn="r"/>
            <a:r>
              <a:rPr lang="zh-CN" altLang="en-US">
                <a:latin typeface="黑体" panose="02010609060101010101" charset="-122"/>
                <a:ea typeface="黑体" panose="02010609060101010101" charset="-122"/>
              </a:rPr>
              <a:t>线程</a:t>
            </a:r>
            <a:r>
              <a:rPr lang="en-US" altLang="zh-CN">
                <a:latin typeface="黑体" panose="02010609060101010101" charset="-122"/>
                <a:ea typeface="黑体" panose="02010609060101010101" charset="-122"/>
              </a:rPr>
              <a:t>/</a:t>
            </a:r>
            <a:r>
              <a:rPr lang="zh-CN" altLang="en-US">
                <a:latin typeface="黑体" panose="02010609060101010101" charset="-122"/>
                <a:ea typeface="黑体" panose="02010609060101010101" charset="-122"/>
              </a:rPr>
              <a:t>协程调度</a:t>
            </a:r>
            <a:endParaRPr lang="zh-CN" altLang="en-US">
              <a:latin typeface="黑体" panose="02010609060101010101" charset="-122"/>
              <a:ea typeface="黑体" panose="02010609060101010101" charset="-122"/>
            </a:endParaRPr>
          </a:p>
          <a:p>
            <a:pPr algn="r"/>
            <a:r>
              <a:rPr lang="zh-CN" altLang="en-US">
                <a:latin typeface="黑体" panose="02010609060101010101" charset="-122"/>
                <a:ea typeface="黑体" panose="02010609060101010101" charset="-122"/>
                <a:sym typeface="+mn-ea"/>
              </a:rPr>
              <a:t>用户空间</a:t>
            </a:r>
            <a:endParaRPr lang="en-US" altLang="zh-CN">
              <a:latin typeface="黑体" panose="02010609060101010101" charset="-122"/>
              <a:ea typeface="黑体" panose="02010609060101010101" charset="-122"/>
            </a:endParaRPr>
          </a:p>
        </p:txBody>
      </p:sp>
      <p:sp>
        <p:nvSpPr>
          <p:cNvPr id="23" name="文本框 22"/>
          <p:cNvSpPr txBox="1"/>
          <p:nvPr/>
        </p:nvSpPr>
        <p:spPr>
          <a:xfrm>
            <a:off x="1045845" y="4535170"/>
            <a:ext cx="661670"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Cilk</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24" name="文本框 23"/>
          <p:cNvSpPr txBox="1"/>
          <p:nvPr/>
        </p:nvSpPr>
        <p:spPr>
          <a:xfrm>
            <a:off x="1187450" y="3836670"/>
            <a:ext cx="1692275" cy="360045"/>
          </a:xfrm>
          <a:prstGeom prst="rect">
            <a:avLst/>
          </a:prstGeom>
          <a:noFill/>
        </p:spPr>
        <p:txBody>
          <a:bodyPr wrap="square" rtlCol="0" anchor="t">
            <a:noAutofit/>
          </a:bodyPr>
          <a:p>
            <a:pPr algn="ctr"/>
            <a:r>
              <a:rPr lang="en-US" altLang="zh-CN">
                <a:latin typeface="Times New Roman Regular" panose="02020603050405020304" charset="0"/>
                <a:ea typeface="黑体" panose="02010609060101010101" charset="-122"/>
                <a:cs typeface="Times New Roman Regular" panose="02020603050405020304" charset="0"/>
                <a:sym typeface="+mn-ea"/>
              </a:rPr>
              <a:t>MassiveThreads</a:t>
            </a:r>
            <a:endParaRPr lang="en-US" altLang="zh-CN">
              <a:latin typeface="Times New Roman Regular" panose="02020603050405020304" charset="0"/>
              <a:ea typeface="黑体" panose="02010609060101010101" charset="-122"/>
              <a:cs typeface="Times New Roman Regular" panose="02020603050405020304" charset="0"/>
              <a:sym typeface="+mn-ea"/>
            </a:endParaRPr>
          </a:p>
        </p:txBody>
      </p:sp>
      <p:sp>
        <p:nvSpPr>
          <p:cNvPr id="25" name="文本框 24"/>
          <p:cNvSpPr txBox="1"/>
          <p:nvPr/>
        </p:nvSpPr>
        <p:spPr>
          <a:xfrm>
            <a:off x="1734820" y="4446905"/>
            <a:ext cx="1043940" cy="360045"/>
          </a:xfrm>
          <a:prstGeom prst="rect">
            <a:avLst/>
          </a:prstGeom>
          <a:noFill/>
        </p:spPr>
        <p:txBody>
          <a:bodyPr wrap="square" rtlCol="0" anchor="t">
            <a:noAutofit/>
          </a:bodyPr>
          <a:p>
            <a:pPr algn="ctr"/>
            <a:r>
              <a:rPr lang="en-US" altLang="zh-CN">
                <a:latin typeface="Times New Roman Regular" panose="02020603050405020304" charset="0"/>
                <a:ea typeface="黑体" panose="02010609060101010101" charset="-122"/>
                <a:cs typeface="Times New Roman Regular" panose="02020603050405020304" charset="0"/>
                <a:sym typeface="+mn-ea"/>
              </a:rPr>
              <a:t>Qthreads</a:t>
            </a:r>
            <a:endParaRPr lang="en-US" altLang="zh-CN">
              <a:latin typeface="Times New Roman Regular" panose="02020603050405020304" charset="0"/>
              <a:ea typeface="黑体" panose="02010609060101010101" charset="-122"/>
              <a:cs typeface="Times New Roman Regular" panose="02020603050405020304" charset="0"/>
              <a:sym typeface="+mn-ea"/>
            </a:endParaRPr>
          </a:p>
        </p:txBody>
      </p:sp>
      <p:sp>
        <p:nvSpPr>
          <p:cNvPr id="26" name="文本框 25"/>
          <p:cNvSpPr txBox="1"/>
          <p:nvPr/>
        </p:nvSpPr>
        <p:spPr>
          <a:xfrm>
            <a:off x="2825750" y="4535170"/>
            <a:ext cx="467995"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Go</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27" name="文本框 26"/>
          <p:cNvSpPr txBox="1"/>
          <p:nvPr/>
        </p:nvSpPr>
        <p:spPr>
          <a:xfrm>
            <a:off x="931545" y="4179570"/>
            <a:ext cx="1007745"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LibFiber</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29" name="文本框 28"/>
          <p:cNvSpPr txBox="1"/>
          <p:nvPr/>
        </p:nvSpPr>
        <p:spPr>
          <a:xfrm>
            <a:off x="3761740" y="4069715"/>
            <a:ext cx="612140"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Fred</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0" name="文本框 29"/>
          <p:cNvSpPr txBox="1"/>
          <p:nvPr/>
        </p:nvSpPr>
        <p:spPr>
          <a:xfrm>
            <a:off x="3340735" y="4446905"/>
            <a:ext cx="720090"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Boost</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1" name="文本框 30"/>
          <p:cNvSpPr txBox="1"/>
          <p:nvPr/>
        </p:nvSpPr>
        <p:spPr>
          <a:xfrm>
            <a:off x="2792095" y="4166870"/>
            <a:ext cx="1007745"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Arachne</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2" name="文本框 31"/>
          <p:cNvSpPr txBox="1"/>
          <p:nvPr/>
        </p:nvSpPr>
        <p:spPr>
          <a:xfrm>
            <a:off x="2440940" y="3564890"/>
            <a:ext cx="899795"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Mordor</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3" name="文本框 32"/>
          <p:cNvSpPr txBox="1"/>
          <p:nvPr/>
        </p:nvSpPr>
        <p:spPr>
          <a:xfrm>
            <a:off x="1939290" y="4078605"/>
            <a:ext cx="1007745"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μ</a:t>
            </a:r>
            <a:r>
              <a:rPr lang="en-US" altLang="zh-CN">
                <a:latin typeface="Times New Roman Regular" panose="02020603050405020304" charset="0"/>
                <a:ea typeface="黑体" panose="02010609060101010101" charset="-122"/>
                <a:cs typeface="Times New Roman Regular" panose="02020603050405020304" charset="0"/>
              </a:rPr>
              <a:t>C++</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4" name="文本框 33"/>
          <p:cNvSpPr txBox="1"/>
          <p:nvPr/>
        </p:nvSpPr>
        <p:spPr>
          <a:xfrm>
            <a:off x="3165475" y="3870960"/>
            <a:ext cx="756285"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Tokio</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5" name="文本框 34"/>
          <p:cNvSpPr txBox="1"/>
          <p:nvPr/>
        </p:nvSpPr>
        <p:spPr>
          <a:xfrm>
            <a:off x="1122680" y="5096510"/>
            <a:ext cx="612140"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CFS</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6" name="文本框 35"/>
          <p:cNvSpPr txBox="1"/>
          <p:nvPr/>
        </p:nvSpPr>
        <p:spPr>
          <a:xfrm>
            <a:off x="1701800" y="4906010"/>
            <a:ext cx="612140"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RT</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7" name="文本框 36"/>
          <p:cNvSpPr txBox="1"/>
          <p:nvPr/>
        </p:nvSpPr>
        <p:spPr>
          <a:xfrm>
            <a:off x="3067685" y="4909820"/>
            <a:ext cx="935990"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EEVDF</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38" name="文本框 37"/>
          <p:cNvSpPr txBox="1"/>
          <p:nvPr/>
        </p:nvSpPr>
        <p:spPr>
          <a:xfrm>
            <a:off x="3239770" y="5014595"/>
            <a:ext cx="2339975" cy="647700"/>
          </a:xfrm>
          <a:prstGeom prst="rect">
            <a:avLst/>
          </a:prstGeom>
          <a:noFill/>
        </p:spPr>
        <p:txBody>
          <a:bodyPr wrap="square" rtlCol="0">
            <a:noAutofit/>
          </a:bodyPr>
          <a:p>
            <a:pPr algn="r"/>
            <a:r>
              <a:rPr lang="zh-CN" altLang="en-US">
                <a:latin typeface="黑体" panose="02010609060101010101" charset="-122"/>
                <a:ea typeface="黑体" panose="02010609060101010101" charset="-122"/>
              </a:rPr>
              <a:t>内核空间</a:t>
            </a:r>
            <a:endParaRPr lang="zh-CN" altLang="en-US">
              <a:latin typeface="黑体" panose="02010609060101010101" charset="-122"/>
              <a:ea typeface="黑体" panose="02010609060101010101" charset="-122"/>
            </a:endParaRPr>
          </a:p>
          <a:p>
            <a:pPr algn="r"/>
            <a:r>
              <a:rPr lang="zh-CN" altLang="en-US">
                <a:latin typeface="黑体" panose="02010609060101010101" charset="-122"/>
                <a:ea typeface="黑体" panose="02010609060101010101" charset="-122"/>
              </a:rPr>
              <a:t>进程</a:t>
            </a:r>
            <a:r>
              <a:rPr lang="en-US" altLang="zh-CN">
                <a:latin typeface="黑体" panose="02010609060101010101" charset="-122"/>
                <a:ea typeface="黑体" panose="02010609060101010101" charset="-122"/>
              </a:rPr>
              <a:t>/</a:t>
            </a:r>
            <a:r>
              <a:rPr lang="zh-CN" altLang="en-US">
                <a:latin typeface="黑体" panose="02010609060101010101" charset="-122"/>
                <a:ea typeface="黑体" panose="02010609060101010101" charset="-122"/>
              </a:rPr>
              <a:t>线程</a:t>
            </a:r>
            <a:r>
              <a:rPr lang="en-US" altLang="zh-CN">
                <a:latin typeface="黑体" panose="02010609060101010101" charset="-122"/>
                <a:ea typeface="黑体" panose="02010609060101010101" charset="-122"/>
              </a:rPr>
              <a:t>/</a:t>
            </a:r>
            <a:r>
              <a:rPr lang="zh-CN" altLang="en-US">
                <a:latin typeface="黑体" panose="02010609060101010101" charset="-122"/>
                <a:ea typeface="黑体" panose="02010609060101010101" charset="-122"/>
              </a:rPr>
              <a:t>协程调度</a:t>
            </a:r>
            <a:endParaRPr lang="en-US" altLang="zh-CN">
              <a:latin typeface="黑体" panose="02010609060101010101" charset="-122"/>
              <a:ea typeface="黑体" panose="02010609060101010101" charset="-122"/>
            </a:endParaRPr>
          </a:p>
        </p:txBody>
      </p:sp>
      <p:sp>
        <p:nvSpPr>
          <p:cNvPr id="39" name="文本框 38"/>
          <p:cNvSpPr txBox="1"/>
          <p:nvPr/>
        </p:nvSpPr>
        <p:spPr>
          <a:xfrm>
            <a:off x="2261235" y="5096510"/>
            <a:ext cx="828040" cy="360045"/>
          </a:xfrm>
          <a:prstGeom prst="rect">
            <a:avLst/>
          </a:prstGeom>
          <a:noFill/>
        </p:spPr>
        <p:txBody>
          <a:bodyPr wrap="square" rtlCol="0">
            <a:noAutofit/>
          </a:bodyPr>
          <a:p>
            <a:pPr algn="ctr"/>
            <a:r>
              <a:rPr lang="en-US" altLang="zh-CN">
                <a:latin typeface="Times New Roman Regular" panose="02020603050405020304" charset="0"/>
                <a:ea typeface="黑体" panose="02010609060101010101" charset="-122"/>
                <a:cs typeface="Times New Roman Regular" panose="02020603050405020304" charset="0"/>
              </a:rPr>
              <a:t>MLFQ</a:t>
            </a:r>
            <a:endParaRPr lang="en-US" altLang="zh-CN">
              <a:latin typeface="Times New Roman Regular" panose="02020603050405020304" charset="0"/>
              <a:ea typeface="黑体" panose="02010609060101010101" charset="-122"/>
              <a:cs typeface="Times New Roman Regular" panose="02020603050405020304" charset="0"/>
            </a:endParaRPr>
          </a:p>
        </p:txBody>
      </p:sp>
      <p:sp>
        <p:nvSpPr>
          <p:cNvPr id="40" name="矩形 39"/>
          <p:cNvSpPr/>
          <p:nvPr/>
        </p:nvSpPr>
        <p:spPr>
          <a:xfrm>
            <a:off x="871220" y="3564890"/>
            <a:ext cx="4709160" cy="209740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76" name="组合 75"/>
          <p:cNvGrpSpPr/>
          <p:nvPr/>
        </p:nvGrpSpPr>
        <p:grpSpPr>
          <a:xfrm>
            <a:off x="6527165" y="3558540"/>
            <a:ext cx="4845050" cy="2109470"/>
            <a:chOff x="10279" y="5604"/>
            <a:chExt cx="7630" cy="3322"/>
          </a:xfrm>
        </p:grpSpPr>
        <p:cxnSp>
          <p:nvCxnSpPr>
            <p:cNvPr id="43" name="直接连接符 42"/>
            <p:cNvCxnSpPr/>
            <p:nvPr/>
          </p:nvCxnSpPr>
          <p:spPr>
            <a:xfrm>
              <a:off x="10571" y="7265"/>
              <a:ext cx="6418" cy="0"/>
            </a:xfrm>
            <a:prstGeom prst="line">
              <a:avLst/>
            </a:prstGeom>
            <a:ln w="12700" cap="flat" cmpd="sng">
              <a:solidFill>
                <a:schemeClr val="tx1"/>
              </a:solidFill>
              <a:prstDash val="dash"/>
              <a:miter lim="800000"/>
              <a:headEnd type="none"/>
              <a:tailEnd type="none"/>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16153" y="5604"/>
              <a:ext cx="1757" cy="567"/>
            </a:xfrm>
            <a:prstGeom prst="rect">
              <a:avLst/>
            </a:prstGeom>
            <a:noFill/>
            <a:ln>
              <a:noFill/>
            </a:ln>
          </p:spPr>
          <p:txBody>
            <a:bodyPr wrap="square" rtlCol="0">
              <a:noAutofit/>
            </a:bodyPr>
            <a:p>
              <a:pPr algn="r"/>
              <a:r>
                <a:rPr lang="zh-CN" altLang="en-US">
                  <a:latin typeface="黑体" panose="02010609060101010101" charset="-122"/>
                  <a:ea typeface="黑体" panose="02010609060101010101" charset="-122"/>
                </a:rPr>
                <a:t>用户空间</a:t>
              </a:r>
              <a:endParaRPr lang="en-US" altLang="zh-CN">
                <a:latin typeface="黑体" panose="02010609060101010101" charset="-122"/>
                <a:ea typeface="黑体" panose="02010609060101010101" charset="-122"/>
              </a:endParaRPr>
            </a:p>
          </p:txBody>
        </p:sp>
        <p:sp>
          <p:nvSpPr>
            <p:cNvPr id="59" name="文本框 58"/>
            <p:cNvSpPr txBox="1"/>
            <p:nvPr/>
          </p:nvSpPr>
          <p:spPr>
            <a:xfrm>
              <a:off x="16153" y="8358"/>
              <a:ext cx="1757" cy="568"/>
            </a:xfrm>
            <a:prstGeom prst="rect">
              <a:avLst/>
            </a:prstGeom>
            <a:noFill/>
          </p:spPr>
          <p:txBody>
            <a:bodyPr wrap="square" rtlCol="0">
              <a:noAutofit/>
            </a:bodyPr>
            <a:p>
              <a:pPr algn="r"/>
              <a:r>
                <a:rPr lang="zh-CN" altLang="en-US">
                  <a:latin typeface="黑体" panose="02010609060101010101" charset="-122"/>
                  <a:ea typeface="黑体" panose="02010609060101010101" charset="-122"/>
                </a:rPr>
                <a:t>内核空间</a:t>
              </a:r>
              <a:endParaRPr lang="zh-CN" altLang="en-US">
                <a:latin typeface="黑体" panose="02010609060101010101" charset="-122"/>
                <a:ea typeface="黑体" panose="02010609060101010101" charset="-122"/>
              </a:endParaRPr>
            </a:p>
          </p:txBody>
        </p:sp>
        <p:sp>
          <p:nvSpPr>
            <p:cNvPr id="61" name="矩形 60"/>
            <p:cNvSpPr/>
            <p:nvPr/>
          </p:nvSpPr>
          <p:spPr>
            <a:xfrm>
              <a:off x="10279" y="5614"/>
              <a:ext cx="7631" cy="33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2" name="文本框 61"/>
            <p:cNvSpPr txBox="1"/>
            <p:nvPr/>
          </p:nvSpPr>
          <p:spPr>
            <a:xfrm>
              <a:off x="16123" y="6981"/>
              <a:ext cx="1757" cy="567"/>
            </a:xfrm>
            <a:prstGeom prst="rect">
              <a:avLst/>
            </a:prstGeom>
            <a:solidFill>
              <a:schemeClr val="bg1"/>
            </a:solidFill>
            <a:ln>
              <a:noFill/>
            </a:ln>
          </p:spPr>
          <p:txBody>
            <a:bodyPr wrap="square" rtlCol="0">
              <a:noAutofit/>
            </a:bodyPr>
            <a:p>
              <a:pPr algn="ctr"/>
              <a:r>
                <a:rPr lang="zh-CN" altLang="en-US">
                  <a:latin typeface="黑体" panose="02010609060101010101" charset="-122"/>
                  <a:ea typeface="黑体" panose="02010609060101010101" charset="-122"/>
                </a:rPr>
                <a:t>任务</a:t>
              </a:r>
              <a:r>
                <a:rPr lang="zh-CN" altLang="en-US">
                  <a:latin typeface="黑体" panose="02010609060101010101" charset="-122"/>
                  <a:ea typeface="黑体" panose="02010609060101010101" charset="-122"/>
                </a:rPr>
                <a:t>调度</a:t>
              </a:r>
              <a:endParaRPr lang="zh-CN" altLang="en-US">
                <a:latin typeface="黑体" panose="02010609060101010101" charset="-122"/>
                <a:ea typeface="黑体" panose="02010609060101010101" charset="-122"/>
              </a:endParaRPr>
            </a:p>
          </p:txBody>
        </p:sp>
        <p:sp>
          <p:nvSpPr>
            <p:cNvPr id="64" name="矩形 63"/>
            <p:cNvSpPr/>
            <p:nvPr/>
          </p:nvSpPr>
          <p:spPr>
            <a:xfrm>
              <a:off x="11536" y="6508"/>
              <a:ext cx="3995" cy="1498"/>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latin typeface="黑体" panose="02010609060101010101" charset="-122"/>
                  <a:ea typeface="黑体" panose="02010609060101010101" charset="-122"/>
                </a:rPr>
                <a:t>共享调度器</a:t>
              </a:r>
              <a:endParaRPr lang="zh-CN" altLang="en-US">
                <a:solidFill>
                  <a:schemeClr val="tx1"/>
                </a:solidFill>
                <a:latin typeface="黑体" panose="02010609060101010101" charset="-122"/>
                <a:ea typeface="黑体" panose="02010609060101010101" charset="-122"/>
              </a:endParaRPr>
            </a:p>
          </p:txBody>
        </p:sp>
        <p:grpSp>
          <p:nvGrpSpPr>
            <p:cNvPr id="69" name="组合 68"/>
            <p:cNvGrpSpPr/>
            <p:nvPr/>
          </p:nvGrpSpPr>
          <p:grpSpPr>
            <a:xfrm>
              <a:off x="11959" y="5768"/>
              <a:ext cx="3104" cy="566"/>
              <a:chOff x="11959" y="5768"/>
              <a:chExt cx="3104" cy="566"/>
            </a:xfrm>
          </p:grpSpPr>
          <p:cxnSp>
            <p:nvCxnSpPr>
              <p:cNvPr id="63" name="曲线连接符 62"/>
              <p:cNvCxnSpPr/>
              <p:nvPr/>
            </p:nvCxnSpPr>
            <p:spPr>
              <a:xfrm rot="10800000" flipV="1">
                <a:off x="12526"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65" name="曲线连接符 64"/>
              <p:cNvCxnSpPr/>
              <p:nvPr/>
            </p:nvCxnSpPr>
            <p:spPr>
              <a:xfrm rot="10800000" flipV="1">
                <a:off x="13183"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66" name="曲线连接符 65"/>
              <p:cNvCxnSpPr/>
              <p:nvPr/>
            </p:nvCxnSpPr>
            <p:spPr>
              <a:xfrm rot="10800000" flipV="1">
                <a:off x="13840"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67" name="曲线连接符 66"/>
              <p:cNvCxnSpPr/>
              <p:nvPr/>
            </p:nvCxnSpPr>
            <p:spPr>
              <a:xfrm rot="10800000" flipV="1">
                <a:off x="14497"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68" name="曲线连接符 67"/>
              <p:cNvCxnSpPr/>
              <p:nvPr/>
            </p:nvCxnSpPr>
            <p:spPr>
              <a:xfrm rot="10800000" flipV="1">
                <a:off x="11959"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grpSp>
        <p:grpSp>
          <p:nvGrpSpPr>
            <p:cNvPr id="70" name="组合 69"/>
            <p:cNvGrpSpPr/>
            <p:nvPr/>
          </p:nvGrpSpPr>
          <p:grpSpPr>
            <a:xfrm>
              <a:off x="11959" y="8174"/>
              <a:ext cx="3104" cy="566"/>
              <a:chOff x="11959" y="5768"/>
              <a:chExt cx="3104" cy="566"/>
            </a:xfrm>
          </p:grpSpPr>
          <p:cxnSp>
            <p:nvCxnSpPr>
              <p:cNvPr id="71" name="曲线连接符 70"/>
              <p:cNvCxnSpPr/>
              <p:nvPr/>
            </p:nvCxnSpPr>
            <p:spPr>
              <a:xfrm rot="10800000" flipV="1">
                <a:off x="12526"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72" name="曲线连接符 71"/>
              <p:cNvCxnSpPr/>
              <p:nvPr/>
            </p:nvCxnSpPr>
            <p:spPr>
              <a:xfrm rot="10800000" flipV="1">
                <a:off x="13183"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73" name="曲线连接符 72"/>
              <p:cNvCxnSpPr/>
              <p:nvPr/>
            </p:nvCxnSpPr>
            <p:spPr>
              <a:xfrm rot="10800000" flipV="1">
                <a:off x="13840"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74" name="曲线连接符 73"/>
              <p:cNvCxnSpPr/>
              <p:nvPr/>
            </p:nvCxnSpPr>
            <p:spPr>
              <a:xfrm rot="10800000" flipV="1">
                <a:off x="14497"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75" name="曲线连接符 74"/>
              <p:cNvCxnSpPr/>
              <p:nvPr/>
            </p:nvCxnSpPr>
            <p:spPr>
              <a:xfrm rot="10800000" flipV="1">
                <a:off x="11959" y="5768"/>
                <a:ext cx="567" cy="567"/>
              </a:xfrm>
              <a:prstGeom prst="curvedConnector3">
                <a:avLst>
                  <a:gd name="adj1" fmla="val 49855"/>
                </a:avLst>
              </a:prstGeom>
              <a:ln w="19050">
                <a:solidFill>
                  <a:schemeClr val="tx1"/>
                </a:solidFill>
              </a:ln>
            </p:spPr>
            <p:style>
              <a:lnRef idx="2">
                <a:schemeClr val="accent1"/>
              </a:lnRef>
              <a:fillRef idx="0">
                <a:srgbClr val="FFFFFF"/>
              </a:fillRef>
              <a:effectRef idx="0">
                <a:srgbClr val="FFFFFF"/>
              </a:effectRef>
              <a:fontRef idx="minor">
                <a:schemeClr val="tx1"/>
              </a:fontRef>
            </p:style>
          </p:cxnSp>
        </p:grpSp>
      </p:grp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11"/>
                                        </p:tgtEl>
                                        <p:attrNameLst>
                                          <p:attrName>style.visibility</p:attrName>
                                        </p:attrNameLst>
                                      </p:cBhvr>
                                      <p:to>
                                        <p:strVal val="visible"/>
                                      </p:to>
                                    </p:set>
                                    <p:animEffect transition="in" filter="blinds(horizontal)">
                                      <p:cBhvr>
                                        <p:cTn id="7" dur="250"/>
                                        <p:tgtEl>
                                          <p:spTgt spid="11"/>
                                        </p:tgtEl>
                                      </p:cBhvr>
                                    </p:animEffect>
                                  </p:childTnLst>
                                </p:cTn>
                              </p:par>
                              <p:par>
                                <p:cTn id="8" presetID="3" presetClass="entr" presetSubtype="10" fill="hold" grpId="0" nodeType="withEffect">
                                  <p:stCondLst>
                                    <p:cond delay="0"/>
                                  </p:stCondLst>
                                  <p:childTnLst>
                                    <p:set>
                                      <p:cBhvr>
                                        <p:cTn id="9" dur="250" fill="hold">
                                          <p:stCondLst>
                                            <p:cond delay="0"/>
                                          </p:stCondLst>
                                        </p:cTn>
                                        <p:tgtEl>
                                          <p:spTgt spid="40"/>
                                        </p:tgtEl>
                                        <p:attrNameLst>
                                          <p:attrName>style.visibility</p:attrName>
                                        </p:attrNameLst>
                                      </p:cBhvr>
                                      <p:to>
                                        <p:strVal val="visible"/>
                                      </p:to>
                                    </p:set>
                                    <p:animEffect transition="in" filter="blinds(horizontal)">
                                      <p:cBhvr>
                                        <p:cTn id="10" dur="250"/>
                                        <p:tgtEl>
                                          <p:spTgt spid="40"/>
                                        </p:tgtEl>
                                      </p:cBhvr>
                                    </p:animEffect>
                                  </p:childTnLst>
                                </p:cTn>
                              </p:par>
                              <p:par>
                                <p:cTn id="11" presetID="3" presetClass="entr" presetSubtype="10" fill="hold" grpId="0" nodeType="withEffect">
                                  <p:stCondLst>
                                    <p:cond delay="0"/>
                                  </p:stCondLst>
                                  <p:childTnLst>
                                    <p:set>
                                      <p:cBhvr>
                                        <p:cTn id="12" dur="250" fill="hold">
                                          <p:stCondLst>
                                            <p:cond delay="0"/>
                                          </p:stCondLst>
                                        </p:cTn>
                                        <p:tgtEl>
                                          <p:spTgt spid="35"/>
                                        </p:tgtEl>
                                        <p:attrNameLst>
                                          <p:attrName>style.visibility</p:attrName>
                                        </p:attrNameLst>
                                      </p:cBhvr>
                                      <p:to>
                                        <p:strVal val="visible"/>
                                      </p:to>
                                    </p:set>
                                    <p:animEffect transition="in" filter="blinds(horizontal)">
                                      <p:cBhvr>
                                        <p:cTn id="13" dur="250"/>
                                        <p:tgtEl>
                                          <p:spTgt spid="35"/>
                                        </p:tgtEl>
                                      </p:cBhvr>
                                    </p:animEffect>
                                  </p:childTnLst>
                                </p:cTn>
                              </p:par>
                              <p:par>
                                <p:cTn id="14" presetID="3" presetClass="entr" presetSubtype="10" fill="hold" grpId="0" nodeType="withEffect">
                                  <p:stCondLst>
                                    <p:cond delay="0"/>
                                  </p:stCondLst>
                                  <p:childTnLst>
                                    <p:set>
                                      <p:cBhvr>
                                        <p:cTn id="15" dur="250" fill="hold">
                                          <p:stCondLst>
                                            <p:cond delay="0"/>
                                          </p:stCondLst>
                                        </p:cTn>
                                        <p:tgtEl>
                                          <p:spTgt spid="36"/>
                                        </p:tgtEl>
                                        <p:attrNameLst>
                                          <p:attrName>style.visibility</p:attrName>
                                        </p:attrNameLst>
                                      </p:cBhvr>
                                      <p:to>
                                        <p:strVal val="visible"/>
                                      </p:to>
                                    </p:set>
                                    <p:animEffect transition="in" filter="blinds(horizontal)">
                                      <p:cBhvr>
                                        <p:cTn id="16" dur="250"/>
                                        <p:tgtEl>
                                          <p:spTgt spid="36"/>
                                        </p:tgtEl>
                                      </p:cBhvr>
                                    </p:animEffect>
                                  </p:childTnLst>
                                </p:cTn>
                              </p:par>
                              <p:par>
                                <p:cTn id="17" presetID="3" presetClass="entr" presetSubtype="10" fill="hold" grpId="0" nodeType="withEffect">
                                  <p:stCondLst>
                                    <p:cond delay="0"/>
                                  </p:stCondLst>
                                  <p:childTnLst>
                                    <p:set>
                                      <p:cBhvr>
                                        <p:cTn id="18" dur="250" fill="hold">
                                          <p:stCondLst>
                                            <p:cond delay="0"/>
                                          </p:stCondLst>
                                        </p:cTn>
                                        <p:tgtEl>
                                          <p:spTgt spid="39"/>
                                        </p:tgtEl>
                                        <p:attrNameLst>
                                          <p:attrName>style.visibility</p:attrName>
                                        </p:attrNameLst>
                                      </p:cBhvr>
                                      <p:to>
                                        <p:strVal val="visible"/>
                                      </p:to>
                                    </p:set>
                                    <p:animEffect transition="in" filter="blinds(horizontal)">
                                      <p:cBhvr>
                                        <p:cTn id="19" dur="250"/>
                                        <p:tgtEl>
                                          <p:spTgt spid="39"/>
                                        </p:tgtEl>
                                      </p:cBhvr>
                                    </p:animEffect>
                                  </p:childTnLst>
                                </p:cTn>
                              </p:par>
                              <p:par>
                                <p:cTn id="20" presetID="3" presetClass="entr" presetSubtype="10" fill="hold" grpId="0" nodeType="withEffect">
                                  <p:stCondLst>
                                    <p:cond delay="0"/>
                                  </p:stCondLst>
                                  <p:childTnLst>
                                    <p:set>
                                      <p:cBhvr>
                                        <p:cTn id="21" dur="250" fill="hold">
                                          <p:stCondLst>
                                            <p:cond delay="0"/>
                                          </p:stCondLst>
                                        </p:cTn>
                                        <p:tgtEl>
                                          <p:spTgt spid="38"/>
                                        </p:tgtEl>
                                        <p:attrNameLst>
                                          <p:attrName>style.visibility</p:attrName>
                                        </p:attrNameLst>
                                      </p:cBhvr>
                                      <p:to>
                                        <p:strVal val="visible"/>
                                      </p:to>
                                    </p:set>
                                    <p:animEffect transition="in" filter="blinds(horizontal)">
                                      <p:cBhvr>
                                        <p:cTn id="22" dur="250"/>
                                        <p:tgtEl>
                                          <p:spTgt spid="38"/>
                                        </p:tgtEl>
                                      </p:cBhvr>
                                    </p:animEffect>
                                  </p:childTnLst>
                                </p:cTn>
                              </p:par>
                              <p:par>
                                <p:cTn id="23" presetID="3" presetClass="entr" presetSubtype="10" fill="hold" grpId="0" nodeType="withEffect">
                                  <p:stCondLst>
                                    <p:cond delay="0"/>
                                  </p:stCondLst>
                                  <p:childTnLst>
                                    <p:set>
                                      <p:cBhvr>
                                        <p:cTn id="24" dur="250" fill="hold">
                                          <p:stCondLst>
                                            <p:cond delay="0"/>
                                          </p:stCondLst>
                                        </p:cTn>
                                        <p:tgtEl>
                                          <p:spTgt spid="37"/>
                                        </p:tgtEl>
                                        <p:attrNameLst>
                                          <p:attrName>style.visibility</p:attrName>
                                        </p:attrNameLst>
                                      </p:cBhvr>
                                      <p:to>
                                        <p:strVal val="visible"/>
                                      </p:to>
                                    </p:set>
                                    <p:animEffect transition="in" filter="blinds(horizontal)">
                                      <p:cBhvr>
                                        <p:cTn id="25" dur="250"/>
                                        <p:tgtEl>
                                          <p:spTgt spid="37"/>
                                        </p:tgtEl>
                                      </p:cBhvr>
                                    </p:animEffect>
                                  </p:childTnLst>
                                </p:cTn>
                              </p:par>
                              <p:par>
                                <p:cTn id="26" presetID="3" presetClass="entr" presetSubtype="10" fill="hold" nodeType="withEffect">
                                  <p:stCondLst>
                                    <p:cond delay="0"/>
                                  </p:stCondLst>
                                  <p:childTnLst>
                                    <p:set>
                                      <p:cBhvr>
                                        <p:cTn id="27" dur="250" fill="hold">
                                          <p:stCondLst>
                                            <p:cond delay="0"/>
                                          </p:stCondLst>
                                        </p:cTn>
                                        <p:tgtEl>
                                          <p:spTgt spid="20"/>
                                        </p:tgtEl>
                                        <p:attrNameLst>
                                          <p:attrName>style.visibility</p:attrName>
                                        </p:attrNameLst>
                                      </p:cBhvr>
                                      <p:to>
                                        <p:strVal val="visible"/>
                                      </p:to>
                                    </p:set>
                                    <p:animEffect transition="in" filter="blinds(horizontal)">
                                      <p:cBhvr>
                                        <p:cTn id="28" dur="250"/>
                                        <p:tgtEl>
                                          <p:spTgt spid="20"/>
                                        </p:tgtEl>
                                      </p:cBhvr>
                                    </p:animEffect>
                                  </p:childTnLst>
                                </p:cTn>
                              </p:par>
                              <p:par>
                                <p:cTn id="29" presetID="3" presetClass="entr" presetSubtype="10" fill="hold" grpId="0" nodeType="withEffect">
                                  <p:stCondLst>
                                    <p:cond delay="0"/>
                                  </p:stCondLst>
                                  <p:childTnLst>
                                    <p:set>
                                      <p:cBhvr>
                                        <p:cTn id="30" dur="250" fill="hold">
                                          <p:stCondLst>
                                            <p:cond delay="0"/>
                                          </p:stCondLst>
                                        </p:cTn>
                                        <p:tgtEl>
                                          <p:spTgt spid="32"/>
                                        </p:tgtEl>
                                        <p:attrNameLst>
                                          <p:attrName>style.visibility</p:attrName>
                                        </p:attrNameLst>
                                      </p:cBhvr>
                                      <p:to>
                                        <p:strVal val="visible"/>
                                      </p:to>
                                    </p:set>
                                    <p:animEffect transition="in" filter="blinds(horizontal)">
                                      <p:cBhvr>
                                        <p:cTn id="31" dur="250"/>
                                        <p:tgtEl>
                                          <p:spTgt spid="32"/>
                                        </p:tgtEl>
                                      </p:cBhvr>
                                    </p:animEffect>
                                  </p:childTnLst>
                                </p:cTn>
                              </p:par>
                              <p:par>
                                <p:cTn id="32" presetID="3" presetClass="entr" presetSubtype="10" fill="hold" grpId="0" nodeType="withEffect">
                                  <p:stCondLst>
                                    <p:cond delay="0"/>
                                  </p:stCondLst>
                                  <p:childTnLst>
                                    <p:set>
                                      <p:cBhvr>
                                        <p:cTn id="33" dur="250" fill="hold">
                                          <p:stCondLst>
                                            <p:cond delay="0"/>
                                          </p:stCondLst>
                                        </p:cTn>
                                        <p:tgtEl>
                                          <p:spTgt spid="24"/>
                                        </p:tgtEl>
                                        <p:attrNameLst>
                                          <p:attrName>style.visibility</p:attrName>
                                        </p:attrNameLst>
                                      </p:cBhvr>
                                      <p:to>
                                        <p:strVal val="visible"/>
                                      </p:to>
                                    </p:set>
                                    <p:animEffect transition="in" filter="blinds(horizontal)">
                                      <p:cBhvr>
                                        <p:cTn id="34" dur="250"/>
                                        <p:tgtEl>
                                          <p:spTgt spid="24"/>
                                        </p:tgtEl>
                                      </p:cBhvr>
                                    </p:animEffect>
                                  </p:childTnLst>
                                </p:cTn>
                              </p:par>
                              <p:par>
                                <p:cTn id="35" presetID="3" presetClass="entr" presetSubtype="10" fill="hold" grpId="0" nodeType="withEffect">
                                  <p:stCondLst>
                                    <p:cond delay="0"/>
                                  </p:stCondLst>
                                  <p:childTnLst>
                                    <p:set>
                                      <p:cBhvr>
                                        <p:cTn id="36" dur="250" fill="hold">
                                          <p:stCondLst>
                                            <p:cond delay="0"/>
                                          </p:stCondLst>
                                        </p:cTn>
                                        <p:tgtEl>
                                          <p:spTgt spid="27"/>
                                        </p:tgtEl>
                                        <p:attrNameLst>
                                          <p:attrName>style.visibility</p:attrName>
                                        </p:attrNameLst>
                                      </p:cBhvr>
                                      <p:to>
                                        <p:strVal val="visible"/>
                                      </p:to>
                                    </p:set>
                                    <p:animEffect transition="in" filter="blinds(horizontal)">
                                      <p:cBhvr>
                                        <p:cTn id="37" dur="250"/>
                                        <p:tgtEl>
                                          <p:spTgt spid="27"/>
                                        </p:tgtEl>
                                      </p:cBhvr>
                                    </p:animEffect>
                                  </p:childTnLst>
                                </p:cTn>
                              </p:par>
                              <p:par>
                                <p:cTn id="38" presetID="3" presetClass="entr" presetSubtype="10" fill="hold" grpId="0" nodeType="withEffect">
                                  <p:stCondLst>
                                    <p:cond delay="0"/>
                                  </p:stCondLst>
                                  <p:childTnLst>
                                    <p:set>
                                      <p:cBhvr>
                                        <p:cTn id="39" dur="250" fill="hold">
                                          <p:stCondLst>
                                            <p:cond delay="0"/>
                                          </p:stCondLst>
                                        </p:cTn>
                                        <p:tgtEl>
                                          <p:spTgt spid="23"/>
                                        </p:tgtEl>
                                        <p:attrNameLst>
                                          <p:attrName>style.visibility</p:attrName>
                                        </p:attrNameLst>
                                      </p:cBhvr>
                                      <p:to>
                                        <p:strVal val="visible"/>
                                      </p:to>
                                    </p:set>
                                    <p:animEffect transition="in" filter="blinds(horizontal)">
                                      <p:cBhvr>
                                        <p:cTn id="40" dur="250"/>
                                        <p:tgtEl>
                                          <p:spTgt spid="23"/>
                                        </p:tgtEl>
                                      </p:cBhvr>
                                    </p:animEffect>
                                  </p:childTnLst>
                                </p:cTn>
                              </p:par>
                              <p:par>
                                <p:cTn id="41" presetID="3" presetClass="entr" presetSubtype="10" fill="hold" grpId="0" nodeType="withEffect">
                                  <p:stCondLst>
                                    <p:cond delay="0"/>
                                  </p:stCondLst>
                                  <p:childTnLst>
                                    <p:set>
                                      <p:cBhvr>
                                        <p:cTn id="42" dur="250" fill="hold">
                                          <p:stCondLst>
                                            <p:cond delay="0"/>
                                          </p:stCondLst>
                                        </p:cTn>
                                        <p:tgtEl>
                                          <p:spTgt spid="25"/>
                                        </p:tgtEl>
                                        <p:attrNameLst>
                                          <p:attrName>style.visibility</p:attrName>
                                        </p:attrNameLst>
                                      </p:cBhvr>
                                      <p:to>
                                        <p:strVal val="visible"/>
                                      </p:to>
                                    </p:set>
                                    <p:animEffect transition="in" filter="blinds(horizontal)">
                                      <p:cBhvr>
                                        <p:cTn id="43" dur="250"/>
                                        <p:tgtEl>
                                          <p:spTgt spid="25"/>
                                        </p:tgtEl>
                                      </p:cBhvr>
                                    </p:animEffect>
                                  </p:childTnLst>
                                </p:cTn>
                              </p:par>
                              <p:par>
                                <p:cTn id="44" presetID="3" presetClass="entr" presetSubtype="10" fill="hold" grpId="0" nodeType="withEffect">
                                  <p:stCondLst>
                                    <p:cond delay="0"/>
                                  </p:stCondLst>
                                  <p:childTnLst>
                                    <p:set>
                                      <p:cBhvr>
                                        <p:cTn id="45" dur="250" fill="hold">
                                          <p:stCondLst>
                                            <p:cond delay="0"/>
                                          </p:stCondLst>
                                        </p:cTn>
                                        <p:tgtEl>
                                          <p:spTgt spid="33"/>
                                        </p:tgtEl>
                                        <p:attrNameLst>
                                          <p:attrName>style.visibility</p:attrName>
                                        </p:attrNameLst>
                                      </p:cBhvr>
                                      <p:to>
                                        <p:strVal val="visible"/>
                                      </p:to>
                                    </p:set>
                                    <p:animEffect transition="in" filter="blinds(horizontal)">
                                      <p:cBhvr>
                                        <p:cTn id="46" dur="250"/>
                                        <p:tgtEl>
                                          <p:spTgt spid="33"/>
                                        </p:tgtEl>
                                      </p:cBhvr>
                                    </p:animEffect>
                                  </p:childTnLst>
                                </p:cTn>
                              </p:par>
                              <p:par>
                                <p:cTn id="47" presetID="3" presetClass="entr" presetSubtype="10" fill="hold" grpId="0" nodeType="withEffect">
                                  <p:stCondLst>
                                    <p:cond delay="0"/>
                                  </p:stCondLst>
                                  <p:childTnLst>
                                    <p:set>
                                      <p:cBhvr>
                                        <p:cTn id="48" dur="250" fill="hold">
                                          <p:stCondLst>
                                            <p:cond delay="0"/>
                                          </p:stCondLst>
                                        </p:cTn>
                                        <p:tgtEl>
                                          <p:spTgt spid="31"/>
                                        </p:tgtEl>
                                        <p:attrNameLst>
                                          <p:attrName>style.visibility</p:attrName>
                                        </p:attrNameLst>
                                      </p:cBhvr>
                                      <p:to>
                                        <p:strVal val="visible"/>
                                      </p:to>
                                    </p:set>
                                    <p:animEffect transition="in" filter="blinds(horizontal)">
                                      <p:cBhvr>
                                        <p:cTn id="49" dur="250"/>
                                        <p:tgtEl>
                                          <p:spTgt spid="31"/>
                                        </p:tgtEl>
                                      </p:cBhvr>
                                    </p:animEffect>
                                  </p:childTnLst>
                                </p:cTn>
                              </p:par>
                              <p:par>
                                <p:cTn id="50" presetID="3" presetClass="entr" presetSubtype="10" fill="hold" grpId="0" nodeType="withEffect">
                                  <p:stCondLst>
                                    <p:cond delay="0"/>
                                  </p:stCondLst>
                                  <p:childTnLst>
                                    <p:set>
                                      <p:cBhvr>
                                        <p:cTn id="51" dur="250" fill="hold">
                                          <p:stCondLst>
                                            <p:cond delay="0"/>
                                          </p:stCondLst>
                                        </p:cTn>
                                        <p:tgtEl>
                                          <p:spTgt spid="26"/>
                                        </p:tgtEl>
                                        <p:attrNameLst>
                                          <p:attrName>style.visibility</p:attrName>
                                        </p:attrNameLst>
                                      </p:cBhvr>
                                      <p:to>
                                        <p:strVal val="visible"/>
                                      </p:to>
                                    </p:set>
                                    <p:animEffect transition="in" filter="blinds(horizontal)">
                                      <p:cBhvr>
                                        <p:cTn id="52" dur="250"/>
                                        <p:tgtEl>
                                          <p:spTgt spid="26"/>
                                        </p:tgtEl>
                                      </p:cBhvr>
                                    </p:animEffect>
                                  </p:childTnLst>
                                </p:cTn>
                              </p:par>
                              <p:par>
                                <p:cTn id="53" presetID="3" presetClass="entr" presetSubtype="10" fill="hold" grpId="0" nodeType="withEffect">
                                  <p:stCondLst>
                                    <p:cond delay="0"/>
                                  </p:stCondLst>
                                  <p:childTnLst>
                                    <p:set>
                                      <p:cBhvr>
                                        <p:cTn id="54" dur="250" fill="hold">
                                          <p:stCondLst>
                                            <p:cond delay="0"/>
                                          </p:stCondLst>
                                        </p:cTn>
                                        <p:tgtEl>
                                          <p:spTgt spid="30"/>
                                        </p:tgtEl>
                                        <p:attrNameLst>
                                          <p:attrName>style.visibility</p:attrName>
                                        </p:attrNameLst>
                                      </p:cBhvr>
                                      <p:to>
                                        <p:strVal val="visible"/>
                                      </p:to>
                                    </p:set>
                                    <p:animEffect transition="in" filter="blinds(horizontal)">
                                      <p:cBhvr>
                                        <p:cTn id="55" dur="250"/>
                                        <p:tgtEl>
                                          <p:spTgt spid="30"/>
                                        </p:tgtEl>
                                      </p:cBhvr>
                                    </p:animEffect>
                                  </p:childTnLst>
                                </p:cTn>
                              </p:par>
                              <p:par>
                                <p:cTn id="56" presetID="3" presetClass="entr" presetSubtype="10" fill="hold" grpId="0" nodeType="withEffect">
                                  <p:stCondLst>
                                    <p:cond delay="0"/>
                                  </p:stCondLst>
                                  <p:childTnLst>
                                    <p:set>
                                      <p:cBhvr>
                                        <p:cTn id="57" dur="250" fill="hold">
                                          <p:stCondLst>
                                            <p:cond delay="0"/>
                                          </p:stCondLst>
                                        </p:cTn>
                                        <p:tgtEl>
                                          <p:spTgt spid="34"/>
                                        </p:tgtEl>
                                        <p:attrNameLst>
                                          <p:attrName>style.visibility</p:attrName>
                                        </p:attrNameLst>
                                      </p:cBhvr>
                                      <p:to>
                                        <p:strVal val="visible"/>
                                      </p:to>
                                    </p:set>
                                    <p:animEffect transition="in" filter="blinds(horizontal)">
                                      <p:cBhvr>
                                        <p:cTn id="58" dur="250"/>
                                        <p:tgtEl>
                                          <p:spTgt spid="34"/>
                                        </p:tgtEl>
                                      </p:cBhvr>
                                    </p:animEffect>
                                  </p:childTnLst>
                                </p:cTn>
                              </p:par>
                              <p:par>
                                <p:cTn id="59" presetID="3" presetClass="entr" presetSubtype="10" fill="hold" grpId="0" nodeType="withEffect">
                                  <p:stCondLst>
                                    <p:cond delay="0"/>
                                  </p:stCondLst>
                                  <p:childTnLst>
                                    <p:set>
                                      <p:cBhvr>
                                        <p:cTn id="60" dur="250" fill="hold">
                                          <p:stCondLst>
                                            <p:cond delay="0"/>
                                          </p:stCondLst>
                                        </p:cTn>
                                        <p:tgtEl>
                                          <p:spTgt spid="29"/>
                                        </p:tgtEl>
                                        <p:attrNameLst>
                                          <p:attrName>style.visibility</p:attrName>
                                        </p:attrNameLst>
                                      </p:cBhvr>
                                      <p:to>
                                        <p:strVal val="visible"/>
                                      </p:to>
                                    </p:set>
                                    <p:animEffect transition="in" filter="blinds(horizontal)">
                                      <p:cBhvr>
                                        <p:cTn id="61" dur="250"/>
                                        <p:tgtEl>
                                          <p:spTgt spid="29"/>
                                        </p:tgtEl>
                                      </p:cBhvr>
                                    </p:animEffect>
                                  </p:childTnLst>
                                </p:cTn>
                              </p:par>
                              <p:par>
                                <p:cTn id="62" presetID="3" presetClass="entr" presetSubtype="10" fill="hold" grpId="0" nodeType="withEffect">
                                  <p:stCondLst>
                                    <p:cond delay="0"/>
                                  </p:stCondLst>
                                  <p:childTnLst>
                                    <p:set>
                                      <p:cBhvr>
                                        <p:cTn id="63" dur="250" fill="hold">
                                          <p:stCondLst>
                                            <p:cond delay="0"/>
                                          </p:stCondLst>
                                        </p:cTn>
                                        <p:tgtEl>
                                          <p:spTgt spid="21"/>
                                        </p:tgtEl>
                                        <p:attrNameLst>
                                          <p:attrName>style.visibility</p:attrName>
                                        </p:attrNameLst>
                                      </p:cBhvr>
                                      <p:to>
                                        <p:strVal val="visible"/>
                                      </p:to>
                                    </p:set>
                                    <p:animEffect transition="in" filter="blinds(horizontal)">
                                      <p:cBhvr>
                                        <p:cTn id="64" dur="25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250" fill="hold">
                                          <p:stCondLst>
                                            <p:cond delay="0"/>
                                          </p:stCondLst>
                                        </p:cTn>
                                        <p:tgtEl>
                                          <p:spTgt spid="16"/>
                                        </p:tgtEl>
                                        <p:attrNameLst>
                                          <p:attrName>style.visibility</p:attrName>
                                        </p:attrNameLst>
                                      </p:cBhvr>
                                      <p:to>
                                        <p:strVal val="visible"/>
                                      </p:to>
                                    </p:set>
                                    <p:animEffect transition="in" filter="blinds(horizontal)">
                                      <p:cBhvr>
                                        <p:cTn id="69" dur="250"/>
                                        <p:tgtEl>
                                          <p:spTgt spid="16"/>
                                        </p:tgtEl>
                                      </p:cBhvr>
                                    </p:animEffect>
                                  </p:childTnLst>
                                </p:cTn>
                              </p:par>
                              <p:par>
                                <p:cTn id="70" presetID="3" presetClass="entr" presetSubtype="10" fill="hold" grpId="0" nodeType="withEffect">
                                  <p:stCondLst>
                                    <p:cond delay="0"/>
                                  </p:stCondLst>
                                  <p:childTnLst>
                                    <p:set>
                                      <p:cBhvr>
                                        <p:cTn id="71" dur="250" fill="hold">
                                          <p:stCondLst>
                                            <p:cond delay="0"/>
                                          </p:stCondLst>
                                        </p:cTn>
                                        <p:tgtEl>
                                          <p:spTgt spid="13"/>
                                        </p:tgtEl>
                                        <p:attrNameLst>
                                          <p:attrName>style.visibility</p:attrName>
                                        </p:attrNameLst>
                                      </p:cBhvr>
                                      <p:to>
                                        <p:strVal val="visible"/>
                                      </p:to>
                                    </p:set>
                                    <p:animEffect transition="in" filter="blinds(horizontal)">
                                      <p:cBhvr>
                                        <p:cTn id="72" dur="250"/>
                                        <p:tgtEl>
                                          <p:spTgt spid="13"/>
                                        </p:tgtEl>
                                      </p:cBhvr>
                                    </p:animEffect>
                                  </p:childTnLst>
                                </p:cTn>
                              </p:par>
                              <p:par>
                                <p:cTn id="73" presetID="3" presetClass="entr" presetSubtype="10" fill="hold" nodeType="withEffect">
                                  <p:stCondLst>
                                    <p:cond delay="0"/>
                                  </p:stCondLst>
                                  <p:childTnLst>
                                    <p:set>
                                      <p:cBhvr>
                                        <p:cTn id="74" dur="250" fill="hold">
                                          <p:stCondLst>
                                            <p:cond delay="0"/>
                                          </p:stCondLst>
                                        </p:cTn>
                                        <p:tgtEl>
                                          <p:spTgt spid="76"/>
                                        </p:tgtEl>
                                        <p:attrNameLst>
                                          <p:attrName>style.visibility</p:attrName>
                                        </p:attrNameLst>
                                      </p:cBhvr>
                                      <p:to>
                                        <p:strVal val="visible"/>
                                      </p:to>
                                    </p:set>
                                    <p:animEffect transition="in" filter="blinds(horizontal)">
                                      <p:cBhvr>
                                        <p:cTn id="75" dur="2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5" grpId="0"/>
      <p:bldP spid="36" grpId="0"/>
      <p:bldP spid="39" grpId="0"/>
      <p:bldP spid="38" grpId="0"/>
      <p:bldP spid="37" grpId="0"/>
      <p:bldP spid="40" grpId="1" animBg="1"/>
      <p:bldP spid="35" grpId="1"/>
      <p:bldP spid="36" grpId="1"/>
      <p:bldP spid="39" grpId="1"/>
      <p:bldP spid="38" grpId="1"/>
      <p:bldP spid="37" grpId="1"/>
      <p:bldP spid="32" grpId="0"/>
      <p:bldP spid="24" grpId="0"/>
      <p:bldP spid="27" grpId="0"/>
      <p:bldP spid="23" grpId="0"/>
      <p:bldP spid="25" grpId="0"/>
      <p:bldP spid="33" grpId="0"/>
      <p:bldP spid="31" grpId="0"/>
      <p:bldP spid="26" grpId="0"/>
      <p:bldP spid="30" grpId="0"/>
      <p:bldP spid="34" grpId="0"/>
      <p:bldP spid="29" grpId="0"/>
      <p:bldP spid="21" grpId="0"/>
      <p:bldP spid="32" grpId="1"/>
      <p:bldP spid="24" grpId="1"/>
      <p:bldP spid="27" grpId="1"/>
      <p:bldP spid="23" grpId="1"/>
      <p:bldP spid="25" grpId="1"/>
      <p:bldP spid="33" grpId="1"/>
      <p:bldP spid="31" grpId="1"/>
      <p:bldP spid="26" grpId="1"/>
      <p:bldP spid="30" grpId="1"/>
      <p:bldP spid="34" grpId="1"/>
      <p:bldP spid="29" grpId="1"/>
      <p:bldP spid="21" grpId="1"/>
      <p:bldP spid="16" grpId="0" animBg="1"/>
      <p:bldP spid="13" grpId="0"/>
      <p:bldP spid="16" grpId="1" animBg="1"/>
      <p:bldP spid="13"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5950"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7" name="组合 6"/>
          <p:cNvGrpSpPr/>
          <p:nvPr/>
        </p:nvGrpSpPr>
        <p:grpSpPr>
          <a:xfrm>
            <a:off x="4483150" y="14400"/>
            <a:ext cx="2556000" cy="1011555"/>
            <a:chOff x="2920" y="0"/>
            <a:chExt cx="4408" cy="1593"/>
          </a:xfrm>
        </p:grpSpPr>
        <p:sp>
          <p:nvSpPr>
            <p:cNvPr id="8" name="文本框 7"/>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关键问题</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9" name="流程图: 合并 8"/>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10" name="文本框 9"/>
          <p:cNvSpPr txBox="1"/>
          <p:nvPr userDrawn="1"/>
        </p:nvSpPr>
        <p:spPr>
          <a:xfrm>
            <a:off x="7066915"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设计实现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18" name="矩形 17"/>
          <p:cNvSpPr/>
          <p:nvPr/>
        </p:nvSpPr>
        <p:spPr>
          <a:xfrm>
            <a:off x="156845" y="875665"/>
            <a:ext cx="315468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关键问题</a:t>
            </a:r>
            <a:r>
              <a:rPr lang="en-US" altLang="zh-CN" sz="2400" dirty="0">
                <a:solidFill>
                  <a:schemeClr val="bg1"/>
                </a:solidFill>
                <a:latin typeface="黑体" panose="02010609060101010101" charset="-122"/>
                <a:ea typeface="黑体" panose="02010609060101010101" charset="-122"/>
                <a:cs typeface="Times New Roman" panose="02020603050405020304" charset="0"/>
              </a:rPr>
              <a:t>与解决方法</a:t>
            </a:r>
            <a:endParaRPr lang="en-US" altLang="zh-CN"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11" name="矩形 10"/>
          <p:cNvSpPr/>
          <p:nvPr/>
        </p:nvSpPr>
        <p:spPr>
          <a:xfrm>
            <a:off x="871220" y="1918335"/>
            <a:ext cx="3943985" cy="1296000"/>
          </a:xfrm>
          <a:prstGeom prst="rect">
            <a:avLst/>
          </a:prstGeom>
          <a:ln w="19050">
            <a:noFill/>
            <a:prstDash val="dash"/>
          </a:ln>
        </p:spPr>
        <p:txBody>
          <a:bodyPr wrap="square" anchor="ctr" anchorCtr="0">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marL="457200" indent="-457200" eaLnBrk="1" fontAlgn="auto" hangingPunct="1">
              <a:lnSpc>
                <a:spcPct val="150000"/>
              </a:lnSpc>
              <a:spcBef>
                <a:spcPts val="0"/>
              </a:spcBef>
              <a:spcAft>
                <a:spcPts val="0"/>
              </a:spcAft>
              <a:buFont typeface="+mj-lt"/>
              <a:buAutoNum type="arabicPeriod" startAt="2"/>
              <a:defRPr/>
            </a:pPr>
            <a:r>
              <a:rPr lang="en-US" altLang="zh-CN" b="0" dirty="0">
                <a:solidFill>
                  <a:schemeClr val="tx1"/>
                </a:solidFill>
                <a:latin typeface="黑体" panose="02010609060101010101" charset="-122"/>
                <a:ea typeface="黑体" panose="02010609060101010101" charset="-122"/>
                <a:cs typeface="+mn-lt"/>
                <a:sym typeface="+mn-ea"/>
              </a:rPr>
              <a:t>任务调度开销不可忽视</a:t>
            </a:r>
            <a:endParaRPr lang="en-US" altLang="zh-CN" sz="1800" b="0" dirty="0">
              <a:solidFill>
                <a:schemeClr val="tx1"/>
              </a:solidFill>
              <a:latin typeface="黑体" panose="02010609060101010101" charset="-122"/>
              <a:ea typeface="黑体" panose="02010609060101010101" charset="-122"/>
              <a:cs typeface="+mn-lt"/>
            </a:endParaRPr>
          </a:p>
        </p:txBody>
      </p:sp>
      <p:sp>
        <p:nvSpPr>
          <p:cNvPr id="13" name="矩形 12"/>
          <p:cNvSpPr/>
          <p:nvPr/>
        </p:nvSpPr>
        <p:spPr>
          <a:xfrm>
            <a:off x="6526530" y="1918335"/>
            <a:ext cx="4966970" cy="1296035"/>
          </a:xfrm>
          <a:prstGeom prst="rect">
            <a:avLst/>
          </a:prstGeom>
          <a:ln w="19050">
            <a:no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lvl="0" indent="0" eaLnBrk="1" fontAlgn="auto" hangingPunct="1">
              <a:lnSpc>
                <a:spcPct val="150000"/>
              </a:lnSpc>
              <a:spcBef>
                <a:spcPts val="0"/>
              </a:spcBef>
              <a:spcAft>
                <a:spcPts val="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软硬协同的任务状态维护方法</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lvl="0" indent="457200" eaLnBrk="1" fontAlgn="auto" hangingPunct="1">
              <a:lnSpc>
                <a:spcPct val="150000"/>
              </a:lnSpc>
              <a:spcBef>
                <a:spcPts val="600"/>
              </a:spcBef>
              <a:spcAft>
                <a:spcPts val="600"/>
              </a:spcAft>
              <a:buFont typeface="Wingdings" panose="05000000000000000000" pitchFamily="2" charset="2"/>
              <a:buNone/>
              <a:defRPr/>
            </a:pPr>
            <a:r>
              <a:rPr lang="en-US" altLang="zh-CN" sz="2000" b="0" dirty="0">
                <a:solidFill>
                  <a:schemeClr val="tx1"/>
                </a:solidFill>
                <a:latin typeface="黑体" panose="02010609060101010101" charset="-122"/>
                <a:ea typeface="黑体" panose="02010609060101010101" charset="-122"/>
                <a:cs typeface="黑体" panose="02010609060101010101" charset="-122"/>
                <a:sym typeface="+mn-ea"/>
              </a:rPr>
              <a:t>——高效进行任务状态变迁、负载均衡</a:t>
            </a:r>
            <a:endParaRPr lang="en-US" altLang="zh-CN" sz="2000" b="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6" name="左箭头 15"/>
          <p:cNvSpPr/>
          <p:nvPr/>
        </p:nvSpPr>
        <p:spPr>
          <a:xfrm>
            <a:off x="5092065" y="2366645"/>
            <a:ext cx="1080000" cy="396000"/>
          </a:xfrm>
          <a:prstGeom prst="leftArrow">
            <a:avLst>
              <a:gd name="adj1" fmla="val 50000"/>
              <a:gd name="adj2" fmla="val 85468"/>
            </a:avLst>
          </a:prstGeom>
          <a:noFill/>
          <a:ln w="3175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sp>
        <p:nvSpPr>
          <p:cNvPr id="3" name="圆角矩形 2"/>
          <p:cNvSpPr/>
          <p:nvPr/>
        </p:nvSpPr>
        <p:spPr>
          <a:xfrm>
            <a:off x="2422525" y="3927475"/>
            <a:ext cx="899795" cy="539750"/>
          </a:xfrm>
          <a:prstGeom prst="round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r>
              <a:rPr lang="en-US" altLang="zh-CN">
                <a:solidFill>
                  <a:schemeClr val="tx1"/>
                </a:solidFill>
                <a:latin typeface="Times New Roman Regular" panose="02020603050405020304" charset="0"/>
                <a:cs typeface="Times New Roman Regular" panose="02020603050405020304" charset="0"/>
              </a:rPr>
              <a:t>Core 1</a:t>
            </a:r>
            <a:endParaRPr lang="en-US" altLang="zh-CN">
              <a:solidFill>
                <a:schemeClr val="tx1"/>
              </a:solidFill>
              <a:latin typeface="Times New Roman Regular" panose="02020603050405020304" charset="0"/>
              <a:cs typeface="Times New Roman Regular" panose="02020603050405020304" charset="0"/>
            </a:endParaRPr>
          </a:p>
        </p:txBody>
      </p:sp>
      <p:grpSp>
        <p:nvGrpSpPr>
          <p:cNvPr id="51" name="组合 50"/>
          <p:cNvGrpSpPr/>
          <p:nvPr/>
        </p:nvGrpSpPr>
        <p:grpSpPr>
          <a:xfrm rot="0">
            <a:off x="2564130" y="4433570"/>
            <a:ext cx="252095" cy="654050"/>
            <a:chOff x="3166" y="7134"/>
            <a:chExt cx="397" cy="1030"/>
          </a:xfrm>
        </p:grpSpPr>
        <p:sp>
          <p:nvSpPr>
            <p:cNvPr id="22" name="矩形 21"/>
            <p:cNvSpPr/>
            <p:nvPr/>
          </p:nvSpPr>
          <p:spPr>
            <a:xfrm>
              <a:off x="3166" y="713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nvSpPr>
          <p:spPr>
            <a:xfrm>
              <a:off x="3166" y="729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矩形 41"/>
            <p:cNvSpPr/>
            <p:nvPr/>
          </p:nvSpPr>
          <p:spPr>
            <a:xfrm>
              <a:off x="3166" y="746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矩形 46"/>
            <p:cNvSpPr/>
            <p:nvPr/>
          </p:nvSpPr>
          <p:spPr>
            <a:xfrm>
              <a:off x="3166" y="764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8" name="矩形 47"/>
            <p:cNvSpPr/>
            <p:nvPr/>
          </p:nvSpPr>
          <p:spPr>
            <a:xfrm>
              <a:off x="3166" y="781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49" name="直接连接符 48"/>
            <p:cNvCxnSpPr/>
            <p:nvPr/>
          </p:nvCxnSpPr>
          <p:spPr>
            <a:xfrm>
              <a:off x="3166"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50" name="直接连接符 49"/>
            <p:cNvCxnSpPr/>
            <p:nvPr/>
          </p:nvCxnSpPr>
          <p:spPr>
            <a:xfrm>
              <a:off x="3563"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grpSp>
        <p:nvGrpSpPr>
          <p:cNvPr id="52" name="组合 51"/>
          <p:cNvGrpSpPr/>
          <p:nvPr/>
        </p:nvGrpSpPr>
        <p:grpSpPr>
          <a:xfrm rot="10800000">
            <a:off x="2897505" y="4433570"/>
            <a:ext cx="252095" cy="654050"/>
            <a:chOff x="3166" y="7134"/>
            <a:chExt cx="397" cy="1030"/>
          </a:xfrm>
        </p:grpSpPr>
        <p:sp>
          <p:nvSpPr>
            <p:cNvPr id="53" name="矩形 52"/>
            <p:cNvSpPr/>
            <p:nvPr/>
          </p:nvSpPr>
          <p:spPr>
            <a:xfrm>
              <a:off x="3166" y="713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矩形 53"/>
            <p:cNvSpPr/>
            <p:nvPr/>
          </p:nvSpPr>
          <p:spPr>
            <a:xfrm>
              <a:off x="3166" y="729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矩形 54"/>
            <p:cNvSpPr/>
            <p:nvPr/>
          </p:nvSpPr>
          <p:spPr>
            <a:xfrm>
              <a:off x="3166" y="746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6" name="矩形 55"/>
            <p:cNvSpPr/>
            <p:nvPr/>
          </p:nvSpPr>
          <p:spPr>
            <a:xfrm>
              <a:off x="3166" y="764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7" name="矩形 56"/>
            <p:cNvSpPr/>
            <p:nvPr/>
          </p:nvSpPr>
          <p:spPr>
            <a:xfrm>
              <a:off x="3166" y="781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58" name="直接连接符 57"/>
            <p:cNvCxnSpPr/>
            <p:nvPr/>
          </p:nvCxnSpPr>
          <p:spPr>
            <a:xfrm>
              <a:off x="3166"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60" name="直接连接符 59"/>
            <p:cNvCxnSpPr/>
            <p:nvPr/>
          </p:nvCxnSpPr>
          <p:spPr>
            <a:xfrm>
              <a:off x="3563"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grpSp>
        <p:nvGrpSpPr>
          <p:cNvPr id="84" name="组合 83"/>
          <p:cNvGrpSpPr/>
          <p:nvPr/>
        </p:nvGrpSpPr>
        <p:grpSpPr>
          <a:xfrm rot="0">
            <a:off x="4143375" y="3932555"/>
            <a:ext cx="948690" cy="436880"/>
            <a:chOff x="5565" y="6511"/>
            <a:chExt cx="1494" cy="688"/>
          </a:xfrm>
        </p:grpSpPr>
        <p:cxnSp>
          <p:nvCxnSpPr>
            <p:cNvPr id="81" name="曲线连接符 80"/>
            <p:cNvCxnSpPr/>
            <p:nvPr/>
          </p:nvCxnSpPr>
          <p:spPr>
            <a:xfrm rot="10800000" flipV="1">
              <a:off x="5621" y="6541"/>
              <a:ext cx="1376" cy="658"/>
            </a:xfrm>
            <a:prstGeom prst="curvedConnector3">
              <a:avLst>
                <a:gd name="adj1" fmla="val 208357"/>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82" name="矩形 81"/>
            <p:cNvSpPr/>
            <p:nvPr/>
          </p:nvSpPr>
          <p:spPr>
            <a:xfrm>
              <a:off x="5565" y="6511"/>
              <a:ext cx="1495" cy="12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77" name="矩形 76"/>
          <p:cNvSpPr/>
          <p:nvPr/>
        </p:nvSpPr>
        <p:spPr>
          <a:xfrm rot="10800000">
            <a:off x="3595370" y="4298315"/>
            <a:ext cx="252095" cy="10795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圆角矩形 18"/>
          <p:cNvSpPr/>
          <p:nvPr/>
        </p:nvSpPr>
        <p:spPr>
          <a:xfrm>
            <a:off x="3980180" y="3933825"/>
            <a:ext cx="899795" cy="539750"/>
          </a:xfrm>
          <a:prstGeom prst="round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r>
              <a:rPr lang="en-US" altLang="zh-CN">
                <a:solidFill>
                  <a:schemeClr val="tx1"/>
                </a:solidFill>
                <a:latin typeface="Times New Roman Regular" panose="02020603050405020304" charset="0"/>
                <a:cs typeface="Times New Roman Regular" panose="02020603050405020304" charset="0"/>
              </a:rPr>
              <a:t>Core 2</a:t>
            </a:r>
            <a:endParaRPr lang="en-US" altLang="zh-CN">
              <a:solidFill>
                <a:schemeClr val="tx1"/>
              </a:solidFill>
              <a:latin typeface="Times New Roman Regular" panose="02020603050405020304" charset="0"/>
              <a:cs typeface="Times New Roman Regular" panose="02020603050405020304" charset="0"/>
            </a:endParaRPr>
          </a:p>
        </p:txBody>
      </p:sp>
      <p:grpSp>
        <p:nvGrpSpPr>
          <p:cNvPr id="93" name="组合 92"/>
          <p:cNvGrpSpPr/>
          <p:nvPr/>
        </p:nvGrpSpPr>
        <p:grpSpPr>
          <a:xfrm rot="10800000">
            <a:off x="4491990" y="4420870"/>
            <a:ext cx="252095" cy="654050"/>
            <a:chOff x="3166" y="7134"/>
            <a:chExt cx="397" cy="1030"/>
          </a:xfrm>
        </p:grpSpPr>
        <p:sp>
          <p:nvSpPr>
            <p:cNvPr id="94" name="矩形 93"/>
            <p:cNvSpPr/>
            <p:nvPr/>
          </p:nvSpPr>
          <p:spPr>
            <a:xfrm>
              <a:off x="3166" y="713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5" name="矩形 94"/>
            <p:cNvSpPr/>
            <p:nvPr/>
          </p:nvSpPr>
          <p:spPr>
            <a:xfrm>
              <a:off x="3166" y="729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6" name="矩形 95"/>
            <p:cNvSpPr/>
            <p:nvPr/>
          </p:nvSpPr>
          <p:spPr>
            <a:xfrm>
              <a:off x="3166" y="746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7" name="矩形 96"/>
            <p:cNvSpPr/>
            <p:nvPr/>
          </p:nvSpPr>
          <p:spPr>
            <a:xfrm>
              <a:off x="3166" y="764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8" name="矩形 97"/>
            <p:cNvSpPr/>
            <p:nvPr/>
          </p:nvSpPr>
          <p:spPr>
            <a:xfrm>
              <a:off x="3166" y="781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9" name="直接连接符 98"/>
            <p:cNvCxnSpPr/>
            <p:nvPr/>
          </p:nvCxnSpPr>
          <p:spPr>
            <a:xfrm>
              <a:off x="3166"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0" name="直接连接符 99"/>
            <p:cNvCxnSpPr/>
            <p:nvPr/>
          </p:nvCxnSpPr>
          <p:spPr>
            <a:xfrm>
              <a:off x="3563"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grpSp>
        <p:nvGrpSpPr>
          <p:cNvPr id="106" name="组合 105"/>
          <p:cNvGrpSpPr/>
          <p:nvPr/>
        </p:nvGrpSpPr>
        <p:grpSpPr>
          <a:xfrm rot="0">
            <a:off x="4143375" y="4433570"/>
            <a:ext cx="247650" cy="629920"/>
            <a:chOff x="5216" y="6470"/>
            <a:chExt cx="390" cy="992"/>
          </a:xfrm>
        </p:grpSpPr>
        <p:cxnSp>
          <p:nvCxnSpPr>
            <p:cNvPr id="101" name="直接连接符 100"/>
            <p:cNvCxnSpPr/>
            <p:nvPr/>
          </p:nvCxnSpPr>
          <p:spPr>
            <a:xfrm>
              <a:off x="5216" y="6476"/>
              <a:ext cx="390"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2" name="直接连接符 101"/>
            <p:cNvCxnSpPr/>
            <p:nvPr/>
          </p:nvCxnSpPr>
          <p:spPr>
            <a:xfrm>
              <a:off x="5227" y="6470"/>
              <a:ext cx="0" cy="992"/>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03" name="直接连接符 102"/>
            <p:cNvCxnSpPr/>
            <p:nvPr/>
          </p:nvCxnSpPr>
          <p:spPr>
            <a:xfrm>
              <a:off x="5600" y="6470"/>
              <a:ext cx="0" cy="992"/>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105" name="矩形 104"/>
            <p:cNvSpPr/>
            <p:nvPr/>
          </p:nvSpPr>
          <p:spPr>
            <a:xfrm>
              <a:off x="5238" y="6497"/>
              <a:ext cx="351" cy="113"/>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07" name="矩形 106"/>
          <p:cNvSpPr/>
          <p:nvPr/>
        </p:nvSpPr>
        <p:spPr>
          <a:xfrm>
            <a:off x="871220" y="3569335"/>
            <a:ext cx="4148455" cy="2152015"/>
          </a:xfrm>
          <a:prstGeom prst="rect">
            <a:avLst/>
          </a:prstGeom>
          <a:noFill/>
          <a:ln w="12700" cmpd="sng">
            <a:solidFill>
              <a:schemeClr val="tx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9" name="文本框 108"/>
          <p:cNvSpPr txBox="1"/>
          <p:nvPr/>
        </p:nvSpPr>
        <p:spPr>
          <a:xfrm>
            <a:off x="3149600" y="5293360"/>
            <a:ext cx="1115695" cy="368300"/>
          </a:xfrm>
          <a:prstGeom prst="rect">
            <a:avLst/>
          </a:prstGeom>
          <a:noFill/>
        </p:spPr>
        <p:txBody>
          <a:bodyPr wrap="square" rtlCol="0">
            <a:spAutoFit/>
          </a:bodyPr>
          <a:p>
            <a:pPr algn="ctr"/>
            <a:r>
              <a:rPr lang="zh-CN" altLang="en-US">
                <a:latin typeface="黑体" panose="02010609060101010101" charset="-122"/>
                <a:ea typeface="黑体" panose="02010609060101010101" charset="-122"/>
              </a:rPr>
              <a:t>负载均衡</a:t>
            </a:r>
            <a:endParaRPr lang="zh-CN" altLang="en-US">
              <a:latin typeface="黑体" panose="02010609060101010101" charset="-122"/>
              <a:ea typeface="黑体" panose="02010609060101010101" charset="-122"/>
            </a:endParaRPr>
          </a:p>
        </p:txBody>
      </p:sp>
      <p:cxnSp>
        <p:nvCxnSpPr>
          <p:cNvPr id="110" name="直接箭头连接符 109"/>
          <p:cNvCxnSpPr>
            <a:stCxn id="109" idx="0"/>
          </p:cNvCxnSpPr>
          <p:nvPr/>
        </p:nvCxnSpPr>
        <p:spPr>
          <a:xfrm flipV="1">
            <a:off x="3707765" y="4481195"/>
            <a:ext cx="0" cy="812165"/>
          </a:xfrm>
          <a:prstGeom prst="straightConnector1">
            <a:avLst/>
          </a:prstGeom>
          <a:ln>
            <a:solidFill>
              <a:srgbClr val="BEBEBE"/>
            </a:solidFill>
            <a:prstDash val="dash"/>
            <a:tailEnd type="arrow"/>
          </a:ln>
        </p:spPr>
        <p:style>
          <a:lnRef idx="2">
            <a:schemeClr val="accent1"/>
          </a:lnRef>
          <a:fillRef idx="0">
            <a:srgbClr val="FFFFFF"/>
          </a:fillRef>
          <a:effectRef idx="0">
            <a:srgbClr val="FFFFFF"/>
          </a:effectRef>
          <a:fontRef idx="minor">
            <a:schemeClr val="tx1"/>
          </a:fontRef>
        </p:style>
      </p:cxnSp>
      <p:sp>
        <p:nvSpPr>
          <p:cNvPr id="113" name="圆角矩形 112"/>
          <p:cNvSpPr/>
          <p:nvPr/>
        </p:nvSpPr>
        <p:spPr>
          <a:xfrm>
            <a:off x="986155" y="3943985"/>
            <a:ext cx="899795" cy="539750"/>
          </a:xfrm>
          <a:prstGeom prst="round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nchorCtr="0"/>
          <a:p>
            <a:pPr algn="ctr"/>
            <a:endParaRPr lang="en-US" altLang="zh-CN">
              <a:solidFill>
                <a:schemeClr val="tx1"/>
              </a:solidFill>
              <a:latin typeface="Times New Roman Regular" panose="02020603050405020304" charset="0"/>
              <a:cs typeface="Times New Roman Regular" panose="02020603050405020304" charset="0"/>
            </a:endParaRPr>
          </a:p>
        </p:txBody>
      </p:sp>
      <p:grpSp>
        <p:nvGrpSpPr>
          <p:cNvPr id="134" name="组合 133"/>
          <p:cNvGrpSpPr/>
          <p:nvPr/>
        </p:nvGrpSpPr>
        <p:grpSpPr>
          <a:xfrm rot="0">
            <a:off x="1310005" y="4471035"/>
            <a:ext cx="229870" cy="250190"/>
            <a:chOff x="10558" y="7913"/>
            <a:chExt cx="362" cy="394"/>
          </a:xfrm>
        </p:grpSpPr>
        <p:cxnSp>
          <p:nvCxnSpPr>
            <p:cNvPr id="131" name="曲线连接符 130"/>
            <p:cNvCxnSpPr/>
            <p:nvPr/>
          </p:nvCxnSpPr>
          <p:spPr>
            <a:xfrm rot="5400000">
              <a:off x="10592" y="7939"/>
              <a:ext cx="355" cy="303"/>
            </a:xfrm>
            <a:prstGeom prst="curvedConnector3">
              <a:avLst>
                <a:gd name="adj1" fmla="val -158309"/>
              </a:avLst>
            </a:prstGeom>
            <a:ln>
              <a:solidFill>
                <a:schemeClr val="tx1"/>
              </a:solidFill>
              <a:headEnd type="arrow"/>
              <a:tailEnd type="none"/>
            </a:ln>
          </p:spPr>
          <p:style>
            <a:lnRef idx="2">
              <a:schemeClr val="accent1"/>
            </a:lnRef>
            <a:fillRef idx="0">
              <a:srgbClr val="FFFFFF"/>
            </a:fillRef>
            <a:effectRef idx="0">
              <a:srgbClr val="FFFFFF"/>
            </a:effectRef>
            <a:fontRef idx="minor">
              <a:schemeClr val="tx1"/>
            </a:fontRef>
          </p:style>
        </p:cxnSp>
        <p:sp>
          <p:nvSpPr>
            <p:cNvPr id="133" name="矩形 132"/>
            <p:cNvSpPr/>
            <p:nvPr/>
          </p:nvSpPr>
          <p:spPr>
            <a:xfrm>
              <a:off x="10558" y="7913"/>
              <a:ext cx="125" cy="39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grpSp>
        <p:nvGrpSpPr>
          <p:cNvPr id="114" name="组合 113"/>
          <p:cNvGrpSpPr/>
          <p:nvPr/>
        </p:nvGrpSpPr>
        <p:grpSpPr>
          <a:xfrm rot="0">
            <a:off x="1130935" y="4437380"/>
            <a:ext cx="252095" cy="654050"/>
            <a:chOff x="3166" y="7134"/>
            <a:chExt cx="397" cy="1030"/>
          </a:xfrm>
        </p:grpSpPr>
        <p:sp>
          <p:nvSpPr>
            <p:cNvPr id="115" name="矩形 114"/>
            <p:cNvSpPr/>
            <p:nvPr/>
          </p:nvSpPr>
          <p:spPr>
            <a:xfrm>
              <a:off x="3166" y="713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6" name="矩形 115"/>
            <p:cNvSpPr/>
            <p:nvPr/>
          </p:nvSpPr>
          <p:spPr>
            <a:xfrm>
              <a:off x="3166" y="729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7" name="矩形 116"/>
            <p:cNvSpPr/>
            <p:nvPr/>
          </p:nvSpPr>
          <p:spPr>
            <a:xfrm>
              <a:off x="3166" y="746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8" name="矩形 117"/>
            <p:cNvSpPr/>
            <p:nvPr/>
          </p:nvSpPr>
          <p:spPr>
            <a:xfrm>
              <a:off x="3166" y="764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9" name="矩形 118"/>
            <p:cNvSpPr/>
            <p:nvPr/>
          </p:nvSpPr>
          <p:spPr>
            <a:xfrm>
              <a:off x="3166" y="781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20" name="直接连接符 119"/>
            <p:cNvCxnSpPr/>
            <p:nvPr/>
          </p:nvCxnSpPr>
          <p:spPr>
            <a:xfrm>
              <a:off x="3166"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21" name="直接连接符 120"/>
            <p:cNvCxnSpPr/>
            <p:nvPr/>
          </p:nvCxnSpPr>
          <p:spPr>
            <a:xfrm>
              <a:off x="3563"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grpSp>
        <p:nvGrpSpPr>
          <p:cNvPr id="122" name="组合 121"/>
          <p:cNvGrpSpPr/>
          <p:nvPr/>
        </p:nvGrpSpPr>
        <p:grpSpPr>
          <a:xfrm rot="10800000">
            <a:off x="1464310" y="4437380"/>
            <a:ext cx="252095" cy="654050"/>
            <a:chOff x="3166" y="7134"/>
            <a:chExt cx="397" cy="1030"/>
          </a:xfrm>
        </p:grpSpPr>
        <p:sp>
          <p:nvSpPr>
            <p:cNvPr id="123" name="矩形 122"/>
            <p:cNvSpPr/>
            <p:nvPr/>
          </p:nvSpPr>
          <p:spPr>
            <a:xfrm>
              <a:off x="3166" y="713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4" name="矩形 123"/>
            <p:cNvSpPr/>
            <p:nvPr/>
          </p:nvSpPr>
          <p:spPr>
            <a:xfrm>
              <a:off x="3166" y="729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5" name="矩形 124"/>
            <p:cNvSpPr/>
            <p:nvPr/>
          </p:nvSpPr>
          <p:spPr>
            <a:xfrm>
              <a:off x="3166" y="746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6" name="矩形 125"/>
            <p:cNvSpPr/>
            <p:nvPr/>
          </p:nvSpPr>
          <p:spPr>
            <a:xfrm>
              <a:off x="3166" y="7644"/>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7" name="矩形 126"/>
            <p:cNvSpPr/>
            <p:nvPr/>
          </p:nvSpPr>
          <p:spPr>
            <a:xfrm>
              <a:off x="3166" y="7819"/>
              <a:ext cx="397" cy="17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28" name="直接连接符 127"/>
            <p:cNvCxnSpPr/>
            <p:nvPr/>
          </p:nvCxnSpPr>
          <p:spPr>
            <a:xfrm>
              <a:off x="3166"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129" name="直接连接符 128"/>
            <p:cNvCxnSpPr/>
            <p:nvPr/>
          </p:nvCxnSpPr>
          <p:spPr>
            <a:xfrm>
              <a:off x="3563" y="7994"/>
              <a:ext cx="0" cy="17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grpSp>
      <p:sp>
        <p:nvSpPr>
          <p:cNvPr id="130" name="矩形 129"/>
          <p:cNvSpPr/>
          <p:nvPr/>
        </p:nvSpPr>
        <p:spPr>
          <a:xfrm rot="10800000">
            <a:off x="1310005" y="4053205"/>
            <a:ext cx="252095" cy="107950"/>
          </a:xfrm>
          <a:prstGeom prst="rect">
            <a:avLst/>
          </a:prstGeom>
          <a:solidFill>
            <a:srgbClr val="660874"/>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5" name="文本框 134"/>
          <p:cNvSpPr txBox="1"/>
          <p:nvPr/>
        </p:nvSpPr>
        <p:spPr>
          <a:xfrm>
            <a:off x="1448435" y="5293360"/>
            <a:ext cx="1115695" cy="368300"/>
          </a:xfrm>
          <a:prstGeom prst="rect">
            <a:avLst/>
          </a:prstGeom>
          <a:noFill/>
        </p:spPr>
        <p:txBody>
          <a:bodyPr wrap="square" rtlCol="0">
            <a:spAutoFit/>
          </a:bodyPr>
          <a:p>
            <a:pPr algn="ctr"/>
            <a:r>
              <a:rPr lang="zh-CN" altLang="en-US">
                <a:latin typeface="黑体" panose="02010609060101010101" charset="-122"/>
                <a:ea typeface="黑体" panose="02010609060101010101" charset="-122"/>
              </a:rPr>
              <a:t>状态</a:t>
            </a:r>
            <a:r>
              <a:rPr lang="zh-CN" altLang="en-US">
                <a:latin typeface="黑体" panose="02010609060101010101" charset="-122"/>
                <a:ea typeface="黑体" panose="02010609060101010101" charset="-122"/>
              </a:rPr>
              <a:t>变迁</a:t>
            </a:r>
            <a:endParaRPr lang="zh-CN" altLang="en-US">
              <a:latin typeface="黑体" panose="02010609060101010101" charset="-122"/>
              <a:ea typeface="黑体" panose="02010609060101010101" charset="-122"/>
            </a:endParaRPr>
          </a:p>
        </p:txBody>
      </p:sp>
      <p:cxnSp>
        <p:nvCxnSpPr>
          <p:cNvPr id="136" name="肘形连接符 135"/>
          <p:cNvCxnSpPr>
            <a:stCxn id="135" idx="0"/>
          </p:cNvCxnSpPr>
          <p:nvPr/>
        </p:nvCxnSpPr>
        <p:spPr>
          <a:xfrm rot="16200000" flipV="1">
            <a:off x="1313180" y="4600575"/>
            <a:ext cx="1046480" cy="339725"/>
          </a:xfrm>
          <a:prstGeom prst="bentConnector3">
            <a:avLst>
              <a:gd name="adj1" fmla="val 100091"/>
            </a:avLst>
          </a:prstGeom>
          <a:ln>
            <a:solidFill>
              <a:srgbClr val="BEBEBE"/>
            </a:solidFill>
            <a:prstDash val="dash"/>
            <a:tailEnd type="arrow"/>
          </a:ln>
        </p:spPr>
        <p:style>
          <a:lnRef idx="2">
            <a:schemeClr val="accent1"/>
          </a:lnRef>
          <a:fillRef idx="0">
            <a:srgbClr val="FFFFFF"/>
          </a:fillRef>
          <a:effectRef idx="0">
            <a:srgbClr val="FFFFFF"/>
          </a:effectRef>
          <a:fontRef idx="minor">
            <a:schemeClr val="tx1"/>
          </a:fontRef>
        </p:style>
      </p:cxnSp>
      <p:grpSp>
        <p:nvGrpSpPr>
          <p:cNvPr id="2" name="组合 1"/>
          <p:cNvGrpSpPr/>
          <p:nvPr/>
        </p:nvGrpSpPr>
        <p:grpSpPr>
          <a:xfrm>
            <a:off x="6520833" y="3834765"/>
            <a:ext cx="2356767" cy="1626235"/>
            <a:chOff x="11973" y="6039"/>
            <a:chExt cx="3711" cy="2561"/>
          </a:xfrm>
        </p:grpSpPr>
        <p:grpSp>
          <p:nvGrpSpPr>
            <p:cNvPr id="221" name="组合 220"/>
            <p:cNvGrpSpPr/>
            <p:nvPr/>
          </p:nvGrpSpPr>
          <p:grpSpPr>
            <a:xfrm>
              <a:off x="11973" y="6039"/>
              <a:ext cx="3711" cy="2561"/>
              <a:chOff x="12450" y="6039"/>
              <a:chExt cx="3711" cy="2561"/>
            </a:xfrm>
          </p:grpSpPr>
          <p:sp>
            <p:nvSpPr>
              <p:cNvPr id="198" name="文本框 197"/>
              <p:cNvSpPr txBox="1"/>
              <p:nvPr/>
            </p:nvSpPr>
            <p:spPr>
              <a:xfrm>
                <a:off x="13214" y="6039"/>
                <a:ext cx="1757" cy="580"/>
              </a:xfrm>
              <a:prstGeom prst="rect">
                <a:avLst/>
              </a:prstGeom>
              <a:noFill/>
              <a:ln>
                <a:solidFill>
                  <a:srgbClr val="BEBEBE"/>
                </a:solidFill>
                <a:prstDash val="lgDash"/>
              </a:ln>
            </p:spPr>
            <p:txBody>
              <a:bodyPr wrap="square" rtlCol="0">
                <a:spAutoFit/>
              </a:bodyPr>
              <a:p>
                <a:pPr algn="ctr"/>
                <a:r>
                  <a:rPr lang="zh-CN" altLang="en-US">
                    <a:latin typeface="黑体" panose="02010609060101010101" charset="-122"/>
                    <a:ea typeface="黑体" panose="02010609060101010101" charset="-122"/>
                  </a:rPr>
                  <a:t>任务</a:t>
                </a:r>
                <a:r>
                  <a:rPr lang="zh-CN" altLang="en-US">
                    <a:latin typeface="黑体" panose="02010609060101010101" charset="-122"/>
                    <a:ea typeface="黑体" panose="02010609060101010101" charset="-122"/>
                  </a:rPr>
                  <a:t>调度</a:t>
                </a:r>
                <a:endParaRPr lang="zh-CN" altLang="en-US">
                  <a:latin typeface="黑体" panose="02010609060101010101" charset="-122"/>
                  <a:ea typeface="黑体" panose="02010609060101010101" charset="-122"/>
                </a:endParaRPr>
              </a:p>
            </p:txBody>
          </p:sp>
          <p:cxnSp>
            <p:nvCxnSpPr>
              <p:cNvPr id="201" name="直接连接符 200"/>
              <p:cNvCxnSpPr/>
              <p:nvPr/>
            </p:nvCxnSpPr>
            <p:spPr>
              <a:xfrm>
                <a:off x="12450" y="7265"/>
                <a:ext cx="3496" cy="0"/>
              </a:xfrm>
              <a:prstGeom prst="line">
                <a:avLst/>
              </a:prstGeom>
              <a:ln w="12700" cap="flat" cmpd="sng">
                <a:solidFill>
                  <a:schemeClr val="tx1"/>
                </a:solidFill>
                <a:prstDash val="dash"/>
                <a:miter lim="800000"/>
                <a:headEnd type="none"/>
                <a:tailEnd type="none"/>
              </a:ln>
            </p:spPr>
            <p:style>
              <a:lnRef idx="2">
                <a:schemeClr val="accent1"/>
              </a:lnRef>
              <a:fillRef idx="0">
                <a:srgbClr val="FFFFFF"/>
              </a:fillRef>
              <a:effectRef idx="0">
                <a:srgbClr val="FFFFFF"/>
              </a:effectRef>
              <a:fontRef idx="minor">
                <a:schemeClr val="tx1"/>
              </a:fontRef>
            </p:style>
          </p:cxnSp>
          <p:sp>
            <p:nvSpPr>
              <p:cNvPr id="202" name="文本框 201"/>
              <p:cNvSpPr txBox="1"/>
              <p:nvPr/>
            </p:nvSpPr>
            <p:spPr>
              <a:xfrm>
                <a:off x="15141" y="6698"/>
                <a:ext cx="1020" cy="567"/>
              </a:xfrm>
              <a:prstGeom prst="rect">
                <a:avLst/>
              </a:prstGeom>
              <a:noFill/>
              <a:ln>
                <a:noFill/>
              </a:ln>
            </p:spPr>
            <p:txBody>
              <a:bodyPr wrap="square" rtlCol="0">
                <a:noAutofit/>
              </a:bodyPr>
              <a:p>
                <a:pPr algn="r"/>
                <a:r>
                  <a:rPr lang="zh-CN" altLang="en-US">
                    <a:latin typeface="黑体" panose="02010609060101010101" charset="-122"/>
                    <a:ea typeface="黑体" panose="02010609060101010101" charset="-122"/>
                  </a:rPr>
                  <a:t>软件</a:t>
                </a:r>
                <a:endParaRPr lang="zh-CN" altLang="en-US">
                  <a:latin typeface="黑体" panose="02010609060101010101" charset="-122"/>
                  <a:ea typeface="黑体" panose="02010609060101010101" charset="-122"/>
                </a:endParaRPr>
              </a:p>
            </p:txBody>
          </p:sp>
          <p:sp>
            <p:nvSpPr>
              <p:cNvPr id="203" name="文本框 202"/>
              <p:cNvSpPr txBox="1"/>
              <p:nvPr/>
            </p:nvSpPr>
            <p:spPr>
              <a:xfrm>
                <a:off x="15141" y="7272"/>
                <a:ext cx="1020" cy="568"/>
              </a:xfrm>
              <a:prstGeom prst="rect">
                <a:avLst/>
              </a:prstGeom>
              <a:noFill/>
            </p:spPr>
            <p:txBody>
              <a:bodyPr wrap="square" rtlCol="0">
                <a:noAutofit/>
              </a:bodyPr>
              <a:p>
                <a:pPr algn="r"/>
                <a:r>
                  <a:rPr lang="zh-CN" altLang="en-US">
                    <a:latin typeface="黑体" panose="02010609060101010101" charset="-122"/>
                    <a:ea typeface="黑体" panose="02010609060101010101" charset="-122"/>
                  </a:rPr>
                  <a:t>硬件</a:t>
                </a:r>
                <a:endParaRPr lang="zh-CN" altLang="en-US">
                  <a:latin typeface="黑体" panose="02010609060101010101" charset="-122"/>
                  <a:ea typeface="黑体" panose="02010609060101010101" charset="-122"/>
                </a:endParaRPr>
              </a:p>
            </p:txBody>
          </p:sp>
          <p:sp>
            <p:nvSpPr>
              <p:cNvPr id="219" name="文本框 218"/>
              <p:cNvSpPr txBox="1"/>
              <p:nvPr/>
            </p:nvSpPr>
            <p:spPr>
              <a:xfrm>
                <a:off x="13214" y="8020"/>
                <a:ext cx="1757" cy="580"/>
              </a:xfrm>
              <a:prstGeom prst="rect">
                <a:avLst/>
              </a:prstGeom>
              <a:noFill/>
              <a:ln w="12700" cmpd="sng">
                <a:solidFill>
                  <a:schemeClr val="tx1"/>
                </a:solidFill>
                <a:prstDash val="solid"/>
              </a:ln>
            </p:spPr>
            <p:txBody>
              <a:bodyPr wrap="square" rtlCol="0">
                <a:spAutoFit/>
              </a:bodyPr>
              <a:p>
                <a:pPr algn="ctr"/>
                <a:r>
                  <a:rPr lang="zh-CN" altLang="en-US">
                    <a:latin typeface="黑体" panose="02010609060101010101" charset="-122"/>
                    <a:ea typeface="黑体" panose="02010609060101010101" charset="-122"/>
                  </a:rPr>
                  <a:t>任务</a:t>
                </a:r>
                <a:r>
                  <a:rPr lang="zh-CN" altLang="en-US">
                    <a:latin typeface="黑体" panose="02010609060101010101" charset="-122"/>
                    <a:ea typeface="黑体" panose="02010609060101010101" charset="-122"/>
                  </a:rPr>
                  <a:t>调度</a:t>
                </a:r>
                <a:endParaRPr lang="zh-CN" altLang="en-US">
                  <a:latin typeface="黑体" panose="02010609060101010101" charset="-122"/>
                  <a:ea typeface="黑体" panose="02010609060101010101" charset="-122"/>
                </a:endParaRPr>
              </a:p>
            </p:txBody>
          </p:sp>
          <p:sp>
            <p:nvSpPr>
              <p:cNvPr id="220" name="下箭头 219"/>
              <p:cNvSpPr/>
              <p:nvPr/>
            </p:nvSpPr>
            <p:spPr>
              <a:xfrm>
                <a:off x="13918" y="6902"/>
                <a:ext cx="244" cy="829"/>
              </a:xfrm>
              <a:prstGeom prst="downArrow">
                <a:avLst>
                  <a:gd name="adj1" fmla="val 50000"/>
                  <a:gd name="adj2" fmla="val 106557"/>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222" name="文本框 221"/>
            <p:cNvSpPr txBox="1"/>
            <p:nvPr/>
          </p:nvSpPr>
          <p:spPr>
            <a:xfrm>
              <a:off x="12581" y="6773"/>
              <a:ext cx="1020" cy="567"/>
            </a:xfrm>
            <a:prstGeom prst="rect">
              <a:avLst/>
            </a:prstGeom>
            <a:noFill/>
            <a:ln>
              <a:noFill/>
            </a:ln>
          </p:spPr>
          <p:txBody>
            <a:bodyPr wrap="square" rtlCol="0">
              <a:noAutofit/>
            </a:bodyPr>
            <a:p>
              <a:pPr algn="r"/>
              <a:r>
                <a:rPr lang="zh-CN" altLang="en-US">
                  <a:latin typeface="黑体" panose="02010609060101010101" charset="-122"/>
                  <a:ea typeface="黑体" panose="02010609060101010101" charset="-122"/>
                </a:rPr>
                <a:t>卸载</a:t>
              </a:r>
              <a:endParaRPr lang="zh-CN" altLang="en-US">
                <a:latin typeface="黑体" panose="02010609060101010101" charset="-122"/>
                <a:ea typeface="黑体" panose="02010609060101010101" charset="-122"/>
              </a:endParaRPr>
            </a:p>
          </p:txBody>
        </p:sp>
      </p:grpSp>
      <p:sp>
        <p:nvSpPr>
          <p:cNvPr id="39" name="文本框 38"/>
          <p:cNvSpPr txBox="1"/>
          <p:nvPr/>
        </p:nvSpPr>
        <p:spPr>
          <a:xfrm>
            <a:off x="9607550" y="4215765"/>
            <a:ext cx="1969770" cy="645160"/>
          </a:xfrm>
          <a:prstGeom prst="rect">
            <a:avLst/>
          </a:prstGeom>
          <a:noFill/>
        </p:spPr>
        <p:txBody>
          <a:bodyPr wrap="square" rtlCol="0">
            <a:spAutoFit/>
          </a:bodyPr>
          <a:p>
            <a:pPr algn="l"/>
            <a:r>
              <a:rPr lang="zh-CN" altLang="en-US">
                <a:solidFill>
                  <a:srgbClr val="660874"/>
                </a:solidFill>
                <a:latin typeface="黑体" panose="02010609060101010101" charset="-122"/>
                <a:ea typeface="黑体" panose="02010609060101010101" charset="-122"/>
              </a:rPr>
              <a:t>避免同步互斥</a:t>
            </a:r>
            <a:r>
              <a:rPr lang="en-US" altLang="zh-CN">
                <a:solidFill>
                  <a:srgbClr val="660874"/>
                </a:solidFill>
                <a:latin typeface="黑体" panose="02010609060101010101" charset="-122"/>
                <a:ea typeface="黑体" panose="02010609060101010101" charset="-122"/>
              </a:rPr>
              <a:t>、</a:t>
            </a:r>
            <a:endParaRPr lang="en-US" altLang="zh-CN">
              <a:solidFill>
                <a:srgbClr val="660874"/>
              </a:solidFill>
              <a:latin typeface="黑体" panose="02010609060101010101" charset="-122"/>
              <a:ea typeface="黑体" panose="02010609060101010101" charset="-122"/>
            </a:endParaRPr>
          </a:p>
          <a:p>
            <a:pPr algn="l"/>
            <a:r>
              <a:rPr lang="zh-CN" altLang="en-US">
                <a:solidFill>
                  <a:srgbClr val="660874"/>
                </a:solidFill>
                <a:latin typeface="黑体" panose="02010609060101010101" charset="-122"/>
                <a:ea typeface="黑体" panose="02010609060101010101" charset="-122"/>
              </a:rPr>
              <a:t>缓存一致性</a:t>
            </a:r>
            <a:r>
              <a:rPr lang="zh-CN" altLang="en-US">
                <a:solidFill>
                  <a:srgbClr val="660874"/>
                </a:solidFill>
                <a:latin typeface="黑体" panose="02010609060101010101" charset="-122"/>
                <a:ea typeface="黑体" panose="02010609060101010101" charset="-122"/>
              </a:rPr>
              <a:t>开销</a:t>
            </a:r>
            <a:endParaRPr lang="zh-CN" altLang="en-US">
              <a:solidFill>
                <a:srgbClr val="660874"/>
              </a:solidFill>
              <a:latin typeface="黑体" panose="02010609060101010101" charset="-122"/>
              <a:ea typeface="黑体" panose="02010609060101010101" charset="-122"/>
            </a:endParaRPr>
          </a:p>
        </p:txBody>
      </p:sp>
      <p:sp>
        <p:nvSpPr>
          <p:cNvPr id="15" name="云形 14"/>
          <p:cNvSpPr/>
          <p:nvPr/>
        </p:nvSpPr>
        <p:spPr>
          <a:xfrm>
            <a:off x="6422390" y="4654550"/>
            <a:ext cx="2794000" cy="1029335"/>
          </a:xfrm>
          <a:prstGeom prst="cloud">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7" name="直接箭头连接符 16"/>
          <p:cNvCxnSpPr/>
          <p:nvPr/>
        </p:nvCxnSpPr>
        <p:spPr>
          <a:xfrm flipH="1">
            <a:off x="8525510" y="4594860"/>
            <a:ext cx="1016635" cy="577215"/>
          </a:xfrm>
          <a:prstGeom prst="straightConnector1">
            <a:avLst/>
          </a:prstGeom>
          <a:ln>
            <a:solidFill>
              <a:srgbClr val="660874"/>
            </a:solidFill>
            <a:tailEnd type="arrow"/>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11"/>
                                        </p:tgtEl>
                                        <p:attrNameLst>
                                          <p:attrName>style.visibility</p:attrName>
                                        </p:attrNameLst>
                                      </p:cBhvr>
                                      <p:to>
                                        <p:strVal val="visible"/>
                                      </p:to>
                                    </p:set>
                                    <p:animEffect transition="in" filter="blinds(horizontal)">
                                      <p:cBhvr>
                                        <p:cTn id="7" dur="250"/>
                                        <p:tgtEl>
                                          <p:spTgt spid="11"/>
                                        </p:tgtEl>
                                      </p:cBhvr>
                                    </p:animEffect>
                                  </p:childTnLst>
                                </p:cTn>
                              </p:par>
                              <p:par>
                                <p:cTn id="8" presetID="3" presetClass="entr" presetSubtype="10" fill="hold" grpId="0" nodeType="withEffect">
                                  <p:stCondLst>
                                    <p:cond delay="0"/>
                                  </p:stCondLst>
                                  <p:childTnLst>
                                    <p:set>
                                      <p:cBhvr>
                                        <p:cTn id="9" dur="250" fill="hold">
                                          <p:stCondLst>
                                            <p:cond delay="0"/>
                                          </p:stCondLst>
                                        </p:cTn>
                                        <p:tgtEl>
                                          <p:spTgt spid="113"/>
                                        </p:tgtEl>
                                        <p:attrNameLst>
                                          <p:attrName>style.visibility</p:attrName>
                                        </p:attrNameLst>
                                      </p:cBhvr>
                                      <p:to>
                                        <p:strVal val="visible"/>
                                      </p:to>
                                    </p:set>
                                    <p:animEffect transition="in" filter="blinds(horizontal)">
                                      <p:cBhvr>
                                        <p:cTn id="10" dur="250"/>
                                        <p:tgtEl>
                                          <p:spTgt spid="113"/>
                                        </p:tgtEl>
                                      </p:cBhvr>
                                    </p:animEffect>
                                  </p:childTnLst>
                                </p:cTn>
                              </p:par>
                              <p:par>
                                <p:cTn id="11" presetID="3" presetClass="entr" presetSubtype="10" fill="hold" nodeType="withEffect">
                                  <p:stCondLst>
                                    <p:cond delay="0"/>
                                  </p:stCondLst>
                                  <p:childTnLst>
                                    <p:set>
                                      <p:cBhvr>
                                        <p:cTn id="12" dur="250" fill="hold">
                                          <p:stCondLst>
                                            <p:cond delay="0"/>
                                          </p:stCondLst>
                                        </p:cTn>
                                        <p:tgtEl>
                                          <p:spTgt spid="134"/>
                                        </p:tgtEl>
                                        <p:attrNameLst>
                                          <p:attrName>style.visibility</p:attrName>
                                        </p:attrNameLst>
                                      </p:cBhvr>
                                      <p:to>
                                        <p:strVal val="visible"/>
                                      </p:to>
                                    </p:set>
                                    <p:animEffect transition="in" filter="blinds(horizontal)">
                                      <p:cBhvr>
                                        <p:cTn id="13" dur="250"/>
                                        <p:tgtEl>
                                          <p:spTgt spid="134"/>
                                        </p:tgtEl>
                                      </p:cBhvr>
                                    </p:animEffect>
                                  </p:childTnLst>
                                </p:cTn>
                              </p:par>
                              <p:par>
                                <p:cTn id="14" presetID="3" presetClass="entr" presetSubtype="10" fill="hold" nodeType="withEffect">
                                  <p:stCondLst>
                                    <p:cond delay="0"/>
                                  </p:stCondLst>
                                  <p:childTnLst>
                                    <p:set>
                                      <p:cBhvr>
                                        <p:cTn id="15" dur="250" fill="hold">
                                          <p:stCondLst>
                                            <p:cond delay="0"/>
                                          </p:stCondLst>
                                        </p:cTn>
                                        <p:tgtEl>
                                          <p:spTgt spid="114"/>
                                        </p:tgtEl>
                                        <p:attrNameLst>
                                          <p:attrName>style.visibility</p:attrName>
                                        </p:attrNameLst>
                                      </p:cBhvr>
                                      <p:to>
                                        <p:strVal val="visible"/>
                                      </p:to>
                                    </p:set>
                                    <p:animEffect transition="in" filter="blinds(horizontal)">
                                      <p:cBhvr>
                                        <p:cTn id="16" dur="250"/>
                                        <p:tgtEl>
                                          <p:spTgt spid="114"/>
                                        </p:tgtEl>
                                      </p:cBhvr>
                                    </p:animEffect>
                                  </p:childTnLst>
                                </p:cTn>
                              </p:par>
                              <p:par>
                                <p:cTn id="17" presetID="3" presetClass="entr" presetSubtype="10" fill="hold" nodeType="withEffect">
                                  <p:stCondLst>
                                    <p:cond delay="0"/>
                                  </p:stCondLst>
                                  <p:childTnLst>
                                    <p:set>
                                      <p:cBhvr>
                                        <p:cTn id="18" dur="250" fill="hold">
                                          <p:stCondLst>
                                            <p:cond delay="0"/>
                                          </p:stCondLst>
                                        </p:cTn>
                                        <p:tgtEl>
                                          <p:spTgt spid="122"/>
                                        </p:tgtEl>
                                        <p:attrNameLst>
                                          <p:attrName>style.visibility</p:attrName>
                                        </p:attrNameLst>
                                      </p:cBhvr>
                                      <p:to>
                                        <p:strVal val="visible"/>
                                      </p:to>
                                    </p:set>
                                    <p:animEffect transition="in" filter="blinds(horizontal)">
                                      <p:cBhvr>
                                        <p:cTn id="19" dur="250"/>
                                        <p:tgtEl>
                                          <p:spTgt spid="122"/>
                                        </p:tgtEl>
                                      </p:cBhvr>
                                    </p:animEffect>
                                  </p:childTnLst>
                                </p:cTn>
                              </p:par>
                              <p:par>
                                <p:cTn id="20" presetID="3" presetClass="entr" presetSubtype="10" fill="hold" grpId="0" nodeType="withEffect">
                                  <p:stCondLst>
                                    <p:cond delay="0"/>
                                  </p:stCondLst>
                                  <p:childTnLst>
                                    <p:set>
                                      <p:cBhvr>
                                        <p:cTn id="21" dur="250" fill="hold">
                                          <p:stCondLst>
                                            <p:cond delay="0"/>
                                          </p:stCondLst>
                                        </p:cTn>
                                        <p:tgtEl>
                                          <p:spTgt spid="130"/>
                                        </p:tgtEl>
                                        <p:attrNameLst>
                                          <p:attrName>style.visibility</p:attrName>
                                        </p:attrNameLst>
                                      </p:cBhvr>
                                      <p:to>
                                        <p:strVal val="visible"/>
                                      </p:to>
                                    </p:set>
                                    <p:animEffect transition="in" filter="blinds(horizontal)">
                                      <p:cBhvr>
                                        <p:cTn id="22" dur="250"/>
                                        <p:tgtEl>
                                          <p:spTgt spid="130"/>
                                        </p:tgtEl>
                                      </p:cBhvr>
                                    </p:animEffect>
                                  </p:childTnLst>
                                </p:cTn>
                              </p:par>
                              <p:par>
                                <p:cTn id="23" presetID="3" presetClass="entr" presetSubtype="10" fill="hold" grpId="0" nodeType="withEffect">
                                  <p:stCondLst>
                                    <p:cond delay="0"/>
                                  </p:stCondLst>
                                  <p:childTnLst>
                                    <p:set>
                                      <p:cBhvr>
                                        <p:cTn id="24" dur="250" fill="hold">
                                          <p:stCondLst>
                                            <p:cond delay="0"/>
                                          </p:stCondLst>
                                        </p:cTn>
                                        <p:tgtEl>
                                          <p:spTgt spid="135"/>
                                        </p:tgtEl>
                                        <p:attrNameLst>
                                          <p:attrName>style.visibility</p:attrName>
                                        </p:attrNameLst>
                                      </p:cBhvr>
                                      <p:to>
                                        <p:strVal val="visible"/>
                                      </p:to>
                                    </p:set>
                                    <p:animEffect transition="in" filter="blinds(horizontal)">
                                      <p:cBhvr>
                                        <p:cTn id="25" dur="250"/>
                                        <p:tgtEl>
                                          <p:spTgt spid="135"/>
                                        </p:tgtEl>
                                      </p:cBhvr>
                                    </p:animEffect>
                                  </p:childTnLst>
                                </p:cTn>
                              </p:par>
                              <p:par>
                                <p:cTn id="26" presetID="3" presetClass="entr" presetSubtype="10" fill="hold" nodeType="withEffect">
                                  <p:stCondLst>
                                    <p:cond delay="0"/>
                                  </p:stCondLst>
                                  <p:childTnLst>
                                    <p:set>
                                      <p:cBhvr>
                                        <p:cTn id="27" dur="250" fill="hold">
                                          <p:stCondLst>
                                            <p:cond delay="0"/>
                                          </p:stCondLst>
                                        </p:cTn>
                                        <p:tgtEl>
                                          <p:spTgt spid="136"/>
                                        </p:tgtEl>
                                        <p:attrNameLst>
                                          <p:attrName>style.visibility</p:attrName>
                                        </p:attrNameLst>
                                      </p:cBhvr>
                                      <p:to>
                                        <p:strVal val="visible"/>
                                      </p:to>
                                    </p:set>
                                    <p:animEffect transition="in" filter="blinds(horizontal)">
                                      <p:cBhvr>
                                        <p:cTn id="28" dur="250"/>
                                        <p:tgtEl>
                                          <p:spTgt spid="136"/>
                                        </p:tgtEl>
                                      </p:cBhvr>
                                    </p:animEffect>
                                  </p:childTnLst>
                                </p:cTn>
                              </p:par>
                              <p:par>
                                <p:cTn id="29" presetID="3" presetClass="entr" presetSubtype="10" fill="hold" grpId="0" nodeType="withEffect">
                                  <p:stCondLst>
                                    <p:cond delay="0"/>
                                  </p:stCondLst>
                                  <p:childTnLst>
                                    <p:set>
                                      <p:cBhvr>
                                        <p:cTn id="30" dur="250" fill="hold">
                                          <p:stCondLst>
                                            <p:cond delay="0"/>
                                          </p:stCondLst>
                                        </p:cTn>
                                        <p:tgtEl>
                                          <p:spTgt spid="107"/>
                                        </p:tgtEl>
                                        <p:attrNameLst>
                                          <p:attrName>style.visibility</p:attrName>
                                        </p:attrNameLst>
                                      </p:cBhvr>
                                      <p:to>
                                        <p:strVal val="visible"/>
                                      </p:to>
                                    </p:set>
                                    <p:animEffect transition="in" filter="blinds(horizontal)">
                                      <p:cBhvr>
                                        <p:cTn id="31" dur="250"/>
                                        <p:tgtEl>
                                          <p:spTgt spid="107"/>
                                        </p:tgtEl>
                                      </p:cBhvr>
                                    </p:animEffect>
                                  </p:childTnLst>
                                </p:cTn>
                              </p:par>
                              <p:par>
                                <p:cTn id="32" presetID="3" presetClass="entr" presetSubtype="10" fill="hold" grpId="0" nodeType="withEffect">
                                  <p:stCondLst>
                                    <p:cond delay="0"/>
                                  </p:stCondLst>
                                  <p:childTnLst>
                                    <p:set>
                                      <p:cBhvr>
                                        <p:cTn id="33" dur="250" fill="hold">
                                          <p:stCondLst>
                                            <p:cond delay="0"/>
                                          </p:stCondLst>
                                        </p:cTn>
                                        <p:tgtEl>
                                          <p:spTgt spid="3"/>
                                        </p:tgtEl>
                                        <p:attrNameLst>
                                          <p:attrName>style.visibility</p:attrName>
                                        </p:attrNameLst>
                                      </p:cBhvr>
                                      <p:to>
                                        <p:strVal val="visible"/>
                                      </p:to>
                                    </p:set>
                                    <p:animEffect transition="in" filter="blinds(horizontal)">
                                      <p:cBhvr>
                                        <p:cTn id="34" dur="250"/>
                                        <p:tgtEl>
                                          <p:spTgt spid="3"/>
                                        </p:tgtEl>
                                      </p:cBhvr>
                                    </p:animEffect>
                                  </p:childTnLst>
                                </p:cTn>
                              </p:par>
                              <p:par>
                                <p:cTn id="35" presetID="3" presetClass="entr" presetSubtype="10" fill="hold" nodeType="withEffect">
                                  <p:stCondLst>
                                    <p:cond delay="0"/>
                                  </p:stCondLst>
                                  <p:childTnLst>
                                    <p:set>
                                      <p:cBhvr>
                                        <p:cTn id="36" dur="250" fill="hold">
                                          <p:stCondLst>
                                            <p:cond delay="0"/>
                                          </p:stCondLst>
                                        </p:cTn>
                                        <p:tgtEl>
                                          <p:spTgt spid="51"/>
                                        </p:tgtEl>
                                        <p:attrNameLst>
                                          <p:attrName>style.visibility</p:attrName>
                                        </p:attrNameLst>
                                      </p:cBhvr>
                                      <p:to>
                                        <p:strVal val="visible"/>
                                      </p:to>
                                    </p:set>
                                    <p:animEffect transition="in" filter="blinds(horizontal)">
                                      <p:cBhvr>
                                        <p:cTn id="37" dur="250"/>
                                        <p:tgtEl>
                                          <p:spTgt spid="51"/>
                                        </p:tgtEl>
                                      </p:cBhvr>
                                    </p:animEffect>
                                  </p:childTnLst>
                                </p:cTn>
                              </p:par>
                              <p:par>
                                <p:cTn id="38" presetID="3" presetClass="entr" presetSubtype="10" fill="hold" nodeType="withEffect">
                                  <p:stCondLst>
                                    <p:cond delay="0"/>
                                  </p:stCondLst>
                                  <p:childTnLst>
                                    <p:set>
                                      <p:cBhvr>
                                        <p:cTn id="39" dur="250" fill="hold">
                                          <p:stCondLst>
                                            <p:cond delay="0"/>
                                          </p:stCondLst>
                                        </p:cTn>
                                        <p:tgtEl>
                                          <p:spTgt spid="52"/>
                                        </p:tgtEl>
                                        <p:attrNameLst>
                                          <p:attrName>style.visibility</p:attrName>
                                        </p:attrNameLst>
                                      </p:cBhvr>
                                      <p:to>
                                        <p:strVal val="visible"/>
                                      </p:to>
                                    </p:set>
                                    <p:animEffect transition="in" filter="blinds(horizontal)">
                                      <p:cBhvr>
                                        <p:cTn id="40" dur="250"/>
                                        <p:tgtEl>
                                          <p:spTgt spid="52"/>
                                        </p:tgtEl>
                                      </p:cBhvr>
                                    </p:animEffect>
                                  </p:childTnLst>
                                </p:cTn>
                              </p:par>
                              <p:par>
                                <p:cTn id="41" presetID="3" presetClass="entr" presetSubtype="10" fill="hold" grpId="0" nodeType="withEffect">
                                  <p:stCondLst>
                                    <p:cond delay="0"/>
                                  </p:stCondLst>
                                  <p:childTnLst>
                                    <p:set>
                                      <p:cBhvr>
                                        <p:cTn id="42" dur="250" fill="hold">
                                          <p:stCondLst>
                                            <p:cond delay="0"/>
                                          </p:stCondLst>
                                        </p:cTn>
                                        <p:tgtEl>
                                          <p:spTgt spid="77"/>
                                        </p:tgtEl>
                                        <p:attrNameLst>
                                          <p:attrName>style.visibility</p:attrName>
                                        </p:attrNameLst>
                                      </p:cBhvr>
                                      <p:to>
                                        <p:strVal val="visible"/>
                                      </p:to>
                                    </p:set>
                                    <p:animEffect transition="in" filter="blinds(horizontal)">
                                      <p:cBhvr>
                                        <p:cTn id="43" dur="250"/>
                                        <p:tgtEl>
                                          <p:spTgt spid="77"/>
                                        </p:tgtEl>
                                      </p:cBhvr>
                                    </p:animEffect>
                                  </p:childTnLst>
                                </p:cTn>
                              </p:par>
                              <p:par>
                                <p:cTn id="44" presetID="3" presetClass="entr" presetSubtype="10" fill="hold" grpId="0" nodeType="withEffect">
                                  <p:stCondLst>
                                    <p:cond delay="0"/>
                                  </p:stCondLst>
                                  <p:childTnLst>
                                    <p:set>
                                      <p:cBhvr>
                                        <p:cTn id="45" dur="250" fill="hold">
                                          <p:stCondLst>
                                            <p:cond delay="0"/>
                                          </p:stCondLst>
                                        </p:cTn>
                                        <p:tgtEl>
                                          <p:spTgt spid="19"/>
                                        </p:tgtEl>
                                        <p:attrNameLst>
                                          <p:attrName>style.visibility</p:attrName>
                                        </p:attrNameLst>
                                      </p:cBhvr>
                                      <p:to>
                                        <p:strVal val="visible"/>
                                      </p:to>
                                    </p:set>
                                    <p:animEffect transition="in" filter="blinds(horizontal)">
                                      <p:cBhvr>
                                        <p:cTn id="46" dur="250"/>
                                        <p:tgtEl>
                                          <p:spTgt spid="19"/>
                                        </p:tgtEl>
                                      </p:cBhvr>
                                    </p:animEffect>
                                  </p:childTnLst>
                                </p:cTn>
                              </p:par>
                              <p:par>
                                <p:cTn id="47" presetID="3" presetClass="entr" presetSubtype="10" fill="hold" nodeType="withEffect">
                                  <p:stCondLst>
                                    <p:cond delay="0"/>
                                  </p:stCondLst>
                                  <p:childTnLst>
                                    <p:set>
                                      <p:cBhvr>
                                        <p:cTn id="48" dur="250" fill="hold">
                                          <p:stCondLst>
                                            <p:cond delay="0"/>
                                          </p:stCondLst>
                                        </p:cTn>
                                        <p:tgtEl>
                                          <p:spTgt spid="93"/>
                                        </p:tgtEl>
                                        <p:attrNameLst>
                                          <p:attrName>style.visibility</p:attrName>
                                        </p:attrNameLst>
                                      </p:cBhvr>
                                      <p:to>
                                        <p:strVal val="visible"/>
                                      </p:to>
                                    </p:set>
                                    <p:animEffect transition="in" filter="blinds(horizontal)">
                                      <p:cBhvr>
                                        <p:cTn id="49" dur="250"/>
                                        <p:tgtEl>
                                          <p:spTgt spid="93"/>
                                        </p:tgtEl>
                                      </p:cBhvr>
                                    </p:animEffect>
                                  </p:childTnLst>
                                </p:cTn>
                              </p:par>
                              <p:par>
                                <p:cTn id="50" presetID="3" presetClass="entr" presetSubtype="10" fill="hold" nodeType="withEffect">
                                  <p:stCondLst>
                                    <p:cond delay="0"/>
                                  </p:stCondLst>
                                  <p:childTnLst>
                                    <p:set>
                                      <p:cBhvr>
                                        <p:cTn id="51" dur="250" fill="hold">
                                          <p:stCondLst>
                                            <p:cond delay="0"/>
                                          </p:stCondLst>
                                        </p:cTn>
                                        <p:tgtEl>
                                          <p:spTgt spid="106"/>
                                        </p:tgtEl>
                                        <p:attrNameLst>
                                          <p:attrName>style.visibility</p:attrName>
                                        </p:attrNameLst>
                                      </p:cBhvr>
                                      <p:to>
                                        <p:strVal val="visible"/>
                                      </p:to>
                                    </p:set>
                                    <p:animEffect transition="in" filter="blinds(horizontal)">
                                      <p:cBhvr>
                                        <p:cTn id="52" dur="250"/>
                                        <p:tgtEl>
                                          <p:spTgt spid="106"/>
                                        </p:tgtEl>
                                      </p:cBhvr>
                                    </p:animEffect>
                                  </p:childTnLst>
                                </p:cTn>
                              </p:par>
                              <p:par>
                                <p:cTn id="53" presetID="3" presetClass="entr" presetSubtype="10" fill="hold" grpId="0" nodeType="withEffect">
                                  <p:stCondLst>
                                    <p:cond delay="0"/>
                                  </p:stCondLst>
                                  <p:childTnLst>
                                    <p:set>
                                      <p:cBhvr>
                                        <p:cTn id="54" dur="250" fill="hold">
                                          <p:stCondLst>
                                            <p:cond delay="0"/>
                                          </p:stCondLst>
                                        </p:cTn>
                                        <p:tgtEl>
                                          <p:spTgt spid="109"/>
                                        </p:tgtEl>
                                        <p:attrNameLst>
                                          <p:attrName>style.visibility</p:attrName>
                                        </p:attrNameLst>
                                      </p:cBhvr>
                                      <p:to>
                                        <p:strVal val="visible"/>
                                      </p:to>
                                    </p:set>
                                    <p:animEffect transition="in" filter="blinds(horizontal)">
                                      <p:cBhvr>
                                        <p:cTn id="55" dur="250"/>
                                        <p:tgtEl>
                                          <p:spTgt spid="109"/>
                                        </p:tgtEl>
                                      </p:cBhvr>
                                    </p:animEffect>
                                  </p:childTnLst>
                                </p:cTn>
                              </p:par>
                              <p:par>
                                <p:cTn id="56" presetID="3" presetClass="entr" presetSubtype="10" fill="hold" nodeType="withEffect">
                                  <p:stCondLst>
                                    <p:cond delay="0"/>
                                  </p:stCondLst>
                                  <p:childTnLst>
                                    <p:set>
                                      <p:cBhvr>
                                        <p:cTn id="57" dur="250" fill="hold">
                                          <p:stCondLst>
                                            <p:cond delay="0"/>
                                          </p:stCondLst>
                                        </p:cTn>
                                        <p:tgtEl>
                                          <p:spTgt spid="110"/>
                                        </p:tgtEl>
                                        <p:attrNameLst>
                                          <p:attrName>style.visibility</p:attrName>
                                        </p:attrNameLst>
                                      </p:cBhvr>
                                      <p:to>
                                        <p:strVal val="visible"/>
                                      </p:to>
                                    </p:set>
                                    <p:animEffect transition="in" filter="blinds(horizontal)">
                                      <p:cBhvr>
                                        <p:cTn id="58" dur="250"/>
                                        <p:tgtEl>
                                          <p:spTgt spid="110"/>
                                        </p:tgtEl>
                                      </p:cBhvr>
                                    </p:animEffect>
                                  </p:childTnLst>
                                </p:cTn>
                              </p:par>
                              <p:par>
                                <p:cTn id="59" presetID="3" presetClass="entr" presetSubtype="10" fill="hold" nodeType="withEffect">
                                  <p:stCondLst>
                                    <p:cond delay="0"/>
                                  </p:stCondLst>
                                  <p:childTnLst>
                                    <p:set>
                                      <p:cBhvr>
                                        <p:cTn id="60" dur="250" fill="hold">
                                          <p:stCondLst>
                                            <p:cond delay="0"/>
                                          </p:stCondLst>
                                        </p:cTn>
                                        <p:tgtEl>
                                          <p:spTgt spid="84"/>
                                        </p:tgtEl>
                                        <p:attrNameLst>
                                          <p:attrName>style.visibility</p:attrName>
                                        </p:attrNameLst>
                                      </p:cBhvr>
                                      <p:to>
                                        <p:strVal val="visible"/>
                                      </p:to>
                                    </p:set>
                                    <p:animEffect transition="in" filter="blinds(horizontal)">
                                      <p:cBhvr>
                                        <p:cTn id="61" dur="250"/>
                                        <p:tgtEl>
                                          <p:spTgt spid="8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250" fill="hold">
                                          <p:stCondLst>
                                            <p:cond delay="0"/>
                                          </p:stCondLst>
                                        </p:cTn>
                                        <p:tgtEl>
                                          <p:spTgt spid="13"/>
                                        </p:tgtEl>
                                        <p:attrNameLst>
                                          <p:attrName>style.visibility</p:attrName>
                                        </p:attrNameLst>
                                      </p:cBhvr>
                                      <p:to>
                                        <p:strVal val="visible"/>
                                      </p:to>
                                    </p:set>
                                    <p:animEffect transition="in" filter="blinds(horizontal)">
                                      <p:cBhvr>
                                        <p:cTn id="66" dur="250"/>
                                        <p:tgtEl>
                                          <p:spTgt spid="13"/>
                                        </p:tgtEl>
                                      </p:cBhvr>
                                    </p:animEffect>
                                  </p:childTnLst>
                                </p:cTn>
                              </p:par>
                              <p:par>
                                <p:cTn id="67" presetID="3" presetClass="entr" presetSubtype="10" fill="hold" nodeType="withEffect">
                                  <p:stCondLst>
                                    <p:cond delay="0"/>
                                  </p:stCondLst>
                                  <p:childTnLst>
                                    <p:set>
                                      <p:cBhvr>
                                        <p:cTn id="68" dur="250" fill="hold">
                                          <p:stCondLst>
                                            <p:cond delay="0"/>
                                          </p:stCondLst>
                                        </p:cTn>
                                        <p:tgtEl>
                                          <p:spTgt spid="2"/>
                                        </p:tgtEl>
                                        <p:attrNameLst>
                                          <p:attrName>style.visibility</p:attrName>
                                        </p:attrNameLst>
                                      </p:cBhvr>
                                      <p:to>
                                        <p:strVal val="visible"/>
                                      </p:to>
                                    </p:set>
                                    <p:animEffect transition="in" filter="blinds(horizontal)">
                                      <p:cBhvr>
                                        <p:cTn id="69" dur="250"/>
                                        <p:tgtEl>
                                          <p:spTgt spid="2"/>
                                        </p:tgtEl>
                                      </p:cBhvr>
                                    </p:animEffect>
                                  </p:childTnLst>
                                </p:cTn>
                              </p:par>
                              <p:par>
                                <p:cTn id="70" presetID="3" presetClass="entr" presetSubtype="10" fill="hold" grpId="0" nodeType="withEffect">
                                  <p:stCondLst>
                                    <p:cond delay="0"/>
                                  </p:stCondLst>
                                  <p:childTnLst>
                                    <p:set>
                                      <p:cBhvr>
                                        <p:cTn id="71" dur="250" fill="hold">
                                          <p:stCondLst>
                                            <p:cond delay="0"/>
                                          </p:stCondLst>
                                        </p:cTn>
                                        <p:tgtEl>
                                          <p:spTgt spid="16"/>
                                        </p:tgtEl>
                                        <p:attrNameLst>
                                          <p:attrName>style.visibility</p:attrName>
                                        </p:attrNameLst>
                                      </p:cBhvr>
                                      <p:to>
                                        <p:strVal val="visible"/>
                                      </p:to>
                                    </p:set>
                                    <p:animEffect transition="in" filter="blinds(horizontal)">
                                      <p:cBhvr>
                                        <p:cTn id="72" dur="250"/>
                                        <p:tgtEl>
                                          <p:spTgt spid="16"/>
                                        </p:tgtEl>
                                      </p:cBhvr>
                                    </p:animEffect>
                                  </p:childTnLst>
                                </p:cTn>
                              </p:par>
                              <p:par>
                                <p:cTn id="73" presetID="3" presetClass="entr" presetSubtype="10" fill="hold" grpId="0" nodeType="withEffect">
                                  <p:stCondLst>
                                    <p:cond delay="0"/>
                                  </p:stCondLst>
                                  <p:childTnLst>
                                    <p:set>
                                      <p:cBhvr>
                                        <p:cTn id="74" dur="250" fill="hold">
                                          <p:stCondLst>
                                            <p:cond delay="0"/>
                                          </p:stCondLst>
                                        </p:cTn>
                                        <p:tgtEl>
                                          <p:spTgt spid="39"/>
                                        </p:tgtEl>
                                        <p:attrNameLst>
                                          <p:attrName>style.visibility</p:attrName>
                                        </p:attrNameLst>
                                      </p:cBhvr>
                                      <p:to>
                                        <p:strVal val="visible"/>
                                      </p:to>
                                    </p:set>
                                    <p:animEffect transition="in" filter="blinds(horizontal)">
                                      <p:cBhvr>
                                        <p:cTn id="75" dur="250"/>
                                        <p:tgtEl>
                                          <p:spTgt spid="39"/>
                                        </p:tgtEl>
                                      </p:cBhvr>
                                    </p:animEffect>
                                  </p:childTnLst>
                                </p:cTn>
                              </p:par>
                              <p:par>
                                <p:cTn id="76" presetID="3" presetClass="entr" presetSubtype="10" fill="hold" nodeType="withEffect">
                                  <p:stCondLst>
                                    <p:cond delay="0"/>
                                  </p:stCondLst>
                                  <p:childTnLst>
                                    <p:set>
                                      <p:cBhvr>
                                        <p:cTn id="77" dur="250" fill="hold">
                                          <p:stCondLst>
                                            <p:cond delay="0"/>
                                          </p:stCondLst>
                                        </p:cTn>
                                        <p:tgtEl>
                                          <p:spTgt spid="17"/>
                                        </p:tgtEl>
                                        <p:attrNameLst>
                                          <p:attrName>style.visibility</p:attrName>
                                        </p:attrNameLst>
                                      </p:cBhvr>
                                      <p:to>
                                        <p:strVal val="visible"/>
                                      </p:to>
                                    </p:set>
                                    <p:animEffect transition="in" filter="blinds(horizontal)">
                                      <p:cBhvr>
                                        <p:cTn id="78" dur="250"/>
                                        <p:tgtEl>
                                          <p:spTgt spid="17"/>
                                        </p:tgtEl>
                                      </p:cBhvr>
                                    </p:animEffect>
                                  </p:childTnLst>
                                </p:cTn>
                              </p:par>
                              <p:par>
                                <p:cTn id="79" presetID="3" presetClass="entr" presetSubtype="10" fill="hold" grpId="0" nodeType="withEffect">
                                  <p:stCondLst>
                                    <p:cond delay="0"/>
                                  </p:stCondLst>
                                  <p:childTnLst>
                                    <p:set>
                                      <p:cBhvr>
                                        <p:cTn id="80" dur="250" fill="hold">
                                          <p:stCondLst>
                                            <p:cond delay="0"/>
                                          </p:stCondLst>
                                        </p:cTn>
                                        <p:tgtEl>
                                          <p:spTgt spid="15"/>
                                        </p:tgtEl>
                                        <p:attrNameLst>
                                          <p:attrName>style.visibility</p:attrName>
                                        </p:attrNameLst>
                                      </p:cBhvr>
                                      <p:to>
                                        <p:strVal val="visible"/>
                                      </p:to>
                                    </p:set>
                                    <p:animEffect transition="in" filter="blinds(horizontal)">
                                      <p:cBhvr>
                                        <p:cTn id="81"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7" grpId="0" bldLvl="0" animBg="1"/>
      <p:bldP spid="19" grpId="0" bldLvl="0" animBg="1"/>
      <p:bldP spid="109" grpId="0"/>
      <p:bldP spid="107" grpId="0" animBg="1"/>
      <p:bldP spid="3" grpId="1" animBg="1"/>
      <p:bldP spid="77" grpId="1" animBg="1"/>
      <p:bldP spid="19" grpId="1" animBg="1"/>
      <p:bldP spid="109" grpId="1"/>
      <p:bldP spid="107" grpId="1" animBg="1"/>
      <p:bldP spid="113" grpId="0" bldLvl="0" animBg="1"/>
      <p:bldP spid="130" grpId="0" bldLvl="0" animBg="1"/>
      <p:bldP spid="135" grpId="0"/>
      <p:bldP spid="113" grpId="1" animBg="1"/>
      <p:bldP spid="130" grpId="1" animBg="1"/>
      <p:bldP spid="135" grpId="1"/>
      <p:bldP spid="13" grpId="0"/>
      <p:bldP spid="16" grpId="0" animBg="1"/>
      <p:bldP spid="13" grpId="1"/>
      <p:bldP spid="16" grpId="1" animBg="1"/>
      <p:bldP spid="39" grpId="0"/>
      <p:bldP spid="39" grpId="1"/>
      <p:bldP spid="15" grpId="0" animBg="1"/>
      <p:bldP spid="15" grpId="1" animBg="1"/>
      <p:bldP spid="11" grpId="0"/>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5950"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7" name="组合 6"/>
          <p:cNvGrpSpPr/>
          <p:nvPr/>
        </p:nvGrpSpPr>
        <p:grpSpPr>
          <a:xfrm>
            <a:off x="4483150" y="14400"/>
            <a:ext cx="2556000" cy="1011555"/>
            <a:chOff x="2920" y="0"/>
            <a:chExt cx="4408" cy="1593"/>
          </a:xfrm>
        </p:grpSpPr>
        <p:sp>
          <p:nvSpPr>
            <p:cNvPr id="8" name="文本框 7"/>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关键问题</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9" name="流程图: 合并 8"/>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10" name="文本框 9"/>
          <p:cNvSpPr txBox="1"/>
          <p:nvPr userDrawn="1"/>
        </p:nvSpPr>
        <p:spPr>
          <a:xfrm>
            <a:off x="7066915"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设计实现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18" name="矩形 17"/>
          <p:cNvSpPr/>
          <p:nvPr/>
        </p:nvSpPr>
        <p:spPr>
          <a:xfrm>
            <a:off x="156845" y="875665"/>
            <a:ext cx="3154680"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关键问题</a:t>
            </a:r>
            <a:r>
              <a:rPr lang="en-US" altLang="zh-CN" sz="2400" dirty="0">
                <a:solidFill>
                  <a:schemeClr val="bg1"/>
                </a:solidFill>
                <a:latin typeface="黑体" panose="02010609060101010101" charset="-122"/>
                <a:ea typeface="黑体" panose="02010609060101010101" charset="-122"/>
                <a:cs typeface="Times New Roman" panose="02020603050405020304" charset="0"/>
              </a:rPr>
              <a:t>与解决方法</a:t>
            </a:r>
            <a:endParaRPr lang="en-US" altLang="zh-CN"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11" name="矩形 10"/>
          <p:cNvSpPr/>
          <p:nvPr/>
        </p:nvSpPr>
        <p:spPr>
          <a:xfrm>
            <a:off x="871220" y="1918335"/>
            <a:ext cx="3943985" cy="1296000"/>
          </a:xfrm>
          <a:prstGeom prst="rect">
            <a:avLst/>
          </a:prstGeom>
          <a:ln w="19050">
            <a:noFill/>
            <a:prstDash val="dash"/>
          </a:ln>
        </p:spPr>
        <p:txBody>
          <a:bodyPr wrap="square" anchor="ctr" anchorCtr="0">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marL="457200" indent="-457200" eaLnBrk="1" fontAlgn="auto" hangingPunct="1">
              <a:lnSpc>
                <a:spcPct val="150000"/>
              </a:lnSpc>
              <a:spcBef>
                <a:spcPts val="0"/>
              </a:spcBef>
              <a:spcAft>
                <a:spcPts val="0"/>
              </a:spcAft>
              <a:buFont typeface="+mj-lt"/>
              <a:buAutoNum type="arabicPeriod" startAt="3"/>
              <a:defRPr/>
            </a:pPr>
            <a:r>
              <a:rPr lang="en-US" altLang="zh-CN" b="0" dirty="0">
                <a:solidFill>
                  <a:schemeClr val="tx1"/>
                </a:solidFill>
                <a:latin typeface="黑体" panose="02010609060101010101" charset="-122"/>
                <a:ea typeface="黑体" panose="02010609060101010101" charset="-122"/>
                <a:cs typeface="+mn-lt"/>
                <a:sym typeface="+mn-ea"/>
              </a:rPr>
              <a:t>中断机制的负面影响</a:t>
            </a:r>
            <a:endParaRPr lang="en-US" altLang="zh-CN" sz="1800" b="0" dirty="0">
              <a:solidFill>
                <a:schemeClr val="tx1"/>
              </a:solidFill>
              <a:latin typeface="黑体" panose="02010609060101010101" charset="-122"/>
              <a:ea typeface="黑体" panose="02010609060101010101" charset="-122"/>
              <a:cs typeface="+mn-lt"/>
            </a:endParaRPr>
          </a:p>
        </p:txBody>
      </p:sp>
      <p:sp>
        <p:nvSpPr>
          <p:cNvPr id="13" name="矩形 12"/>
          <p:cNvSpPr/>
          <p:nvPr/>
        </p:nvSpPr>
        <p:spPr>
          <a:xfrm>
            <a:off x="6526530" y="1918335"/>
            <a:ext cx="5088890" cy="1296035"/>
          </a:xfrm>
          <a:prstGeom prst="rect">
            <a:avLst/>
          </a:prstGeom>
          <a:ln w="19050">
            <a:no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lvl="0" indent="0" eaLnBrk="1" fontAlgn="auto" hangingPunct="1">
              <a:lnSpc>
                <a:spcPct val="150000"/>
              </a:lnSpc>
              <a:spcBef>
                <a:spcPts val="0"/>
              </a:spcBef>
              <a:spcAft>
                <a:spcPts val="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硬</a:t>
            </a:r>
            <a:r>
              <a:rPr lang="en-US" altLang="zh-CN" dirty="0">
                <a:solidFill>
                  <a:srgbClr val="660874"/>
                </a:solidFill>
                <a:latin typeface="黑体" panose="02010609060101010101" charset="-122"/>
                <a:ea typeface="黑体" panose="02010609060101010101" charset="-122"/>
                <a:cs typeface="黑体" panose="02010609060101010101" charset="-122"/>
                <a:sym typeface="+mn-ea"/>
              </a:rPr>
              <a:t>件响应中断机制</a:t>
            </a:r>
            <a:endParaRPr lang="zh-CN" altLang="en-US" dirty="0">
              <a:solidFill>
                <a:srgbClr val="660874"/>
              </a:solidFill>
              <a:latin typeface="黑体" panose="02010609060101010101" charset="-122"/>
              <a:ea typeface="黑体" panose="02010609060101010101" charset="-122"/>
              <a:cs typeface="黑体" panose="02010609060101010101" charset="-122"/>
              <a:sym typeface="+mn-ea"/>
            </a:endParaRPr>
          </a:p>
          <a:p>
            <a:pPr lvl="0" indent="457200" eaLnBrk="1" fontAlgn="auto" hangingPunct="1">
              <a:lnSpc>
                <a:spcPct val="150000"/>
              </a:lnSpc>
              <a:spcBef>
                <a:spcPts val="600"/>
              </a:spcBef>
              <a:spcAft>
                <a:spcPts val="600"/>
              </a:spcAft>
              <a:buFont typeface="Wingdings" panose="05000000000000000000" pitchFamily="2" charset="2"/>
              <a:buNone/>
              <a:defRPr/>
            </a:pPr>
            <a:r>
              <a:rPr lang="en-US" altLang="zh-CN" sz="2000" b="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b="0" dirty="0">
                <a:solidFill>
                  <a:schemeClr val="tx1"/>
                </a:solidFill>
                <a:latin typeface="黑体" panose="02010609060101010101" charset="-122"/>
                <a:ea typeface="黑体" panose="02010609060101010101" charset="-122"/>
                <a:cs typeface="黑体" panose="02010609060101010101" charset="-122"/>
                <a:sym typeface="+mn-ea"/>
              </a:rPr>
              <a:t>硬件</a:t>
            </a:r>
            <a:r>
              <a:rPr lang="zh-CN" altLang="en-US" sz="2000" b="0" dirty="0">
                <a:solidFill>
                  <a:schemeClr val="tx1"/>
                </a:solidFill>
                <a:latin typeface="黑体" panose="02010609060101010101" charset="-122"/>
                <a:ea typeface="黑体" panose="02010609060101010101" charset="-122"/>
                <a:cs typeface="黑体" panose="02010609060101010101" charset="-122"/>
                <a:sym typeface="+mn-ea"/>
              </a:rPr>
              <a:t>快速唤醒任务</a:t>
            </a:r>
            <a:r>
              <a:rPr lang="en-US" altLang="zh-CN" sz="2000" b="0"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000" b="0" dirty="0">
                <a:solidFill>
                  <a:schemeClr val="tx1"/>
                </a:solidFill>
                <a:latin typeface="黑体" panose="02010609060101010101" charset="-122"/>
                <a:ea typeface="黑体" panose="02010609060101010101" charset="-122"/>
                <a:cs typeface="黑体" panose="02010609060101010101" charset="-122"/>
                <a:sym typeface="+mn-ea"/>
              </a:rPr>
              <a:t>转发通知</a:t>
            </a:r>
            <a:endParaRPr lang="zh-CN" altLang="en-US" sz="2000" b="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6" name="左箭头 15"/>
          <p:cNvSpPr/>
          <p:nvPr/>
        </p:nvSpPr>
        <p:spPr>
          <a:xfrm>
            <a:off x="5092065" y="2366645"/>
            <a:ext cx="1080000" cy="396000"/>
          </a:xfrm>
          <a:prstGeom prst="leftArrow">
            <a:avLst>
              <a:gd name="adj1" fmla="val 50000"/>
              <a:gd name="adj2" fmla="val 85468"/>
            </a:avLst>
          </a:prstGeom>
          <a:noFill/>
          <a:ln w="31750">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nvGrpSpPr>
          <p:cNvPr id="20" name="组合 19"/>
          <p:cNvGrpSpPr/>
          <p:nvPr/>
        </p:nvGrpSpPr>
        <p:grpSpPr>
          <a:xfrm>
            <a:off x="868045" y="3745230"/>
            <a:ext cx="5087620" cy="2038350"/>
            <a:chOff x="1299" y="5947"/>
            <a:chExt cx="8012" cy="3210"/>
          </a:xfrm>
        </p:grpSpPr>
        <p:pic>
          <p:nvPicPr>
            <p:cNvPr id="17" name="图片 16" descr="intr_overhead"/>
            <p:cNvPicPr>
              <a:picLocks noChangeAspect="1"/>
            </p:cNvPicPr>
            <p:nvPr/>
          </p:nvPicPr>
          <p:blipFill>
            <a:blip r:embed="rId1"/>
            <a:stretch>
              <a:fillRect/>
            </a:stretch>
          </p:blipFill>
          <p:spPr>
            <a:xfrm>
              <a:off x="1372" y="6020"/>
              <a:ext cx="7872" cy="3058"/>
            </a:xfrm>
            <a:prstGeom prst="rect">
              <a:avLst/>
            </a:prstGeom>
          </p:spPr>
        </p:pic>
        <p:sp>
          <p:nvSpPr>
            <p:cNvPr id="19" name="矩形 18"/>
            <p:cNvSpPr/>
            <p:nvPr/>
          </p:nvSpPr>
          <p:spPr>
            <a:xfrm>
              <a:off x="1299" y="5947"/>
              <a:ext cx="8013" cy="3211"/>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
        <p:nvSpPr>
          <p:cNvPr id="135" name="文本框 134"/>
          <p:cNvSpPr txBox="1"/>
          <p:nvPr/>
        </p:nvSpPr>
        <p:spPr>
          <a:xfrm>
            <a:off x="871220" y="3099435"/>
            <a:ext cx="2485390" cy="645160"/>
          </a:xfrm>
          <a:prstGeom prst="rect">
            <a:avLst/>
          </a:prstGeom>
          <a:noFill/>
        </p:spPr>
        <p:txBody>
          <a:bodyPr wrap="square" rtlCol="0">
            <a:spAutoFit/>
          </a:bodyPr>
          <a:p>
            <a:pPr algn="l"/>
            <a:r>
              <a:rPr lang="zh-CN" altLang="en-US">
                <a:solidFill>
                  <a:srgbClr val="FF0000"/>
                </a:solidFill>
                <a:latin typeface="黑体" panose="02010609060101010101" charset="-122"/>
                <a:ea typeface="黑体" panose="02010609060101010101" charset="-122"/>
              </a:rPr>
              <a:t>缓存污染</a:t>
            </a:r>
            <a:r>
              <a:rPr lang="en-US" altLang="zh-CN">
                <a:solidFill>
                  <a:srgbClr val="FF0000"/>
                </a:solidFill>
                <a:latin typeface="黑体" panose="02010609060101010101" charset="-122"/>
                <a:ea typeface="黑体" panose="02010609060101010101" charset="-122"/>
              </a:rPr>
              <a:t>、</a:t>
            </a:r>
            <a:r>
              <a:rPr lang="zh-CN" altLang="en-US">
                <a:solidFill>
                  <a:srgbClr val="FF0000"/>
                </a:solidFill>
                <a:latin typeface="黑体" panose="02010609060101010101" charset="-122"/>
                <a:ea typeface="黑体" panose="02010609060101010101" charset="-122"/>
              </a:rPr>
              <a:t>流水线刷新</a:t>
            </a:r>
            <a:endParaRPr lang="zh-CN" altLang="en-US">
              <a:solidFill>
                <a:srgbClr val="FF0000"/>
              </a:solidFill>
              <a:latin typeface="黑体" panose="02010609060101010101" charset="-122"/>
              <a:ea typeface="黑体" panose="02010609060101010101" charset="-122"/>
            </a:endParaRPr>
          </a:p>
          <a:p>
            <a:pPr algn="l"/>
            <a:r>
              <a:rPr lang="zh-CN" altLang="en-US">
                <a:solidFill>
                  <a:srgbClr val="FF0000"/>
                </a:solidFill>
                <a:latin typeface="黑体" panose="02010609060101010101" charset="-122"/>
                <a:ea typeface="黑体" panose="02010609060101010101" charset="-122"/>
              </a:rPr>
              <a:t>额外上下文切换</a:t>
            </a:r>
            <a:endParaRPr lang="zh-CN" altLang="en-US">
              <a:solidFill>
                <a:srgbClr val="FF0000"/>
              </a:solidFill>
              <a:latin typeface="黑体" panose="02010609060101010101" charset="-122"/>
              <a:ea typeface="黑体" panose="02010609060101010101" charset="-122"/>
            </a:endParaRPr>
          </a:p>
        </p:txBody>
      </p:sp>
      <p:cxnSp>
        <p:nvCxnSpPr>
          <p:cNvPr id="21" name="直接箭头连接符 20"/>
          <p:cNvCxnSpPr/>
          <p:nvPr/>
        </p:nvCxnSpPr>
        <p:spPr>
          <a:xfrm flipH="1">
            <a:off x="1652270" y="3702685"/>
            <a:ext cx="183515" cy="57086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2" name="文本框 21"/>
          <p:cNvSpPr txBox="1"/>
          <p:nvPr/>
        </p:nvSpPr>
        <p:spPr>
          <a:xfrm>
            <a:off x="3705860" y="3100070"/>
            <a:ext cx="1584000" cy="368300"/>
          </a:xfrm>
          <a:prstGeom prst="rect">
            <a:avLst/>
          </a:prstGeom>
          <a:noFill/>
        </p:spPr>
        <p:txBody>
          <a:bodyPr wrap="square" rtlCol="0">
            <a:spAutoFit/>
          </a:bodyPr>
          <a:p>
            <a:pPr algn="ctr"/>
            <a:r>
              <a:rPr lang="zh-CN" altLang="en-US">
                <a:solidFill>
                  <a:srgbClr val="FF0000"/>
                </a:solidFill>
                <a:latin typeface="黑体" panose="02010609060101010101" charset="-122"/>
                <a:ea typeface="黑体" panose="02010609060101010101" charset="-122"/>
              </a:rPr>
              <a:t>任务调度</a:t>
            </a:r>
            <a:r>
              <a:rPr lang="zh-CN" altLang="en-US">
                <a:solidFill>
                  <a:srgbClr val="FF0000"/>
                </a:solidFill>
                <a:latin typeface="黑体" panose="02010609060101010101" charset="-122"/>
                <a:ea typeface="黑体" panose="02010609060101010101" charset="-122"/>
              </a:rPr>
              <a:t>开销</a:t>
            </a:r>
            <a:endParaRPr lang="zh-CN" altLang="en-US">
              <a:solidFill>
                <a:srgbClr val="FF0000"/>
              </a:solidFill>
              <a:latin typeface="黑体" panose="02010609060101010101" charset="-122"/>
              <a:ea typeface="黑体" panose="02010609060101010101" charset="-122"/>
            </a:endParaRPr>
          </a:p>
        </p:txBody>
      </p:sp>
      <p:cxnSp>
        <p:nvCxnSpPr>
          <p:cNvPr id="23" name="直接箭头连接符 22"/>
          <p:cNvCxnSpPr/>
          <p:nvPr/>
        </p:nvCxnSpPr>
        <p:spPr>
          <a:xfrm flipH="1">
            <a:off x="2567940" y="3427095"/>
            <a:ext cx="1436370" cy="1056005"/>
          </a:xfrm>
          <a:prstGeom prst="straightConnector1">
            <a:avLst/>
          </a:prstGeom>
          <a:ln>
            <a:solidFill>
              <a:srgbClr val="C00000"/>
            </a:solidFill>
            <a:tailEnd type="arrow"/>
          </a:ln>
        </p:spPr>
        <p:style>
          <a:lnRef idx="2">
            <a:schemeClr val="accent1"/>
          </a:lnRef>
          <a:fillRef idx="0">
            <a:srgbClr val="FFFFFF"/>
          </a:fillRef>
          <a:effectRef idx="0">
            <a:srgbClr val="FFFFFF"/>
          </a:effectRef>
          <a:fontRef idx="minor">
            <a:schemeClr val="tx1"/>
          </a:fontRef>
        </p:style>
      </p:cxnSp>
      <p:sp>
        <p:nvSpPr>
          <p:cNvPr id="24" name="矩形 23"/>
          <p:cNvSpPr/>
          <p:nvPr/>
        </p:nvSpPr>
        <p:spPr>
          <a:xfrm>
            <a:off x="6527165" y="3744595"/>
            <a:ext cx="5258435" cy="2038985"/>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30" name="组合 29"/>
          <p:cNvGrpSpPr/>
          <p:nvPr/>
        </p:nvGrpSpPr>
        <p:grpSpPr>
          <a:xfrm>
            <a:off x="6879590" y="3938905"/>
            <a:ext cx="4150360" cy="360000"/>
            <a:chOff x="10834" y="6203"/>
            <a:chExt cx="6536" cy="722"/>
          </a:xfrm>
        </p:grpSpPr>
        <p:sp>
          <p:nvSpPr>
            <p:cNvPr id="25" name="矩形 24"/>
            <p:cNvSpPr/>
            <p:nvPr/>
          </p:nvSpPr>
          <p:spPr>
            <a:xfrm>
              <a:off x="10834" y="6203"/>
              <a:ext cx="2177" cy="723"/>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latin typeface="黑体" panose="02010609060101010101" charset="-122"/>
                  <a:ea typeface="黑体" panose="02010609060101010101" charset="-122"/>
                </a:rPr>
                <a:t>正常</a:t>
              </a:r>
              <a:r>
                <a:rPr lang="zh-CN" altLang="en-US">
                  <a:solidFill>
                    <a:schemeClr val="tx1"/>
                  </a:solidFill>
                  <a:latin typeface="黑体" panose="02010609060101010101" charset="-122"/>
                  <a:ea typeface="黑体" panose="02010609060101010101" charset="-122"/>
                </a:rPr>
                <a:t>执行流</a:t>
              </a:r>
              <a:endParaRPr lang="zh-CN" altLang="en-US">
                <a:solidFill>
                  <a:schemeClr val="tx1"/>
                </a:solidFill>
                <a:latin typeface="黑体" panose="02010609060101010101" charset="-122"/>
                <a:ea typeface="黑体" panose="02010609060101010101" charset="-122"/>
              </a:endParaRPr>
            </a:p>
          </p:txBody>
        </p:sp>
        <p:sp>
          <p:nvSpPr>
            <p:cNvPr id="28" name="矩形 27"/>
            <p:cNvSpPr/>
            <p:nvPr/>
          </p:nvSpPr>
          <p:spPr>
            <a:xfrm>
              <a:off x="13011" y="6203"/>
              <a:ext cx="2177" cy="723"/>
            </a:xfrm>
            <a:prstGeom prst="rect">
              <a:avLst/>
            </a:prstGeom>
            <a:solidFill>
              <a:schemeClr val="bg1">
                <a:lumMod val="7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latin typeface="黑体" panose="02010609060101010101" charset="-122"/>
                  <a:ea typeface="黑体" panose="02010609060101010101" charset="-122"/>
                </a:rPr>
                <a:t>中断处理</a:t>
              </a:r>
              <a:endParaRPr lang="zh-CN" altLang="en-US">
                <a:solidFill>
                  <a:schemeClr val="tx1"/>
                </a:solidFill>
                <a:latin typeface="黑体" panose="02010609060101010101" charset="-122"/>
                <a:ea typeface="黑体" panose="02010609060101010101" charset="-122"/>
              </a:endParaRPr>
            </a:p>
          </p:txBody>
        </p:sp>
        <p:sp>
          <p:nvSpPr>
            <p:cNvPr id="29" name="矩形 28"/>
            <p:cNvSpPr/>
            <p:nvPr/>
          </p:nvSpPr>
          <p:spPr>
            <a:xfrm>
              <a:off x="15194" y="6203"/>
              <a:ext cx="2177" cy="723"/>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latin typeface="黑体" panose="02010609060101010101" charset="-122"/>
                  <a:ea typeface="黑体" panose="02010609060101010101" charset="-122"/>
                </a:rPr>
                <a:t>正常</a:t>
              </a:r>
              <a:r>
                <a:rPr lang="zh-CN" altLang="en-US">
                  <a:solidFill>
                    <a:schemeClr val="tx1"/>
                  </a:solidFill>
                  <a:latin typeface="黑体" panose="02010609060101010101" charset="-122"/>
                  <a:ea typeface="黑体" panose="02010609060101010101" charset="-122"/>
                </a:rPr>
                <a:t>执行流</a:t>
              </a:r>
              <a:endParaRPr lang="zh-CN" altLang="en-US">
                <a:solidFill>
                  <a:schemeClr val="tx1"/>
                </a:solidFill>
                <a:latin typeface="黑体" panose="02010609060101010101" charset="-122"/>
                <a:ea typeface="黑体" panose="02010609060101010101" charset="-122"/>
              </a:endParaRPr>
            </a:p>
          </p:txBody>
        </p:sp>
      </p:grpSp>
      <p:sp>
        <p:nvSpPr>
          <p:cNvPr id="202" name="文本框 201"/>
          <p:cNvSpPr txBox="1"/>
          <p:nvPr/>
        </p:nvSpPr>
        <p:spPr>
          <a:xfrm>
            <a:off x="11034617" y="3939540"/>
            <a:ext cx="647778" cy="360045"/>
          </a:xfrm>
          <a:prstGeom prst="rect">
            <a:avLst/>
          </a:prstGeom>
          <a:noFill/>
          <a:ln>
            <a:noFill/>
          </a:ln>
        </p:spPr>
        <p:txBody>
          <a:bodyPr wrap="square" rtlCol="0">
            <a:noAutofit/>
          </a:bodyPr>
          <a:p>
            <a:pPr algn="ctr"/>
            <a:r>
              <a:rPr lang="zh-CN" altLang="en-US">
                <a:latin typeface="黑体" panose="02010609060101010101" charset="-122"/>
                <a:ea typeface="黑体" panose="02010609060101010101" charset="-122"/>
              </a:rPr>
              <a:t>软件</a:t>
            </a:r>
            <a:endParaRPr lang="zh-CN" altLang="en-US">
              <a:latin typeface="黑体" panose="02010609060101010101" charset="-122"/>
              <a:ea typeface="黑体" panose="02010609060101010101" charset="-122"/>
            </a:endParaRPr>
          </a:p>
        </p:txBody>
      </p:sp>
      <p:sp>
        <p:nvSpPr>
          <p:cNvPr id="32" name="矩形 31"/>
          <p:cNvSpPr/>
          <p:nvPr/>
        </p:nvSpPr>
        <p:spPr>
          <a:xfrm>
            <a:off x="6883400" y="4820285"/>
            <a:ext cx="4147820" cy="36068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latin typeface="黑体" panose="02010609060101010101" charset="-122"/>
                <a:ea typeface="黑体" panose="02010609060101010101" charset="-122"/>
              </a:rPr>
              <a:t>正常</a:t>
            </a:r>
            <a:r>
              <a:rPr lang="zh-CN" altLang="en-US">
                <a:solidFill>
                  <a:schemeClr val="tx1"/>
                </a:solidFill>
                <a:latin typeface="黑体" panose="02010609060101010101" charset="-122"/>
                <a:ea typeface="黑体" panose="02010609060101010101" charset="-122"/>
              </a:rPr>
              <a:t>执行流</a:t>
            </a:r>
            <a:endParaRPr lang="zh-CN" altLang="en-US">
              <a:solidFill>
                <a:schemeClr val="tx1"/>
              </a:solidFill>
              <a:latin typeface="黑体" panose="02010609060101010101" charset="-122"/>
              <a:ea typeface="黑体" panose="02010609060101010101" charset="-122"/>
            </a:endParaRPr>
          </a:p>
        </p:txBody>
      </p:sp>
      <p:sp>
        <p:nvSpPr>
          <p:cNvPr id="35" name="文本框 34"/>
          <p:cNvSpPr txBox="1"/>
          <p:nvPr/>
        </p:nvSpPr>
        <p:spPr>
          <a:xfrm>
            <a:off x="11034395" y="4820920"/>
            <a:ext cx="647700" cy="847725"/>
          </a:xfrm>
          <a:prstGeom prst="rect">
            <a:avLst/>
          </a:prstGeom>
          <a:noFill/>
          <a:ln>
            <a:noFill/>
          </a:ln>
        </p:spPr>
        <p:txBody>
          <a:bodyPr wrap="square" rtlCol="0">
            <a:noAutofit/>
          </a:bodyPr>
          <a:p>
            <a:pPr algn="ctr"/>
            <a:r>
              <a:rPr lang="zh-CN" altLang="en-US">
                <a:latin typeface="黑体" panose="02010609060101010101" charset="-122"/>
                <a:ea typeface="黑体" panose="02010609060101010101" charset="-122"/>
              </a:rPr>
              <a:t>软件</a:t>
            </a:r>
            <a:endParaRPr lang="zh-CN" altLang="en-US">
              <a:latin typeface="黑体" panose="02010609060101010101" charset="-122"/>
              <a:ea typeface="黑体" panose="02010609060101010101" charset="-122"/>
            </a:endParaRPr>
          </a:p>
          <a:p>
            <a:pPr algn="ctr"/>
            <a:r>
              <a:rPr lang="en-US" altLang="zh-CN">
                <a:latin typeface="黑体" panose="02010609060101010101" charset="-122"/>
                <a:ea typeface="黑体" panose="02010609060101010101" charset="-122"/>
              </a:rPr>
              <a:t>+</a:t>
            </a:r>
            <a:endParaRPr lang="en-US" altLang="zh-CN">
              <a:latin typeface="黑体" panose="02010609060101010101" charset="-122"/>
              <a:ea typeface="黑体" panose="02010609060101010101" charset="-122"/>
            </a:endParaRPr>
          </a:p>
          <a:p>
            <a:pPr algn="ctr"/>
            <a:r>
              <a:rPr lang="zh-CN" altLang="en-US">
                <a:latin typeface="黑体" panose="02010609060101010101" charset="-122"/>
                <a:ea typeface="黑体" panose="02010609060101010101" charset="-122"/>
              </a:rPr>
              <a:t>硬件</a:t>
            </a:r>
            <a:endParaRPr lang="zh-CN" altLang="en-US">
              <a:latin typeface="黑体" panose="02010609060101010101" charset="-122"/>
              <a:ea typeface="黑体" panose="02010609060101010101" charset="-122"/>
            </a:endParaRPr>
          </a:p>
        </p:txBody>
      </p:sp>
      <p:sp>
        <p:nvSpPr>
          <p:cNvPr id="36" name="矩形 35"/>
          <p:cNvSpPr/>
          <p:nvPr/>
        </p:nvSpPr>
        <p:spPr>
          <a:xfrm>
            <a:off x="8262620" y="5307965"/>
            <a:ext cx="1385570" cy="360680"/>
          </a:xfrm>
          <a:prstGeom prst="rect">
            <a:avLst/>
          </a:prstGeom>
          <a:solidFill>
            <a:schemeClr val="bg1">
              <a:lumMod val="7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chemeClr val="tx1"/>
                </a:solidFill>
                <a:latin typeface="黑体" panose="02010609060101010101" charset="-122"/>
                <a:ea typeface="黑体" panose="02010609060101010101" charset="-122"/>
              </a:rPr>
              <a:t>中断</a:t>
            </a:r>
            <a:r>
              <a:rPr lang="zh-CN" altLang="en-US">
                <a:solidFill>
                  <a:schemeClr val="tx1"/>
                </a:solidFill>
                <a:latin typeface="黑体" panose="02010609060101010101" charset="-122"/>
                <a:ea typeface="黑体" panose="02010609060101010101" charset="-122"/>
              </a:rPr>
              <a:t>处理</a:t>
            </a:r>
            <a:endParaRPr lang="zh-CN" altLang="en-US">
              <a:solidFill>
                <a:schemeClr val="tx1"/>
              </a:solidFill>
              <a:latin typeface="黑体" panose="02010609060101010101" charset="-122"/>
              <a:ea typeface="黑体" panose="02010609060101010101" charset="-122"/>
            </a:endParaRPr>
          </a:p>
        </p:txBody>
      </p:sp>
      <p:sp>
        <p:nvSpPr>
          <p:cNvPr id="38" name="下箭头 37"/>
          <p:cNvSpPr/>
          <p:nvPr/>
        </p:nvSpPr>
        <p:spPr>
          <a:xfrm>
            <a:off x="8912225" y="4378325"/>
            <a:ext cx="144780" cy="393700"/>
          </a:xfrm>
          <a:prstGeom prst="downArrow">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9" name="文本框 38"/>
          <p:cNvSpPr txBox="1"/>
          <p:nvPr/>
        </p:nvSpPr>
        <p:spPr>
          <a:xfrm>
            <a:off x="6527165" y="3100070"/>
            <a:ext cx="5050155" cy="645160"/>
          </a:xfrm>
          <a:prstGeom prst="rect">
            <a:avLst/>
          </a:prstGeom>
          <a:noFill/>
        </p:spPr>
        <p:txBody>
          <a:bodyPr wrap="square" rtlCol="0">
            <a:spAutoFit/>
          </a:bodyPr>
          <a:p>
            <a:pPr algn="l"/>
            <a:r>
              <a:rPr lang="zh-CN" altLang="en-US">
                <a:solidFill>
                  <a:srgbClr val="660874"/>
                </a:solidFill>
                <a:latin typeface="黑体" panose="02010609060101010101" charset="-122"/>
                <a:ea typeface="黑体" panose="02010609060101010101" charset="-122"/>
              </a:rPr>
              <a:t>减小中断的数量</a:t>
            </a:r>
            <a:r>
              <a:rPr lang="en-US" altLang="zh-CN">
                <a:solidFill>
                  <a:srgbClr val="660874"/>
                </a:solidFill>
                <a:latin typeface="黑体" panose="02010609060101010101" charset="-122"/>
                <a:ea typeface="黑体" panose="02010609060101010101" charset="-122"/>
              </a:rPr>
              <a:t>，</a:t>
            </a:r>
            <a:r>
              <a:rPr lang="zh-CN" altLang="en-US">
                <a:solidFill>
                  <a:srgbClr val="660874"/>
                </a:solidFill>
                <a:latin typeface="黑体" panose="02010609060101010101" charset="-122"/>
                <a:ea typeface="黑体" panose="02010609060101010101" charset="-122"/>
              </a:rPr>
              <a:t>仅在需要抢占时存在中断</a:t>
            </a:r>
            <a:r>
              <a:rPr lang="en-US" altLang="zh-CN">
                <a:solidFill>
                  <a:srgbClr val="660874"/>
                </a:solidFill>
                <a:latin typeface="黑体" panose="02010609060101010101" charset="-122"/>
                <a:ea typeface="黑体" panose="02010609060101010101" charset="-122"/>
              </a:rPr>
              <a:t>（</a:t>
            </a:r>
            <a:r>
              <a:rPr lang="zh-CN" altLang="en-US">
                <a:solidFill>
                  <a:srgbClr val="660874"/>
                </a:solidFill>
                <a:latin typeface="黑体" panose="02010609060101010101" charset="-122"/>
                <a:ea typeface="黑体" panose="02010609060101010101" charset="-122"/>
              </a:rPr>
              <a:t>可避免中断处理中的任务调度开销</a:t>
            </a:r>
            <a:r>
              <a:rPr lang="en-US" altLang="zh-CN">
                <a:solidFill>
                  <a:srgbClr val="660874"/>
                </a:solidFill>
                <a:latin typeface="黑体" panose="02010609060101010101" charset="-122"/>
                <a:ea typeface="黑体" panose="02010609060101010101" charset="-122"/>
              </a:rPr>
              <a:t>）</a:t>
            </a:r>
            <a:endParaRPr lang="en-US" altLang="zh-CN">
              <a:solidFill>
                <a:srgbClr val="660874"/>
              </a:solidFill>
              <a:latin typeface="黑体" panose="02010609060101010101" charset="-122"/>
              <a:ea typeface="黑体" panose="02010609060101010101"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250" fill="hold">
                                          <p:stCondLst>
                                            <p:cond delay="0"/>
                                          </p:stCondLst>
                                        </p:cTn>
                                        <p:tgtEl>
                                          <p:spTgt spid="11"/>
                                        </p:tgtEl>
                                        <p:attrNameLst>
                                          <p:attrName>style.visibility</p:attrName>
                                        </p:attrNameLst>
                                      </p:cBhvr>
                                      <p:to>
                                        <p:strVal val="visible"/>
                                      </p:to>
                                    </p:set>
                                    <p:animEffect transition="in" filter="blinds(horizontal)">
                                      <p:cBhvr>
                                        <p:cTn id="7" dur="250"/>
                                        <p:tgtEl>
                                          <p:spTgt spid="11"/>
                                        </p:tgtEl>
                                      </p:cBhvr>
                                    </p:animEffect>
                                  </p:childTnLst>
                                </p:cTn>
                              </p:par>
                              <p:par>
                                <p:cTn id="8" presetID="3" presetClass="entr" presetSubtype="10" fill="hold" nodeType="withEffect">
                                  <p:stCondLst>
                                    <p:cond delay="0"/>
                                  </p:stCondLst>
                                  <p:childTnLst>
                                    <p:set>
                                      <p:cBhvr>
                                        <p:cTn id="9" dur="250" fill="hold">
                                          <p:stCondLst>
                                            <p:cond delay="0"/>
                                          </p:stCondLst>
                                        </p:cTn>
                                        <p:tgtEl>
                                          <p:spTgt spid="20"/>
                                        </p:tgtEl>
                                        <p:attrNameLst>
                                          <p:attrName>style.visibility</p:attrName>
                                        </p:attrNameLst>
                                      </p:cBhvr>
                                      <p:to>
                                        <p:strVal val="visible"/>
                                      </p:to>
                                    </p:set>
                                    <p:animEffect transition="in" filter="blinds(horizontal)">
                                      <p:cBhvr>
                                        <p:cTn id="10" dur="250"/>
                                        <p:tgtEl>
                                          <p:spTgt spid="20"/>
                                        </p:tgtEl>
                                      </p:cBhvr>
                                    </p:animEffect>
                                  </p:childTnLst>
                                </p:cTn>
                              </p:par>
                              <p:par>
                                <p:cTn id="11" presetID="3" presetClass="entr" presetSubtype="10" fill="hold" grpId="0" nodeType="withEffect">
                                  <p:stCondLst>
                                    <p:cond delay="0"/>
                                  </p:stCondLst>
                                  <p:childTnLst>
                                    <p:set>
                                      <p:cBhvr>
                                        <p:cTn id="12" dur="250" fill="hold">
                                          <p:stCondLst>
                                            <p:cond delay="0"/>
                                          </p:stCondLst>
                                        </p:cTn>
                                        <p:tgtEl>
                                          <p:spTgt spid="135"/>
                                        </p:tgtEl>
                                        <p:attrNameLst>
                                          <p:attrName>style.visibility</p:attrName>
                                        </p:attrNameLst>
                                      </p:cBhvr>
                                      <p:to>
                                        <p:strVal val="visible"/>
                                      </p:to>
                                    </p:set>
                                    <p:animEffect transition="in" filter="blinds(horizontal)">
                                      <p:cBhvr>
                                        <p:cTn id="13" dur="250"/>
                                        <p:tgtEl>
                                          <p:spTgt spid="135"/>
                                        </p:tgtEl>
                                      </p:cBhvr>
                                    </p:animEffect>
                                  </p:childTnLst>
                                </p:cTn>
                              </p:par>
                              <p:par>
                                <p:cTn id="14" presetID="3" presetClass="entr" presetSubtype="10" fill="hold" nodeType="withEffect">
                                  <p:stCondLst>
                                    <p:cond delay="0"/>
                                  </p:stCondLst>
                                  <p:childTnLst>
                                    <p:set>
                                      <p:cBhvr>
                                        <p:cTn id="15" dur="250" fill="hold">
                                          <p:stCondLst>
                                            <p:cond delay="0"/>
                                          </p:stCondLst>
                                        </p:cTn>
                                        <p:tgtEl>
                                          <p:spTgt spid="21"/>
                                        </p:tgtEl>
                                        <p:attrNameLst>
                                          <p:attrName>style.visibility</p:attrName>
                                        </p:attrNameLst>
                                      </p:cBhvr>
                                      <p:to>
                                        <p:strVal val="visible"/>
                                      </p:to>
                                    </p:set>
                                    <p:animEffect transition="in" filter="blinds(horizontal)">
                                      <p:cBhvr>
                                        <p:cTn id="16" dur="250"/>
                                        <p:tgtEl>
                                          <p:spTgt spid="21"/>
                                        </p:tgtEl>
                                      </p:cBhvr>
                                    </p:animEffect>
                                  </p:childTnLst>
                                </p:cTn>
                              </p:par>
                              <p:par>
                                <p:cTn id="17" presetID="3" presetClass="entr" presetSubtype="10" fill="hold" grpId="0" nodeType="withEffect">
                                  <p:stCondLst>
                                    <p:cond delay="0"/>
                                  </p:stCondLst>
                                  <p:childTnLst>
                                    <p:set>
                                      <p:cBhvr>
                                        <p:cTn id="18" dur="250" fill="hold">
                                          <p:stCondLst>
                                            <p:cond delay="0"/>
                                          </p:stCondLst>
                                        </p:cTn>
                                        <p:tgtEl>
                                          <p:spTgt spid="22"/>
                                        </p:tgtEl>
                                        <p:attrNameLst>
                                          <p:attrName>style.visibility</p:attrName>
                                        </p:attrNameLst>
                                      </p:cBhvr>
                                      <p:to>
                                        <p:strVal val="visible"/>
                                      </p:to>
                                    </p:set>
                                    <p:animEffect transition="in" filter="blinds(horizontal)">
                                      <p:cBhvr>
                                        <p:cTn id="19" dur="250"/>
                                        <p:tgtEl>
                                          <p:spTgt spid="22"/>
                                        </p:tgtEl>
                                      </p:cBhvr>
                                    </p:animEffect>
                                  </p:childTnLst>
                                </p:cTn>
                              </p:par>
                              <p:par>
                                <p:cTn id="20" presetID="3" presetClass="entr" presetSubtype="10" fill="hold" nodeType="withEffect">
                                  <p:stCondLst>
                                    <p:cond delay="0"/>
                                  </p:stCondLst>
                                  <p:childTnLst>
                                    <p:set>
                                      <p:cBhvr>
                                        <p:cTn id="21" dur="250" fill="hold">
                                          <p:stCondLst>
                                            <p:cond delay="0"/>
                                          </p:stCondLst>
                                        </p:cTn>
                                        <p:tgtEl>
                                          <p:spTgt spid="23"/>
                                        </p:tgtEl>
                                        <p:attrNameLst>
                                          <p:attrName>style.visibility</p:attrName>
                                        </p:attrNameLst>
                                      </p:cBhvr>
                                      <p:to>
                                        <p:strVal val="visible"/>
                                      </p:to>
                                    </p:set>
                                    <p:animEffect transition="in" filter="blinds(horizontal)">
                                      <p:cBhvr>
                                        <p:cTn id="22" dur="25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250" fill="hold">
                                          <p:stCondLst>
                                            <p:cond delay="0"/>
                                          </p:stCondLst>
                                        </p:cTn>
                                        <p:tgtEl>
                                          <p:spTgt spid="16"/>
                                        </p:tgtEl>
                                        <p:attrNameLst>
                                          <p:attrName>style.visibility</p:attrName>
                                        </p:attrNameLst>
                                      </p:cBhvr>
                                      <p:to>
                                        <p:strVal val="visible"/>
                                      </p:to>
                                    </p:set>
                                    <p:animEffect transition="in" filter="blinds(horizontal)">
                                      <p:cBhvr>
                                        <p:cTn id="27" dur="250"/>
                                        <p:tgtEl>
                                          <p:spTgt spid="16"/>
                                        </p:tgtEl>
                                      </p:cBhvr>
                                    </p:animEffect>
                                  </p:childTnLst>
                                </p:cTn>
                              </p:par>
                              <p:par>
                                <p:cTn id="28" presetID="3" presetClass="entr" presetSubtype="10" fill="hold" grpId="0" nodeType="withEffect">
                                  <p:stCondLst>
                                    <p:cond delay="0"/>
                                  </p:stCondLst>
                                  <p:childTnLst>
                                    <p:set>
                                      <p:cBhvr>
                                        <p:cTn id="29" dur="250" fill="hold">
                                          <p:stCondLst>
                                            <p:cond delay="0"/>
                                          </p:stCondLst>
                                        </p:cTn>
                                        <p:tgtEl>
                                          <p:spTgt spid="13"/>
                                        </p:tgtEl>
                                        <p:attrNameLst>
                                          <p:attrName>style.visibility</p:attrName>
                                        </p:attrNameLst>
                                      </p:cBhvr>
                                      <p:to>
                                        <p:strVal val="visible"/>
                                      </p:to>
                                    </p:set>
                                    <p:animEffect transition="in" filter="blinds(horizontal)">
                                      <p:cBhvr>
                                        <p:cTn id="30" dur="250"/>
                                        <p:tgtEl>
                                          <p:spTgt spid="13"/>
                                        </p:tgtEl>
                                      </p:cBhvr>
                                    </p:animEffect>
                                  </p:childTnLst>
                                </p:cTn>
                              </p:par>
                              <p:par>
                                <p:cTn id="31" presetID="3" presetClass="entr" presetSubtype="10" fill="hold" nodeType="withEffect">
                                  <p:stCondLst>
                                    <p:cond delay="0"/>
                                  </p:stCondLst>
                                  <p:childTnLst>
                                    <p:set>
                                      <p:cBhvr>
                                        <p:cTn id="32" dur="250" fill="hold">
                                          <p:stCondLst>
                                            <p:cond delay="0"/>
                                          </p:stCondLst>
                                        </p:cTn>
                                        <p:tgtEl>
                                          <p:spTgt spid="30"/>
                                        </p:tgtEl>
                                        <p:attrNameLst>
                                          <p:attrName>style.visibility</p:attrName>
                                        </p:attrNameLst>
                                      </p:cBhvr>
                                      <p:to>
                                        <p:strVal val="visible"/>
                                      </p:to>
                                    </p:set>
                                    <p:animEffect transition="in" filter="blinds(horizontal)">
                                      <p:cBhvr>
                                        <p:cTn id="33" dur="250"/>
                                        <p:tgtEl>
                                          <p:spTgt spid="30"/>
                                        </p:tgtEl>
                                      </p:cBhvr>
                                    </p:animEffect>
                                  </p:childTnLst>
                                </p:cTn>
                              </p:par>
                              <p:par>
                                <p:cTn id="34" presetID="3" presetClass="entr" presetSubtype="10" fill="hold" grpId="0" nodeType="withEffect">
                                  <p:stCondLst>
                                    <p:cond delay="0"/>
                                  </p:stCondLst>
                                  <p:childTnLst>
                                    <p:set>
                                      <p:cBhvr>
                                        <p:cTn id="35" dur="250" fill="hold">
                                          <p:stCondLst>
                                            <p:cond delay="0"/>
                                          </p:stCondLst>
                                        </p:cTn>
                                        <p:tgtEl>
                                          <p:spTgt spid="24"/>
                                        </p:tgtEl>
                                        <p:attrNameLst>
                                          <p:attrName>style.visibility</p:attrName>
                                        </p:attrNameLst>
                                      </p:cBhvr>
                                      <p:to>
                                        <p:strVal val="visible"/>
                                      </p:to>
                                    </p:set>
                                    <p:animEffect transition="in" filter="blinds(horizontal)">
                                      <p:cBhvr>
                                        <p:cTn id="36" dur="250"/>
                                        <p:tgtEl>
                                          <p:spTgt spid="24"/>
                                        </p:tgtEl>
                                      </p:cBhvr>
                                    </p:animEffect>
                                  </p:childTnLst>
                                </p:cTn>
                              </p:par>
                              <p:par>
                                <p:cTn id="37" presetID="3" presetClass="entr" presetSubtype="10" fill="hold" grpId="0" nodeType="withEffect">
                                  <p:stCondLst>
                                    <p:cond delay="0"/>
                                  </p:stCondLst>
                                  <p:childTnLst>
                                    <p:set>
                                      <p:cBhvr>
                                        <p:cTn id="38" dur="250" fill="hold">
                                          <p:stCondLst>
                                            <p:cond delay="0"/>
                                          </p:stCondLst>
                                        </p:cTn>
                                        <p:tgtEl>
                                          <p:spTgt spid="202"/>
                                        </p:tgtEl>
                                        <p:attrNameLst>
                                          <p:attrName>style.visibility</p:attrName>
                                        </p:attrNameLst>
                                      </p:cBhvr>
                                      <p:to>
                                        <p:strVal val="visible"/>
                                      </p:to>
                                    </p:set>
                                    <p:animEffect transition="in" filter="blinds(horizontal)">
                                      <p:cBhvr>
                                        <p:cTn id="39" dur="250"/>
                                        <p:tgtEl>
                                          <p:spTgt spid="202"/>
                                        </p:tgtEl>
                                      </p:cBhvr>
                                    </p:animEffect>
                                  </p:childTnLst>
                                </p:cTn>
                              </p:par>
                              <p:par>
                                <p:cTn id="40" presetID="3" presetClass="entr" presetSubtype="10" fill="hold" grpId="0" nodeType="withEffect">
                                  <p:stCondLst>
                                    <p:cond delay="0"/>
                                  </p:stCondLst>
                                  <p:childTnLst>
                                    <p:set>
                                      <p:cBhvr>
                                        <p:cTn id="41" dur="250" fill="hold">
                                          <p:stCondLst>
                                            <p:cond delay="0"/>
                                          </p:stCondLst>
                                        </p:cTn>
                                        <p:tgtEl>
                                          <p:spTgt spid="32"/>
                                        </p:tgtEl>
                                        <p:attrNameLst>
                                          <p:attrName>style.visibility</p:attrName>
                                        </p:attrNameLst>
                                      </p:cBhvr>
                                      <p:to>
                                        <p:strVal val="visible"/>
                                      </p:to>
                                    </p:set>
                                    <p:animEffect transition="in" filter="blinds(horizontal)">
                                      <p:cBhvr>
                                        <p:cTn id="42" dur="250"/>
                                        <p:tgtEl>
                                          <p:spTgt spid="32"/>
                                        </p:tgtEl>
                                      </p:cBhvr>
                                    </p:animEffect>
                                  </p:childTnLst>
                                </p:cTn>
                              </p:par>
                              <p:par>
                                <p:cTn id="43" presetID="3" presetClass="entr" presetSubtype="10" fill="hold" grpId="0" nodeType="withEffect">
                                  <p:stCondLst>
                                    <p:cond delay="0"/>
                                  </p:stCondLst>
                                  <p:childTnLst>
                                    <p:set>
                                      <p:cBhvr>
                                        <p:cTn id="44" dur="250" fill="hold">
                                          <p:stCondLst>
                                            <p:cond delay="0"/>
                                          </p:stCondLst>
                                        </p:cTn>
                                        <p:tgtEl>
                                          <p:spTgt spid="35"/>
                                        </p:tgtEl>
                                        <p:attrNameLst>
                                          <p:attrName>style.visibility</p:attrName>
                                        </p:attrNameLst>
                                      </p:cBhvr>
                                      <p:to>
                                        <p:strVal val="visible"/>
                                      </p:to>
                                    </p:set>
                                    <p:animEffect transition="in" filter="blinds(horizontal)">
                                      <p:cBhvr>
                                        <p:cTn id="45" dur="250"/>
                                        <p:tgtEl>
                                          <p:spTgt spid="35"/>
                                        </p:tgtEl>
                                      </p:cBhvr>
                                    </p:animEffect>
                                  </p:childTnLst>
                                </p:cTn>
                              </p:par>
                              <p:par>
                                <p:cTn id="46" presetID="3" presetClass="entr" presetSubtype="10" fill="hold" grpId="0" nodeType="withEffect">
                                  <p:stCondLst>
                                    <p:cond delay="0"/>
                                  </p:stCondLst>
                                  <p:childTnLst>
                                    <p:set>
                                      <p:cBhvr>
                                        <p:cTn id="47" dur="250" fill="hold">
                                          <p:stCondLst>
                                            <p:cond delay="0"/>
                                          </p:stCondLst>
                                        </p:cTn>
                                        <p:tgtEl>
                                          <p:spTgt spid="36"/>
                                        </p:tgtEl>
                                        <p:attrNameLst>
                                          <p:attrName>style.visibility</p:attrName>
                                        </p:attrNameLst>
                                      </p:cBhvr>
                                      <p:to>
                                        <p:strVal val="visible"/>
                                      </p:to>
                                    </p:set>
                                    <p:animEffect transition="in" filter="blinds(horizontal)">
                                      <p:cBhvr>
                                        <p:cTn id="48" dur="250"/>
                                        <p:tgtEl>
                                          <p:spTgt spid="36"/>
                                        </p:tgtEl>
                                      </p:cBhvr>
                                    </p:animEffect>
                                  </p:childTnLst>
                                </p:cTn>
                              </p:par>
                              <p:par>
                                <p:cTn id="49" presetID="3" presetClass="entr" presetSubtype="10" fill="hold" grpId="0" nodeType="withEffect">
                                  <p:stCondLst>
                                    <p:cond delay="0"/>
                                  </p:stCondLst>
                                  <p:childTnLst>
                                    <p:set>
                                      <p:cBhvr>
                                        <p:cTn id="50" dur="250" fill="hold">
                                          <p:stCondLst>
                                            <p:cond delay="0"/>
                                          </p:stCondLst>
                                        </p:cTn>
                                        <p:tgtEl>
                                          <p:spTgt spid="39"/>
                                        </p:tgtEl>
                                        <p:attrNameLst>
                                          <p:attrName>style.visibility</p:attrName>
                                        </p:attrNameLst>
                                      </p:cBhvr>
                                      <p:to>
                                        <p:strVal val="visible"/>
                                      </p:to>
                                    </p:set>
                                    <p:animEffect transition="in" filter="blinds(horizontal)">
                                      <p:cBhvr>
                                        <p:cTn id="51" dur="250"/>
                                        <p:tgtEl>
                                          <p:spTgt spid="39"/>
                                        </p:tgtEl>
                                      </p:cBhvr>
                                    </p:animEffect>
                                  </p:childTnLst>
                                </p:cTn>
                              </p:par>
                              <p:par>
                                <p:cTn id="52" presetID="3" presetClass="entr" presetSubtype="10" fill="hold" grpId="0" nodeType="withEffect">
                                  <p:stCondLst>
                                    <p:cond delay="0"/>
                                  </p:stCondLst>
                                  <p:childTnLst>
                                    <p:set>
                                      <p:cBhvr>
                                        <p:cTn id="53" dur="250" fill="hold">
                                          <p:stCondLst>
                                            <p:cond delay="0"/>
                                          </p:stCondLst>
                                        </p:cTn>
                                        <p:tgtEl>
                                          <p:spTgt spid="38"/>
                                        </p:tgtEl>
                                        <p:attrNameLst>
                                          <p:attrName>style.visibility</p:attrName>
                                        </p:attrNameLst>
                                      </p:cBhvr>
                                      <p:to>
                                        <p:strVal val="visible"/>
                                      </p:to>
                                    </p:set>
                                    <p:animEffect transition="in" filter="blinds(horizontal)">
                                      <p:cBhvr>
                                        <p:cTn id="54" dur="25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5" grpId="1"/>
      <p:bldP spid="22" grpId="0"/>
      <p:bldP spid="22" grpId="1"/>
      <p:bldP spid="16" grpId="0" animBg="1"/>
      <p:bldP spid="13" grpId="0"/>
      <p:bldP spid="24" grpId="0" animBg="1"/>
      <p:bldP spid="202" grpId="0"/>
      <p:bldP spid="16" grpId="1" animBg="1"/>
      <p:bldP spid="13" grpId="1"/>
      <p:bldP spid="24" grpId="1" animBg="1"/>
      <p:bldP spid="202" grpId="1"/>
      <p:bldP spid="32" grpId="0" animBg="1"/>
      <p:bldP spid="35" grpId="0"/>
      <p:bldP spid="36" grpId="0" animBg="1"/>
      <p:bldP spid="32" grpId="1" animBg="1"/>
      <p:bldP spid="35" grpId="1"/>
      <p:bldP spid="36" grpId="1" animBg="1"/>
      <p:bldP spid="39" grpId="0"/>
      <p:bldP spid="39" grpId="1"/>
      <p:bldP spid="38" grpId="0" animBg="1"/>
      <p:bldP spid="38" grpId="1" animBg="1"/>
      <p:bldP spid="11" grpId="0"/>
      <p:bldP spid="1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1505"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16" name="组合 15"/>
          <p:cNvGrpSpPr/>
          <p:nvPr/>
        </p:nvGrpSpPr>
        <p:grpSpPr>
          <a:xfrm>
            <a:off x="7050405" y="14400"/>
            <a:ext cx="2556000" cy="1011555"/>
            <a:chOff x="2920" y="0"/>
            <a:chExt cx="4408" cy="1593"/>
          </a:xfrm>
        </p:grpSpPr>
        <p:sp>
          <p:nvSpPr>
            <p:cNvPr id="10" name="文本框 9"/>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设计实现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7" name="矩形 6"/>
          <p:cNvSpPr/>
          <p:nvPr/>
        </p:nvSpPr>
        <p:spPr>
          <a:xfrm>
            <a:off x="871220" y="1918335"/>
            <a:ext cx="4326890" cy="119888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rPr>
              <a:t>1. </a:t>
            </a:r>
            <a:r>
              <a:rPr lang="zh-CN" altLang="en-US" dirty="0">
                <a:solidFill>
                  <a:srgbClr val="660874"/>
                </a:solidFill>
                <a:latin typeface="黑体" panose="02010609060101010101" charset="-122"/>
                <a:ea typeface="黑体" panose="02010609060101010101" charset="-122"/>
                <a:cs typeface="黑体" panose="02010609060101010101" charset="-122"/>
              </a:rPr>
              <a:t>严格划分执行流边界</a:t>
            </a:r>
            <a:r>
              <a:rPr lang="en-US" altLang="zh-CN" dirty="0">
                <a:solidFill>
                  <a:srgbClr val="660874"/>
                </a:solidFill>
                <a:latin typeface="黑体" panose="02010609060101010101" charset="-122"/>
                <a:ea typeface="黑体" panose="02010609060101010101" charset="-122"/>
                <a:cs typeface="黑体" panose="02010609060101010101" charset="-122"/>
              </a:rPr>
              <a:t>，</a:t>
            </a:r>
            <a:r>
              <a:rPr lang="zh-CN" altLang="en-US" dirty="0">
                <a:solidFill>
                  <a:srgbClr val="660874"/>
                </a:solidFill>
                <a:latin typeface="黑体" panose="02010609060101010101" charset="-122"/>
                <a:ea typeface="黑体" panose="02010609060101010101" charset="-122"/>
                <a:cs typeface="黑体" panose="02010609060101010101" charset="-122"/>
              </a:rPr>
              <a:t>建立基于执行流的任务模型；</a:t>
            </a:r>
            <a:endParaRPr lang="zh-CN" altLang="en-US" sz="2000" dirty="0" err="1">
              <a:solidFill>
                <a:schemeClr val="tx1"/>
              </a:solidFill>
              <a:latin typeface="黑体" panose="02010609060101010101" charset="-122"/>
              <a:ea typeface="黑体" panose="02010609060101010101" charset="-122"/>
              <a:cs typeface="黑体" panose="02010609060101010101" charset="-122"/>
            </a:endParaRPr>
          </a:p>
        </p:txBody>
      </p:sp>
      <p:sp>
        <p:nvSpPr>
          <p:cNvPr id="18" name="矩形 17"/>
          <p:cNvSpPr/>
          <p:nvPr/>
        </p:nvSpPr>
        <p:spPr>
          <a:xfrm>
            <a:off x="156845" y="875665"/>
            <a:ext cx="3865245"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系统设计原则</a:t>
            </a:r>
            <a:r>
              <a:rPr lang="zh-CN" altLang="en-US" sz="2400" dirty="0">
                <a:solidFill>
                  <a:schemeClr val="bg1"/>
                </a:solidFill>
                <a:latin typeface="黑体" panose="02010609060101010101" charset="-122"/>
                <a:ea typeface="黑体" panose="02010609060101010101" charset="-122"/>
                <a:cs typeface="Times New Roman" panose="02020603050405020304" charset="0"/>
              </a:rPr>
              <a:t>与整体</a:t>
            </a:r>
            <a:r>
              <a:rPr lang="zh-CN" altLang="en-US" sz="2400" dirty="0">
                <a:solidFill>
                  <a:schemeClr val="bg1"/>
                </a:solidFill>
                <a:latin typeface="黑体" panose="02010609060101010101" charset="-122"/>
                <a:ea typeface="黑体" panose="02010609060101010101" charset="-122"/>
                <a:cs typeface="Times New Roman" panose="02020603050405020304" charset="0"/>
              </a:rPr>
              <a:t>架构</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sp>
        <p:nvSpPr>
          <p:cNvPr id="3" name="矩形 2"/>
          <p:cNvSpPr/>
          <p:nvPr/>
        </p:nvSpPr>
        <p:spPr>
          <a:xfrm>
            <a:off x="870585" y="3347720"/>
            <a:ext cx="4326890" cy="119888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rPr>
              <a:t>2. </a:t>
            </a:r>
            <a:r>
              <a:rPr lang="zh-CN" altLang="en-US" dirty="0">
                <a:solidFill>
                  <a:srgbClr val="660874"/>
                </a:solidFill>
                <a:latin typeface="黑体" panose="02010609060101010101" charset="-122"/>
                <a:ea typeface="黑体" panose="02010609060101010101" charset="-122"/>
                <a:cs typeface="黑体" panose="02010609060101010101" charset="-122"/>
              </a:rPr>
              <a:t>调度实体的粒度对齐到基于执行流的任务</a:t>
            </a:r>
            <a:r>
              <a:rPr lang="zh-CN" altLang="en-US" dirty="0">
                <a:solidFill>
                  <a:srgbClr val="660874"/>
                </a:solidFill>
                <a:latin typeface="黑体" panose="02010609060101010101" charset="-122"/>
                <a:ea typeface="黑体" panose="02010609060101010101" charset="-122"/>
                <a:cs typeface="黑体" panose="02010609060101010101" charset="-122"/>
              </a:rPr>
              <a:t>模型；</a:t>
            </a:r>
            <a:endParaRPr lang="zh-CN" altLang="en-US" sz="2000" dirty="0" err="1">
              <a:solidFill>
                <a:schemeClr val="tx1"/>
              </a:solidFill>
              <a:latin typeface="黑体" panose="02010609060101010101" charset="-122"/>
              <a:ea typeface="黑体" panose="02010609060101010101" charset="-122"/>
              <a:cs typeface="黑体" panose="02010609060101010101" charset="-122"/>
            </a:endParaRPr>
          </a:p>
        </p:txBody>
      </p:sp>
      <p:sp>
        <p:nvSpPr>
          <p:cNvPr id="9" name="矩形 8"/>
          <p:cNvSpPr/>
          <p:nvPr/>
        </p:nvSpPr>
        <p:spPr>
          <a:xfrm>
            <a:off x="870585" y="4777105"/>
            <a:ext cx="4327525" cy="119888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rPr>
              <a:t>3. </a:t>
            </a:r>
            <a:r>
              <a:rPr lang="zh-CN" altLang="en-US" dirty="0">
                <a:solidFill>
                  <a:srgbClr val="660874"/>
                </a:solidFill>
                <a:latin typeface="黑体" panose="02010609060101010101" charset="-122"/>
                <a:ea typeface="黑体" panose="02010609060101010101" charset="-122"/>
                <a:cs typeface="黑体" panose="02010609060101010101" charset="-122"/>
              </a:rPr>
              <a:t>合理划分软硬件的边界和协作关系</a:t>
            </a:r>
            <a:r>
              <a:rPr lang="en-US" altLang="zh-CN" dirty="0">
                <a:solidFill>
                  <a:srgbClr val="660874"/>
                </a:solidFill>
                <a:latin typeface="黑体" panose="02010609060101010101" charset="-122"/>
                <a:ea typeface="黑体" panose="02010609060101010101" charset="-122"/>
                <a:cs typeface="黑体" panose="02010609060101010101" charset="-122"/>
              </a:rPr>
              <a:t>，</a:t>
            </a:r>
            <a:r>
              <a:rPr lang="zh-CN" altLang="en-US" dirty="0">
                <a:solidFill>
                  <a:srgbClr val="660874"/>
                </a:solidFill>
                <a:latin typeface="黑体" panose="02010609060101010101" charset="-122"/>
                <a:ea typeface="黑体" panose="02010609060101010101" charset="-122"/>
                <a:cs typeface="黑体" panose="02010609060101010101" charset="-122"/>
              </a:rPr>
              <a:t>简化任务之间的交互</a:t>
            </a:r>
            <a:r>
              <a:rPr lang="en-US" altLang="zh-CN" dirty="0">
                <a:solidFill>
                  <a:srgbClr val="660874"/>
                </a:solidFill>
                <a:latin typeface="黑体" panose="02010609060101010101" charset="-122"/>
                <a:ea typeface="黑体" panose="02010609060101010101" charset="-122"/>
                <a:cs typeface="黑体" panose="02010609060101010101" charset="-122"/>
              </a:rPr>
              <a:t>。</a:t>
            </a:r>
            <a:endParaRPr lang="zh-CN" altLang="en-US" sz="2000" dirty="0" err="1">
              <a:solidFill>
                <a:schemeClr val="tx1"/>
              </a:solidFill>
              <a:latin typeface="黑体" panose="02010609060101010101" charset="-122"/>
              <a:ea typeface="黑体" panose="02010609060101010101" charset="-122"/>
              <a:cs typeface="黑体" panose="02010609060101010101" charset="-122"/>
            </a:endParaRPr>
          </a:p>
        </p:txBody>
      </p:sp>
      <p:pic>
        <p:nvPicPr>
          <p:cNvPr id="11" name="图片 10" descr="arch"/>
          <p:cNvPicPr>
            <a:picLocks noChangeAspect="1"/>
          </p:cNvPicPr>
          <p:nvPr/>
        </p:nvPicPr>
        <p:blipFill>
          <a:blip r:embed="rId1"/>
          <a:stretch>
            <a:fillRect/>
          </a:stretch>
        </p:blipFill>
        <p:spPr>
          <a:xfrm>
            <a:off x="5306695" y="1710690"/>
            <a:ext cx="6800850" cy="4265295"/>
          </a:xfrm>
          <a:prstGeom prst="rect">
            <a:avLst/>
          </a:prstGeom>
        </p:spPr>
      </p:pic>
      <p:sp>
        <p:nvSpPr>
          <p:cNvPr id="12" name="矩形 11"/>
          <p:cNvSpPr/>
          <p:nvPr/>
        </p:nvSpPr>
        <p:spPr>
          <a:xfrm>
            <a:off x="9452610" y="2300605"/>
            <a:ext cx="484505" cy="426720"/>
          </a:xfrm>
          <a:prstGeom prst="rect">
            <a:avLst/>
          </a:prstGeom>
          <a:ln w="25400">
            <a:solidFill>
              <a:srgbClr val="660874"/>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矩形 12"/>
          <p:cNvSpPr/>
          <p:nvPr/>
        </p:nvSpPr>
        <p:spPr>
          <a:xfrm>
            <a:off x="6907530" y="1624965"/>
            <a:ext cx="484505" cy="426720"/>
          </a:xfrm>
          <a:prstGeom prst="rect">
            <a:avLst/>
          </a:prstGeom>
          <a:ln w="25400">
            <a:solidFill>
              <a:srgbClr val="660874"/>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矩形 16"/>
          <p:cNvSpPr/>
          <p:nvPr/>
        </p:nvSpPr>
        <p:spPr>
          <a:xfrm>
            <a:off x="5601970" y="3205480"/>
            <a:ext cx="4396105" cy="1056005"/>
          </a:xfrm>
          <a:prstGeom prst="rect">
            <a:avLst/>
          </a:prstGeom>
          <a:ln w="25400">
            <a:solidFill>
              <a:srgbClr val="660874"/>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9" name="燕尾形箭头 18"/>
          <p:cNvSpPr/>
          <p:nvPr/>
        </p:nvSpPr>
        <p:spPr>
          <a:xfrm rot="20640000">
            <a:off x="4947285" y="2217420"/>
            <a:ext cx="1781175" cy="367030"/>
          </a:xfrm>
          <a:prstGeom prst="notchedRightArrow">
            <a:avLst>
              <a:gd name="adj1" fmla="val 50000"/>
              <a:gd name="adj2" fmla="val 125195"/>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燕尾形箭头 19"/>
          <p:cNvSpPr/>
          <p:nvPr/>
        </p:nvSpPr>
        <p:spPr>
          <a:xfrm rot="21120000">
            <a:off x="3804285" y="3949065"/>
            <a:ext cx="1781175" cy="367030"/>
          </a:xfrm>
          <a:prstGeom prst="notchedRightArrow">
            <a:avLst>
              <a:gd name="adj1" fmla="val 50000"/>
              <a:gd name="adj2" fmla="val 125195"/>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8125460" y="1659890"/>
            <a:ext cx="599440" cy="1056640"/>
          </a:xfrm>
          <a:prstGeom prst="rect">
            <a:avLst/>
          </a:prstGeom>
          <a:noFill/>
          <a:ln w="25400">
            <a:solidFill>
              <a:srgbClr val="660874"/>
            </a:solidFill>
          </a:ln>
          <a:extLst>
            <a:ext uri="{909E8E84-426E-40DD-AFC4-6F175D3DCCD1}">
              <a14:hiddenFill xmlns:a14="http://schemas.microsoft.com/office/drawing/2010/main">
                <a:solidFill>
                  <a:srgbClr val="66087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矩形 22"/>
          <p:cNvSpPr/>
          <p:nvPr/>
        </p:nvSpPr>
        <p:spPr>
          <a:xfrm>
            <a:off x="6907530" y="1624965"/>
            <a:ext cx="1812925" cy="426720"/>
          </a:xfrm>
          <a:prstGeom prst="rect">
            <a:avLst/>
          </a:prstGeom>
          <a:ln w="25400">
            <a:solidFill>
              <a:srgbClr val="660874"/>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矩形 23"/>
          <p:cNvSpPr/>
          <p:nvPr/>
        </p:nvSpPr>
        <p:spPr>
          <a:xfrm>
            <a:off x="5570855" y="1624965"/>
            <a:ext cx="1812925" cy="1092200"/>
          </a:xfrm>
          <a:prstGeom prst="rect">
            <a:avLst/>
          </a:prstGeom>
          <a:ln w="25400">
            <a:solidFill>
              <a:srgbClr val="660874"/>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6" name="燕尾形箭头 25"/>
          <p:cNvSpPr/>
          <p:nvPr/>
        </p:nvSpPr>
        <p:spPr>
          <a:xfrm rot="18000000">
            <a:off x="4398645" y="3616325"/>
            <a:ext cx="1781175" cy="367030"/>
          </a:xfrm>
          <a:prstGeom prst="notchedRightArrow">
            <a:avLst>
              <a:gd name="adj1" fmla="val 50000"/>
              <a:gd name="adj2" fmla="val 125195"/>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5570855" y="4438015"/>
            <a:ext cx="4396105" cy="843280"/>
          </a:xfrm>
          <a:prstGeom prst="rect">
            <a:avLst/>
          </a:prstGeom>
          <a:ln w="25400">
            <a:solidFill>
              <a:srgbClr val="660874"/>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250" fill="hold">
                                          <p:stCondLst>
                                            <p:cond delay="0"/>
                                          </p:stCondLst>
                                        </p:cTn>
                                        <p:tgtEl>
                                          <p:spTgt spid="11"/>
                                        </p:tgtEl>
                                        <p:attrNameLst>
                                          <p:attrName>style.visibility</p:attrName>
                                        </p:attrNameLst>
                                      </p:cBhvr>
                                      <p:to>
                                        <p:strVal val="visible"/>
                                      </p:to>
                                    </p:set>
                                    <p:animEffect transition="in" filter="blinds(horizontal)">
                                      <p:cBhvr>
                                        <p:cTn id="7" dur="25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250" fill="hold">
                                          <p:stCondLst>
                                            <p:cond delay="0"/>
                                          </p:stCondLst>
                                        </p:cTn>
                                        <p:tgtEl>
                                          <p:spTgt spid="7"/>
                                        </p:tgtEl>
                                        <p:attrNameLst>
                                          <p:attrName>style.visibility</p:attrName>
                                        </p:attrNameLst>
                                      </p:cBhvr>
                                      <p:to>
                                        <p:strVal val="visible"/>
                                      </p:to>
                                    </p:set>
                                    <p:animEffect transition="in" filter="blinds(horizontal)">
                                      <p:cBhvr>
                                        <p:cTn id="12" dur="250"/>
                                        <p:tgtEl>
                                          <p:spTgt spid="7"/>
                                        </p:tgtEl>
                                      </p:cBhvr>
                                    </p:animEffect>
                                  </p:childTnLst>
                                </p:cTn>
                              </p:par>
                              <p:par>
                                <p:cTn id="13" presetID="3" presetClass="entr" presetSubtype="10" fill="hold" grpId="0" nodeType="withEffect">
                                  <p:stCondLst>
                                    <p:cond delay="0"/>
                                  </p:stCondLst>
                                  <p:childTnLst>
                                    <p:set>
                                      <p:cBhvr>
                                        <p:cTn id="14" dur="250" fill="hold">
                                          <p:stCondLst>
                                            <p:cond delay="0"/>
                                          </p:stCondLst>
                                        </p:cTn>
                                        <p:tgtEl>
                                          <p:spTgt spid="19"/>
                                        </p:tgtEl>
                                        <p:attrNameLst>
                                          <p:attrName>style.visibility</p:attrName>
                                        </p:attrNameLst>
                                      </p:cBhvr>
                                      <p:to>
                                        <p:strVal val="visible"/>
                                      </p:to>
                                    </p:set>
                                    <p:animEffect transition="in" filter="blinds(horizontal)">
                                      <p:cBhvr>
                                        <p:cTn id="15" dur="250"/>
                                        <p:tgtEl>
                                          <p:spTgt spid="19"/>
                                        </p:tgtEl>
                                      </p:cBhvr>
                                    </p:animEffect>
                                  </p:childTnLst>
                                </p:cTn>
                              </p:par>
                              <p:par>
                                <p:cTn id="16" presetID="3" presetClass="entr" presetSubtype="10" fill="hold" grpId="2" nodeType="withEffect">
                                  <p:stCondLst>
                                    <p:cond delay="0"/>
                                  </p:stCondLst>
                                  <p:childTnLst>
                                    <p:set>
                                      <p:cBhvr>
                                        <p:cTn id="17" dur="250" fill="hold">
                                          <p:stCondLst>
                                            <p:cond delay="0"/>
                                          </p:stCondLst>
                                        </p:cTn>
                                        <p:tgtEl>
                                          <p:spTgt spid="13"/>
                                        </p:tgtEl>
                                        <p:attrNameLst>
                                          <p:attrName>style.visibility</p:attrName>
                                        </p:attrNameLst>
                                      </p:cBhvr>
                                      <p:to>
                                        <p:strVal val="visible"/>
                                      </p:to>
                                    </p:set>
                                    <p:animEffect transition="in" filter="blinds(horizontal)">
                                      <p:cBhvr>
                                        <p:cTn id="18" dur="250"/>
                                        <p:tgtEl>
                                          <p:spTgt spid="13"/>
                                        </p:tgtEl>
                                      </p:cBhvr>
                                    </p:animEffect>
                                  </p:childTnLst>
                                </p:cTn>
                              </p:par>
                              <p:par>
                                <p:cTn id="19" presetID="3" presetClass="entr" presetSubtype="10" fill="hold" grpId="2" nodeType="withEffect">
                                  <p:stCondLst>
                                    <p:cond delay="0"/>
                                  </p:stCondLst>
                                  <p:childTnLst>
                                    <p:set>
                                      <p:cBhvr>
                                        <p:cTn id="20" dur="250" fill="hold">
                                          <p:stCondLst>
                                            <p:cond delay="0"/>
                                          </p:stCondLst>
                                        </p:cTn>
                                        <p:tgtEl>
                                          <p:spTgt spid="12"/>
                                        </p:tgtEl>
                                        <p:attrNameLst>
                                          <p:attrName>style.visibility</p:attrName>
                                        </p:attrNameLst>
                                      </p:cBhvr>
                                      <p:to>
                                        <p:strVal val="visible"/>
                                      </p:to>
                                    </p:set>
                                    <p:animEffect transition="in" filter="blinds(horizontal)">
                                      <p:cBhvr>
                                        <p:cTn id="21" dur="25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250" fill="hold">
                                          <p:stCondLst>
                                            <p:cond delay="0"/>
                                          </p:stCondLst>
                                        </p:cTn>
                                        <p:tgtEl>
                                          <p:spTgt spid="3"/>
                                        </p:tgtEl>
                                        <p:attrNameLst>
                                          <p:attrName>style.visibility</p:attrName>
                                        </p:attrNameLst>
                                      </p:cBhvr>
                                      <p:to>
                                        <p:strVal val="visible"/>
                                      </p:to>
                                    </p:set>
                                    <p:animEffect transition="in" filter="blinds(horizontal)">
                                      <p:cBhvr>
                                        <p:cTn id="26" dur="250"/>
                                        <p:tgtEl>
                                          <p:spTgt spid="3"/>
                                        </p:tgtEl>
                                      </p:cBhvr>
                                    </p:animEffect>
                                  </p:childTnLst>
                                </p:cTn>
                              </p:par>
                              <p:par>
                                <p:cTn id="27" presetID="3" presetClass="exit" presetSubtype="10" fill="hold" grpId="0" nodeType="withEffect">
                                  <p:stCondLst>
                                    <p:cond delay="0"/>
                                  </p:stCondLst>
                                  <p:childTnLst>
                                    <p:animEffect transition="out" filter="blinds(horizontal)">
                                      <p:cBhvr>
                                        <p:cTn id="28" dur="249"/>
                                        <p:tgtEl>
                                          <p:spTgt spid="12"/>
                                        </p:tgtEl>
                                      </p:cBhvr>
                                    </p:animEffect>
                                    <p:set>
                                      <p:cBhvr>
                                        <p:cTn id="29" dur="1" fill="hold">
                                          <p:stCondLst>
                                            <p:cond delay="249"/>
                                          </p:stCondLst>
                                        </p:cTn>
                                        <p:tgtEl>
                                          <p:spTgt spid="12"/>
                                        </p:tgtEl>
                                        <p:attrNameLst>
                                          <p:attrName>style.visibility</p:attrName>
                                        </p:attrNameLst>
                                      </p:cBhvr>
                                      <p:to>
                                        <p:strVal val="hidden"/>
                                      </p:to>
                                    </p:set>
                                  </p:childTnLst>
                                </p:cTn>
                              </p:par>
                              <p:par>
                                <p:cTn id="30" presetID="3" presetClass="exit" presetSubtype="10" fill="hold" grpId="0" nodeType="withEffect">
                                  <p:stCondLst>
                                    <p:cond delay="0"/>
                                  </p:stCondLst>
                                  <p:childTnLst>
                                    <p:animEffect transition="out" filter="blinds(horizontal)">
                                      <p:cBhvr>
                                        <p:cTn id="31" dur="249"/>
                                        <p:tgtEl>
                                          <p:spTgt spid="13"/>
                                        </p:tgtEl>
                                      </p:cBhvr>
                                    </p:animEffect>
                                    <p:set>
                                      <p:cBhvr>
                                        <p:cTn id="32" dur="1" fill="hold">
                                          <p:stCondLst>
                                            <p:cond delay="249"/>
                                          </p:stCondLst>
                                        </p:cTn>
                                        <p:tgtEl>
                                          <p:spTgt spid="13"/>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250" fill="hold">
                                          <p:stCondLst>
                                            <p:cond delay="0"/>
                                          </p:stCondLst>
                                        </p:cTn>
                                        <p:tgtEl>
                                          <p:spTgt spid="17"/>
                                        </p:tgtEl>
                                        <p:attrNameLst>
                                          <p:attrName>style.visibility</p:attrName>
                                        </p:attrNameLst>
                                      </p:cBhvr>
                                      <p:to>
                                        <p:strVal val="visible"/>
                                      </p:to>
                                    </p:set>
                                    <p:animEffect transition="in" filter="blinds(horizontal)">
                                      <p:cBhvr>
                                        <p:cTn id="35" dur="250"/>
                                        <p:tgtEl>
                                          <p:spTgt spid="17"/>
                                        </p:tgtEl>
                                      </p:cBhvr>
                                    </p:animEffect>
                                  </p:childTnLst>
                                </p:cTn>
                              </p:par>
                              <p:par>
                                <p:cTn id="36" presetID="3" presetClass="exit" presetSubtype="10" fill="hold" grpId="2" nodeType="withEffect">
                                  <p:stCondLst>
                                    <p:cond delay="0"/>
                                  </p:stCondLst>
                                  <p:childTnLst>
                                    <p:animEffect transition="out" filter="blinds(horizontal)">
                                      <p:cBhvr>
                                        <p:cTn id="37" dur="249"/>
                                        <p:tgtEl>
                                          <p:spTgt spid="19"/>
                                        </p:tgtEl>
                                      </p:cBhvr>
                                    </p:animEffect>
                                    <p:set>
                                      <p:cBhvr>
                                        <p:cTn id="38" dur="1" fill="hold">
                                          <p:stCondLst>
                                            <p:cond delay="249"/>
                                          </p:stCondLst>
                                        </p:cTn>
                                        <p:tgtEl>
                                          <p:spTgt spid="19"/>
                                        </p:tgtEl>
                                        <p:attrNameLst>
                                          <p:attrName>style.visibility</p:attrName>
                                        </p:attrNameLst>
                                      </p:cBhvr>
                                      <p:to>
                                        <p:strVal val="hidden"/>
                                      </p:to>
                                    </p:set>
                                  </p:childTnLst>
                                </p:cTn>
                              </p:par>
                              <p:par>
                                <p:cTn id="39" presetID="3" presetClass="entr" presetSubtype="10" fill="hold" grpId="0" nodeType="withEffect">
                                  <p:stCondLst>
                                    <p:cond delay="0"/>
                                  </p:stCondLst>
                                  <p:childTnLst>
                                    <p:set>
                                      <p:cBhvr>
                                        <p:cTn id="40" dur="250" fill="hold">
                                          <p:stCondLst>
                                            <p:cond delay="0"/>
                                          </p:stCondLst>
                                        </p:cTn>
                                        <p:tgtEl>
                                          <p:spTgt spid="20"/>
                                        </p:tgtEl>
                                        <p:attrNameLst>
                                          <p:attrName>style.visibility</p:attrName>
                                        </p:attrNameLst>
                                      </p:cBhvr>
                                      <p:to>
                                        <p:strVal val="visible"/>
                                      </p:to>
                                    </p:set>
                                    <p:animEffect transition="in" filter="blinds(horizontal)">
                                      <p:cBhvr>
                                        <p:cTn id="41" dur="250"/>
                                        <p:tgtEl>
                                          <p:spTgt spid="20"/>
                                        </p:tgtEl>
                                      </p:cBhvr>
                                    </p:animEffect>
                                  </p:childTnLst>
                                </p:cTn>
                              </p:par>
                              <p:par>
                                <p:cTn id="42" presetID="3" presetClass="entr" presetSubtype="10" fill="hold" grpId="0" nodeType="withEffect">
                                  <p:stCondLst>
                                    <p:cond delay="0"/>
                                  </p:stCondLst>
                                  <p:childTnLst>
                                    <p:set>
                                      <p:cBhvr>
                                        <p:cTn id="43" dur="250" fill="hold">
                                          <p:stCondLst>
                                            <p:cond delay="0"/>
                                          </p:stCondLst>
                                        </p:cTn>
                                        <p:tgtEl>
                                          <p:spTgt spid="21"/>
                                        </p:tgtEl>
                                        <p:attrNameLst>
                                          <p:attrName>style.visibility</p:attrName>
                                        </p:attrNameLst>
                                      </p:cBhvr>
                                      <p:to>
                                        <p:strVal val="visible"/>
                                      </p:to>
                                    </p:set>
                                    <p:animEffect transition="in" filter="blinds(horizontal)">
                                      <p:cBhvr>
                                        <p:cTn id="44" dur="25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250" fill="hold">
                                          <p:stCondLst>
                                            <p:cond delay="0"/>
                                          </p:stCondLst>
                                        </p:cTn>
                                        <p:tgtEl>
                                          <p:spTgt spid="9"/>
                                        </p:tgtEl>
                                        <p:attrNameLst>
                                          <p:attrName>style.visibility</p:attrName>
                                        </p:attrNameLst>
                                      </p:cBhvr>
                                      <p:to>
                                        <p:strVal val="visible"/>
                                      </p:to>
                                    </p:set>
                                    <p:animEffect transition="in" filter="blinds(horizontal)">
                                      <p:cBhvr>
                                        <p:cTn id="49" dur="250"/>
                                        <p:tgtEl>
                                          <p:spTgt spid="9"/>
                                        </p:tgtEl>
                                      </p:cBhvr>
                                    </p:animEffect>
                                  </p:childTnLst>
                                </p:cTn>
                              </p:par>
                              <p:par>
                                <p:cTn id="50" presetID="3" presetClass="exit" presetSubtype="10" fill="hold" grpId="2" nodeType="withEffect">
                                  <p:stCondLst>
                                    <p:cond delay="0"/>
                                  </p:stCondLst>
                                  <p:childTnLst>
                                    <p:animEffect transition="out" filter="blinds(horizontal)">
                                      <p:cBhvr>
                                        <p:cTn id="51" dur="249"/>
                                        <p:tgtEl>
                                          <p:spTgt spid="20"/>
                                        </p:tgtEl>
                                      </p:cBhvr>
                                    </p:animEffect>
                                    <p:set>
                                      <p:cBhvr>
                                        <p:cTn id="52" dur="1" fill="hold">
                                          <p:stCondLst>
                                            <p:cond delay="249"/>
                                          </p:stCondLst>
                                        </p:cTn>
                                        <p:tgtEl>
                                          <p:spTgt spid="20"/>
                                        </p:tgtEl>
                                        <p:attrNameLst>
                                          <p:attrName>style.visibility</p:attrName>
                                        </p:attrNameLst>
                                      </p:cBhvr>
                                      <p:to>
                                        <p:strVal val="hidden"/>
                                      </p:to>
                                    </p:set>
                                  </p:childTnLst>
                                </p:cTn>
                              </p:par>
                              <p:par>
                                <p:cTn id="53" presetID="3" presetClass="exit" presetSubtype="10" fill="hold" grpId="2" nodeType="withEffect">
                                  <p:stCondLst>
                                    <p:cond delay="0"/>
                                  </p:stCondLst>
                                  <p:childTnLst>
                                    <p:animEffect transition="out" filter="blinds(horizontal)">
                                      <p:cBhvr>
                                        <p:cTn id="54" dur="249"/>
                                        <p:tgtEl>
                                          <p:spTgt spid="21"/>
                                        </p:tgtEl>
                                      </p:cBhvr>
                                    </p:animEffect>
                                    <p:set>
                                      <p:cBhvr>
                                        <p:cTn id="55" dur="1" fill="hold">
                                          <p:stCondLst>
                                            <p:cond delay="249"/>
                                          </p:stCondLst>
                                        </p:cTn>
                                        <p:tgtEl>
                                          <p:spTgt spid="21"/>
                                        </p:tgtEl>
                                        <p:attrNameLst>
                                          <p:attrName>style.visibility</p:attrName>
                                        </p:attrNameLst>
                                      </p:cBhvr>
                                      <p:to>
                                        <p:strVal val="hidden"/>
                                      </p:to>
                                    </p:set>
                                  </p:childTnLst>
                                </p:cTn>
                              </p:par>
                              <p:par>
                                <p:cTn id="56" presetID="3" presetClass="exit" presetSubtype="10" fill="hold" grpId="2" nodeType="withEffect">
                                  <p:stCondLst>
                                    <p:cond delay="0"/>
                                  </p:stCondLst>
                                  <p:childTnLst>
                                    <p:animEffect transition="out" filter="blinds(horizontal)">
                                      <p:cBhvr>
                                        <p:cTn id="57" dur="249"/>
                                        <p:tgtEl>
                                          <p:spTgt spid="17"/>
                                        </p:tgtEl>
                                      </p:cBhvr>
                                    </p:animEffect>
                                    <p:set>
                                      <p:cBhvr>
                                        <p:cTn id="58" dur="1" fill="hold">
                                          <p:stCondLst>
                                            <p:cond delay="249"/>
                                          </p:stCondLst>
                                        </p:cTn>
                                        <p:tgtEl>
                                          <p:spTgt spid="17"/>
                                        </p:tgtEl>
                                        <p:attrNameLst>
                                          <p:attrName>style.visibility</p:attrName>
                                        </p:attrNameLst>
                                      </p:cBhvr>
                                      <p:to>
                                        <p:strVal val="hidden"/>
                                      </p:to>
                                    </p:set>
                                  </p:childTnLst>
                                </p:cTn>
                              </p:par>
                              <p:par>
                                <p:cTn id="59" presetID="3" presetClass="entr" presetSubtype="10" fill="hold" grpId="2" nodeType="withEffect">
                                  <p:stCondLst>
                                    <p:cond delay="0"/>
                                  </p:stCondLst>
                                  <p:childTnLst>
                                    <p:set>
                                      <p:cBhvr>
                                        <p:cTn id="60" dur="250" fill="hold">
                                          <p:stCondLst>
                                            <p:cond delay="0"/>
                                          </p:stCondLst>
                                        </p:cTn>
                                        <p:tgtEl>
                                          <p:spTgt spid="23"/>
                                        </p:tgtEl>
                                        <p:attrNameLst>
                                          <p:attrName>style.visibility</p:attrName>
                                        </p:attrNameLst>
                                      </p:cBhvr>
                                      <p:to>
                                        <p:strVal val="visible"/>
                                      </p:to>
                                    </p:set>
                                    <p:animEffect transition="in" filter="blinds(horizontal)">
                                      <p:cBhvr>
                                        <p:cTn id="61" dur="250"/>
                                        <p:tgtEl>
                                          <p:spTgt spid="23"/>
                                        </p:tgtEl>
                                      </p:cBhvr>
                                    </p:animEffect>
                                  </p:childTnLst>
                                </p:cTn>
                              </p:par>
                              <p:par>
                                <p:cTn id="62" presetID="3" presetClass="entr" presetSubtype="10" fill="hold" grpId="2" nodeType="withEffect">
                                  <p:stCondLst>
                                    <p:cond delay="0"/>
                                  </p:stCondLst>
                                  <p:childTnLst>
                                    <p:set>
                                      <p:cBhvr>
                                        <p:cTn id="63" dur="250" fill="hold">
                                          <p:stCondLst>
                                            <p:cond delay="0"/>
                                          </p:stCondLst>
                                        </p:cTn>
                                        <p:tgtEl>
                                          <p:spTgt spid="24"/>
                                        </p:tgtEl>
                                        <p:attrNameLst>
                                          <p:attrName>style.visibility</p:attrName>
                                        </p:attrNameLst>
                                      </p:cBhvr>
                                      <p:to>
                                        <p:strVal val="visible"/>
                                      </p:to>
                                    </p:set>
                                    <p:animEffect transition="in" filter="blinds(horizontal)">
                                      <p:cBhvr>
                                        <p:cTn id="64" dur="250"/>
                                        <p:tgtEl>
                                          <p:spTgt spid="24"/>
                                        </p:tgtEl>
                                      </p:cBhvr>
                                    </p:animEffect>
                                  </p:childTnLst>
                                </p:cTn>
                              </p:par>
                              <p:par>
                                <p:cTn id="65" presetID="3" presetClass="entr" presetSubtype="10" fill="hold" grpId="0" nodeType="withEffect">
                                  <p:stCondLst>
                                    <p:cond delay="0"/>
                                  </p:stCondLst>
                                  <p:childTnLst>
                                    <p:set>
                                      <p:cBhvr>
                                        <p:cTn id="66" dur="250" fill="hold">
                                          <p:stCondLst>
                                            <p:cond delay="0"/>
                                          </p:stCondLst>
                                        </p:cTn>
                                        <p:tgtEl>
                                          <p:spTgt spid="26"/>
                                        </p:tgtEl>
                                        <p:attrNameLst>
                                          <p:attrName>style.visibility</p:attrName>
                                        </p:attrNameLst>
                                      </p:cBhvr>
                                      <p:to>
                                        <p:strVal val="visible"/>
                                      </p:to>
                                    </p:set>
                                    <p:animEffect transition="in" filter="blinds(horizontal)">
                                      <p:cBhvr>
                                        <p:cTn id="67" dur="250"/>
                                        <p:tgtEl>
                                          <p:spTgt spid="26"/>
                                        </p:tgtEl>
                                      </p:cBhvr>
                                    </p:animEffect>
                                  </p:childTnLst>
                                </p:cTn>
                              </p:par>
                              <p:par>
                                <p:cTn id="68" presetID="3" presetClass="entr" presetSubtype="10" fill="hold" grpId="2" nodeType="withEffect">
                                  <p:stCondLst>
                                    <p:cond delay="0"/>
                                  </p:stCondLst>
                                  <p:childTnLst>
                                    <p:set>
                                      <p:cBhvr>
                                        <p:cTn id="69" dur="250" fill="hold">
                                          <p:stCondLst>
                                            <p:cond delay="0"/>
                                          </p:stCondLst>
                                        </p:cTn>
                                        <p:tgtEl>
                                          <p:spTgt spid="2"/>
                                        </p:tgtEl>
                                        <p:attrNameLst>
                                          <p:attrName>style.visibility</p:attrName>
                                        </p:attrNameLst>
                                      </p:cBhvr>
                                      <p:to>
                                        <p:strVal val="visible"/>
                                      </p:to>
                                    </p:set>
                                    <p:animEffect transition="in" filter="blinds(horizontal)">
                                      <p:cBhvr>
                                        <p:cTn id="70"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3" grpId="0" bldLvl="0" animBg="1"/>
      <p:bldP spid="9" grpId="0" bldLvl="0" animBg="1"/>
      <p:bldP spid="12" grpId="0" bldLvl="0" animBg="1"/>
      <p:bldP spid="13" grpId="0" bldLvl="0" animBg="1"/>
      <p:bldP spid="12" grpId="1" animBg="1"/>
      <p:bldP spid="13" grpId="1" animBg="1"/>
      <p:bldP spid="17" grpId="0" bldLvl="0" animBg="1"/>
      <p:bldP spid="17" grpId="1" animBg="1"/>
      <p:bldP spid="19" grpId="0" animBg="1"/>
      <p:bldP spid="19" grpId="1" animBg="1"/>
      <p:bldP spid="13" grpId="2" animBg="1"/>
      <p:bldP spid="12" grpId="2" animBg="1"/>
      <p:bldP spid="19" grpId="2" animBg="1"/>
      <p:bldP spid="20" grpId="0" bldLvl="0" animBg="1"/>
      <p:bldP spid="20" grpId="1" animBg="1"/>
      <p:bldP spid="20" grpId="2" bldLvl="0" animBg="1"/>
      <p:bldP spid="21" grpId="0" animBg="1"/>
      <p:bldP spid="21" grpId="1" animBg="1"/>
      <p:bldP spid="21" grpId="2" animBg="1"/>
      <p:bldP spid="17" grpId="2" animBg="1"/>
      <p:bldP spid="23" grpId="1" animBg="1"/>
      <p:bldP spid="23" grpId="2" bldLvl="0" animBg="1"/>
      <p:bldP spid="24" grpId="1" animBg="1"/>
      <p:bldP spid="24" grpId="2" bldLvl="0" animBg="1"/>
      <p:bldP spid="26" grpId="0" bldLvl="0" animBg="1"/>
      <p:bldP spid="26" grpId="1" animBg="1"/>
      <p:bldP spid="2" grpId="1" animBg="1"/>
      <p:bldP spid="2" grpId="2"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1505"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16" name="组合 15"/>
          <p:cNvGrpSpPr/>
          <p:nvPr/>
        </p:nvGrpSpPr>
        <p:grpSpPr>
          <a:xfrm>
            <a:off x="7050405" y="14400"/>
            <a:ext cx="2556000" cy="1011555"/>
            <a:chOff x="2920" y="0"/>
            <a:chExt cx="4408" cy="1593"/>
          </a:xfrm>
        </p:grpSpPr>
        <p:sp>
          <p:nvSpPr>
            <p:cNvPr id="10" name="文本框 9"/>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设计实现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7" name="矩形 6"/>
          <p:cNvSpPr/>
          <p:nvPr/>
        </p:nvSpPr>
        <p:spPr>
          <a:xfrm>
            <a:off x="871220" y="1918335"/>
            <a:ext cx="5295900" cy="1645285"/>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rPr>
              <a:t>           </a:t>
            </a:r>
            <a:r>
              <a:rPr lang="zh-CN" altLang="en-US" dirty="0">
                <a:solidFill>
                  <a:srgbClr val="660874"/>
                </a:solidFill>
                <a:latin typeface="黑体" panose="02010609060101010101" charset="-122"/>
                <a:ea typeface="黑体" panose="02010609060101010101" charset="-122"/>
                <a:cs typeface="黑体" panose="02010609060101010101" charset="-122"/>
              </a:rPr>
              <a:t>表示某个具体的任务</a:t>
            </a:r>
            <a:endParaRPr lang="zh-CN" altLang="en-US" dirty="0">
              <a:solidFill>
                <a:schemeClr val="tx1"/>
              </a:solidFill>
              <a:latin typeface="黑体" panose="02010609060101010101" charset="-122"/>
              <a:ea typeface="黑体" panose="02010609060101010101" charset="-122"/>
              <a:cs typeface="黑体" panose="02010609060101010101" charset="-122"/>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表示执行流所处的地址空间、占用的资源</a:t>
            </a:r>
            <a:endParaRPr lang="en-US" altLang="zh-CN" sz="2000" dirty="0">
              <a:solidFill>
                <a:schemeClr val="tx1"/>
              </a:solidFill>
              <a:latin typeface="黑体" panose="02010609060101010101" charset="-122"/>
              <a:ea typeface="黑体" panose="02010609060101010101" charset="-122"/>
              <a:cs typeface="黑体" panose="02010609060101010101" charset="-122"/>
              <a:sym typeface="+mn-ea"/>
            </a:endParaRPr>
          </a:p>
          <a:p>
            <a:pPr indent="457200" eaLnBrk="1" fontAlgn="auto" hangingPunct="1">
              <a:lnSpc>
                <a:spcPct val="100000"/>
              </a:lnSpc>
              <a:spcBef>
                <a:spcPts val="0"/>
              </a:spcBef>
              <a:spcAft>
                <a:spcPts val="0"/>
              </a:spcAft>
              <a:buFont typeface="Wingdings" panose="05000000000000000000" pitchFamily="2" charset="2"/>
              <a:buNone/>
              <a:defRPr/>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表示执行流运行的特权级</a:t>
            </a:r>
            <a:endParaRPr lang="en-US" altLang="zh-CN" sz="2000" dirty="0">
              <a:solidFill>
                <a:schemeClr val="tx1"/>
              </a:solidFill>
              <a:latin typeface="黑体" panose="02010609060101010101" charset="-122"/>
              <a:ea typeface="黑体" panose="02010609060101010101" charset="-122"/>
              <a:cs typeface="黑体" panose="02010609060101010101" charset="-122"/>
            </a:endParaRPr>
          </a:p>
          <a:p>
            <a:pPr lvl="0" indent="457200">
              <a:lnSpc>
                <a:spcPct val="100000"/>
              </a:lnSpc>
              <a:spcBef>
                <a:spcPts val="0"/>
              </a:spcBef>
              <a:spcAft>
                <a:spcPts val="0"/>
              </a:spcAft>
            </a:pPr>
            <a:r>
              <a:rPr lang="en-US" altLang="zh-CN" sz="2000" dirty="0">
                <a:solidFill>
                  <a:schemeClr val="tx1"/>
                </a:solidFill>
                <a:latin typeface="黑体" panose="02010609060101010101" charset="-122"/>
                <a:ea typeface="黑体" panose="02010609060101010101" charset="-122"/>
                <a:cs typeface="黑体" panose="02010609060101010101" charset="-122"/>
                <a:sym typeface="+mn-ea"/>
              </a:rPr>
              <a:t>表示执行流</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的函数调用</a:t>
            </a:r>
            <a:r>
              <a:rPr lang="zh-CN" altLang="en-US" sz="2000" dirty="0">
                <a:solidFill>
                  <a:schemeClr val="tx1"/>
                </a:solidFill>
                <a:latin typeface="黑体" panose="02010609060101010101" charset="-122"/>
                <a:ea typeface="黑体" panose="02010609060101010101" charset="-122"/>
                <a:cs typeface="黑体" panose="02010609060101010101" charset="-122"/>
                <a:sym typeface="+mn-ea"/>
              </a:rPr>
              <a:t>状态</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8" name="矩形 17"/>
          <p:cNvSpPr/>
          <p:nvPr/>
        </p:nvSpPr>
        <p:spPr>
          <a:xfrm>
            <a:off x="156845" y="875665"/>
            <a:ext cx="3943985"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基于执行流的任务模型</a:t>
            </a:r>
            <a:r>
              <a:rPr lang="zh-CN" altLang="en-US" sz="2400" dirty="0">
                <a:solidFill>
                  <a:schemeClr val="bg1"/>
                </a:solidFill>
                <a:latin typeface="黑体" panose="02010609060101010101" charset="-122"/>
                <a:ea typeface="黑体" panose="02010609060101010101" charset="-122"/>
                <a:cs typeface="Times New Roman" panose="02020603050405020304" charset="0"/>
              </a:rPr>
              <a:t>设计</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pic>
        <p:nvPicPr>
          <p:cNvPr id="2" name="334E55B0-647D-440b-865C-3EC943EB4CBC-4" descr="wpsoffice"/>
          <p:cNvPicPr>
            <a:picLocks noChangeAspect="1"/>
          </p:cNvPicPr>
          <p:nvPr>
            <p:custDataLst>
              <p:tags r:id="rId1"/>
            </p:custDataLst>
          </p:nvPr>
        </p:nvPicPr>
        <p:blipFill>
          <a:blip r:embed="rId2"/>
          <a:stretch>
            <a:fillRect/>
          </a:stretch>
        </p:blipFill>
        <p:spPr>
          <a:xfrm>
            <a:off x="954405" y="2148205"/>
            <a:ext cx="1635125" cy="313690"/>
          </a:xfrm>
          <a:prstGeom prst="rect">
            <a:avLst/>
          </a:prstGeom>
          <a:ln>
            <a:noFill/>
          </a:ln>
        </p:spPr>
      </p:pic>
      <p:pic>
        <p:nvPicPr>
          <p:cNvPr id="3" name="334E55B0-647D-440b-865C-3EC943EB4CBC-1" descr="wpsoffice"/>
          <p:cNvPicPr>
            <a:picLocks noChangeAspect="1"/>
          </p:cNvPicPr>
          <p:nvPr/>
        </p:nvPicPr>
        <p:blipFill>
          <a:blip r:embed="rId3"/>
          <a:stretch>
            <a:fillRect/>
          </a:stretch>
        </p:blipFill>
        <p:spPr>
          <a:xfrm>
            <a:off x="1154430" y="2640965"/>
            <a:ext cx="216000" cy="216000"/>
          </a:xfrm>
          <a:prstGeom prst="rect">
            <a:avLst/>
          </a:prstGeom>
        </p:spPr>
      </p:pic>
      <p:pic>
        <p:nvPicPr>
          <p:cNvPr id="9" name="334E55B0-647D-440b-865C-3EC943EB4CBC-2" descr="wpsoffice"/>
          <p:cNvPicPr>
            <a:picLocks noChangeAspect="1"/>
          </p:cNvPicPr>
          <p:nvPr/>
        </p:nvPicPr>
        <p:blipFill>
          <a:blip r:embed="rId4"/>
          <a:stretch>
            <a:fillRect/>
          </a:stretch>
        </p:blipFill>
        <p:spPr>
          <a:xfrm>
            <a:off x="1153795" y="2946400"/>
            <a:ext cx="215571" cy="216000"/>
          </a:xfrm>
          <a:prstGeom prst="rect">
            <a:avLst/>
          </a:prstGeom>
        </p:spPr>
      </p:pic>
      <p:pic>
        <p:nvPicPr>
          <p:cNvPr id="11" name="334E55B0-647D-440b-865C-3EC943EB4CBC-3" descr="wpsoffice"/>
          <p:cNvPicPr>
            <a:picLocks noChangeAspect="1"/>
          </p:cNvPicPr>
          <p:nvPr/>
        </p:nvPicPr>
        <p:blipFill>
          <a:blip r:embed="rId5"/>
          <a:stretch>
            <a:fillRect/>
          </a:stretch>
        </p:blipFill>
        <p:spPr>
          <a:xfrm>
            <a:off x="1154430" y="3251835"/>
            <a:ext cx="215660" cy="216000"/>
          </a:xfrm>
          <a:prstGeom prst="rect">
            <a:avLst/>
          </a:prstGeom>
        </p:spPr>
      </p:pic>
      <p:grpSp>
        <p:nvGrpSpPr>
          <p:cNvPr id="28" name="组合 27"/>
          <p:cNvGrpSpPr/>
          <p:nvPr/>
        </p:nvGrpSpPr>
        <p:grpSpPr>
          <a:xfrm>
            <a:off x="6394450" y="977265"/>
            <a:ext cx="5471795" cy="5223510"/>
            <a:chOff x="10189" y="2236"/>
            <a:chExt cx="8617" cy="8226"/>
          </a:xfrm>
        </p:grpSpPr>
        <p:pic>
          <p:nvPicPr>
            <p:cNvPr id="21" name="图片 20" descr="task_switching"/>
            <p:cNvPicPr>
              <a:picLocks noChangeAspect="1"/>
            </p:cNvPicPr>
            <p:nvPr/>
          </p:nvPicPr>
          <p:blipFill>
            <a:blip r:embed="rId6"/>
            <a:stretch>
              <a:fillRect/>
            </a:stretch>
          </p:blipFill>
          <p:spPr>
            <a:xfrm>
              <a:off x="10189" y="2933"/>
              <a:ext cx="8617" cy="7529"/>
            </a:xfrm>
            <a:prstGeom prst="rect">
              <a:avLst/>
            </a:prstGeom>
          </p:spPr>
        </p:pic>
        <p:sp>
          <p:nvSpPr>
            <p:cNvPr id="23" name="矩形 22"/>
            <p:cNvSpPr/>
            <p:nvPr/>
          </p:nvSpPr>
          <p:spPr>
            <a:xfrm>
              <a:off x="13491" y="2236"/>
              <a:ext cx="1757" cy="567"/>
            </a:xfrm>
            <a:prstGeom prst="rect">
              <a:avLst/>
            </a:prstGeom>
            <a:no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solidFill>
                    <a:srgbClr val="660874"/>
                  </a:solidFill>
                  <a:latin typeface="黑体" panose="02010609060101010101" charset="-122"/>
                  <a:ea typeface="黑体" panose="02010609060101010101" charset="-122"/>
                </a:rPr>
                <a:t>分类维度</a:t>
              </a:r>
              <a:endParaRPr lang="zh-CN" altLang="en-US">
                <a:solidFill>
                  <a:srgbClr val="660874"/>
                </a:solidFill>
                <a:latin typeface="黑体" panose="02010609060101010101" charset="-122"/>
                <a:ea typeface="黑体" panose="02010609060101010101" charset="-122"/>
              </a:endParaRPr>
            </a:p>
          </p:txBody>
        </p:sp>
        <p:cxnSp>
          <p:nvCxnSpPr>
            <p:cNvPr id="25" name="直接箭头连接符 24"/>
            <p:cNvCxnSpPr>
              <a:stCxn id="23" idx="2"/>
            </p:cNvCxnSpPr>
            <p:nvPr/>
          </p:nvCxnSpPr>
          <p:spPr>
            <a:xfrm flipH="1">
              <a:off x="10953" y="2803"/>
              <a:ext cx="3417" cy="412"/>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a:stCxn id="23" idx="2"/>
            </p:cNvCxnSpPr>
            <p:nvPr/>
          </p:nvCxnSpPr>
          <p:spPr>
            <a:xfrm flipH="1">
              <a:off x="12585" y="2803"/>
              <a:ext cx="1785" cy="444"/>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a:stCxn id="23" idx="2"/>
            </p:cNvCxnSpPr>
            <p:nvPr/>
          </p:nvCxnSpPr>
          <p:spPr>
            <a:xfrm>
              <a:off x="14370" y="2803"/>
              <a:ext cx="1639" cy="412"/>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grpSp>
      <p:sp>
        <p:nvSpPr>
          <p:cNvPr id="22" name="矩形 21"/>
          <p:cNvSpPr/>
          <p:nvPr/>
        </p:nvSpPr>
        <p:spPr>
          <a:xfrm>
            <a:off x="7306945" y="2803525"/>
            <a:ext cx="4392000" cy="257810"/>
          </a:xfrm>
          <a:prstGeom prst="rect">
            <a:avLst/>
          </a:prstGeom>
          <a:noFill/>
          <a:ln w="25400" cap="flat" cmpd="sng">
            <a:solidFill>
              <a:srgbClr val="660874"/>
            </a:solidFill>
            <a:prstDash val="solid"/>
            <a:miter lim="800000"/>
          </a:ln>
          <a:extLst>
            <a:ext uri="{909E8E84-426E-40DD-AFC4-6F175D3DCCD1}">
              <a14:hiddenFill xmlns:a14="http://schemas.microsoft.com/office/drawing/2010/main">
                <a:solidFill>
                  <a:srgbClr val="66087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4" name="矩形 23"/>
          <p:cNvSpPr/>
          <p:nvPr/>
        </p:nvSpPr>
        <p:spPr>
          <a:xfrm>
            <a:off x="7306945" y="4141470"/>
            <a:ext cx="4392295" cy="257810"/>
          </a:xfrm>
          <a:prstGeom prst="rect">
            <a:avLst/>
          </a:prstGeom>
          <a:noFill/>
          <a:ln w="25400" cap="flat" cmpd="sng">
            <a:solidFill>
              <a:srgbClr val="660874"/>
            </a:solidFill>
            <a:prstDash val="solid"/>
            <a:miter lim="800000"/>
          </a:ln>
          <a:extLst>
            <a:ext uri="{909E8E84-426E-40DD-AFC4-6F175D3DCCD1}">
              <a14:hiddenFill xmlns:a14="http://schemas.microsoft.com/office/drawing/2010/main">
                <a:solidFill>
                  <a:srgbClr val="66087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nvSpPr>
        <p:spPr>
          <a:xfrm>
            <a:off x="7306945" y="5864860"/>
            <a:ext cx="4392295" cy="257810"/>
          </a:xfrm>
          <a:prstGeom prst="rect">
            <a:avLst/>
          </a:prstGeom>
          <a:noFill/>
          <a:ln w="25400" cap="flat" cmpd="sng">
            <a:solidFill>
              <a:srgbClr val="660874"/>
            </a:solidFill>
            <a:prstDash val="solid"/>
            <a:miter lim="800000"/>
          </a:ln>
          <a:extLst>
            <a:ext uri="{909E8E84-426E-40DD-AFC4-6F175D3DCCD1}">
              <a14:hiddenFill xmlns:a14="http://schemas.microsoft.com/office/drawing/2010/main">
                <a:solidFill>
                  <a:srgbClr val="660874"/>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文本框 29"/>
          <p:cNvSpPr txBox="1"/>
          <p:nvPr/>
        </p:nvSpPr>
        <p:spPr>
          <a:xfrm>
            <a:off x="5008245" y="3707130"/>
            <a:ext cx="1282065" cy="360045"/>
          </a:xfrm>
          <a:prstGeom prst="rect">
            <a:avLst/>
          </a:prstGeom>
          <a:noFill/>
        </p:spPr>
        <p:txBody>
          <a:bodyPr wrap="square" rtlCol="0">
            <a:noAutofit/>
          </a:bodyPr>
          <a:p>
            <a:r>
              <a:rPr lang="zh-CN" altLang="en-US">
                <a:solidFill>
                  <a:srgbClr val="660874"/>
                </a:solidFill>
                <a:latin typeface="黑体" panose="02010609060101010101" charset="-122"/>
                <a:ea typeface="黑体" panose="02010609060101010101" charset="-122"/>
              </a:rPr>
              <a:t>中断</a:t>
            </a:r>
            <a:r>
              <a:rPr lang="en-US" altLang="zh-CN">
                <a:solidFill>
                  <a:srgbClr val="660874"/>
                </a:solidFill>
                <a:latin typeface="黑体" panose="02010609060101010101" charset="-122"/>
                <a:ea typeface="黑体" panose="02010609060101010101" charset="-122"/>
              </a:rPr>
              <a:t>/</a:t>
            </a:r>
            <a:r>
              <a:rPr lang="zh-CN" altLang="en-US">
                <a:solidFill>
                  <a:srgbClr val="660874"/>
                </a:solidFill>
                <a:latin typeface="黑体" panose="02010609060101010101" charset="-122"/>
                <a:ea typeface="黑体" panose="02010609060101010101" charset="-122"/>
              </a:rPr>
              <a:t>异常</a:t>
            </a:r>
            <a:endParaRPr lang="zh-CN" altLang="en-US">
              <a:solidFill>
                <a:srgbClr val="660874"/>
              </a:solidFill>
              <a:latin typeface="黑体" panose="02010609060101010101" charset="-122"/>
              <a:ea typeface="黑体" panose="02010609060101010101" charset="-122"/>
            </a:endParaRPr>
          </a:p>
        </p:txBody>
      </p:sp>
      <p:cxnSp>
        <p:nvCxnSpPr>
          <p:cNvPr id="31" name="直接箭头连接符 30"/>
          <p:cNvCxnSpPr>
            <a:stCxn id="30" idx="3"/>
            <a:endCxn id="22" idx="1"/>
          </p:cNvCxnSpPr>
          <p:nvPr/>
        </p:nvCxnSpPr>
        <p:spPr>
          <a:xfrm flipV="1">
            <a:off x="6290310" y="2932430"/>
            <a:ext cx="1016635" cy="955040"/>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a:stCxn id="30" idx="3"/>
            <a:endCxn id="24" idx="1"/>
          </p:cNvCxnSpPr>
          <p:nvPr/>
        </p:nvCxnSpPr>
        <p:spPr>
          <a:xfrm>
            <a:off x="6290310" y="3887470"/>
            <a:ext cx="1016635" cy="38290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cxnSp>
        <p:nvCxnSpPr>
          <p:cNvPr id="33" name="直接箭头连接符 32"/>
          <p:cNvCxnSpPr>
            <a:stCxn id="30" idx="3"/>
            <a:endCxn id="29" idx="1"/>
          </p:cNvCxnSpPr>
          <p:nvPr/>
        </p:nvCxnSpPr>
        <p:spPr>
          <a:xfrm>
            <a:off x="6290310" y="3887470"/>
            <a:ext cx="1016635" cy="2106295"/>
          </a:xfrm>
          <a:prstGeom prst="straightConnector1">
            <a:avLst/>
          </a:prstGeom>
          <a:ln w="25400">
            <a:solidFill>
              <a:srgbClr val="660874"/>
            </a:solidFill>
            <a:tailEnd type="arrow"/>
          </a:ln>
        </p:spPr>
        <p:style>
          <a:lnRef idx="2">
            <a:schemeClr val="accent1"/>
          </a:lnRef>
          <a:fillRef idx="0">
            <a:srgbClr val="FFFFFF"/>
          </a:fillRef>
          <a:effectRef idx="0">
            <a:srgbClr val="FFFFFF"/>
          </a:effectRef>
          <a:fontRef idx="minor">
            <a:schemeClr val="tx1"/>
          </a:fontRef>
        </p:style>
      </p:cxnSp>
      <p:grpSp>
        <p:nvGrpSpPr>
          <p:cNvPr id="42" name="组合 41"/>
          <p:cNvGrpSpPr/>
          <p:nvPr/>
        </p:nvGrpSpPr>
        <p:grpSpPr>
          <a:xfrm>
            <a:off x="871220" y="4197350"/>
            <a:ext cx="5295900" cy="1746885"/>
            <a:chOff x="1372" y="6610"/>
            <a:chExt cx="8340" cy="2751"/>
          </a:xfrm>
        </p:grpSpPr>
        <p:sp>
          <p:nvSpPr>
            <p:cNvPr id="34" name="文本框 33"/>
            <p:cNvSpPr txBox="1"/>
            <p:nvPr/>
          </p:nvSpPr>
          <p:spPr>
            <a:xfrm>
              <a:off x="1372" y="6908"/>
              <a:ext cx="4251" cy="567"/>
            </a:xfrm>
            <a:prstGeom prst="rect">
              <a:avLst/>
            </a:prstGeom>
            <a:noFill/>
          </p:spPr>
          <p:txBody>
            <a:bodyPr wrap="square" rtlCol="0" anchor="t">
              <a:noAutofit/>
            </a:bodyPr>
            <a:p>
              <a:pPr marL="342900" lvl="0" indent="-342900">
                <a:lnSpc>
                  <a:spcPct val="100000"/>
                </a:lnSpc>
                <a:spcBef>
                  <a:spcPts val="0"/>
                </a:spcBef>
                <a:spcAft>
                  <a:spcPts val="0"/>
                </a:spcAft>
                <a:buClr>
                  <a:srgbClr val="660874"/>
                </a:buClr>
                <a:buFont typeface="Wingdings" panose="05000000000000000000" charset="0"/>
                <a:buChar char=""/>
              </a:pPr>
              <a:r>
                <a:rPr lang="zh-CN" altLang="en-US" sz="2000" dirty="0">
                  <a:latin typeface="黑体" panose="02010609060101010101" charset="-122"/>
                  <a:ea typeface="黑体" panose="02010609060101010101" charset="-122"/>
                  <a:cs typeface="黑体" panose="02010609060101010101" charset="-122"/>
                  <a:sym typeface="+mn-ea"/>
                </a:rPr>
                <a:t>中断</a:t>
              </a:r>
              <a:r>
                <a:rPr lang="en-US" altLang="zh-CN" sz="2000" dirty="0">
                  <a:latin typeface="黑体" panose="02010609060101010101" charset="-122"/>
                  <a:ea typeface="黑体" panose="02010609060101010101" charset="-122"/>
                  <a:cs typeface="黑体" panose="02010609060101010101" charset="-122"/>
                  <a:sym typeface="+mn-ea"/>
                </a:rPr>
                <a:t>/</a:t>
              </a:r>
              <a:r>
                <a:rPr lang="zh-CN" altLang="en-US" sz="2000" dirty="0">
                  <a:latin typeface="黑体" panose="02010609060101010101" charset="-122"/>
                  <a:ea typeface="黑体" panose="02010609060101010101" charset="-122"/>
                  <a:cs typeface="黑体" panose="02010609060101010101" charset="-122"/>
                  <a:sym typeface="+mn-ea"/>
                </a:rPr>
                <a:t>异常处理</a:t>
              </a:r>
              <a:r>
                <a:rPr lang="zh-CN" altLang="en-US" sz="2000" dirty="0">
                  <a:latin typeface="黑体" panose="02010609060101010101" charset="-122"/>
                  <a:ea typeface="黑体" panose="02010609060101010101" charset="-122"/>
                  <a:cs typeface="黑体" panose="02010609060101010101" charset="-122"/>
                  <a:sym typeface="+mn-ea"/>
                </a:rPr>
                <a:t>例程</a:t>
              </a:r>
              <a:endParaRPr lang="zh-CN" altLang="en-US" sz="2000" dirty="0">
                <a:latin typeface="黑体" panose="02010609060101010101" charset="-122"/>
                <a:ea typeface="黑体" panose="02010609060101010101" charset="-122"/>
                <a:cs typeface="黑体" panose="02010609060101010101" charset="-122"/>
                <a:sym typeface="+mn-ea"/>
              </a:endParaRPr>
            </a:p>
          </p:txBody>
        </p:sp>
        <p:sp>
          <p:nvSpPr>
            <p:cNvPr id="37" name="文本框 36"/>
            <p:cNvSpPr txBox="1"/>
            <p:nvPr/>
          </p:nvSpPr>
          <p:spPr>
            <a:xfrm>
              <a:off x="1372" y="7652"/>
              <a:ext cx="4251" cy="567"/>
            </a:xfrm>
            <a:prstGeom prst="rect">
              <a:avLst/>
            </a:prstGeom>
            <a:noFill/>
          </p:spPr>
          <p:txBody>
            <a:bodyPr wrap="square" rtlCol="0" anchor="t">
              <a:noAutofit/>
            </a:bodyPr>
            <a:p>
              <a:pPr marL="342900" lvl="0" indent="-342900">
                <a:lnSpc>
                  <a:spcPct val="100000"/>
                </a:lnSpc>
                <a:spcBef>
                  <a:spcPts val="0"/>
                </a:spcBef>
                <a:spcAft>
                  <a:spcPts val="0"/>
                </a:spcAft>
                <a:buClr>
                  <a:srgbClr val="660874"/>
                </a:buClr>
                <a:buFont typeface="Wingdings" panose="05000000000000000000" charset="0"/>
                <a:buChar char=""/>
              </a:pPr>
              <a:r>
                <a:rPr lang="zh-CN" altLang="en-US" sz="2000" dirty="0">
                  <a:latin typeface="黑体" panose="02010609060101010101" charset="-122"/>
                  <a:ea typeface="黑体" panose="02010609060101010101" charset="-122"/>
                  <a:cs typeface="黑体" panose="02010609060101010101" charset="-122"/>
                  <a:sym typeface="+mn-ea"/>
                </a:rPr>
                <a:t>系统调用处理</a:t>
              </a:r>
              <a:r>
                <a:rPr lang="zh-CN" altLang="en-US" sz="2000" dirty="0">
                  <a:latin typeface="黑体" panose="02010609060101010101" charset="-122"/>
                  <a:ea typeface="黑体" panose="02010609060101010101" charset="-122"/>
                  <a:cs typeface="黑体" panose="02010609060101010101" charset="-122"/>
                  <a:sym typeface="+mn-ea"/>
                </a:rPr>
                <a:t>函数</a:t>
              </a:r>
              <a:endParaRPr lang="zh-CN" altLang="en-US" sz="2000" dirty="0">
                <a:latin typeface="黑体" panose="02010609060101010101" charset="-122"/>
                <a:ea typeface="黑体" panose="02010609060101010101" charset="-122"/>
                <a:cs typeface="黑体" panose="02010609060101010101" charset="-122"/>
                <a:sym typeface="+mn-ea"/>
              </a:endParaRPr>
            </a:p>
          </p:txBody>
        </p:sp>
        <p:sp>
          <p:nvSpPr>
            <p:cNvPr id="38" name="文本框 37"/>
            <p:cNvSpPr txBox="1"/>
            <p:nvPr/>
          </p:nvSpPr>
          <p:spPr>
            <a:xfrm>
              <a:off x="1372" y="8396"/>
              <a:ext cx="4512" cy="567"/>
            </a:xfrm>
            <a:prstGeom prst="rect">
              <a:avLst/>
            </a:prstGeom>
            <a:noFill/>
          </p:spPr>
          <p:txBody>
            <a:bodyPr wrap="square" rtlCol="0" anchor="t">
              <a:noAutofit/>
            </a:bodyPr>
            <a:p>
              <a:pPr marL="342900" lvl="0" indent="-342900">
                <a:lnSpc>
                  <a:spcPct val="100000"/>
                </a:lnSpc>
                <a:spcBef>
                  <a:spcPts val="0"/>
                </a:spcBef>
                <a:spcAft>
                  <a:spcPts val="0"/>
                </a:spcAft>
                <a:buClr>
                  <a:srgbClr val="660874"/>
                </a:buClr>
                <a:buFont typeface="Wingdings" panose="05000000000000000000" charset="0"/>
                <a:buChar char=""/>
              </a:pPr>
              <a:r>
                <a:rPr lang="zh-CN" altLang="en-US" sz="2000" dirty="0">
                  <a:latin typeface="黑体" panose="02010609060101010101" charset="-122"/>
                  <a:ea typeface="黑体" panose="02010609060101010101" charset="-122"/>
                  <a:cs typeface="黑体" panose="02010609060101010101" charset="-122"/>
                  <a:sym typeface="+mn-ea"/>
                </a:rPr>
                <a:t>实现其他功能</a:t>
              </a:r>
              <a:r>
                <a:rPr lang="zh-CN" altLang="en-US" sz="2000" dirty="0">
                  <a:latin typeface="黑体" panose="02010609060101010101" charset="-122"/>
                  <a:ea typeface="黑体" panose="02010609060101010101" charset="-122"/>
                  <a:cs typeface="黑体" panose="02010609060101010101" charset="-122"/>
                  <a:sym typeface="+mn-ea"/>
                </a:rPr>
                <a:t>的函数</a:t>
              </a:r>
              <a:endParaRPr lang="zh-CN" altLang="en-US" sz="2000" dirty="0">
                <a:latin typeface="黑体" panose="02010609060101010101" charset="-122"/>
                <a:ea typeface="黑体" panose="02010609060101010101" charset="-122"/>
                <a:cs typeface="黑体" panose="02010609060101010101" charset="-122"/>
                <a:sym typeface="+mn-ea"/>
              </a:endParaRPr>
            </a:p>
          </p:txBody>
        </p:sp>
        <p:sp>
          <p:nvSpPr>
            <p:cNvPr id="39" name="矩形 38"/>
            <p:cNvSpPr/>
            <p:nvPr/>
          </p:nvSpPr>
          <p:spPr>
            <a:xfrm>
              <a:off x="1372" y="6610"/>
              <a:ext cx="8340" cy="2751"/>
            </a:xfrm>
            <a:prstGeom prst="rect">
              <a:avLst/>
            </a:prstGeom>
            <a:ln w="19050">
              <a:solidFill>
                <a:schemeClr val="bg1">
                  <a:lumMod val="50000"/>
                </a:schemeClr>
              </a:solidFill>
              <a:prstDash val="dash"/>
            </a:ln>
          </p:spPr>
          <p:txBody>
            <a:bodyPr wrap="square">
              <a:no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40" name="文本框 39"/>
            <p:cNvSpPr txBox="1"/>
            <p:nvPr/>
          </p:nvSpPr>
          <p:spPr>
            <a:xfrm>
              <a:off x="6134" y="7652"/>
              <a:ext cx="3578" cy="628"/>
            </a:xfrm>
            <a:prstGeom prst="rect">
              <a:avLst/>
            </a:prstGeom>
            <a:noFill/>
          </p:spPr>
          <p:txBody>
            <a:bodyPr wrap="square" rtlCol="0" anchor="t">
              <a:spAutoFit/>
            </a:bodyPr>
            <a:p>
              <a:r>
                <a:rPr lang="zh-CN" altLang="en-US" sz="2000" dirty="0">
                  <a:solidFill>
                    <a:srgbClr val="660874"/>
                  </a:solidFill>
                  <a:latin typeface="黑体" panose="02010609060101010101" charset="-122"/>
                  <a:ea typeface="黑体" panose="02010609060101010101" charset="-122"/>
                  <a:cs typeface="黑体" panose="02010609060101010101" charset="-122"/>
                  <a:sym typeface="+mn-ea"/>
                </a:rPr>
                <a:t>基于执行流的任务</a:t>
              </a:r>
              <a:endParaRPr lang="zh-CN" altLang="en-US" sz="2000" dirty="0">
                <a:solidFill>
                  <a:srgbClr val="660874"/>
                </a:solidFill>
                <a:latin typeface="黑体" panose="02010609060101010101" charset="-122"/>
                <a:ea typeface="黑体" panose="02010609060101010101" charset="-122"/>
                <a:cs typeface="黑体" panose="02010609060101010101" charset="-122"/>
                <a:sym typeface="+mn-ea"/>
              </a:endParaRPr>
            </a:p>
          </p:txBody>
        </p:sp>
        <p:sp>
          <p:nvSpPr>
            <p:cNvPr id="41" name="右箭头 40"/>
            <p:cNvSpPr/>
            <p:nvPr/>
          </p:nvSpPr>
          <p:spPr>
            <a:xfrm>
              <a:off x="5459" y="7816"/>
              <a:ext cx="675" cy="329"/>
            </a:xfrm>
            <a:prstGeom prst="rightArrow">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spTree>
    <p:custDataLst>
      <p:tags r:id="rId7"/>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250" fill="hold">
                                          <p:stCondLst>
                                            <p:cond delay="0"/>
                                          </p:stCondLst>
                                        </p:cTn>
                                        <p:tgtEl>
                                          <p:spTgt spid="3"/>
                                        </p:tgtEl>
                                        <p:attrNameLst>
                                          <p:attrName>style.visibility</p:attrName>
                                        </p:attrNameLst>
                                      </p:cBhvr>
                                      <p:to>
                                        <p:strVal val="visible"/>
                                      </p:to>
                                    </p:set>
                                    <p:animEffect transition="in" filter="blinds(horizontal)">
                                      <p:cBhvr>
                                        <p:cTn id="7" dur="250"/>
                                        <p:tgtEl>
                                          <p:spTgt spid="3"/>
                                        </p:tgtEl>
                                      </p:cBhvr>
                                    </p:animEffect>
                                  </p:childTnLst>
                                </p:cTn>
                              </p:par>
                              <p:par>
                                <p:cTn id="8" presetID="3" presetClass="entr" presetSubtype="10" fill="hold" nodeType="withEffect">
                                  <p:stCondLst>
                                    <p:cond delay="0"/>
                                  </p:stCondLst>
                                  <p:childTnLst>
                                    <p:set>
                                      <p:cBhvr>
                                        <p:cTn id="9" dur="250" fill="hold">
                                          <p:stCondLst>
                                            <p:cond delay="0"/>
                                          </p:stCondLst>
                                        </p:cTn>
                                        <p:tgtEl>
                                          <p:spTgt spid="9"/>
                                        </p:tgtEl>
                                        <p:attrNameLst>
                                          <p:attrName>style.visibility</p:attrName>
                                        </p:attrNameLst>
                                      </p:cBhvr>
                                      <p:to>
                                        <p:strVal val="visible"/>
                                      </p:to>
                                    </p:set>
                                    <p:animEffect transition="in" filter="blinds(horizontal)">
                                      <p:cBhvr>
                                        <p:cTn id="10" dur="250"/>
                                        <p:tgtEl>
                                          <p:spTgt spid="9"/>
                                        </p:tgtEl>
                                      </p:cBhvr>
                                    </p:animEffect>
                                  </p:childTnLst>
                                </p:cTn>
                              </p:par>
                              <p:par>
                                <p:cTn id="11" presetID="3" presetClass="entr" presetSubtype="10" fill="hold" nodeType="withEffect">
                                  <p:stCondLst>
                                    <p:cond delay="0"/>
                                  </p:stCondLst>
                                  <p:childTnLst>
                                    <p:set>
                                      <p:cBhvr>
                                        <p:cTn id="12" dur="250" fill="hold">
                                          <p:stCondLst>
                                            <p:cond delay="0"/>
                                          </p:stCondLst>
                                        </p:cTn>
                                        <p:tgtEl>
                                          <p:spTgt spid="11"/>
                                        </p:tgtEl>
                                        <p:attrNameLst>
                                          <p:attrName>style.visibility</p:attrName>
                                        </p:attrNameLst>
                                      </p:cBhvr>
                                      <p:to>
                                        <p:strVal val="visible"/>
                                      </p:to>
                                    </p:set>
                                    <p:animEffect transition="in" filter="blinds(horizontal)">
                                      <p:cBhvr>
                                        <p:cTn id="13" dur="250"/>
                                        <p:tgtEl>
                                          <p:spTgt spid="11"/>
                                        </p:tgtEl>
                                      </p:cBhvr>
                                    </p:animEffect>
                                  </p:childTnLst>
                                </p:cTn>
                              </p:par>
                              <p:par>
                                <p:cTn id="14" presetID="3" presetClass="entr" presetSubtype="10" fill="hold" grpId="0" nodeType="withEffect">
                                  <p:stCondLst>
                                    <p:cond delay="0"/>
                                  </p:stCondLst>
                                  <p:childTnLst>
                                    <p:set>
                                      <p:cBhvr>
                                        <p:cTn id="15" dur="250" fill="hold">
                                          <p:stCondLst>
                                            <p:cond delay="0"/>
                                          </p:stCondLst>
                                        </p:cTn>
                                        <p:tgtEl>
                                          <p:spTgt spid="7"/>
                                        </p:tgtEl>
                                        <p:attrNameLst>
                                          <p:attrName>style.visibility</p:attrName>
                                        </p:attrNameLst>
                                      </p:cBhvr>
                                      <p:to>
                                        <p:strVal val="visible"/>
                                      </p:to>
                                    </p:set>
                                    <p:animEffect transition="in" filter="blinds(horizontal)">
                                      <p:cBhvr>
                                        <p:cTn id="16" dur="250"/>
                                        <p:tgtEl>
                                          <p:spTgt spid="7"/>
                                        </p:tgtEl>
                                      </p:cBhvr>
                                    </p:animEffect>
                                  </p:childTnLst>
                                </p:cTn>
                              </p:par>
                              <p:par>
                                <p:cTn id="17" presetID="3" presetClass="entr" presetSubtype="10" fill="hold" nodeType="withEffect">
                                  <p:stCondLst>
                                    <p:cond delay="0"/>
                                  </p:stCondLst>
                                  <p:childTnLst>
                                    <p:set>
                                      <p:cBhvr>
                                        <p:cTn id="18" dur="250" fill="hold">
                                          <p:stCondLst>
                                            <p:cond delay="0"/>
                                          </p:stCondLst>
                                        </p:cTn>
                                        <p:tgtEl>
                                          <p:spTgt spid="2"/>
                                        </p:tgtEl>
                                        <p:attrNameLst>
                                          <p:attrName>style.visibility</p:attrName>
                                        </p:attrNameLst>
                                      </p:cBhvr>
                                      <p:to>
                                        <p:strVal val="visible"/>
                                      </p:to>
                                    </p:set>
                                    <p:animEffect transition="in" filter="blinds(horizontal)">
                                      <p:cBhvr>
                                        <p:cTn id="19" dur="25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250" fill="hold">
                                          <p:stCondLst>
                                            <p:cond delay="0"/>
                                          </p:stCondLst>
                                        </p:cTn>
                                        <p:tgtEl>
                                          <p:spTgt spid="42"/>
                                        </p:tgtEl>
                                        <p:attrNameLst>
                                          <p:attrName>style.visibility</p:attrName>
                                        </p:attrNameLst>
                                      </p:cBhvr>
                                      <p:to>
                                        <p:strVal val="visible"/>
                                      </p:to>
                                    </p:set>
                                    <p:animEffect transition="in" filter="blinds(horizontal)">
                                      <p:cBhvr>
                                        <p:cTn id="24" dur="25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250" fill="hold">
                                          <p:stCondLst>
                                            <p:cond delay="0"/>
                                          </p:stCondLst>
                                        </p:cTn>
                                        <p:tgtEl>
                                          <p:spTgt spid="28"/>
                                        </p:tgtEl>
                                        <p:attrNameLst>
                                          <p:attrName>style.visibility</p:attrName>
                                        </p:attrNameLst>
                                      </p:cBhvr>
                                      <p:to>
                                        <p:strVal val="visible"/>
                                      </p:to>
                                    </p:set>
                                    <p:animEffect transition="in" filter="blinds(horizontal)">
                                      <p:cBhvr>
                                        <p:cTn id="29" dur="25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250" fill="hold">
                                          <p:stCondLst>
                                            <p:cond delay="0"/>
                                          </p:stCondLst>
                                        </p:cTn>
                                        <p:tgtEl>
                                          <p:spTgt spid="30"/>
                                        </p:tgtEl>
                                        <p:attrNameLst>
                                          <p:attrName>style.visibility</p:attrName>
                                        </p:attrNameLst>
                                      </p:cBhvr>
                                      <p:to>
                                        <p:strVal val="visible"/>
                                      </p:to>
                                    </p:set>
                                    <p:animEffect transition="in" filter="blinds(horizontal)">
                                      <p:cBhvr>
                                        <p:cTn id="34" dur="250"/>
                                        <p:tgtEl>
                                          <p:spTgt spid="30"/>
                                        </p:tgtEl>
                                      </p:cBhvr>
                                    </p:animEffect>
                                  </p:childTnLst>
                                </p:cTn>
                              </p:par>
                              <p:par>
                                <p:cTn id="35" presetID="3" presetClass="entr" presetSubtype="10" fill="hold" grpId="0" nodeType="withEffect">
                                  <p:stCondLst>
                                    <p:cond delay="0"/>
                                  </p:stCondLst>
                                  <p:childTnLst>
                                    <p:set>
                                      <p:cBhvr>
                                        <p:cTn id="36" dur="250" fill="hold">
                                          <p:stCondLst>
                                            <p:cond delay="0"/>
                                          </p:stCondLst>
                                        </p:cTn>
                                        <p:tgtEl>
                                          <p:spTgt spid="22"/>
                                        </p:tgtEl>
                                        <p:attrNameLst>
                                          <p:attrName>style.visibility</p:attrName>
                                        </p:attrNameLst>
                                      </p:cBhvr>
                                      <p:to>
                                        <p:strVal val="visible"/>
                                      </p:to>
                                    </p:set>
                                    <p:animEffect transition="in" filter="blinds(horizontal)">
                                      <p:cBhvr>
                                        <p:cTn id="37" dur="250"/>
                                        <p:tgtEl>
                                          <p:spTgt spid="22"/>
                                        </p:tgtEl>
                                      </p:cBhvr>
                                    </p:animEffect>
                                  </p:childTnLst>
                                </p:cTn>
                              </p:par>
                              <p:par>
                                <p:cTn id="38" presetID="3" presetClass="entr" presetSubtype="10" fill="hold" nodeType="withEffect">
                                  <p:stCondLst>
                                    <p:cond delay="0"/>
                                  </p:stCondLst>
                                  <p:childTnLst>
                                    <p:set>
                                      <p:cBhvr>
                                        <p:cTn id="39" dur="250" fill="hold">
                                          <p:stCondLst>
                                            <p:cond delay="0"/>
                                          </p:stCondLst>
                                        </p:cTn>
                                        <p:tgtEl>
                                          <p:spTgt spid="31"/>
                                        </p:tgtEl>
                                        <p:attrNameLst>
                                          <p:attrName>style.visibility</p:attrName>
                                        </p:attrNameLst>
                                      </p:cBhvr>
                                      <p:to>
                                        <p:strVal val="visible"/>
                                      </p:to>
                                    </p:set>
                                    <p:animEffect transition="in" filter="blinds(horizontal)">
                                      <p:cBhvr>
                                        <p:cTn id="40" dur="250"/>
                                        <p:tgtEl>
                                          <p:spTgt spid="31"/>
                                        </p:tgtEl>
                                      </p:cBhvr>
                                    </p:animEffect>
                                  </p:childTnLst>
                                </p:cTn>
                              </p:par>
                              <p:par>
                                <p:cTn id="41" presetID="3" presetClass="entr" presetSubtype="10" fill="hold" grpId="0" nodeType="withEffect">
                                  <p:stCondLst>
                                    <p:cond delay="0"/>
                                  </p:stCondLst>
                                  <p:childTnLst>
                                    <p:set>
                                      <p:cBhvr>
                                        <p:cTn id="42" dur="250" fill="hold">
                                          <p:stCondLst>
                                            <p:cond delay="0"/>
                                          </p:stCondLst>
                                        </p:cTn>
                                        <p:tgtEl>
                                          <p:spTgt spid="24"/>
                                        </p:tgtEl>
                                        <p:attrNameLst>
                                          <p:attrName>style.visibility</p:attrName>
                                        </p:attrNameLst>
                                      </p:cBhvr>
                                      <p:to>
                                        <p:strVal val="visible"/>
                                      </p:to>
                                    </p:set>
                                    <p:animEffect transition="in" filter="blinds(horizontal)">
                                      <p:cBhvr>
                                        <p:cTn id="43" dur="250"/>
                                        <p:tgtEl>
                                          <p:spTgt spid="24"/>
                                        </p:tgtEl>
                                      </p:cBhvr>
                                    </p:animEffect>
                                  </p:childTnLst>
                                </p:cTn>
                              </p:par>
                              <p:par>
                                <p:cTn id="44" presetID="3" presetClass="entr" presetSubtype="10" fill="hold" nodeType="withEffect">
                                  <p:stCondLst>
                                    <p:cond delay="0"/>
                                  </p:stCondLst>
                                  <p:childTnLst>
                                    <p:set>
                                      <p:cBhvr>
                                        <p:cTn id="45" dur="250" fill="hold">
                                          <p:stCondLst>
                                            <p:cond delay="0"/>
                                          </p:stCondLst>
                                        </p:cTn>
                                        <p:tgtEl>
                                          <p:spTgt spid="32"/>
                                        </p:tgtEl>
                                        <p:attrNameLst>
                                          <p:attrName>style.visibility</p:attrName>
                                        </p:attrNameLst>
                                      </p:cBhvr>
                                      <p:to>
                                        <p:strVal val="visible"/>
                                      </p:to>
                                    </p:set>
                                    <p:animEffect transition="in" filter="blinds(horizontal)">
                                      <p:cBhvr>
                                        <p:cTn id="46" dur="250"/>
                                        <p:tgtEl>
                                          <p:spTgt spid="32"/>
                                        </p:tgtEl>
                                      </p:cBhvr>
                                    </p:animEffect>
                                  </p:childTnLst>
                                </p:cTn>
                              </p:par>
                              <p:par>
                                <p:cTn id="47" presetID="3" presetClass="entr" presetSubtype="10" fill="hold" grpId="0" nodeType="withEffect">
                                  <p:stCondLst>
                                    <p:cond delay="0"/>
                                  </p:stCondLst>
                                  <p:childTnLst>
                                    <p:set>
                                      <p:cBhvr>
                                        <p:cTn id="48" dur="250" fill="hold">
                                          <p:stCondLst>
                                            <p:cond delay="0"/>
                                          </p:stCondLst>
                                        </p:cTn>
                                        <p:tgtEl>
                                          <p:spTgt spid="29"/>
                                        </p:tgtEl>
                                        <p:attrNameLst>
                                          <p:attrName>style.visibility</p:attrName>
                                        </p:attrNameLst>
                                      </p:cBhvr>
                                      <p:to>
                                        <p:strVal val="visible"/>
                                      </p:to>
                                    </p:set>
                                    <p:animEffect transition="in" filter="blinds(horizontal)">
                                      <p:cBhvr>
                                        <p:cTn id="49" dur="250"/>
                                        <p:tgtEl>
                                          <p:spTgt spid="29"/>
                                        </p:tgtEl>
                                      </p:cBhvr>
                                    </p:animEffect>
                                  </p:childTnLst>
                                </p:cTn>
                              </p:par>
                              <p:par>
                                <p:cTn id="50" presetID="3" presetClass="entr" presetSubtype="10" fill="hold" nodeType="withEffect">
                                  <p:stCondLst>
                                    <p:cond delay="0"/>
                                  </p:stCondLst>
                                  <p:childTnLst>
                                    <p:set>
                                      <p:cBhvr>
                                        <p:cTn id="51" dur="250" fill="hold">
                                          <p:stCondLst>
                                            <p:cond delay="0"/>
                                          </p:stCondLst>
                                        </p:cTn>
                                        <p:tgtEl>
                                          <p:spTgt spid="33"/>
                                        </p:tgtEl>
                                        <p:attrNameLst>
                                          <p:attrName>style.visibility</p:attrName>
                                        </p:attrNameLst>
                                      </p:cBhvr>
                                      <p:to>
                                        <p:strVal val="visible"/>
                                      </p:to>
                                    </p:set>
                                    <p:animEffect transition="in" filter="blinds(horizontal)">
                                      <p:cBhvr>
                                        <p:cTn id="52" dur="25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2" grpId="1" animBg="1"/>
      <p:bldP spid="24" grpId="0" bldLvl="0" animBg="1"/>
      <p:bldP spid="24" grpId="1" animBg="1"/>
      <p:bldP spid="29" grpId="0" bldLvl="0" animBg="1"/>
      <p:bldP spid="29" grpId="1" animBg="1"/>
      <p:bldP spid="30" grpId="0"/>
      <p:bldP spid="30" grpId="1"/>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descr="task_state"/>
          <p:cNvPicPr>
            <a:picLocks noChangeAspect="1"/>
          </p:cNvPicPr>
          <p:nvPr>
            <p:custDataLst>
              <p:tags r:id="rId1"/>
            </p:custDataLst>
          </p:nvPr>
        </p:nvPicPr>
        <p:blipFill>
          <a:blip r:embed="rId2"/>
          <a:stretch>
            <a:fillRect/>
          </a:stretch>
        </p:blipFill>
        <p:spPr>
          <a:xfrm>
            <a:off x="871220" y="3844925"/>
            <a:ext cx="4448175" cy="2404110"/>
          </a:xfrm>
          <a:prstGeom prst="rect">
            <a:avLst/>
          </a:prstGeom>
        </p:spPr>
      </p:pic>
      <p:pic>
        <p:nvPicPr>
          <p:cNvPr id="29" name="图片 28" descr="task_state"/>
          <p:cNvPicPr>
            <a:picLocks noChangeAspect="1"/>
          </p:cNvPicPr>
          <p:nvPr>
            <p:custDataLst>
              <p:tags r:id="rId3"/>
            </p:custDataLst>
          </p:nvPr>
        </p:nvPicPr>
        <p:blipFill>
          <a:blip r:embed="rId2"/>
          <a:stretch>
            <a:fillRect/>
          </a:stretch>
        </p:blipFill>
        <p:spPr>
          <a:xfrm>
            <a:off x="6064250" y="1918335"/>
            <a:ext cx="4844415" cy="2618105"/>
          </a:xfrm>
          <a:prstGeom prst="rect">
            <a:avLst/>
          </a:prstGeom>
        </p:spPr>
      </p:pic>
      <p:sp>
        <p:nvSpPr>
          <p:cNvPr id="4" name="日期占位符 3"/>
          <p:cNvSpPr>
            <a:spLocks noGrp="1"/>
          </p:cNvSpPr>
          <p:nvPr>
            <p:ph type="dt" sz="half" idx="10"/>
          </p:nvPr>
        </p:nvSpPr>
        <p:spPr/>
        <p:txBody>
          <a:bodyPr/>
          <a:p>
            <a:fld id="{760FBDFE-C587-4B4C-A407-44438C67B59E}" type="datetime1">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5" name="灯片编号占位符 4"/>
          <p:cNvSpPr>
            <a:spLocks noGrp="1"/>
          </p:cNvSpPr>
          <p:nvPr>
            <p:ph type="sldNum" sz="quarter" idx="12"/>
          </p:nvPr>
        </p:nvSpPr>
        <p:spPr/>
        <p:txBody>
          <a:bodyPr/>
          <a:p>
            <a:fld id="{49AE70B2-8BF9-45C0-BB95-33D1B9D3A854}" type="slidenum">
              <a:rPr lang="zh-CN" altLang="en-US" smtClean="0">
                <a:latin typeface="黑体" panose="02010609060101010101" charset="-122"/>
                <a:ea typeface="黑体" panose="02010609060101010101" charset="-122"/>
              </a:rPr>
            </a:fld>
            <a:endParaRPr lang="zh-CN" altLang="en-US" smtClean="0">
              <a:latin typeface="黑体" panose="02010609060101010101" charset="-122"/>
              <a:ea typeface="黑体" panose="02010609060101010101" charset="-122"/>
            </a:endParaRPr>
          </a:p>
        </p:txBody>
      </p:sp>
      <p:sp>
        <p:nvSpPr>
          <p:cNvPr id="14" name="文本框 13"/>
          <p:cNvSpPr txBox="1"/>
          <p:nvPr userDrawn="1"/>
        </p:nvSpPr>
        <p:spPr>
          <a:xfrm>
            <a:off x="1881505" y="0"/>
            <a:ext cx="2556000" cy="727200"/>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研究背景</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8" name="文本框 7"/>
          <p:cNvSpPr txBox="1"/>
          <p:nvPr userDrawn="1"/>
        </p:nvSpPr>
        <p:spPr>
          <a:xfrm>
            <a:off x="4460240" y="0"/>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关键问题</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grpSp>
        <p:nvGrpSpPr>
          <p:cNvPr id="16" name="组合 15"/>
          <p:cNvGrpSpPr/>
          <p:nvPr/>
        </p:nvGrpSpPr>
        <p:grpSpPr>
          <a:xfrm>
            <a:off x="7050405" y="14400"/>
            <a:ext cx="2556000" cy="1011555"/>
            <a:chOff x="2920" y="0"/>
            <a:chExt cx="4408" cy="1593"/>
          </a:xfrm>
        </p:grpSpPr>
        <p:sp>
          <p:nvSpPr>
            <p:cNvPr id="10" name="文本框 9"/>
            <p:cNvSpPr txBox="1"/>
            <p:nvPr userDrawn="1"/>
          </p:nvSpPr>
          <p:spPr>
            <a:xfrm>
              <a:off x="2920" y="0"/>
              <a:ext cx="4409" cy="1145"/>
            </a:xfrm>
            <a:prstGeom prst="rect">
              <a:avLst/>
            </a:prstGeom>
            <a:solidFill>
              <a:srgbClr val="660874"/>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bg1"/>
                  </a:solidFill>
                  <a:latin typeface="黑体" panose="02010609060101010101" charset="-122"/>
                  <a:ea typeface="黑体" panose="02010609060101010101" charset="-122"/>
                  <a:sym typeface="黑体" panose="02010609060101010101" charset="-122"/>
                </a:rPr>
                <a:t>设计实现</a:t>
              </a:r>
              <a:endParaRPr lang="en-US" altLang="zh-CN" sz="2000">
                <a:solidFill>
                  <a:schemeClr val="bg1"/>
                </a:solidFill>
                <a:latin typeface="黑体" panose="02010609060101010101" charset="-122"/>
                <a:ea typeface="黑体" panose="02010609060101010101" charset="-122"/>
                <a:sym typeface="黑体" panose="02010609060101010101" charset="-122"/>
              </a:endParaRPr>
            </a:p>
          </p:txBody>
        </p:sp>
        <p:sp>
          <p:nvSpPr>
            <p:cNvPr id="15" name="流程图: 合并 14"/>
            <p:cNvSpPr/>
            <p:nvPr/>
          </p:nvSpPr>
          <p:spPr>
            <a:xfrm>
              <a:off x="4757" y="1145"/>
              <a:ext cx="736" cy="448"/>
            </a:xfrm>
            <a:prstGeom prst="flowChartMerge">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黑体" panose="02010609060101010101" charset="-122"/>
                <a:ea typeface="黑体" panose="02010609060101010101" charset="-122"/>
              </a:endParaRPr>
            </a:p>
          </p:txBody>
        </p:sp>
      </p:grpSp>
      <p:sp>
        <p:nvSpPr>
          <p:cNvPr id="6" name="文本框 5"/>
          <p:cNvSpPr txBox="1"/>
          <p:nvPr userDrawn="1"/>
        </p:nvSpPr>
        <p:spPr>
          <a:xfrm>
            <a:off x="9645650" y="14605"/>
            <a:ext cx="2556000" cy="727075"/>
          </a:xfrm>
          <a:prstGeom prst="rect">
            <a:avLst/>
          </a:prstGeom>
          <a:solidFill>
            <a:schemeClr val="bg1"/>
          </a:solidFill>
          <a:effectLst>
            <a:outerShdw blurRad="50800" dist="38100" dir="2700000" algn="tl" rotWithShape="0">
              <a:prstClr val="black">
                <a:alpha val="40000"/>
              </a:prstClr>
            </a:outerShdw>
          </a:effectLst>
        </p:spPr>
        <p:txBody>
          <a:bodyPr wrap="square" rtlCol="0" anchor="ctr" anchorCtr="0">
            <a:noAutofit/>
          </a:bodyPr>
          <a:p>
            <a:pPr algn="ctr">
              <a:lnSpc>
                <a:spcPct val="100000"/>
              </a:lnSpc>
            </a:pPr>
            <a:r>
              <a:rPr lang="en-US" altLang="zh-CN" sz="2000">
                <a:solidFill>
                  <a:schemeClr val="tx1"/>
                </a:solidFill>
                <a:latin typeface="黑体" panose="02010609060101010101" charset="-122"/>
                <a:ea typeface="黑体" panose="02010609060101010101" charset="-122"/>
                <a:sym typeface="黑体" panose="02010609060101010101" charset="-122"/>
              </a:rPr>
              <a:t>系统评估</a:t>
            </a:r>
            <a:endParaRPr lang="en-US" altLang="zh-CN" sz="2000">
              <a:solidFill>
                <a:schemeClr val="tx1"/>
              </a:solidFill>
              <a:latin typeface="黑体" panose="02010609060101010101" charset="-122"/>
              <a:ea typeface="黑体" panose="02010609060101010101" charset="-122"/>
              <a:sym typeface="黑体" panose="02010609060101010101" charset="-122"/>
            </a:endParaRPr>
          </a:p>
        </p:txBody>
      </p:sp>
      <p:sp>
        <p:nvSpPr>
          <p:cNvPr id="7" name="矩形 6"/>
          <p:cNvSpPr/>
          <p:nvPr/>
        </p:nvSpPr>
        <p:spPr>
          <a:xfrm>
            <a:off x="871220" y="1918335"/>
            <a:ext cx="4743450" cy="102997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1. </a:t>
            </a:r>
            <a:r>
              <a:rPr lang="zh-CN" altLang="en-US" dirty="0">
                <a:solidFill>
                  <a:srgbClr val="660874"/>
                </a:solidFill>
                <a:latin typeface="黑体" panose="02010609060101010101" charset="-122"/>
                <a:ea typeface="黑体" panose="02010609060101010101" charset="-122"/>
                <a:cs typeface="黑体" panose="02010609060101010101" charset="-122"/>
              </a:rPr>
              <a:t>分层复合型任务标识</a:t>
            </a:r>
            <a:endParaRPr lang="zh-CN" altLang="en-US" dirty="0">
              <a:solidFill>
                <a:srgbClr val="7030A0"/>
              </a:solidFill>
              <a:latin typeface="黑体" panose="02010609060101010101" charset="-122"/>
              <a:ea typeface="黑体" panose="02010609060101010101" charset="-122"/>
              <a:cs typeface="黑体" panose="02010609060101010101" charset="-122"/>
            </a:endParaRPr>
          </a:p>
          <a:p>
            <a:pPr indent="457200" eaLnBrk="1" fontAlgn="auto" hangingPunct="1">
              <a:lnSpc>
                <a:spcPct val="100000"/>
              </a:lnSpc>
              <a:spcBef>
                <a:spcPts val="0"/>
              </a:spcBef>
              <a:spcAft>
                <a:spcPts val="0"/>
              </a:spcAft>
              <a:buFont typeface="Wingdings" panose="05000000000000000000" pitchFamily="2" charset="2"/>
              <a:buNone/>
              <a:defRPr/>
            </a:pPr>
            <a:r>
              <a:rPr lang="zh-CN" altLang="en-US" sz="2000" dirty="0">
                <a:solidFill>
                  <a:schemeClr val="tx1"/>
                </a:solidFill>
                <a:latin typeface="黑体" panose="02010609060101010101" charset="-122"/>
                <a:ea typeface="黑体" panose="02010609060101010101" charset="-122"/>
                <a:cs typeface="黑体" panose="02010609060101010101" charset="-122"/>
              </a:rPr>
              <a:t>地址空间</a:t>
            </a:r>
            <a:r>
              <a:rPr lang="en-US" altLang="zh-CN" sz="2000" dirty="0">
                <a:solidFill>
                  <a:schemeClr val="tx1"/>
                </a:solidFill>
                <a:latin typeface="黑体" panose="02010609060101010101" charset="-122"/>
                <a:ea typeface="黑体" panose="02010609060101010101" charset="-122"/>
                <a:cs typeface="黑体" panose="02010609060101010101" charset="-122"/>
              </a:rPr>
              <a:t>、</a:t>
            </a:r>
            <a:r>
              <a:rPr lang="zh-CN" altLang="en-US" sz="2000" dirty="0">
                <a:solidFill>
                  <a:schemeClr val="tx1"/>
                </a:solidFill>
                <a:latin typeface="黑体" panose="02010609060101010101" charset="-122"/>
                <a:ea typeface="黑体" panose="02010609060101010101" charset="-122"/>
                <a:cs typeface="黑体" panose="02010609060101010101" charset="-122"/>
              </a:rPr>
              <a:t>特权级</a:t>
            </a:r>
            <a:r>
              <a:rPr lang="en-US" altLang="zh-CN" sz="2000" dirty="0">
                <a:solidFill>
                  <a:schemeClr val="tx1"/>
                </a:solidFill>
                <a:latin typeface="黑体" panose="02010609060101010101" charset="-122"/>
                <a:ea typeface="黑体" panose="02010609060101010101" charset="-122"/>
                <a:cs typeface="黑体" panose="02010609060101010101" charset="-122"/>
              </a:rPr>
              <a:t>、</a:t>
            </a:r>
            <a:r>
              <a:rPr lang="zh-CN" altLang="en-US" sz="2000" dirty="0">
                <a:solidFill>
                  <a:schemeClr val="tx1"/>
                </a:solidFill>
                <a:latin typeface="黑体" panose="02010609060101010101" charset="-122"/>
                <a:ea typeface="黑体" panose="02010609060101010101" charset="-122"/>
                <a:cs typeface="黑体" panose="02010609060101010101" charset="-122"/>
              </a:rPr>
              <a:t>状态</a:t>
            </a:r>
            <a:r>
              <a:rPr lang="en-US" altLang="zh-CN" sz="2000" dirty="0">
                <a:solidFill>
                  <a:schemeClr val="tx1"/>
                </a:solidFill>
                <a:latin typeface="黑体" panose="02010609060101010101" charset="-122"/>
                <a:ea typeface="黑体" panose="02010609060101010101" charset="-122"/>
                <a:cs typeface="黑体" panose="02010609060101010101" charset="-122"/>
              </a:rPr>
              <a:t>、</a:t>
            </a:r>
            <a:r>
              <a:rPr lang="zh-CN" altLang="en-US" sz="2000" dirty="0">
                <a:solidFill>
                  <a:schemeClr val="tx1"/>
                </a:solidFill>
                <a:latin typeface="黑体" panose="02010609060101010101" charset="-122"/>
                <a:ea typeface="黑体" panose="02010609060101010101" charset="-122"/>
                <a:cs typeface="黑体" panose="02010609060101010101" charset="-122"/>
              </a:rPr>
              <a:t>优先级等</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8" name="矩形 17"/>
          <p:cNvSpPr/>
          <p:nvPr/>
        </p:nvSpPr>
        <p:spPr>
          <a:xfrm>
            <a:off x="156845" y="875665"/>
            <a:ext cx="3943985" cy="654685"/>
          </a:xfrm>
          <a:prstGeom prst="rect">
            <a:avLst/>
          </a:prstGeom>
          <a:solidFill>
            <a:srgbClr val="660874"/>
          </a:solidFill>
          <a:ln>
            <a:noFill/>
          </a:ln>
        </p:spPr>
        <p:txBody>
          <a:bodyPr wrap="none" anchor="ctr"/>
          <a:p>
            <a:pPr algn="ctr"/>
            <a:r>
              <a:rPr lang="zh-CN" altLang="en-US" sz="2400" dirty="0">
                <a:solidFill>
                  <a:schemeClr val="bg1"/>
                </a:solidFill>
                <a:latin typeface="黑体" panose="02010609060101010101" charset="-122"/>
                <a:ea typeface="黑体" panose="02010609060101010101" charset="-122"/>
                <a:cs typeface="Times New Roman" panose="02020603050405020304" charset="0"/>
              </a:rPr>
              <a:t>硬件化的任务调度器</a:t>
            </a:r>
            <a:r>
              <a:rPr lang="zh-CN" altLang="en-US" sz="2400" dirty="0">
                <a:solidFill>
                  <a:schemeClr val="bg1"/>
                </a:solidFill>
                <a:latin typeface="黑体" panose="02010609060101010101" charset="-122"/>
                <a:ea typeface="黑体" panose="02010609060101010101" charset="-122"/>
                <a:cs typeface="Times New Roman" panose="02020603050405020304" charset="0"/>
              </a:rPr>
              <a:t>设计</a:t>
            </a:r>
            <a:endParaRPr lang="zh-CN" altLang="en-US" sz="2400" dirty="0">
              <a:solidFill>
                <a:schemeClr val="bg1"/>
              </a:solidFill>
              <a:latin typeface="黑体" panose="02010609060101010101" charset="-122"/>
              <a:ea typeface="黑体" panose="02010609060101010101" charset="-122"/>
              <a:cs typeface="Times New Roman" panose="02020603050405020304" charset="0"/>
            </a:endParaRPr>
          </a:p>
        </p:txBody>
      </p:sp>
      <p:pic>
        <p:nvPicPr>
          <p:cNvPr id="22" name="图片 21" descr="id"/>
          <p:cNvPicPr>
            <a:picLocks noChangeAspect="1"/>
          </p:cNvPicPr>
          <p:nvPr>
            <p:custDataLst>
              <p:tags r:id="rId4"/>
            </p:custDataLst>
          </p:nvPr>
        </p:nvPicPr>
        <p:blipFill>
          <a:blip r:embed="rId5"/>
          <a:stretch>
            <a:fillRect/>
          </a:stretch>
        </p:blipFill>
        <p:spPr>
          <a:xfrm>
            <a:off x="6064250" y="1918335"/>
            <a:ext cx="5457190" cy="1717675"/>
          </a:xfrm>
          <a:prstGeom prst="rect">
            <a:avLst/>
          </a:prstGeom>
        </p:spPr>
      </p:pic>
      <p:pic>
        <p:nvPicPr>
          <p:cNvPr id="24" name="图片 23" descr="state_queue"/>
          <p:cNvPicPr>
            <a:picLocks noChangeAspect="1"/>
          </p:cNvPicPr>
          <p:nvPr/>
        </p:nvPicPr>
        <p:blipFill>
          <a:blip r:embed="rId6"/>
          <a:stretch>
            <a:fillRect/>
          </a:stretch>
        </p:blipFill>
        <p:spPr>
          <a:xfrm>
            <a:off x="5872480" y="2719070"/>
            <a:ext cx="5840730" cy="3217545"/>
          </a:xfrm>
          <a:prstGeom prst="rect">
            <a:avLst/>
          </a:prstGeom>
        </p:spPr>
      </p:pic>
      <p:sp>
        <p:nvSpPr>
          <p:cNvPr id="3" name="矩形 2"/>
          <p:cNvSpPr/>
          <p:nvPr/>
        </p:nvSpPr>
        <p:spPr>
          <a:xfrm>
            <a:off x="871220" y="3080385"/>
            <a:ext cx="4743450" cy="645160"/>
          </a:xfrm>
          <a:prstGeom prst="rect">
            <a:avLst/>
          </a:prstGeom>
          <a:ln w="19050">
            <a:solidFill>
              <a:schemeClr val="bg1">
                <a:lumMod val="50000"/>
              </a:schemeClr>
            </a:solidFill>
            <a:prstDash val="dash"/>
          </a:ln>
        </p:spPr>
        <p:txBody>
          <a:bodyPr wrap="square">
            <a:spAutoFit/>
          </a:bodyPr>
          <a:lstStyle>
            <a:defPPr>
              <a:defRPr lang="en-US"/>
            </a:defPPr>
            <a:lvl1pPr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1pPr>
            <a:lvl2pPr marL="4572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2pPr>
            <a:lvl3pPr marL="9144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3pPr>
            <a:lvl4pPr marL="13716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4pPr>
            <a:lvl5pPr marL="1828800" algn="l" rtl="0" eaLnBrk="0" fontAlgn="base" hangingPunct="0">
              <a:spcBef>
                <a:spcPct val="0"/>
              </a:spcBef>
              <a:spcAft>
                <a:spcPct val="0"/>
              </a:spcAft>
              <a:defRPr sz="2400" b="1" kern="1200">
                <a:solidFill>
                  <a:schemeClr val="tx2"/>
                </a:solidFill>
                <a:latin typeface="FuturaA Md BT" charset="0"/>
                <a:ea typeface="华文中宋" panose="02010600040101010101" charset="-122"/>
                <a:cs typeface="+mn-cs"/>
              </a:defRPr>
            </a:lvl5pPr>
            <a:lvl6pPr marL="2286000" algn="l" defTabSz="914400" rtl="0" eaLnBrk="1" latinLnBrk="0" hangingPunct="1">
              <a:defRPr sz="2400" b="1" kern="1200">
                <a:solidFill>
                  <a:schemeClr val="tx2"/>
                </a:solidFill>
                <a:latin typeface="FuturaA Md BT" charset="0"/>
                <a:ea typeface="华文中宋" panose="02010600040101010101" charset="-122"/>
                <a:cs typeface="+mn-cs"/>
              </a:defRPr>
            </a:lvl6pPr>
            <a:lvl7pPr marL="2743200" algn="l" defTabSz="914400" rtl="0" eaLnBrk="1" latinLnBrk="0" hangingPunct="1">
              <a:defRPr sz="2400" b="1" kern="1200">
                <a:solidFill>
                  <a:schemeClr val="tx2"/>
                </a:solidFill>
                <a:latin typeface="FuturaA Md BT" charset="0"/>
                <a:ea typeface="华文中宋" panose="02010600040101010101" charset="-122"/>
                <a:cs typeface="+mn-cs"/>
              </a:defRPr>
            </a:lvl7pPr>
            <a:lvl8pPr marL="3200400" algn="l" defTabSz="914400" rtl="0" eaLnBrk="1" latinLnBrk="0" hangingPunct="1">
              <a:defRPr sz="2400" b="1" kern="1200">
                <a:solidFill>
                  <a:schemeClr val="tx2"/>
                </a:solidFill>
                <a:latin typeface="FuturaA Md BT" charset="0"/>
                <a:ea typeface="华文中宋" panose="02010600040101010101" charset="-122"/>
                <a:cs typeface="+mn-cs"/>
              </a:defRPr>
            </a:lvl8pPr>
            <a:lvl9pPr marL="3657600" algn="l" defTabSz="914400" rtl="0" eaLnBrk="1" latinLnBrk="0" hangingPunct="1">
              <a:defRPr sz="2400" b="1" kern="1200">
                <a:solidFill>
                  <a:schemeClr val="tx2"/>
                </a:solidFill>
                <a:latin typeface="FuturaA Md BT" charset="0"/>
                <a:ea typeface="华文中宋" panose="02010600040101010101" charset="-122"/>
                <a:cs typeface="+mn-cs"/>
              </a:defRPr>
            </a:lvl9pPr>
          </a:lstStyle>
          <a:p>
            <a:pPr indent="0" eaLnBrk="1" fontAlgn="auto" hangingPunct="1">
              <a:lnSpc>
                <a:spcPct val="150000"/>
              </a:lnSpc>
              <a:spcBef>
                <a:spcPts val="600"/>
              </a:spcBef>
              <a:spcAft>
                <a:spcPts val="600"/>
              </a:spcAft>
              <a:buFont typeface="Wingdings" panose="05000000000000000000" pitchFamily="2" charset="2"/>
              <a:buNone/>
              <a:defRPr/>
            </a:pPr>
            <a:r>
              <a:rPr lang="en-US" altLang="zh-CN" dirty="0">
                <a:solidFill>
                  <a:srgbClr val="660874"/>
                </a:solidFill>
                <a:latin typeface="黑体" panose="02010609060101010101" charset="-122"/>
                <a:ea typeface="黑体" panose="02010609060101010101" charset="-122"/>
                <a:cs typeface="黑体" panose="02010609060101010101" charset="-122"/>
                <a:sym typeface="+mn-ea"/>
              </a:rPr>
              <a:t>2. 软硬协同的任务状态维护方法</a:t>
            </a:r>
            <a:endParaRPr lang="zh-CN" altLang="en-US" sz="2000" dirty="0">
              <a:solidFill>
                <a:schemeClr val="tx1"/>
              </a:solidFill>
              <a:latin typeface="黑体" panose="02010609060101010101" charset="-122"/>
              <a:ea typeface="黑体" panose="02010609060101010101" charset="-122"/>
              <a:cs typeface="黑体" panose="02010609060101010101" charset="-122"/>
              <a:sym typeface="+mn-ea"/>
            </a:endParaRPr>
          </a:p>
        </p:txBody>
      </p:sp>
      <p:sp>
        <p:nvSpPr>
          <p:cNvPr id="13" name="矩形 12"/>
          <p:cNvSpPr/>
          <p:nvPr/>
        </p:nvSpPr>
        <p:spPr>
          <a:xfrm>
            <a:off x="9531350" y="5116195"/>
            <a:ext cx="264160" cy="467360"/>
          </a:xfrm>
          <a:prstGeom prst="rect">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燕尾形箭头 22"/>
          <p:cNvSpPr/>
          <p:nvPr/>
        </p:nvSpPr>
        <p:spPr>
          <a:xfrm rot="21300000">
            <a:off x="2828925" y="4799330"/>
            <a:ext cx="3037840" cy="274320"/>
          </a:xfrm>
          <a:prstGeom prst="notchedRightArrow">
            <a:avLst>
              <a:gd name="adj1" fmla="val 50000"/>
              <a:gd name="adj2" fmla="val 339096"/>
            </a:avLst>
          </a:prstGeom>
          <a:solidFill>
            <a:srgbClr val="660874"/>
          </a:solidFill>
          <a:ln>
            <a:solidFill>
              <a:srgbClr val="66087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矩形 24"/>
          <p:cNvSpPr/>
          <p:nvPr/>
        </p:nvSpPr>
        <p:spPr>
          <a:xfrm>
            <a:off x="2157730" y="4596130"/>
            <a:ext cx="630555" cy="955040"/>
          </a:xfrm>
          <a:prstGeom prst="rect">
            <a:avLst/>
          </a:prstGeom>
          <a:noFill/>
          <a:ln w="25400">
            <a:solidFill>
              <a:srgbClr val="660874"/>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文本框 29"/>
          <p:cNvSpPr txBox="1"/>
          <p:nvPr/>
        </p:nvSpPr>
        <p:spPr>
          <a:xfrm>
            <a:off x="6642100" y="2046605"/>
            <a:ext cx="3689350" cy="360045"/>
          </a:xfrm>
          <a:prstGeom prst="rect">
            <a:avLst/>
          </a:prstGeom>
          <a:noFill/>
        </p:spPr>
        <p:txBody>
          <a:bodyPr wrap="square" rtlCol="0">
            <a:noAutofit/>
          </a:bodyPr>
          <a:p>
            <a:r>
              <a:rPr lang="zh-CN" altLang="en-US">
                <a:solidFill>
                  <a:srgbClr val="660874"/>
                </a:solidFill>
                <a:latin typeface="黑体" panose="02010609060101010101" charset="-122"/>
                <a:ea typeface="黑体" panose="02010609060101010101" charset="-122"/>
              </a:rPr>
              <a:t>多次内存读写转换成一次硬件</a:t>
            </a:r>
            <a:r>
              <a:rPr lang="zh-CN" altLang="en-US">
                <a:solidFill>
                  <a:srgbClr val="660874"/>
                </a:solidFill>
                <a:latin typeface="黑体" panose="02010609060101010101" charset="-122"/>
                <a:ea typeface="黑体" panose="02010609060101010101" charset="-122"/>
              </a:rPr>
              <a:t>操作</a:t>
            </a:r>
            <a:endParaRPr lang="zh-CN" altLang="en-US">
              <a:solidFill>
                <a:srgbClr val="660874"/>
              </a:solidFill>
              <a:latin typeface="黑体" panose="02010609060101010101" charset="-122"/>
              <a:ea typeface="黑体" panose="02010609060101010101"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250" fill="hold">
                                          <p:stCondLst>
                                            <p:cond delay="0"/>
                                          </p:stCondLst>
                                        </p:cTn>
                                        <p:tgtEl>
                                          <p:spTgt spid="22"/>
                                        </p:tgtEl>
                                        <p:attrNameLst>
                                          <p:attrName>style.visibility</p:attrName>
                                        </p:attrNameLst>
                                      </p:cBhvr>
                                      <p:to>
                                        <p:strVal val="visible"/>
                                      </p:to>
                                    </p:set>
                                    <p:animEffect transition="in" filter="blinds(horizontal)">
                                      <p:cBhvr>
                                        <p:cTn id="7" dur="250"/>
                                        <p:tgtEl>
                                          <p:spTgt spid="22"/>
                                        </p:tgtEl>
                                      </p:cBhvr>
                                    </p:animEffect>
                                  </p:childTnLst>
                                </p:cTn>
                              </p:par>
                              <p:par>
                                <p:cTn id="8" presetID="3" presetClass="entr" presetSubtype="10" fill="hold" grpId="0" nodeType="withEffect">
                                  <p:stCondLst>
                                    <p:cond delay="0"/>
                                  </p:stCondLst>
                                  <p:childTnLst>
                                    <p:set>
                                      <p:cBhvr>
                                        <p:cTn id="9" dur="250" fill="hold">
                                          <p:stCondLst>
                                            <p:cond delay="0"/>
                                          </p:stCondLst>
                                        </p:cTn>
                                        <p:tgtEl>
                                          <p:spTgt spid="7"/>
                                        </p:tgtEl>
                                        <p:attrNameLst>
                                          <p:attrName>style.visibility</p:attrName>
                                        </p:attrNameLst>
                                      </p:cBhvr>
                                      <p:to>
                                        <p:strVal val="visible"/>
                                      </p:to>
                                    </p:set>
                                    <p:animEffect transition="in" filter="blinds(horizontal)">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250" fill="hold">
                                          <p:stCondLst>
                                            <p:cond delay="0"/>
                                          </p:stCondLst>
                                        </p:cTn>
                                        <p:tgtEl>
                                          <p:spTgt spid="29"/>
                                        </p:tgtEl>
                                        <p:attrNameLst>
                                          <p:attrName>style.visibility</p:attrName>
                                        </p:attrNameLst>
                                      </p:cBhvr>
                                      <p:to>
                                        <p:strVal val="visible"/>
                                      </p:to>
                                    </p:set>
                                    <p:animEffect transition="in" filter="blinds(horizontal)">
                                      <p:cBhvr>
                                        <p:cTn id="15" dur="250"/>
                                        <p:tgtEl>
                                          <p:spTgt spid="29"/>
                                        </p:tgtEl>
                                      </p:cBhvr>
                                    </p:animEffect>
                                  </p:childTnLst>
                                </p:cTn>
                              </p:par>
                              <p:par>
                                <p:cTn id="16" presetID="3" presetClass="entr" presetSubtype="10" fill="hold" grpId="0" nodeType="withEffect">
                                  <p:stCondLst>
                                    <p:cond delay="0"/>
                                  </p:stCondLst>
                                  <p:childTnLst>
                                    <p:set>
                                      <p:cBhvr>
                                        <p:cTn id="17" dur="250" fill="hold">
                                          <p:stCondLst>
                                            <p:cond delay="0"/>
                                          </p:stCondLst>
                                        </p:cTn>
                                        <p:tgtEl>
                                          <p:spTgt spid="3"/>
                                        </p:tgtEl>
                                        <p:attrNameLst>
                                          <p:attrName>style.visibility</p:attrName>
                                        </p:attrNameLst>
                                      </p:cBhvr>
                                      <p:to>
                                        <p:strVal val="visible"/>
                                      </p:to>
                                    </p:set>
                                    <p:animEffect transition="in" filter="blinds(horizontal)">
                                      <p:cBhvr>
                                        <p:cTn id="18" dur="250"/>
                                        <p:tgtEl>
                                          <p:spTgt spid="3"/>
                                        </p:tgtEl>
                                      </p:cBhvr>
                                    </p:animEffect>
                                  </p:childTnLst>
                                </p:cTn>
                              </p:par>
                              <p:par>
                                <p:cTn id="19" presetID="3" presetClass="exit" presetSubtype="10" fill="hold" nodeType="withEffect">
                                  <p:stCondLst>
                                    <p:cond delay="0"/>
                                  </p:stCondLst>
                                  <p:childTnLst>
                                    <p:animEffect transition="out" filter="blinds(horizontal)">
                                      <p:cBhvr>
                                        <p:cTn id="20" dur="249"/>
                                        <p:tgtEl>
                                          <p:spTgt spid="22"/>
                                        </p:tgtEl>
                                      </p:cBhvr>
                                    </p:animEffect>
                                    <p:set>
                                      <p:cBhvr>
                                        <p:cTn id="21" dur="1" fill="hold">
                                          <p:stCondLst>
                                            <p:cond delay="249"/>
                                          </p:stCondLst>
                                        </p:cTn>
                                        <p:tgtEl>
                                          <p:spTgt spid="2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250" fill="hold">
                                          <p:stCondLst>
                                            <p:cond delay="0"/>
                                          </p:stCondLst>
                                        </p:cTn>
                                        <p:tgtEl>
                                          <p:spTgt spid="24"/>
                                        </p:tgtEl>
                                        <p:attrNameLst>
                                          <p:attrName>style.visibility</p:attrName>
                                        </p:attrNameLst>
                                      </p:cBhvr>
                                      <p:to>
                                        <p:strVal val="visible"/>
                                      </p:to>
                                    </p:set>
                                    <p:animEffect transition="in" filter="blinds(horizontal)">
                                      <p:cBhvr>
                                        <p:cTn id="26" dur="250"/>
                                        <p:tgtEl>
                                          <p:spTgt spid="24"/>
                                        </p:tgtEl>
                                      </p:cBhvr>
                                    </p:animEffect>
                                  </p:childTnLst>
                                </p:cTn>
                              </p:par>
                              <p:par>
                                <p:cTn id="27" presetID="3" presetClass="entr" presetSubtype="10" fill="hold" nodeType="withEffect">
                                  <p:stCondLst>
                                    <p:cond delay="0"/>
                                  </p:stCondLst>
                                  <p:childTnLst>
                                    <p:set>
                                      <p:cBhvr>
                                        <p:cTn id="28" dur="250" fill="hold">
                                          <p:stCondLst>
                                            <p:cond delay="0"/>
                                          </p:stCondLst>
                                        </p:cTn>
                                        <p:tgtEl>
                                          <p:spTgt spid="12"/>
                                        </p:tgtEl>
                                        <p:attrNameLst>
                                          <p:attrName>style.visibility</p:attrName>
                                        </p:attrNameLst>
                                      </p:cBhvr>
                                      <p:to>
                                        <p:strVal val="visible"/>
                                      </p:to>
                                    </p:set>
                                    <p:animEffect transition="in" filter="blinds(horizontal)">
                                      <p:cBhvr>
                                        <p:cTn id="29" dur="250"/>
                                        <p:tgtEl>
                                          <p:spTgt spid="12"/>
                                        </p:tgtEl>
                                      </p:cBhvr>
                                    </p:animEffect>
                                  </p:childTnLst>
                                </p:cTn>
                              </p:par>
                              <p:par>
                                <p:cTn id="30" presetID="3" presetClass="exit" presetSubtype="10" fill="hold" nodeType="withEffect">
                                  <p:stCondLst>
                                    <p:cond delay="0"/>
                                  </p:stCondLst>
                                  <p:childTnLst>
                                    <p:animEffect transition="out" filter="blinds(horizontal)">
                                      <p:cBhvr>
                                        <p:cTn id="31" dur="249"/>
                                        <p:tgtEl>
                                          <p:spTgt spid="29"/>
                                        </p:tgtEl>
                                      </p:cBhvr>
                                    </p:animEffect>
                                    <p:set>
                                      <p:cBhvr>
                                        <p:cTn id="32" dur="1" fill="hold">
                                          <p:stCondLst>
                                            <p:cond delay="249"/>
                                          </p:stCondLst>
                                        </p:cTn>
                                        <p:tgtEl>
                                          <p:spTgt spid="29"/>
                                        </p:tgtEl>
                                        <p:attrNameLst>
                                          <p:attrName>style.visibility</p:attrName>
                                        </p:attrNameLst>
                                      </p:cBhvr>
                                      <p:to>
                                        <p:strVal val="hidden"/>
                                      </p:to>
                                    </p:set>
                                  </p:childTnLst>
                                </p:cTn>
                              </p:par>
                            </p:childTnLst>
                          </p:cTn>
                        </p:par>
                        <p:par>
                          <p:cTn id="33" fill="hold">
                            <p:stCondLst>
                              <p:cond delay="500"/>
                            </p:stCondLst>
                            <p:childTnLst>
                              <p:par>
                                <p:cTn id="34" presetID="3" presetClass="entr" presetSubtype="10" fill="hold" grpId="1" nodeType="afterEffect">
                                  <p:stCondLst>
                                    <p:cond delay="0"/>
                                  </p:stCondLst>
                                  <p:childTnLst>
                                    <p:set>
                                      <p:cBhvr>
                                        <p:cTn id="35" dur="250" fill="hold">
                                          <p:stCondLst>
                                            <p:cond delay="0"/>
                                          </p:stCondLst>
                                        </p:cTn>
                                        <p:tgtEl>
                                          <p:spTgt spid="13"/>
                                        </p:tgtEl>
                                        <p:attrNameLst>
                                          <p:attrName>style.visibility</p:attrName>
                                        </p:attrNameLst>
                                      </p:cBhvr>
                                      <p:to>
                                        <p:strVal val="visible"/>
                                      </p:to>
                                    </p:set>
                                    <p:animEffect transition="in" filter="blinds(horizontal)">
                                      <p:cBhvr>
                                        <p:cTn id="36" dur="250"/>
                                        <p:tgtEl>
                                          <p:spTgt spid="13"/>
                                        </p:tgtEl>
                                      </p:cBhvr>
                                    </p:animEffect>
                                  </p:childTnLst>
                                </p:cTn>
                              </p:par>
                              <p:par>
                                <p:cTn id="37" presetID="3" presetClass="entr" presetSubtype="10" fill="hold" grpId="0" nodeType="withEffect">
                                  <p:stCondLst>
                                    <p:cond delay="0"/>
                                  </p:stCondLst>
                                  <p:childTnLst>
                                    <p:set>
                                      <p:cBhvr>
                                        <p:cTn id="38" dur="250" fill="hold">
                                          <p:stCondLst>
                                            <p:cond delay="0"/>
                                          </p:stCondLst>
                                        </p:cTn>
                                        <p:tgtEl>
                                          <p:spTgt spid="25"/>
                                        </p:tgtEl>
                                        <p:attrNameLst>
                                          <p:attrName>style.visibility</p:attrName>
                                        </p:attrNameLst>
                                      </p:cBhvr>
                                      <p:to>
                                        <p:strVal val="visible"/>
                                      </p:to>
                                    </p:set>
                                    <p:animEffect transition="in" filter="blinds(horizontal)">
                                      <p:cBhvr>
                                        <p:cTn id="39" dur="250"/>
                                        <p:tgtEl>
                                          <p:spTgt spid="25"/>
                                        </p:tgtEl>
                                      </p:cBhvr>
                                    </p:animEffect>
                                  </p:childTnLst>
                                </p:cTn>
                              </p:par>
                              <p:par>
                                <p:cTn id="40" presetID="3" presetClass="entr" presetSubtype="10" fill="hold" grpId="0" nodeType="withEffect">
                                  <p:stCondLst>
                                    <p:cond delay="0"/>
                                  </p:stCondLst>
                                  <p:childTnLst>
                                    <p:set>
                                      <p:cBhvr>
                                        <p:cTn id="41" dur="250" fill="hold">
                                          <p:stCondLst>
                                            <p:cond delay="0"/>
                                          </p:stCondLst>
                                        </p:cTn>
                                        <p:tgtEl>
                                          <p:spTgt spid="23"/>
                                        </p:tgtEl>
                                        <p:attrNameLst>
                                          <p:attrName>style.visibility</p:attrName>
                                        </p:attrNameLst>
                                      </p:cBhvr>
                                      <p:to>
                                        <p:strVal val="visible"/>
                                      </p:to>
                                    </p:set>
                                    <p:animEffect transition="in" filter="blinds(horizontal)">
                                      <p:cBhvr>
                                        <p:cTn id="42" dur="250"/>
                                        <p:tgtEl>
                                          <p:spTgt spid="23"/>
                                        </p:tgtEl>
                                      </p:cBhvr>
                                    </p:animEffect>
                                  </p:childTnLst>
                                </p:cTn>
                              </p:par>
                            </p:childTnLst>
                          </p:cTn>
                        </p:par>
                        <p:par>
                          <p:cTn id="43" fill="hold">
                            <p:stCondLst>
                              <p:cond delay="1000"/>
                            </p:stCondLst>
                            <p:childTnLst>
                              <p:par>
                                <p:cTn id="44" presetID="0" presetClass="path" presetSubtype="0" accel="50000" decel="50000" fill="hold" grpId="0" nodeType="afterEffect">
                                  <p:stCondLst>
                                    <p:cond delay="300"/>
                                  </p:stCondLst>
                                  <p:childTnLst>
                                    <p:animMotion origin="layout" path="M -0.0107812 -0.0354629 L -0.209115 -0.250278 " pathEditMode="relative" rAng="0" ptsTypes="">
                                      <p:cBhvr>
                                        <p:cTn id="45" dur="1000" fill="hold"/>
                                        <p:tgtEl>
                                          <p:spTgt spid="13"/>
                                        </p:tgtEl>
                                        <p:attrNameLst>
                                          <p:attrName>ppt_x</p:attrName>
                                          <p:attrName>ppt_y</p:attrName>
                                        </p:attrNameLst>
                                      </p:cBhvr>
                                      <p:rCtr x="-99" y="-107"/>
                                    </p:animMotion>
                                  </p:childTnLst>
                                </p:cTn>
                              </p:par>
                            </p:childTnLst>
                          </p:cTn>
                        </p:par>
                        <p:par>
                          <p:cTn id="46" fill="hold">
                            <p:stCondLst>
                              <p:cond delay="2300"/>
                            </p:stCondLst>
                            <p:childTnLst>
                              <p:par>
                                <p:cTn id="47" presetID="3" presetClass="entr" presetSubtype="10" fill="hold" grpId="0" nodeType="afterEffect">
                                  <p:stCondLst>
                                    <p:cond delay="0"/>
                                  </p:stCondLst>
                                  <p:childTnLst>
                                    <p:set>
                                      <p:cBhvr>
                                        <p:cTn id="48" dur="500" fill="hold">
                                          <p:stCondLst>
                                            <p:cond delay="0"/>
                                          </p:stCondLst>
                                        </p:cTn>
                                        <p:tgtEl>
                                          <p:spTgt spid="30"/>
                                        </p:tgtEl>
                                        <p:attrNameLst>
                                          <p:attrName>style.visibility</p:attrName>
                                        </p:attrNameLst>
                                      </p:cBhvr>
                                      <p:to>
                                        <p:strVal val="visible"/>
                                      </p:to>
                                    </p:set>
                                    <p:animEffect transition="in" filter="blinds(horizontal)">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7" grpId="0" animBg="1"/>
      <p:bldP spid="7" grpId="1" animBg="1"/>
      <p:bldP spid="13" grpId="0" bldLvl="0" animBg="1"/>
      <p:bldP spid="13" grpId="1" bldLvl="0" animBg="1"/>
      <p:bldP spid="25" grpId="0" animBg="1"/>
      <p:bldP spid="23" grpId="0" animBg="1"/>
      <p:bldP spid="25" grpId="1" animBg="1"/>
      <p:bldP spid="23" grpId="1" animBg="1"/>
      <p:bldP spid="30" grpId="0"/>
      <p:bldP spid="30"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28057_2*n_h_i*1_1_3"/>
  <p:tag name="KSO_WM_TEMPLATE_CATEGORY" val="diagram"/>
  <p:tag name="KSO_WM_TEMPLATE_INDEX" val="20228057"/>
  <p:tag name="KSO_WM_UNIT_LAYERLEVEL" val="1_1_1"/>
  <p:tag name="KSO_WM_TAG_VERSION" val="1.0"/>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28057_2*n_h_i*1_1_2"/>
  <p:tag name="KSO_WM_TEMPLATE_CATEGORY" val="diagram"/>
  <p:tag name="KSO_WM_TEMPLATE_INDEX" val="20228057"/>
  <p:tag name="KSO_WM_UNIT_LAYERLEVEL" val="1_1_1"/>
  <p:tag name="KSO_WM_TAG_VERSION" val="1.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1_1"/>
  <p:tag name="KSO_WM_TEMPLATE_CATEGORY" val="custom"/>
  <p:tag name="KSO_WM_TEMPLATE_INDEX" val="20233105"/>
  <p:tag name="KSO_WM_UNIT_LAYERLEVEL" val="1_1_1"/>
  <p:tag name="KSO_WM_TAG_VERSION" val="3.0"/>
  <p:tag name="KSO_WM_UNIT_ISCONTENTSTITLE" val="0"/>
  <p:tag name="KSO_WM_UNIT_ISNUMDGMTITLE" val="0"/>
  <p:tag name="KSO_WM_UNIT_NOCLEAR" val="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3_1"/>
  <p:tag name="KSO_WM_TEMPLATE_CATEGORY" val="custom"/>
  <p:tag name="KSO_WM_TEMPLATE_INDEX" val="20233105"/>
  <p:tag name="KSO_WM_UNIT_LAYERLEVEL" val="1_1_1"/>
  <p:tag name="KSO_WM_TAG_VERSION" val="3.0"/>
  <p:tag name="KSO_WM_DIAGRAM_GROUP_CODE" val="l1-1"/>
  <p:tag name="KSO_WM_UNIT_SUBTYPE" val="d"/>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3_2"/>
  <p:tag name="KSO_WM_TEMPLATE_CATEGORY" val="custom"/>
  <p:tag name="KSO_WM_TEMPLATE_INDEX" val="20233105"/>
  <p:tag name="KSO_WM_UNIT_LAYERLEVEL" val="1_1_1"/>
  <p:tag name="KSO_WM_TAG_VERSION" val="3.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1_2"/>
  <p:tag name="KSO_WM_TEMPLATE_CATEGORY" val="custom"/>
  <p:tag name="KSO_WM_TEMPLATE_INDEX" val="20233105"/>
  <p:tag name="KSO_WM_UNIT_LAYERLEVEL" val="1_1_1"/>
  <p:tag name="KSO_WM_TAG_VERSION" val="3.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2_2"/>
  <p:tag name="KSO_WM_TEMPLATE_CATEGORY" val="custom"/>
  <p:tag name="KSO_WM_TEMPLATE_INDEX" val="20233105"/>
  <p:tag name="KSO_WM_UNIT_LAYERLEVEL" val="1_1_1"/>
  <p:tag name="KSO_WM_TAG_VERSION" val="3.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4_2"/>
  <p:tag name="KSO_WM_TEMPLATE_CATEGORY" val="custom"/>
  <p:tag name="KSO_WM_TEMPLATE_INDEX" val="20233105"/>
  <p:tag name="KSO_WM_UNIT_LAYERLEVEL" val="1_1_1"/>
  <p:tag name="KSO_WM_TAG_VERSION" val="3.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899999976158142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1_1"/>
  <p:tag name="KSO_WM_TEMPLATE_CATEGORY" val="custom"/>
  <p:tag name="KSO_WM_TEMPLATE_INDEX" val="20233105"/>
  <p:tag name="KSO_WM_UNIT_LAYERLEVEL" val="1_1_1"/>
  <p:tag name="KSO_WM_TAG_VERSION" val="3.0"/>
  <p:tag name="KSO_WM_DIAGRAM_GROUP_CODE" val="l1-1"/>
  <p:tag name="KSO_WM_UNIT_SUBTYPE" val="d"/>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2_1"/>
  <p:tag name="KSO_WM_TEMPLATE_CATEGORY" val="custom"/>
  <p:tag name="KSO_WM_TEMPLATE_INDEX" val="20233105"/>
  <p:tag name="KSO_WM_UNIT_LAYERLEVEL" val="1_1_1"/>
  <p:tag name="KSO_WM_TAG_VERSION" val="3.0"/>
  <p:tag name="KSO_WM_DIAGRAM_GROUP_CODE" val="l1-1"/>
  <p:tag name="KSO_WM_UNIT_SUBTYPE" val="d"/>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i*1_4_1"/>
  <p:tag name="KSO_WM_TEMPLATE_CATEGORY" val="custom"/>
  <p:tag name="KSO_WM_TEMPLATE_INDEX" val="20233105"/>
  <p:tag name="KSO_WM_UNIT_LAYERLEVEL" val="1_1_1"/>
  <p:tag name="KSO_WM_TAG_VERSION" val="3.0"/>
  <p:tag name="KSO_WM_DIAGRAM_GROUP_CODE" val="l1-1"/>
  <p:tag name="KSO_WM_UNIT_SUBTYPE" val="d"/>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2_1"/>
  <p:tag name="KSO_WM_TEMPLATE_CATEGORY" val="custom"/>
  <p:tag name="KSO_WM_TEMPLATE_INDEX" val="20233105"/>
  <p:tag name="KSO_WM_UNIT_LAYERLEVEL" val="1_1_1"/>
  <p:tag name="KSO_WM_TAG_VERSION" val="3.0"/>
  <p:tag name="KSO_WM_UNIT_ISCONTENTSTITLE" val="0"/>
  <p:tag name="KSO_WM_UNIT_ISNUMDGMTITLE" val="0"/>
  <p:tag name="KSO_WM_UNIT_NOCLEAR" val="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3_1"/>
  <p:tag name="KSO_WM_TEMPLATE_CATEGORY" val="custom"/>
  <p:tag name="KSO_WM_TEMPLATE_INDEX" val="20233105"/>
  <p:tag name="KSO_WM_UNIT_LAYERLEVEL" val="1_1_1"/>
  <p:tag name="KSO_WM_TAG_VERSION" val="3.0"/>
  <p:tag name="KSO_WM_UNIT_ISCONTENTSTITLE" val="0"/>
  <p:tag name="KSO_WM_UNIT_ISNUMDGMTITLE" val="0"/>
  <p:tag name="KSO_WM_UNIT_NOCLEAR" val="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105_4*l_h_a*1_4_1"/>
  <p:tag name="KSO_WM_TEMPLATE_CATEGORY" val="custom"/>
  <p:tag name="KSO_WM_TEMPLATE_INDEX" val="20233105"/>
  <p:tag name="KSO_WM_UNIT_LAYERLEVEL" val="1_1_1"/>
  <p:tag name="KSO_WM_TAG_VERSION" val="3.0"/>
  <p:tag name="KSO_WM_UNIT_ISCONTENTSTITLE" val="0"/>
  <p:tag name="KSO_WM_UNIT_ISNUMDGMTITLE" val="0"/>
  <p:tag name="KSO_WM_UNIT_NOCLEAR" val="0"/>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435.0477294921875,&quot;left&quot;:493.6955180683286,&quot;top&quot;:51.82613525390625,&quot;width&quot;:403.215026855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目录项标题"/>
  <p:tag name="KSO_WM_UNIT_TEXT_TYPE"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28057_2*n_h_i*1_1_3"/>
  <p:tag name="KSO_WM_TEMPLATE_CATEGORY" val="diagram"/>
  <p:tag name="KSO_WM_TEMPLATE_INDEX" val="20228057"/>
  <p:tag name="KSO_WM_UNIT_LAYERLEVEL" val="1_1_1"/>
  <p:tag name="KSO_WM_TAG_VERSION" val="1.0"/>
</p:tagLst>
</file>

<file path=ppt/tags/tag127.xml><?xml version="1.0" encoding="utf-8"?>
<p:tagLst xmlns:p="http://schemas.openxmlformats.org/presentationml/2006/main">
  <p:tag name="KSO_WM_UNIT_ISCONTENTSTITLE" val="0"/>
  <p:tag name="KSO_WM_UNIT_ISNUMDGMTITLE" val="0"/>
  <p:tag name="KSO_WM_UNIT_PRESET_TEXT" val="CONTENTS"/>
  <p:tag name="KSO_WM_UNIT_NOCLEAR" val="0"/>
  <p:tag name="KSO_WM_UNIT_HIGHLIGHT" val="0"/>
  <p:tag name="KSO_WM_UNIT_COMPATIBLE" val="0"/>
  <p:tag name="KSO_WM_UNIT_DIAGRAM_ISNUMVISUAL" val="0"/>
  <p:tag name="KSO_WM_UNIT_DIAGRAM_ISREFERUNIT" val="0"/>
  <p:tag name="KSO_WM_DIAGRAM_GROUP_CODE" val="l1-1"/>
  <p:tag name="KSO_WM_UNIT_ID" val="custom20220976_4*b*1"/>
  <p:tag name="KSO_WM_TEMPLATE_CATEGORY" val="custom"/>
  <p:tag name="KSO_WM_TEMPLATE_INDEX" val="20220976"/>
  <p:tag name="KSO_WM_UNIT_LAYERLEVEL" val="1"/>
  <p:tag name="KSO_WM_TAG_VERSION" val="1.0"/>
  <p:tag name="KSO_WM_CHIP_GROUPID" val="6170d198528941afc5e264db"/>
  <p:tag name="KSO_WM_CHIP_XID" val="6170d198528941afc5e264d6"/>
  <p:tag name="KSO_WM_UNIT_DEC_AREA_ID" val="685743bac55b4f5395849f53f2fbce2d"/>
  <p:tag name="KSO_WM_CHIP_FILLAREA_FILL_RULE" val="{&quot;fill_align&quot;:&quot;cm&quot;,&quot;fill_mode&quot;:&quot;fix&quot;,&quot;sacle_strategy&quot;:&quot;stretch&quot;}"/>
  <p:tag name="KSO_WM_ASSEMBLE_CHIP_INDEX" val="979e2b41462b4db5883a662e913c4189"/>
  <p:tag name="KSO_WM_UNIT_TEXT_FILL_FORE_SCHEMECOLOR_INDEX_BRIGHTNESS" val="0"/>
  <p:tag name="KSO_WM_UNIT_TEXT_FILL_FORE_SCHEMECOLOR_INDEX" val="13"/>
  <p:tag name="KSO_WM_UNIT_TEXT_FILL_TYPE" val="1"/>
  <p:tag name="KSO_WM_UNIT_VALUE" val="6"/>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ID" val="diagram20231112_1*n_h_h_i*1_2_1_2"/>
  <p:tag name="KSO_WM_TEMPLATE_CATEGORY" val="diagram"/>
  <p:tag name="KSO_WM_TEMPLATE_INDEX" val="20231112"/>
  <p:tag name="KSO_WM_UNIT_LAYERLEVEL" val="1_1_1_1"/>
  <p:tag name="KSO_WM_TAG_VERSION" val="3.0"/>
  <p:tag name="KSO_WM_DIAGRAM_GROUP_CODE" val="n1-1"/>
  <p:tag name="KSO_WM_DIAGRAM_VERSION" val="3"/>
  <p:tag name="KSO_WM_DIAGRAM_COLOR_TRICK" val="4"/>
  <p:tag name="KSO_WM_DIAGRAM_COLOR_TEXT_CAN_REMOVE" val="n"/>
  <p:tag name="KSO_WM_DIAGRAM_MAX_ITEMCNT" val="5"/>
  <p:tag name="KSO_WM_DIAGRAM_MIN_ITEMCNT" val="2"/>
  <p:tag name="KSO_WM_DIAGRAM_VIRTUALLY_FRAME" val="{&quot;height&quot;:395.8676452636719,&quot;width&quot;:723.0227050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Lst>
</file>

<file path=ppt/tags/tag129.xml><?xml version="1.0" encoding="utf-8"?>
<p:tagLst xmlns:p="http://schemas.openxmlformats.org/presentationml/2006/main">
  <p:tag name="KSO_WM_UNIT_SUBTYPE" val="a"/>
  <p:tag name="KSO_WM_UNIT_PRESET_TEXT" val="单击此处输入你的正文，文字是您思想的提炼。"/>
  <p:tag name="KSO_WM_UNIT_NOCLEAR" val="0"/>
  <p:tag name="KSO_WM_UNIT_VALUE" val="24"/>
  <p:tag name="KSO_WM_UNIT_HIGHLIGHT" val="0"/>
  <p:tag name="KSO_WM_UNIT_COMPATIBLE" val="0"/>
  <p:tag name="KSO_WM_UNIT_DIAGRAM_ISNUMVISUAL" val="0"/>
  <p:tag name="KSO_WM_UNIT_DIAGRAM_ISREFERUNIT" val="0"/>
  <p:tag name="KSO_WM_DIAGRAM_GROUP_CODE" val="n1-1"/>
  <p:tag name="KSO_WM_UNIT_ID" val="diagram20228057_2*n_h_f*1_1_1"/>
  <p:tag name="KSO_WM_TEMPLATE_CATEGORY" val="diagram"/>
  <p:tag name="KSO_WM_TEMPLATE_INDEX" val="20228057"/>
  <p:tag name="KSO_WM_UNIT_LAYERLEVEL" val="1_1_1"/>
  <p:tag name="KSO_WM_TAG_VERSION" val="1.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ID" val="custom20220976_4*a*1"/>
  <p:tag name="KSO_WM_TEMPLATE_CATEGORY" val="custom"/>
  <p:tag name="KSO_WM_TEMPLATE_INDEX" val="20220976"/>
  <p:tag name="KSO_WM_UNIT_LAYERLEVEL" val="1"/>
  <p:tag name="KSO_WM_TAG_VERSION" val="1.0"/>
  <p:tag name="KSO_WM_CHIP_GROUPID" val="6170d198528941afc5e264db"/>
  <p:tag name="KSO_WM_CHIP_XID" val="6170d198528941afc5e264d6"/>
  <p:tag name="KSO_WM_UNIT_DEC_AREA_ID" val="969e7d08328540f78f9820169a8eb1f2"/>
  <p:tag name="KSO_WM_CHIP_FILLAREA_FILL_RULE" val="{&quot;fill_align&quot;:&quot;cm&quot;,&quot;fill_mode&quot;:&quot;fix&quot;,&quot;sacle_strategy&quot;:&quot;stretch&quot;}"/>
  <p:tag name="KSO_WM_ASSEMBLE_CHIP_INDEX" val="979e2b41462b4db5883a662e913c4189"/>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28057_2*n_h_i*1_1_1"/>
  <p:tag name="KSO_WM_TEMPLATE_CATEGORY" val="diagram"/>
  <p:tag name="KSO_WM_TEMPLATE_INDEX" val="20228057"/>
  <p:tag name="KSO_WM_UNIT_LAYERLEVEL" val="1_1_1"/>
  <p:tag name="KSO_WM_TAG_VERSION" val="1.0"/>
</p:tagLst>
</file>

<file path=ppt/tags/tag132.xml><?xml version="1.0" encoding="utf-8"?>
<p:tagLst xmlns:p="http://schemas.openxmlformats.org/presentationml/2006/main">
  <p:tag name="KSO_WM_BEAUTIFY_FLAG" val="#wm#"/>
  <p:tag name="KSO_WM_TEMPLATE_CATEGORY" val="custom"/>
  <p:tag name="KSO_WM_TEMPLATE_INDEX" val="20205081"/>
  <p:tag name="resource_record_key" val="{&quot;10&quot;:[21566536,21573936],&quot;65&quot;:[20205081]}"/>
</p:tagLst>
</file>

<file path=ppt/tags/tag133.xml><?xml version="1.0" encoding="utf-8"?>
<p:tagLst xmlns:p="http://schemas.openxmlformats.org/presentationml/2006/main">
  <p:tag name="KSO_WM_BEAUTIFY_FLAG" val="#wm#"/>
  <p:tag name="KSO_WM_TEMPLATE_CATEGORY" val="custom"/>
  <p:tag name="KSO_WM_TEMPLATE_INDEX" val="20205081"/>
</p:tagLst>
</file>

<file path=ppt/tags/tag134.xml><?xml version="1.0" encoding="utf-8"?>
<p:tagLst xmlns:p="http://schemas.openxmlformats.org/presentationml/2006/main">
  <p:tag name="KSO_WM_BEAUTIFY_FLAG" val="#wm#"/>
  <p:tag name="KSO_WM_TEMPLATE_CATEGORY" val="custom"/>
  <p:tag name="KSO_WM_TEMPLATE_INDEX" val="20205081"/>
</p:tagLst>
</file>

<file path=ppt/tags/tag135.xml><?xml version="1.0" encoding="utf-8"?>
<p:tagLst xmlns:p="http://schemas.openxmlformats.org/presentationml/2006/main">
  <p:tag name="KSO_WM_BEAUTIFY_FLAG" val="#wm#"/>
  <p:tag name="KSO_WM_TEMPLATE_CATEGORY" val="custom"/>
  <p:tag name="KSO_WM_TEMPLATE_INDEX" val="20205081"/>
</p:tagLst>
</file>

<file path=ppt/tags/tag136.xml><?xml version="1.0" encoding="utf-8"?>
<p:tagLst xmlns:p="http://schemas.openxmlformats.org/presentationml/2006/main">
  <p:tag name="KSO_WM_BEAUTIFY_FLAG" val="#wm#"/>
  <p:tag name="KSO_WM_TEMPLATE_CATEGORY" val="custom"/>
  <p:tag name="KSO_WM_TEMPLATE_INDEX" val="20205081"/>
</p:tagLst>
</file>

<file path=ppt/tags/tag137.xml><?xml version="1.0" encoding="utf-8"?>
<p:tagLst xmlns:p="http://schemas.openxmlformats.org/presentationml/2006/main">
  <p:tag name="KSO_WM_UNIT_PLACING_PICTURE_USER_VIEWPORT" val="{&quot;height&quot;:494,&quot;width&quot;:2575}"/>
</p:tagLst>
</file>

<file path=ppt/tags/tag138.xml><?xml version="1.0" encoding="utf-8"?>
<p:tagLst xmlns:p="http://schemas.openxmlformats.org/presentationml/2006/main">
  <p:tag name="KSO_WM_BEAUTIFY_FLAG" val="#wm#"/>
  <p:tag name="KSO_WM_TEMPLATE_CATEGORY" val="custom"/>
  <p:tag name="KSO_WM_TEMPLATE_INDEX" val="20205081"/>
</p:tagLst>
</file>

<file path=ppt/tags/tag139.xml><?xml version="1.0" encoding="utf-8"?>
<p:tagLst xmlns:p="http://schemas.openxmlformats.org/presentationml/2006/main">
  <p:tag name="KSO_WM_UNIT_PLACING_PICTURE_USER_VIEWPORT" val="{&quot;height&quot;:4031,&quot;width&quot;:7458}"/>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PLACING_PICTURE_USER_VIEWPORT" val="{&quot;height&quot;:4031,&quot;width&quot;:7458}"/>
</p:tagLst>
</file>

<file path=ppt/tags/tag141.xml><?xml version="1.0" encoding="utf-8"?>
<p:tagLst xmlns:p="http://schemas.openxmlformats.org/presentationml/2006/main">
  <p:tag name="KSO_WM_UNIT_PLACING_PICTURE_USER_VIEWPORT" val="{&quot;height&quot;:2401,&quot;width&quot;:7629}"/>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wm#"/>
  <p:tag name="KSO_WM_TEMPLATE_CATEGORY" val="custom"/>
  <p:tag name="KSO_WM_TEMPLATE_INDEX" val="20205081"/>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wm#"/>
  <p:tag name="KSO_WM_TEMPLATE_CATEGORY" val="custom"/>
  <p:tag name="KSO_WM_TEMPLATE_INDEX" val="20205081"/>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BEAUTIFY_FLAG" val="#wm#"/>
  <p:tag name="KSO_WM_TEMPLATE_CATEGORY" val="custom"/>
  <p:tag name="KSO_WM_TEMPLATE_INDEX" val="20205081"/>
</p:tagLst>
</file>

<file path=ppt/tags/tag148.xml><?xml version="1.0" encoding="utf-8"?>
<p:tagLst xmlns:p="http://schemas.openxmlformats.org/presentationml/2006/main">
  <p:tag name="KSO_WM_BEAUTIFY_FLAG" val="#wm#"/>
  <p:tag name="KSO_WM_TEMPLATE_CATEGORY" val="custom"/>
  <p:tag name="KSO_WM_TEMPLATE_INDEX" val="20205081"/>
</p:tagLst>
</file>

<file path=ppt/tags/tag149.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Lst>
</file>

<file path=ppt/tags/tag152.xml><?xml version="1.0" encoding="utf-8"?>
<p:tagLst xmlns:p="http://schemas.openxmlformats.org/presentationml/2006/main">
  <p:tag name="resource_record_key" val="{&quot;10&quot;:[21566536,21573936],&quot;65&quot;:[2020508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cover">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苹方-简"/>
        <a:ea typeface="苹方-简"/>
        <a:cs typeface=""/>
      </a:majorFont>
      <a:minorFont>
        <a:latin typeface="苹方-简"/>
        <a:ea typeface="苹方-简"/>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roduction">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苹方-简"/>
        <a:ea typeface="苹方-简"/>
        <a:cs typeface=""/>
      </a:majorFont>
      <a:minorFont>
        <a:latin typeface="苹方-简"/>
        <a:ea typeface="苹方-简"/>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苹方-简"/>
        <a:ea typeface="苹方-简"/>
        <a:cs typeface=""/>
      </a:majorFont>
      <a:minorFont>
        <a:latin typeface="苹方-简"/>
        <a:ea typeface="苹方-简"/>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PS">
      <a:majorFont>
        <a:latin typeface="苹方-简"/>
        <a:ea typeface="苹方-简"/>
        <a:cs typeface=""/>
      </a:majorFont>
      <a:minorFont>
        <a:latin typeface="苹方-简"/>
        <a:ea typeface="苹方-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PS">
      <a:majorFont>
        <a:latin typeface="苹方-简"/>
        <a:ea typeface="苹方-简"/>
        <a:cs typeface=""/>
      </a:majorFont>
      <a:minorFont>
        <a:latin typeface="苹方-简"/>
        <a:ea typeface="苹方-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VUY5cElGeGQiLAoJIkxhdGV4SW1nQmFzZTY0IiA6ICJpVkJPUncwS0dnb0FBQUFOU1VoRVVnQUFBRWNBQUFCSEJBTUFBQUNubmtjc0FBQUFNRkJNVkVYLy8vOEFBQUFBQUFBQUFBQUFBQUFBQUFBQUFBQUFBQUFBQUFBQUFBQUFBQUFBQUFBQUFBQUFBQUFBQUFBQUFBQXYzYUI3QUFBQUQzUlNUbE1BdSsvZHpabFVFR2FKcXlKMk1rUWY3cDZUQUFBQUNYQklXWE1BQUE3RUFBQU94QUdWS3c0YkFBQUMxVWxFUVZSSURYMVdQVzhUUVJBZEp3RUgyNGxDSklSRWdZMVRRT2RJS1VCQ3dpQk1oeFFLb0NDRkxTZ29iYnAwZGtGRGxUUjBTSFlCRFUwc0lkRWdaUCtEcEtESGRIVDVzRUY4RDIvdVkzZldlK2N0Zk8vTnZQMjR0M083SmdyYktqdHQ3YzdUS0tFZVdVY1NrR3NxSGNFWGo4NVdKSGZ1Z2JUWGdxLzRLcUpUU0Z5T0V2bm5JT2NUVkFYRWh5YittSG5jTXN5QUhFUjl3L0tZOGFwaEJzd3hueGhDMUdUK3BtZ0VCOHkvVkhRQkF4OG9Ic0lkNWg4cUtFdnNLUjdDUGViZktuZ2FvaVBGUTRpVmxsUndDYUovaWdjd2orQ0tDaTZENittRDFDS0NReVdTNmY0b0hrQ3hTYitOTE53VHdTYldIYVhUZHgwUVBHQSsxakhwcE44MnlNRW1aM1IwNG5YZFN6QnMrcXRqNk9TOFNKQ3JUbm0zQ1pIdUpGaHFVOXNrdHYyY0Zva3RReFdVRXZTV0pNR1JFclhCKzRvSGNCNUJIYXNuYkFxaDUwU0paUGFPNGlGc3V1czhUTENiQ01PcndqaURVaDU1QTFGVjI3UU1kcy9YaUUwMzQvQTJORGRpb3A2eTBLMFAwajUrdlE5OFVlVU1GSnRzRzIrWmhBWmlVOVJPYmoxczZaVEZiU2dzVStqVHNlMEJtNXlTaTJYWTUxNk14U2FuNU9JRTFyb1NZN0hKS2JrNGtWRzdJellkeFFuOVhGYW5odGhraDlXcTkzM0R4S2FoWVNsQWJEcEl5Wmx3R3lKRDBrQ2FUWTYrbm1LVEk2cW0yS1JGcVRacFVacE5YOHAzclN6RnBtZGM0K3RHbFd4VHR0cWpUZnVkSmR1VXdWbFE1MFk4VkxKTk8rdEVSZDZOUmQxRW02clkyNHI5dEJKdFdrU3BvakE3MFVqSk5zM2pXTVdYak9HQ0pxY3g1cDlxN1JMUm5LMThyTnZjbVZiNWJraDBHSjdTMnkvZkZxRmh2dkRtVmNzcUlyUVhGblU5VUlRL25Xa1JGdHVUMkQ2WDF6WnF0ZHNiNVlwLzUrSytHWWxvWmx0d0x0d1U2Y0EvcFgxbDE3OWRmRkVsNVdQVVNseWVEYUluc2VjNlpYRXVXTGZzODR6V2xvTmdhVHhEZ1ZSVFRwcWNkMXU3bmJwY0lwSjludFgyNWRRdWRtWkppRDdEZ1lMOUVwTEZHVXhYVC9oLzVLaXoxVWx4NHRlUG95RXFyRjVxSVBRZjZGbkFtSFVLNWZNQUFBQUFTVVZPUks1Q1lJST0iCn0K"/>
    </extobj>
    <extobj name="334E55B0-647D-440b-865C-3EC943EB4CBC-2">
      <extobjdata type="334E55B0-647D-440b-865C-3EC943EB4CBC" data="ewoJIkltZ1NldHRpbmdKc29uIiA6ICJ7XCJkcGlcIjpcIjYwMFwiLFwiZm9ybWF0XCI6XCJQTkdcIixcInRyYW5zcGFyZW50XCI6dHJ1ZSxcImF1dG9cIjpmYWxzZX0iLAoJIkxhdGV4IiA6ICJYRnNnVEY5cUlGeGQiLAoJIkxhdGV4SW1nQmFzZTY0IiA6ICJpVkJPUncwS0dnb0FBQUFOU1VoRVVnQUFBRkFBQUFCU0JBTUFBQUF4OTA2VkFBQUFNRkJNVkVYLy8vOEFBQUFBQUFBQUFBQUFBQUFBQUFBQUFBQUFBQUFBQUFBQUFBQUFBQUFBQUFBQUFBQUFBQUFBQUFBQUFBQXYzYUI3QUFBQUQzUlNUbE1BemUvZHV6SjJpWm1yVkJCRVppTERXWDVoQUFBQUNYQklXWE1BQUE3RUFBQU94QUdWS3c0YkFBQUNvMGxFUVZSSURkMVd1M0xUVUJDOXhIWmVpakdlb1dDR1FzRlVWSVpRVW9qVXpPRDhBWThaaHRMcG5BcGxhSURLVUthS2kzUVU0Z2N5MWgvNEU1Skp6emlZOEFpdlphK3N1M2V2cE5Xb1lDWXpxTEIyenptU1Z1ZXU3bHFwK2VGRDUrYWRkcnQ5ZDZNRFp5bFdkR29BT3o0WEtRejIvTTNtWEhwMTc5VXpBd3JuT2lyUHR3U1N3eXNvdk04QkthNmhjQ1NSSEIramtPZGlIQUY4RWtsT0RBRys4VnlNQTRCZklza0lEMHM4WmJrWXJxTHdpc2d5WWhtRjJ5d1hRMjFqTExLTUdLT1FwWEk0cVdwaldOVkcvMS9idUlidlVzbkdKUlJXc3ZFU0NtUFpFOHUwVUdpemt1amliRlJZNG1sSlpVUmRzSTBmcUpDU29Oekc1Z2F0YmxqYWpYMzdJZnVsM2RpRjM2WWF0UEduaWZObmdEOHBtTGZ4a011SHRNM2x1N0czeFpScjcwMlM2OGFHMEhPNkd4MGJsOC9OUGR3ejJ1ak9ncGF3c2FHTjM1MUxqOWFkbEJLMDhRY2xPZ2hvS1J4WWQ2TmpZd1A0UzF1dEhseTNiYXBVM2EyWXFFVVU3bEtHd2VRclpkNlR6alV5UkErdEVWRVlCTGFRL216VHJuVFd4a1U3d3VxeldJVzBOVHpLMkRpeDkvY2ZLRFdGOWZSeGZkZEdyMHNMdUtLSDk1aWFwK2ZhZUFLMGdKTjdLSnhTMytLNzJPcFZvMHVFMTlWK1J1YU91aHV0alY0SVZOTlNjdXVoMlJ2MHBON0ZLK2ZIVTh5MjAzZ2g2ZXdnM1dJOWZCZDRuRklmc1Y2Z0JXeU9FTWJoaHhjZTd1ejVtcnIxZWpBWTdMd0xkSnhwT1J4K3NWTDdDWlA1c1F1b240UEREMzlmWmpSSmVsM3pkTlFxRG56MDIzMEMzU0ViUlBBbEN4WG4rOGJHWXRxaVhkdExGaXlJTGx1VEMxZ0dOYTMvREMwSWNZRUwwQUpvb2ZRUEpidGdXdFhHby8vS3hobXpvQ1JzWlhaT1VSclJ0eXRLVm9PM3lQWFlseXhJSTcyTDRkWVpDenpCdmw2N1dvVVNrOEVXVnVoYUgzZUZacFhXQ1dmSDNwQjJGNm9vSDlUaHJBY1A4M2dlT1FodXZERG9YMXdMbnJIcnJTRlRBQUFBQUVsRlRrU3VRbUNDIgp9Cg=="/>
    </extobj>
    <extobj name="334E55B0-647D-440b-865C-3EC943EB4CBC-3">
      <extobjdata type="334E55B0-647D-440b-865C-3EC943EB4CBC" data="ewoJIkltZ1NldHRpbmdKc29uIiA6ICJ7XCJkcGlcIjpcIjYwMFwiLFwiZm9ybWF0XCI6XCJQTkdcIixcInRyYW5zcGFyZW50XCI6dHJ1ZSxcImF1dG9cIjpmYWxzZX0iLAoJIkxhdGV4IiA6ICJYRnNnVTE5cklGeGQiLAoJIkxhdGV4SW1nQmFzZTY0IiA6ICJpVkJPUncwS0dnb0FBQUFOU1VoRVVnQUFBRkFBQUFCSUJBTUFBQUNUdW05b0FBQUFNRkJNVkVYLy8vOEFBQUFBQUFBQUFBQUFBQUFBQUFBQUFBQUFBQUFBQUFBQUFBQUFBQUFBQUFBQUFBQUFBQUFBQUFBQUFBQXYzYUI3QUFBQUQzUlNUbE1BUkptN3plL2RxM1lRVkNJeWlXWjFOSm9MQUFBQUNYQklXWE1BQUE3RUFBQU94QUdWS3c0YkFBQURqa2xFUVZSSURZVldPMjhUUVJDZUkzYVNpNTNZZ29MU0VZOE95UWlSaU81Y1FSV1pSd01TMGdVQkJRTHAwaUFCRW5JS2xBcVVTQVNCMHZqK2dTMEtDZ3A4QmFrZEpHcnNnZ29KSlNTY3d5c01zN2U3dDd1SDc3ek56dVBiMlozWm1ka0YwTWZocys2dEIydE1ZbDNTNVFuYWFpQWIzMzJTZDM0bGxCcGJyR1A0K012WE9keGJBOXY5cVdsTTBtN2dic0JFUi9BNjVIQ1JrVVBISnU2M3VhSVZ0aHM0T3hSRXdpbkV2dEFWY0FIUkY4eC8welp0S0VlRlhJcDhsd0p0dGhETE1UdUJPSWlaQk5IRnYwcFNRTnhWbkVsNWVGb1RPSmdXeGtsRTRYSUVYOFcwTUhad1h6TUkzZFF3VnZHYkRteW1oaEZ4UndlVzBzSkkwVjQwZ1dzNnErZ3hOSnlHZkZvWTg0aExhaGxBS1MyTUpjU2FBVXdMWXlmaFRETXRqRjNVYnhDZ2E5alg5aUtMb2NiQ1pLQnpHdDJrdkRLODBYUUdTVjZ6U2hrOURoRVFkOHVqZ1pTMmJKeHJqNFRXT1RKOE5Hci9EZ2RTOVQvTk5qb2pnWWhYczVIYkNuazNFMm01Q2hsa0lxZUVQNFMvSm9Idm5oMC9mMDh5OFZ4OEltM3VDUmxWTGVLZkdLQUk2Nk9BK2x4bXo3dUpySXF4R3ljamFFMEs3RVNlU2puTnJ4bnl0eFFRY0V2U3lma05BWDlJb2RHUnBGRE10b2VxR1V3akp0UWFXNkY3bEd4T2tWS2s1cHpXODBwNG9CUmc5VFVHZ1BwVmJMRmlkSnI4amdFa0IrS0cxVE82V21mUkFCWlI3ZWNZbldaMXlRRFN4Y1hORjQydTVzd2FRTnBhQnB5TSs1b3VFWHpLNFpyUWtsOWFhVmk0ckswQ29JcVVnakh4T0J6MUZnZ3liWndEZ0dwY21pbnh4K0U5M25SclFNK2U2VXhYT2QyTkhvZkpjQms2ZFAzTitFajhCSTdLY1A0NE9BOXBWN3FEbGhGVUlLZjdmQVZBQXk4Q3JKT3hGanRzVlczRkFPTW9Ld0hBcFZNVnZESmJRVUxQN0hnTnZDTU5VdWo3c01uZWxTcVZEaVd4N28zK2hGRkUyMVlZRVBENW9NemVhWlhSQUQwdFh5Wm9yKzI0SFZBU2YxWW1TY2NzOEpISC9aZXFhK2J3d1BZR1BsZE51ZXFFOUZQQmdYYTlKVEszanVFSGhuemxHUkdnZmpUNEZIQVRBQldXenFza09uTnNudnB6VzhwcHJ0THhNVHdsSkQwV0RYdUZ5UkF2QjBJYVRmVFl2M1hpbEZ6aE5qWk8zQTR2UlB2SFVBcmNNdEJ2aUdLZFBTaHdRWlIxZmphT0pTWkRHUGN4ZEltNDlUckxydUtOb1JBdWJQSWJxN09uZklMZGVOcG84U2Jxc2dwSTFMNjVwTWYvR1ZFSlZaWk1uY0ZGZXpKbmZBQW5NRlFtSTZyUm95QVYwLzRZYkFYVlJKbk5QYkk0bnVXTGJLSXZLRHpPRmx1U01nNkpUQ3A0Zy90cG41Wm9xVjBYbnM3TVhhRXovQU04SGYrZFNXZGYrQUFBQUFCSlJVNUVya0pnZ2c9PSIKfQo="/>
    </extobj>
    <extobj name="334E55B0-647D-440b-865C-3EC943EB4CBC-4">
      <extobjdata type="334E55B0-647D-440b-865C-3EC943EB4CBC" data="ewoJIkltZ1NldHRpbmdKc29uIiA6ICJ7XCJkcGlcIjpcIjYwMFwiLFwiZm9ybWF0XCI6XCJQTkdcIixcInRyYW5zcGFyZW50XCI6dHJ1ZSxcImF1dG9cIjpmYWxzZX0iLAoJIkxhdGV4IiA6ICJYRnNnVkNoUVgya3NJRXhmYWl3Z1UxOXJLU0JjWFE9PSIsCgkiTGF0ZXhJbWdCYXNlNjQiIDogImlWQk9SdzBLR2dvQUFBQU5TVWhFVWdBQUFjVUFBQUJYQkFNQUFBQ0hOa05MQUFBQU1GQk1WRVgvLy84QUFBQUFBQUFBQUFBQUFBQUFBQUFBQUFBQUFBQUFBQUFBQUFBQUFBQUFBQUFBQUFBQUFBQUFBQUFBQUFBdjNhQjdBQUFBRDNSU1RsTUFSSFptVktzeTNaa2lFTHZOaWU5LzZCWEZBQUFBQ1hCSVdYTUFBQTdFQUFBT3hBR1ZLdzRiQUFBTzZFbEVRVlI0QWRWYmI0Z3NSeEh2dmIyL3MrOXVEMFFKNU1NZWdnWWs4UTd4WThMZUp3TXE3aWtHb2tSM0VUK0c3SXVDajhUdzVoQWpDVW5jZzRUOCtlSXVKaUsraE93cGhNUVkzaTZDSkpvWDlqUmZJaGoyVkRSaTVPMFpmZDVMN3JKdDFjeDBkMVZQejJ4dlhwS244K0dtdXVwWDFkVTkxVlhkTTN0Q2VGL1hyM3BEL3dlQVMzOStCMDRzam5mZWdkYmxVd2wzcCsrNy9wL3BkUzZueG8rUE85TjJYNUwvVjZFcXhOTG85bW5IT1BqWHRCcnZMZjZLNTBaM2ZLR0RmUlQrNk82cGVSaUpZMkhod3huWGhsR2VrM3VtSWNSWnlhN1hYdmcwbGViU0Ezbit0VHZPblR0MzZ2UjVlWlNMekJFVzZsSC94NXVBYWYvYkRaeVZmU09vTUg5Smd5Z1BtVHNCQVNYa040MjlYR3FlcWg3bVFyT0Y4d001L3NvbnJ6c3Jqem9pR0wyVkFSeGVNSUk2N1piU0pzc1VKRGQwM1oyL0dDSHltYnZ3dWdscDMxeDl6WjNQeFgyOGVNTjlIelZPVEVNRmRYbXhnUXBYeXIrS0UvSmtodTZDWE5NUzZQTHdPNTk2NU15Wk0xOEQ4dWhEajV6NXlZTmYvd2lRWmx4UFNoSzNzZUlpQVA2ZTJGaTZGaHJQYW9PVGlCS2dMelFtb2JMbHQ4Z0xPN0cwTnQ2cHkrME01SkxVRDJsV3lvdUpDZ2JTUWFJQlkxQ2tFSVBqbEowWndLNXA3dWRnbmpxNk5ZR1lBOVhkQ1pnY01UaThrWWlYNUV0U2JtWmgxL1ZhbUpQSE93bXFDSjF2S1kyaFdiTkYrYWJpNmpzNnF2UXdVMHQ1dTVaTklCWkFkWE1DSmtkY2hRaFZWd1ZNZFZURHZxL29SRm1XdjFGQzlIdFROVmJNY0x1T2VGaVJjcXlnY0s5Qk5KQm1MdG1GYm5JQnVjS0NKS1VhUE5ZUEs2VlYxTUZhRzNlVUZQdzJzekpuUXJGdXVBb3EyckNtZEVQQTBwZXlRZHA1Sk14SE92YnpGSmlzS1VtcFhzcWQybEIxMHpNbEF2dzJzektqSCttODZ4RlZKZTFMNFBMVVljNThTamRhVXI2ZDV2cHlRcmFXZTlLNG43SlFVME1nS3VDM0NiaWlYbTRsa21HMW5icGtpeFFTQWNsUkd1VWtRaW4vNlJUNE1HRXlUUm9RWXQzbG03S3pJUGNqY3BhRUdQaHRacVdvMTB6VHNSekZTQ1lHWW9PWWtqMGR4eDNFZ1hKajZudWJMUkhSekN5UFlIbEd2aEhaTHgyWmJzRHZ0M1JyV1lkdGoweURFc05DSUFFQXUwWm9rM1dpWUs0N1B2SytTK0RGYS9HcGRLVkRiU2RJMG1MWHpENzZmVklERnRYZ0E3Skl0UlRMekpwdUNZR094NU5HbUc0U2R3OTdicEVIMTRxQnNscHlUdFY2TEsyYVVhSGYyeHBiVW5saHhwVWhzTXcwTkJiRHdudU1XQjVYaWVwVUpNeWxjUmcweTQ2VWJ3eFc0b0RwcldrV0s0L2loQXE5QlpaY0VqU1dHYTBJQk9xYXRVd2xLYnBycWFZQWVRellCKzVTK1lwZVVaU3I2SExrZWtDeUZDdVBZa1VGY2RPMWV0cXdzMVdXOEk2NjZjMFFSV2k2Y2lubEVmclowcGFBS0p0Q1FOa0pYWXBDc0tqS0pIREJiN0oxS2F2MDAzS3RucW9WbXFETGc4alJZOElhWGtwNUxFcys0K1hjNENsR3FhU2tJaEljQUwvSnJMVDNFNStjcTZjdTlVWXBnb0V1eTBHSnJ1czI4SzR5RHUyMmxYTzY2a2s0c0xDTmpwTEd5cjRSZ3Q5a3hPMGtKcUFxR0lpbVFxc3ZjTndGMDNoRFhGcDViRElmaFdqMmpXVUhGZUxFQngwakdiRWx0WlJJbGlVSlp3VkdSK25heDdLajhyRENaTnl4a3ZZelpKUFpiYmFlSUo4M2NuWHF6TXZvd2JLdFM2Sjh3dVU4bHNNMVloMXIza25TemlHWEFicVhJODhYZFVFN0NiQjhZQ3l0V2pzcUxJOE85YktySnVDWVZra24yUFVPYWVlUWVFS2hxamxRaHdqejkxSEhJWEN6bWp4clJDVnVJdzJ0V0xBSWdYV2NRbHZXTXFFeWl5NWJxcFo0UWhNblYxNzBucU15elRCZ0dxZkk4U3lHMXVPT25JRG5SbGNwaHE1amVweitWcmlxRTVQTnhOVU0xODhjanJxVUZ2Z08zaXFQV3FQbldtZzFubUlxM3BzY0lZWmNWZmZqU1F4d2lKQjR2dGp4VVppVFl3YXI4cE85a28yczFCVHhXNnpHUVJvWmU0Y1BPS2wyVUtxTGFlNXRIQ0ZleHo1dkxpRzBtZkc2ZTAzUmZickdoN1E4RnFDMXJVV1RDSER2WUJJbVI0NlpNYm4rbEFOTFJOYUpHays5amgwblZMNjFsQzBzajMzRmZUU1U4bGJWbUhpL3RQSUk1cXZKQ09GMjI4VGVJRkhRQU1NeXZwOVdBcDgyVWx6TU1YYy9ndGVESDdnWDZKK21FSm1NU3l1UFlMWUF6MEpkamN4dUVnRzhucURlWjVSSFlOT1ppSFdqREs0NmtvZDNUK3FLeUMrdFBLS2hXVmpSeWFWZTFJdjdyN25uK1crUlhoUUpEMjVQMFhESEV5QWRjeUtDZVc4UVZFeGllVXl1OFl2ZjdhVGtPWXd5NkUybGtMWTFmN1hxWEIzdk1BWmRaVndJdnEzSktJL3d5SFpTM1hUQlpJcUpqSnNuN2tFcXVlV3hlSnBPdTdNTFpCYitnSU9DYXpPR0JFOURBQi9FTlA5TDhnWUkydFp1TjhIQzQrMXdOV2pWckJPeUFzQjhiaWs2NHo3TUxZL3J2blhsc2UvakVFM2lneXpZZC9YSTJWVjNlWFNPc1dXZGtKVjFlT2k3aXM2NEQzTEw0OGphZTJVWVFmYkRPTVkzRlFERzZJd0FmbFNvdThzanZFRHBLRVA2SG1aRVA0QTNOTWhOZ0dNNXgxcml0VnVkY0I4Q1UvcFZJS1QvVlNMVDVJalZDb2hvUFNzYUVuM0lJSzJZeFBKNGtPSUNvMEJmSkxnQTBYdllQcE04U2xzdHRjSW9NNE1PWUtiMUp4ZElqVTRZRzJOR2VjU1BOU2xsTEkrN0tTNHlIdGh4c2cwelhSNTdEU01WQmY4ZkZnaFJJZW5yQkRzakdJc2hmUmdaNWRFNVJpeVBhOGJPTkZTcVBNNm5wOURYSHRqU2J4N0xycE04R0dMUEVmM2VjRmgzclVjc2p3MEgxb05WQnRVT3hTM3FjS05jTjEzZ0RzSm1WQi93S2hrSmVVUlBUZWkzSzlCY2ViVUxXTGNYRTdrVk12Y1J1RHpGSVdUbGdObUhQS01uYUppUnlkZ1l3VzkrMUVyTXVjWll5eWlQekFOM1k4amVid0ttdXU4R3VyanRrNHdMbTFIOW5zeDV5Z1UwcTQvZ3Q1NFVhc20xejJtUnBFMnhIdlRBUGsySGV4NWFDV1I5aTJFaFRlcDNwVm1uTzVZY3dXK3RRQzFCSWx5bGJhVERqUEpvNHh4dGlISldIdWVuV2RpOWJXWVJZbFZWTzNpa20weVdOS0RLa1hrQnY1VUNBME9kc0xVenl5TlRkRGJBRjVvRWhDanB6T2pFYzZhMWxZRlMwRThBa0g0NkhCdTM0RkdiT0VHLzkxMG82d1NHa0t6eWVPWDVYN29zVUI1K3d0dW1qSXJlcVlqZzZ2TXZkS2pNcGd0V3dZSmx0SlpnU2trVitXRDRFdE5pcDEvMG16eFZBNFRCbTVtSTJSbmw4WEY1YnVMSkhDb1JENHZRUk83NitEbjNjbEhPTFBQcHdSZUpuVVJXampkWU44dHZqL29Lam5jWTFxcHVaNVZIekV6YkdoVVQ3dklZaEZ1dTMyTngzVEtNc1VOWU0yYS9WQnF2aWlIeGlLQVM4b1QxRkpvbXJUYWpGOTB6NHpYUk5vRUJhdXg5VGxaNXhBVFR0N3JyZ3FNV0M1cjQzWG5pZHJOcGxjZUtlYXFEWi9GOHQ1ODJyRGxkeTVPZS9zRmU4dk9PM3BlRjlYVUdIcDFXRitDM3N6d0swVXYxVzNPV3grcEp4SnE0THR6emVXTmVVZXU4UEFZajdjTGNFV0M2Tk85ZDhaUUpzMGkvSmsxZ0E0T3V0VG82K1FROHdwclozcUdPV3FkSTQ2blhXUjVkdjRBWk9zdGp1SU83dyszSUd2NEJsQm13NHZaNGVmeUI2YlJ5TzJEYVpFY0dSUXNpZzE0dHpsaVFPQzN4TllJd1hncGhUdXFFQ2FLVmVKM0dvSHBHZVlRdmZLa1hKYUdyUEJhaFE4alVHMG1uMFNFcS9ZMVhzdkk0UDlKakNrWU4wS3lSNTFnQjdLYXlGdDFESG1wMTh5dkVxT05iY0ZmWTR0NTI2UWVwa2N2dnlMTDlXVVM0eStNQ0RBaW1IaDVtZk1FZTBPeVlGUlBDaTVUSFlDajFPbGlPb3FoRlRrSjF3UGFWSXQ2eDN5M0RvT2tFS3VWT1lkd0E0ZU9IOERETjFTU1RocVdEQmJ1QmxVdzh4VXd3VGh4VndPNCtSb2FKSGt4aVpzUUpDZ2UrclRURXg2RzFsN1JXM2tRaUpLTUtRUm94RlI1OUpFbHpxR01BM3ltT1JmVTJCU1QzcXA1RXNRUzVRTDdSSVVKREx2TUlpWmF1U1dnYTk5QWFIbHBOZEdJbDFDVTZRUVhZRGVDaTYvNGVJaHBKcTdnSkJLdkZLQ1pEaXFMa1d2TWdZVmhLRnlmM3dvK09PbURCdnVxUnd2d25YcmtoL25HNFBIenF4dnRldGxHNHNIUUFpa2RmdVFIN2x2S3BHMy9YU1VIckpOUWdmT2d6RTZnNlFONWY3bnIxMVZkZnVTbEVtaWRCWHJHcklMNUl1NEFQMmtGNHVCbXpaa2RtTldLdU90UVJRVlVnQ1c1QU80b3A3QzY1ekhnVW1DNzlsb0xCSGJYWkJZOWh5ekI2VW81SUV6S2U0MklQU3JCcUJvRXdacW0rRE5hZmtPUGZZaGMvREZtT3JjSnN2ZHd3ZlNzS05xSWRvRXR5ZlA3VUtmaUhpM09uVHAwZXBkTUVwbVBqNmpyOGR3YUFuejkxZm5TSTJ1eUNSN2RxR0RPRGIzVDdwaW5pRjZMV09QVlBvQ1BnQXV2KzZzT1A2V00raWl2WWdtZy9mT2F1cDZGQzcwUXE4WjlvNnNmZkk1eVluR0VHVTJMRHFKaDFhNWd1Nm9TOWNzdDlGeXliMStVTFVBZzJ4aUZXME9DcWVKYisxcUJtUXJuN1FJOHZqVWhjeXQ4QUd4TXJKSUVacm9OcXMvZ0JRSGZYZ2NwaDFYaHhFNEZKMDZCMVZmemtIcnYzOVBoWFVjQnFTN0JJMWtSZ2xYK1Vkck9LaFZaTmlHVzdlTmdBMVI3eVhBL2JoMjBsOHJ2VG5JVWE4eXpuWk51QXF0SVF1Sm8zTGN3NnFWU1dpRGRobGpnanE1WDZxbDVieTRLNitiYUJXWjZTM0VyQVRYSVZTM2tST01TeGUxMzExUHc0MWFESWJBcHhQY2tGclZVbk1Jc0pPN0kxSmx2RTNabkhsZXhjQjdpRG1ML1ZLQ3o1cGh5c1BxQTcrWXAvUTRGYmMzV05GT0YzaDd6Y1lFanJYU09UMFVhU3F3WjRHSjBqODdMb20wa3dGUFEvTGxITE50M0ZrajFQM3MvTXM3Um93OU50Mk9seFpyUFAyMW10SkZkRnB4NDZMMTF6QXM5U1ZmeUFiRU1WejNHUGVwb2pML2NXQ2UzQXAxaDB1eHNKV3hzcGpKTXhqUGRYVWFoWHRneGthTVdGa2FRcFArd1E2eWh1emRYMTVJR2kvTzV0cXp3R3ZyRWVCU20rbGRtRVkzcERkeGI0RmdUVVdDQTdIVzBoUmF6anN1MlJxVy90cFRDNWpLcTFKaGJmem9VYllaS3JRbmhzZEswcysxWkh0RlR3V3J0TmlQNFpzZ1NYeGgzamhnOWxsOGUyL3RsR3ZqWWs5RlZFRE9FNUxwQ1UwMDV2cVhNTXRjWTVRaVVxUWF5MmNMK1ZYUG9mQ3hSajBuMWtwWWdCaVlrOFhUaWFSK0luSVpCNkpIWWMvN1daWTJiQlo3OFFoTWU5NDQ2eDB0bzF0QTlsbDBmOVR6U1RsQmRsSE5STDRlRlh5YzZvNkRqbDVwZ2kvL2FhZzVvNSsvcW1FUmVuRFZXN1BGWTlRMVVFZzYyNDIrTFoxMWVOQTExNkNqTHNUS3FXUGtsbFloTkJ4YXVvRWl2Vzd6QUxVeVIrWXNXUVBjK2RvTktZOGR2cUtEamVQN3REV3g1MDhqNWZJV2QvcmFoM2RsLzBXVi9NOUpBZHlabm8zV3JVdkxLM2QyL3JSOTdRQkxqc2ZsOHlyUmszZmpiRUJaWDFLZGl0TTRrNzYxWFR1WlgxS1RkbVhEdS9WY1BqT3J4N0lRa2pYOEZEMmlRWjFnTWVRZWovdS9ycStPSUd1SWxiNEcvaGZIVXpjSUYxVE11QVdleUhwODBobG41T00zcFpQTFIyQURsNEQxSHdKUS9RK3drWndLUVgvUTQzNzZkYjcycGZ3L0ZPNFB3UHhIZTFsOHRyckNTUGV2TG5sOWVIOTd6M3o0VC8rUDE3MXNsL0FhSDFrL0hXRHA5cEFBQUFBRWxGVGtTdVFtQ0MiCn0K"/>
    </extobj>
  </extobjs>
</s:customData>
</file>

<file path=customXml/itemProps15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2008</Words>
  <Application>WPS 演示</Application>
  <PresentationFormat>宽屏</PresentationFormat>
  <Paragraphs>532</Paragraphs>
  <Slides>17</Slides>
  <Notes>4</Notes>
  <HiddenSlides>0</HiddenSlides>
  <MMClips>0</MMClips>
  <ScaleCrop>false</ScaleCrop>
  <HeadingPairs>
    <vt:vector size="6" baseType="variant">
      <vt:variant>
        <vt:lpstr>已用的字体</vt:lpstr>
      </vt:variant>
      <vt:variant>
        <vt:i4>26</vt:i4>
      </vt:variant>
      <vt:variant>
        <vt:lpstr>主题</vt:lpstr>
      </vt:variant>
      <vt:variant>
        <vt:i4>3</vt:i4>
      </vt:variant>
      <vt:variant>
        <vt:lpstr>幻灯片标题</vt:lpstr>
      </vt:variant>
      <vt:variant>
        <vt:i4>17</vt:i4>
      </vt:variant>
    </vt:vector>
  </HeadingPairs>
  <TitlesOfParts>
    <vt:vector size="46" baseType="lpstr">
      <vt:lpstr>Arial</vt:lpstr>
      <vt:lpstr>宋体</vt:lpstr>
      <vt:lpstr>Wingdings</vt:lpstr>
      <vt:lpstr>黑体</vt:lpstr>
      <vt:lpstr>Wingdings</vt:lpstr>
      <vt:lpstr>华文中宋</vt:lpstr>
      <vt:lpstr>微软雅黑</vt:lpstr>
      <vt:lpstr>思源黑体 CN Regular</vt:lpstr>
      <vt:lpstr>汉仪旗黑</vt:lpstr>
      <vt:lpstr>微软雅黑</vt:lpstr>
      <vt:lpstr>Times New Roman Semibold</vt:lpstr>
      <vt:lpstr>报隶-简</vt:lpstr>
      <vt:lpstr>Helvetica Light</vt:lpstr>
      <vt:lpstr>Wingdings 2</vt:lpstr>
      <vt:lpstr>Times New Roman</vt:lpstr>
      <vt:lpstr>FuturaA Md BT</vt:lpstr>
      <vt:lpstr>苹方-简</vt:lpstr>
      <vt:lpstr>Times New Roman Regular</vt:lpstr>
      <vt:lpstr>Calibri</vt:lpstr>
      <vt:lpstr>Helvetica Neue</vt:lpstr>
      <vt:lpstr>PingFang SC</vt:lpstr>
      <vt:lpstr>Times New Roman Bold</vt:lpstr>
      <vt:lpstr>Arial Unicode MS</vt:lpstr>
      <vt:lpstr>Helvetica Light</vt:lpstr>
      <vt:lpstr>微软雅黑</vt:lpstr>
      <vt:lpstr>思源黑体 CN Regular</vt:lpstr>
      <vt:lpstr>cover</vt:lpstr>
      <vt:lpstr>introduction</vt:lpstr>
      <vt:lpstr>content</vt:lpstr>
      <vt:lpstr>基于软硬协同的任务调度和中断响应研究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感谢聆听与观看！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zhaofangliang</dc:creator>
  <cp:lastModifiedBy>小心</cp:lastModifiedBy>
  <cp:revision>749</cp:revision>
  <dcterms:created xsi:type="dcterms:W3CDTF">2025-09-13T08:09:08Z</dcterms:created>
  <dcterms:modified xsi:type="dcterms:W3CDTF">2025-09-13T08:09:08Z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2052-12.1.21861.21861</vt:lpwstr>
  </property>
  <property fmtid="{D5CDD505-2E9C-101B-9397-08002B2CF9AE}" pid="3" name="ICV">
    <vt:lpwstr>139187A776102C4AC8081768D94CE266_41</vt:lpwstr>
  </property>
</Properties>
</file>