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  <p:sldMasterId id="2147483675" r:id="rId6"/>
  </p:sldMasterIdLst>
  <p:notesMasterIdLst>
    <p:notesMasterId r:id="rId38"/>
  </p:notesMasterIdLst>
  <p:sldIdLst>
    <p:sldId id="752" r:id="rId7"/>
    <p:sldId id="753" r:id="rId8"/>
    <p:sldId id="724" r:id="rId9"/>
    <p:sldId id="725" r:id="rId10"/>
    <p:sldId id="726" r:id="rId11"/>
    <p:sldId id="727" r:id="rId12"/>
    <p:sldId id="729" r:id="rId13"/>
    <p:sldId id="730" r:id="rId14"/>
    <p:sldId id="731" r:id="rId15"/>
    <p:sldId id="732" r:id="rId16"/>
    <p:sldId id="733" r:id="rId17"/>
    <p:sldId id="735" r:id="rId18"/>
    <p:sldId id="736" r:id="rId19"/>
    <p:sldId id="737" r:id="rId20"/>
    <p:sldId id="740" r:id="rId21"/>
    <p:sldId id="739" r:id="rId22"/>
    <p:sldId id="741" r:id="rId23"/>
    <p:sldId id="742" r:id="rId24"/>
    <p:sldId id="743" r:id="rId25"/>
    <p:sldId id="755" r:id="rId26"/>
    <p:sldId id="744" r:id="rId27"/>
    <p:sldId id="745" r:id="rId28"/>
    <p:sldId id="747" r:id="rId29"/>
    <p:sldId id="263" r:id="rId30"/>
    <p:sldId id="719" r:id="rId31"/>
    <p:sldId id="720" r:id="rId32"/>
    <p:sldId id="722" r:id="rId33"/>
    <p:sldId id="721" r:id="rId34"/>
    <p:sldId id="723" r:id="rId35"/>
    <p:sldId id="750" r:id="rId36"/>
    <p:sldId id="751" r:id="rId37"/>
  </p:sldIdLst>
  <p:sldSz cx="9144000" cy="5143500" type="screen16x9"/>
  <p:notesSz cx="6858000" cy="9144000"/>
  <p:defaultTextStyle>
    <a:defPPr>
      <a:defRPr lang="en-US"/>
    </a:defPPr>
    <a:lvl1pPr marL="0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737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474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212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949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8691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6431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4168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1908" algn="l" defTabSz="81547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FF99"/>
    <a:srgbClr val="FFFFCC"/>
    <a:srgbClr val="FFFF99"/>
    <a:srgbClr val="66CCFF"/>
    <a:srgbClr val="CCECFF"/>
    <a:srgbClr val="24FCAA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96" autoAdjust="0"/>
    <p:restoredTop sz="94676" autoAdjust="0"/>
  </p:normalViewPr>
  <p:slideViewPr>
    <p:cSldViewPr>
      <p:cViewPr varScale="1">
        <p:scale>
          <a:sx n="107" d="100"/>
          <a:sy n="107" d="100"/>
        </p:scale>
        <p:origin x="-51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7C40-9B25-475E-BD91-36D5B232E4B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8F54-7720-47E6-A7C7-61EA70D8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1243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2483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3726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64967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56208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47450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38691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29933" algn="l" defTabSz="58248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62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75857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38" tIns="40773" rIns="81538" bIns="40773" anchor="ctr"/>
          <a:lstStyle/>
          <a:p>
            <a:pPr algn="ctr" defTabSz="582483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5861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38" tIns="40773" rIns="81538" bIns="40773" rtlCol="0" anchor="ctr"/>
          <a:lstStyle/>
          <a:p>
            <a:pPr algn="ctr" defTabSz="582483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9" y="4830374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>
            <a:lvl1pPr algn="l">
              <a:defRPr sz="36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ndar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06531" y="484942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236952" y="4830366"/>
            <a:ext cx="2533650" cy="1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538" tIns="40773" rIns="81538" bIns="40773">
            <a:spAutoFit/>
          </a:bodyPr>
          <a:lstStyle/>
          <a:p>
            <a:pPr defTabSz="582483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1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63F6-BCA3-4652-B329-5521050321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78A1-F6E0-4C3B-8538-E0D8650C8D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83" y="889397"/>
            <a:ext cx="8467725" cy="35194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A2BE-72D2-4E27-B51C-3F2A7E7F7A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9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889404"/>
            <a:ext cx="4157662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706299"/>
            <a:ext cx="4157662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A2A7C-5006-4D32-8DD0-BD7101AAF6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95D98-5208-4D22-B9EF-427BB36AE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3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3" y="889397"/>
            <a:ext cx="8467725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19B4-DCBA-4C6A-9254-8D39F47FA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90940-E548-4DA7-B755-8A7D7A9CB7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3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3383" y="1"/>
            <a:ext cx="8467725" cy="44088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49F8A-EF41-4154-9B88-86EEA7ECBE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8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23EAE-85A4-45DB-8F8E-5747BA7C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1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3376" y="889401"/>
            <a:ext cx="4157663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33376" y="2706297"/>
            <a:ext cx="4157663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823C-20D8-46D2-BEB9-7EC32E202A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7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91" y="64953"/>
            <a:ext cx="8714935" cy="346527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474792"/>
            <a:ext cx="8721968" cy="4030394"/>
          </a:xfrm>
        </p:spPr>
        <p:txBody>
          <a:bodyPr/>
          <a:lstStyle>
            <a:lvl1pPr>
              <a:spcBef>
                <a:spcPts val="714"/>
              </a:spcBef>
              <a:defRPr>
                <a:latin typeface="Candara" pitchFamily="34" charset="0"/>
              </a:defRPr>
            </a:lvl1pPr>
            <a:lvl2pPr marL="407688" indent="-163075">
              <a:defRPr>
                <a:latin typeface="Candara" pitchFamily="34" charset="0"/>
              </a:defRPr>
            </a:lvl2pPr>
            <a:lvl3pPr marL="611533" indent="-163075">
              <a:defRPr sz="1600">
                <a:latin typeface="Candara" pitchFamily="34" charset="0"/>
              </a:defRPr>
            </a:lvl3pPr>
            <a:lvl4pPr marL="815376" indent="-163075">
              <a:defRPr sz="1600">
                <a:latin typeface="Candara" pitchFamily="34" charset="0"/>
              </a:defRPr>
            </a:lvl4pPr>
            <a:lvl5pPr marL="1019224" indent="-163075">
              <a:defRPr sz="1600">
                <a:latin typeface="Candar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14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3" y="889401"/>
            <a:ext cx="8467725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83" y="2706297"/>
            <a:ext cx="8467725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FE15-3470-4E37-95A1-0880CB55A4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20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63F6-BCA3-4652-B329-5521050321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00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78A1-F6E0-4C3B-8538-E0D8650C8D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9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83" y="889397"/>
            <a:ext cx="8467725" cy="35194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A2BE-72D2-4E27-B51C-3F2A7E7F7A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3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889401"/>
            <a:ext cx="4157662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706297"/>
            <a:ext cx="4157662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A2A7C-5006-4D32-8DD0-BD7101AAF6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3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95D98-5208-4D22-B9EF-427BB36AE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3" y="889397"/>
            <a:ext cx="8467725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19B4-DCBA-4C6A-9254-8D39F47FA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90940-E548-4DA7-B755-8A7D7A9CB7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3383" y="1"/>
            <a:ext cx="8467725" cy="44088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49F8A-EF41-4154-9B88-86EEA7ECBE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7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23EAE-85A4-45DB-8F8E-5747BA7C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7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3376" y="889404"/>
            <a:ext cx="4157663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33376" y="2706299"/>
            <a:ext cx="4157663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823C-20D8-46D2-BEB9-7EC32E202A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1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3" y="889404"/>
            <a:ext cx="8467725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83" y="2706299"/>
            <a:ext cx="8467725" cy="1702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FE15-3470-4E37-95A1-0880CB55A4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1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4758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38" tIns="40773" rIns="81538" bIns="40773" anchor="ctr"/>
          <a:lstStyle/>
          <a:p>
            <a:pPr algn="ctr" defTabSz="582483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83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38" tIns="40773" rIns="81538" bIns="40773" anchor="ctr"/>
          <a:lstStyle/>
          <a:p>
            <a:pPr algn="ctr" defTabSz="582483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7725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38" tIns="40773" rIns="81538" bIns="40773" rtlCol="0" anchor="ctr"/>
          <a:lstStyle/>
          <a:p>
            <a:pPr algn="ctr" defTabSz="582483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5439" y="4830374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7" y="794147"/>
            <a:ext cx="8557407" cy="3890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7938" y="4849424"/>
            <a:ext cx="1390162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algn="ctr">
              <a:defRPr sz="700"/>
            </a:lvl1pPr>
          </a:lstStyle>
          <a:p>
            <a:pPr defTabSz="582483" fontAlgn="base">
              <a:spcBef>
                <a:spcPct val="0"/>
              </a:spcBef>
              <a:spcAft>
                <a:spcPct val="0"/>
              </a:spcAft>
            </a:pPr>
            <a:fld id="{3144B24B-BAB1-431A-82C6-36E096187F50}" type="slidenum">
              <a:rPr lang="en-US" smtClean="0">
                <a:solidFill>
                  <a:srgbClr val="000000"/>
                </a:solidFill>
                <a:cs typeface="Arial" charset="0"/>
              </a:rPr>
              <a:pPr defTabSz="58248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22885" y="4842272"/>
            <a:ext cx="2533650" cy="1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538" tIns="40773" rIns="81538" bIns="40773">
            <a:spAutoFit/>
          </a:bodyPr>
          <a:lstStyle/>
          <a:p>
            <a:pPr defTabSz="582483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07688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Arial" charset="0"/>
        </a:defRPr>
      </a:lvl6pPr>
      <a:lvl7pPr marL="815376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Arial" charset="0"/>
        </a:defRPr>
      </a:lvl7pPr>
      <a:lvl8pPr marL="1223065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Arial" charset="0"/>
        </a:defRPr>
      </a:lvl8pPr>
      <a:lvl9pPr marL="1630753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Arial" charset="0"/>
        </a:defRPr>
      </a:lvl9pPr>
    </p:titleStyle>
    <p:bodyStyle>
      <a:lvl1pPr marL="202428" indent="-202428" algn="l" rtl="0" eaLnBrk="0" fontAlgn="base" hangingPunct="0">
        <a:spcBef>
          <a:spcPts val="714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12442" indent="-208092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61586" indent="-147219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071602" indent="-208092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327822" indent="-154303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735511" indent="-154303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143203" indent="-154303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550891" indent="-154303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958579" indent="-154303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688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376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065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753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446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137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825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517" algn="l" defTabSz="815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4813698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47" tIns="40778" rIns="81547" bIns="407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3" y="889397"/>
            <a:ext cx="8467725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47" tIns="40778" rIns="81547" bIns="40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2914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47" tIns="40778" rIns="81547" bIns="40778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2914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47" tIns="40778" rIns="81547" bIns="40778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4529145"/>
            <a:ext cx="2895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47" tIns="40778" rIns="81547" bIns="40778" numCol="1" anchor="t" anchorCtr="0" compatLnSpc="1">
            <a:prstTxWarp prst="textNoShape">
              <a:avLst/>
            </a:prstTxWarp>
          </a:bodyPr>
          <a:lstStyle>
            <a:lvl1pPr algn="ctr">
              <a:defRPr sz="700"/>
            </a:lvl1pPr>
          </a:lstStyle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2914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47" tIns="40778" rIns="81547" bIns="4077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fld id="{ACDD442F-C754-4E78-8373-F20A0B8D6520}" type="slidenum">
              <a:rPr lang="en-US" smtClean="0">
                <a:solidFill>
                  <a:srgbClr val="000000"/>
                </a:solidFill>
              </a:rPr>
              <a:pPr defTabSz="5824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1547" tIns="40778" rIns="81547" bIns="40778" anchor="ctr"/>
          <a:lstStyle/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2281" y="4777979"/>
            <a:ext cx="2464996" cy="25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1547" tIns="40778" rIns="81547" bIns="40778">
            <a:spAutoFit/>
          </a:bodyPr>
          <a:lstStyle/>
          <a:p>
            <a:pPr defTabSz="5824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000000"/>
                </a:solidFill>
              </a:rPr>
              <a:t>TI Confidential - NDA Restrictions</a:t>
            </a:r>
            <a:r>
              <a:rPr lang="en-US" sz="11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9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07737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815474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223212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630949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05805" indent="-30580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662576" indent="-254831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019347" indent="-203869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427084" indent="-203869" algn="l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34822" indent="-203869" algn="l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2560" indent="-203869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50298" indent="-203869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58039" indent="-203869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65777" indent="-203869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737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474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212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949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691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431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168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908" algn="l" defTabSz="815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4813698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7" rIns="81567" bIns="407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3" y="889397"/>
            <a:ext cx="8467725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7" rIns="81567" bIns="40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2914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67" tIns="40787" rIns="81567" bIns="40787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2914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7" rIns="81567" bIns="40787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4529144"/>
            <a:ext cx="2895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67" tIns="40787" rIns="81567" bIns="40787" numCol="1" anchor="t" anchorCtr="0" compatLnSpc="1">
            <a:prstTxWarp prst="textNoShape">
              <a:avLst/>
            </a:prstTxWarp>
          </a:bodyPr>
          <a:lstStyle>
            <a:lvl1pPr algn="ctr">
              <a:defRPr sz="700"/>
            </a:lvl1pPr>
          </a:lstStyle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2914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67" tIns="40787" rIns="81567" bIns="40787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fld id="{ACDD442F-C754-4E78-8373-F20A0B8D6520}" type="slidenum">
              <a:rPr lang="en-US" smtClean="0">
                <a:solidFill>
                  <a:srgbClr val="000000"/>
                </a:solidFill>
              </a:rPr>
              <a:pPr defTabSz="58262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1567" tIns="40787" rIns="81567" bIns="40787" anchor="ctr"/>
          <a:lstStyle/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2281" y="4777979"/>
            <a:ext cx="2465037" cy="25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1567" tIns="40787" rIns="81567" bIns="40787">
            <a:spAutoFit/>
          </a:bodyPr>
          <a:lstStyle/>
          <a:p>
            <a:pPr defTabSz="58262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000000"/>
                </a:solidFill>
              </a:rPr>
              <a:t>TI Confidential - NDA Restrictions</a:t>
            </a:r>
            <a:r>
              <a:rPr lang="en-US" sz="11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3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07835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815671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223507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631342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05878" indent="-305878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662735" indent="-254894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019591" indent="-203918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427426" indent="-203918" algn="l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35262" indent="-203918" algn="l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99" indent="-203918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50934" indent="-203918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58772" indent="-203918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66609" indent="-203918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835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671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507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342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180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018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853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2691" algn="l" defTabSz="8156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VHWA (Vision Hardware Accelerator)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4529-A9B3-4A54-83EC-E61379E8334E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Scalar: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1" y="474792"/>
            <a:ext cx="4538335" cy="4030394"/>
          </a:xfrm>
        </p:spPr>
        <p:txBody>
          <a:bodyPr/>
          <a:lstStyle/>
          <a:p>
            <a:pPr lvl="0"/>
            <a:r>
              <a:rPr lang="en-US" kern="1200" dirty="0">
                <a:solidFill>
                  <a:srgbClr val="000000"/>
                </a:solidFill>
              </a:rPr>
              <a:t>Downscaling ratio is between </a:t>
            </a:r>
            <a:r>
              <a:rPr lang="en-US" kern="1200" dirty="0" smtClean="0">
                <a:solidFill>
                  <a:srgbClr val="000000"/>
                </a:solidFill>
              </a:rPr>
              <a:t>1x </a:t>
            </a:r>
            <a:r>
              <a:rPr lang="en-US" kern="1200" dirty="0">
                <a:solidFill>
                  <a:srgbClr val="000000"/>
                </a:solidFill>
              </a:rPr>
              <a:t>and </a:t>
            </a:r>
            <a:r>
              <a:rPr lang="en-US" kern="1200" dirty="0" smtClean="0">
                <a:solidFill>
                  <a:srgbClr val="000000"/>
                </a:solidFill>
              </a:rPr>
              <a:t>0.25x</a:t>
            </a:r>
          </a:p>
          <a:p>
            <a:r>
              <a:rPr lang="en-US" dirty="0"/>
              <a:t>Programmable kernel sizes for vertical/horizontal filter (3,4, or 5</a:t>
            </a:r>
            <a:r>
              <a:rPr lang="en-US" dirty="0" smtClean="0"/>
              <a:t>)</a:t>
            </a:r>
          </a:p>
          <a:p>
            <a:r>
              <a:rPr lang="en-US" kern="1200" dirty="0" smtClean="0">
                <a:solidFill>
                  <a:srgbClr val="000000"/>
                </a:solidFill>
              </a:rPr>
              <a:t>4 </a:t>
            </a:r>
            <a:r>
              <a:rPr lang="en-US" kern="1200" dirty="0">
                <a:solidFill>
                  <a:srgbClr val="000000"/>
                </a:solidFill>
              </a:rPr>
              <a:t>sets of 5 tap-32 phase </a:t>
            </a:r>
            <a:r>
              <a:rPr lang="en-US" kern="1200" dirty="0" smtClean="0">
                <a:solidFill>
                  <a:srgbClr val="000000"/>
                </a:solidFill>
              </a:rPr>
              <a:t>coefficients</a:t>
            </a:r>
          </a:p>
          <a:p>
            <a:pPr lvl="1"/>
            <a:r>
              <a:rPr lang="en-US" kern="1200" dirty="0" smtClean="0">
                <a:solidFill>
                  <a:srgbClr val="000000"/>
                </a:solidFill>
              </a:rPr>
              <a:t>Two set can be </a:t>
            </a:r>
            <a:r>
              <a:rPr lang="en-US" dirty="0"/>
              <a:t>combined to support 5-tapx64-phase </a:t>
            </a:r>
            <a:r>
              <a:rPr lang="en-US" dirty="0" smtClean="0"/>
              <a:t>filters</a:t>
            </a:r>
          </a:p>
          <a:p>
            <a:r>
              <a:rPr lang="en-US" dirty="0"/>
              <a:t>2 additional sets of 5-tap Gaussian filter coefficients (single-phase) dedicated for Pyramid (Octave</a:t>
            </a:r>
            <a:r>
              <a:rPr lang="en-US" dirty="0" smtClean="0"/>
              <a:t>) generation</a:t>
            </a:r>
            <a:endParaRPr lang="en-US" kern="1200" dirty="0" smtClean="0">
              <a:solidFill>
                <a:srgbClr val="000000"/>
              </a:solidFill>
            </a:endParaRPr>
          </a:p>
          <a:p>
            <a:pPr lvl="0"/>
            <a:r>
              <a:rPr lang="en-US" kern="1200" dirty="0">
                <a:solidFill>
                  <a:srgbClr val="000000"/>
                </a:solidFill>
              </a:rPr>
              <a:t>12 bit input &amp; </a:t>
            </a:r>
            <a:r>
              <a:rPr lang="en-US" kern="1200" dirty="0" smtClean="0">
                <a:solidFill>
                  <a:srgbClr val="000000"/>
                </a:solidFill>
              </a:rPr>
              <a:t>output</a:t>
            </a:r>
            <a:endParaRPr lang="en-US" kern="1200" dirty="0">
              <a:solidFill>
                <a:srgbClr val="000000"/>
              </a:solidFill>
            </a:endParaRPr>
          </a:p>
          <a:p>
            <a:pPr lvl="0"/>
            <a:r>
              <a:rPr lang="en-US" kern="1200" dirty="0">
                <a:solidFill>
                  <a:srgbClr val="000000"/>
                </a:solidFill>
              </a:rPr>
              <a:t>Programmable ROI for input and </a:t>
            </a:r>
            <a:r>
              <a:rPr lang="en-US" kern="1200" dirty="0" smtClean="0">
                <a:solidFill>
                  <a:srgbClr val="000000"/>
                </a:solidFill>
              </a:rPr>
              <a:t>output for each scalar</a:t>
            </a:r>
            <a:endParaRPr lang="en-US" kern="1200" dirty="0" smtClean="0">
              <a:solidFill>
                <a:srgbClr val="000000"/>
              </a:solidFill>
            </a:endParaRPr>
          </a:p>
          <a:p>
            <a:pPr lvl="0"/>
            <a:r>
              <a:rPr lang="en-US" kern="1200" dirty="0" smtClean="0">
                <a:solidFill>
                  <a:srgbClr val="000000"/>
                </a:solidFill>
              </a:rPr>
              <a:t>Performance: </a:t>
            </a:r>
            <a:r>
              <a:rPr lang="en-US" kern="1200" dirty="0" smtClean="0">
                <a:solidFill>
                  <a:srgbClr val="000000"/>
                </a:solidFill>
              </a:rPr>
              <a:t>1pixel/cycle</a:t>
            </a:r>
            <a:endParaRPr lang="en-US" kern="1200" dirty="0" smtClean="0">
              <a:solidFill>
                <a:srgbClr val="000000"/>
              </a:solidFill>
            </a:endParaRPr>
          </a:p>
          <a:p>
            <a:endParaRPr lang="en-US" kern="1200" dirty="0">
              <a:solidFill>
                <a:srgbClr val="000000"/>
              </a:solidFill>
            </a:endParaRPr>
          </a:p>
          <a:p>
            <a:pPr lvl="0"/>
            <a:endParaRPr lang="en-US" kern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5762"/>
              </p:ext>
            </p:extLst>
          </p:nvPr>
        </p:nvGraphicFramePr>
        <p:xfrm>
          <a:off x="5105400" y="3440430"/>
          <a:ext cx="38535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Data Format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Input</a:t>
                      </a:r>
                      <a:r>
                        <a:rPr lang="en-US" sz="600" b="1" baseline="0" dirty="0" smtClean="0"/>
                        <a:t> Bit Depth</a:t>
                      </a:r>
                      <a:endParaRPr lang="en-US" sz="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Output Bit Depth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Data Format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Input</a:t>
                      </a:r>
                      <a:r>
                        <a:rPr lang="en-US" sz="600" b="1" baseline="0" dirty="0" smtClean="0"/>
                        <a:t> Bit Depth</a:t>
                      </a:r>
                      <a:endParaRPr lang="en-US" sz="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Output Bit Depth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Luma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Chroma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8153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/>
                        <a:t>12bit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8153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/>
                        <a:t>12bit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3968" y="3263562"/>
            <a:ext cx="1285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Supported </a:t>
            </a:r>
            <a:r>
              <a:rPr lang="en-US" sz="800" dirty="0" err="1" smtClean="0"/>
              <a:t>DataFormats</a:t>
            </a:r>
            <a:endParaRPr 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5249333" y="361950"/>
            <a:ext cx="3437467" cy="2743200"/>
            <a:chOff x="1905000" y="742950"/>
            <a:chExt cx="5334000" cy="2895600"/>
          </a:xfrm>
        </p:grpSpPr>
        <p:sp>
          <p:nvSpPr>
            <p:cNvPr id="10" name="Rectangle 9"/>
            <p:cNvSpPr/>
            <p:nvPr/>
          </p:nvSpPr>
          <p:spPr>
            <a:xfrm>
              <a:off x="1905000" y="742950"/>
              <a:ext cx="5334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Video Imaging Sub-System (VISS)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09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Noise Filter (NF)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Multi-Scalar (MSC)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Lens Distortion Correction (LDC)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24193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Shared Memory (SL2)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27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319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Unified Transfer Controller (UTC) x2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1120" y="28908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CTSET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51120" y="32575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SCR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14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57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8768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209800" y="19621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956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14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70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943513" y="514350"/>
            <a:ext cx="751332" cy="700088"/>
          </a:xfrm>
          <a:prstGeom prst="rect">
            <a:avLst/>
          </a:prstGeom>
          <a:solidFill>
            <a:srgbClr val="DE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311" tIns="29156" rIns="58311" bIns="2915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MSC: Multiple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276600" y="1118507"/>
            <a:ext cx="2819400" cy="24003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419600" y="1306285"/>
            <a:ext cx="1371600" cy="2857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419600" y="1706335"/>
            <a:ext cx="1371600" cy="2857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419600" y="2155371"/>
            <a:ext cx="1371600" cy="2857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1306286" y="1322615"/>
            <a:ext cx="838200" cy="849086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1306286" y="2490108"/>
            <a:ext cx="838200" cy="849086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4419600" y="3118757"/>
            <a:ext cx="1371600" cy="2857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7086600" y="367393"/>
            <a:ext cx="762000" cy="636815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7086600" y="1371600"/>
            <a:ext cx="762000" cy="620486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7184571" y="2310493"/>
            <a:ext cx="762000" cy="604157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7336971" y="3861707"/>
            <a:ext cx="762000" cy="628650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29200" y="2739118"/>
            <a:ext cx="76200" cy="61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2886076"/>
            <a:ext cx="76200" cy="61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29200" y="2600326"/>
            <a:ext cx="76200" cy="61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19600" y="1338120"/>
            <a:ext cx="1343074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 Scalar #1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9600" y="1744925"/>
            <a:ext cx="1343074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 Scalar #2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165" y="2182830"/>
            <a:ext cx="1343074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 Scalar #3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90971" y="3137510"/>
            <a:ext cx="1436048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 Scalar #10</a:t>
            </a:r>
          </a:p>
        </p:txBody>
      </p:sp>
      <p:sp>
        <p:nvSpPr>
          <p:cNvPr id="31" name="Trapezoid 30"/>
          <p:cNvSpPr/>
          <p:nvPr/>
        </p:nvSpPr>
        <p:spPr>
          <a:xfrm rot="5400000">
            <a:off x="3888919" y="1334860"/>
            <a:ext cx="375559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rapezoid 31"/>
          <p:cNvSpPr/>
          <p:nvPr/>
        </p:nvSpPr>
        <p:spPr>
          <a:xfrm rot="5400000">
            <a:off x="3888921" y="1787978"/>
            <a:ext cx="375559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rapezoid 32"/>
          <p:cNvSpPr/>
          <p:nvPr/>
        </p:nvSpPr>
        <p:spPr>
          <a:xfrm rot="5400000">
            <a:off x="3888921" y="2220687"/>
            <a:ext cx="375559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rapezoid 33"/>
          <p:cNvSpPr/>
          <p:nvPr/>
        </p:nvSpPr>
        <p:spPr>
          <a:xfrm rot="5400000">
            <a:off x="3888921" y="3102427"/>
            <a:ext cx="375559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6" tIns="40818" rIns="81636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43000" y="1077206"/>
            <a:ext cx="1343266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Input </a:t>
            </a:r>
            <a:r>
              <a:rPr lang="en-US" sz="1300" dirty="0" smtClean="0"/>
              <a:t>Thread </a:t>
            </a:r>
            <a:r>
              <a:rPr lang="en-US" sz="1300" dirty="0"/>
              <a:t>#1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3364" y="2246009"/>
            <a:ext cx="1343266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Input </a:t>
            </a:r>
            <a:r>
              <a:rPr lang="en-US" sz="1300" dirty="0" smtClean="0"/>
              <a:t>Thread #2</a:t>
            </a:r>
            <a:endParaRPr lang="en-US" sz="1300" dirty="0"/>
          </a:p>
        </p:txBody>
      </p:sp>
      <p:cxnSp>
        <p:nvCxnSpPr>
          <p:cNvPr id="47" name="Straight Arrow Connector 46"/>
          <p:cNvCxnSpPr>
            <a:stCxn id="31" idx="0"/>
            <a:endCxn id="9" idx="1"/>
          </p:cNvCxnSpPr>
          <p:nvPr/>
        </p:nvCxnSpPr>
        <p:spPr>
          <a:xfrm flipV="1">
            <a:off x="4190998" y="1449161"/>
            <a:ext cx="2286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91000" y="1861458"/>
            <a:ext cx="2286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91000" y="2318657"/>
            <a:ext cx="2286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91000" y="3233057"/>
            <a:ext cx="2286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819150"/>
            <a:ext cx="1381546" cy="328654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dirty="0" smtClean="0"/>
              <a:t>SCALER HW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27056" y="134230"/>
            <a:ext cx="1445666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Downscale o/p#1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34200" y="1138238"/>
            <a:ext cx="1445666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Downscale o/p#2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10400" y="2081214"/>
            <a:ext cx="1445666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Downscale o/p#3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84572" y="3631992"/>
            <a:ext cx="1538640" cy="282488"/>
          </a:xfrm>
          <a:prstGeom prst="rect">
            <a:avLst/>
          </a:prstGeom>
          <a:noFill/>
        </p:spPr>
        <p:txBody>
          <a:bodyPr wrap="none" lIns="81636" tIns="40818" rIns="81636" bIns="40818" rtlCol="0">
            <a:spAutoFit/>
          </a:bodyPr>
          <a:lstStyle/>
          <a:p>
            <a:r>
              <a:rPr lang="en-US" sz="1300" dirty="0"/>
              <a:t>Downscale o/p#10</a:t>
            </a:r>
          </a:p>
        </p:txBody>
      </p:sp>
      <p:cxnSp>
        <p:nvCxnSpPr>
          <p:cNvPr id="5" name="Elbow Connector 4"/>
          <p:cNvCxnSpPr>
            <a:stCxn id="9" idx="3"/>
            <a:endCxn id="16" idx="1"/>
          </p:cNvCxnSpPr>
          <p:nvPr/>
        </p:nvCxnSpPr>
        <p:spPr>
          <a:xfrm flipV="1">
            <a:off x="5791200" y="685801"/>
            <a:ext cx="1295400" cy="763359"/>
          </a:xfrm>
          <a:prstGeom prst="bentConnector3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650456" y="1479364"/>
            <a:ext cx="311942" cy="1859830"/>
            <a:chOff x="3650456" y="1479364"/>
            <a:chExt cx="311942" cy="185983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3657600" y="1962150"/>
              <a:ext cx="304798" cy="109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652840" y="2400302"/>
              <a:ext cx="304798" cy="109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652840" y="1479364"/>
              <a:ext cx="0" cy="1859830"/>
            </a:xfrm>
            <a:prstGeom prst="line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657600" y="1490662"/>
              <a:ext cx="304798" cy="109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3650456" y="3333750"/>
              <a:ext cx="304798" cy="109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506388" y="1326089"/>
            <a:ext cx="464342" cy="1859830"/>
            <a:chOff x="3650456" y="1479364"/>
            <a:chExt cx="311942" cy="1859830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3657600" y="1962150"/>
              <a:ext cx="304798" cy="1090"/>
            </a:xfrm>
            <a:prstGeom prst="straightConnector1">
              <a:avLst/>
            </a:prstGeom>
            <a:ln w="22225"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652840" y="2400302"/>
              <a:ext cx="304798" cy="1090"/>
            </a:xfrm>
            <a:prstGeom prst="straightConnector1">
              <a:avLst/>
            </a:prstGeom>
            <a:ln w="22225"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52840" y="1479364"/>
              <a:ext cx="0" cy="1859830"/>
            </a:xfrm>
            <a:prstGeom prst="line">
              <a:avLst/>
            </a:prstGeom>
            <a:ln w="22225">
              <a:solidFill>
                <a:srgbClr val="66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657600" y="1490662"/>
              <a:ext cx="304798" cy="1090"/>
            </a:xfrm>
            <a:prstGeom prst="straightConnector1">
              <a:avLst/>
            </a:prstGeom>
            <a:ln w="22225"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3650456" y="3333750"/>
              <a:ext cx="304798" cy="1090"/>
            </a:xfrm>
            <a:prstGeom prst="straightConnector1">
              <a:avLst/>
            </a:prstGeom>
            <a:ln w="22225"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13" idx="3"/>
          </p:cNvCxnSpPr>
          <p:nvPr/>
        </p:nvCxnSpPr>
        <p:spPr>
          <a:xfrm flipV="1">
            <a:off x="2144486" y="1744925"/>
            <a:ext cx="1372536" cy="2233"/>
          </a:xfrm>
          <a:prstGeom prst="line">
            <a:avLst/>
          </a:prstGeom>
          <a:ln w="22225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33852" y="2914651"/>
            <a:ext cx="1523748" cy="2041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3"/>
            <a:endCxn id="17" idx="1"/>
          </p:cNvCxnSpPr>
          <p:nvPr/>
        </p:nvCxnSpPr>
        <p:spPr>
          <a:xfrm flipV="1">
            <a:off x="5791200" y="1681843"/>
            <a:ext cx="1295400" cy="167367"/>
          </a:xfrm>
          <a:prstGeom prst="bentConnector3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1" idx="3"/>
            <a:endCxn id="20" idx="1"/>
          </p:cNvCxnSpPr>
          <p:nvPr/>
        </p:nvCxnSpPr>
        <p:spPr>
          <a:xfrm>
            <a:off x="5791200" y="2298246"/>
            <a:ext cx="1393371" cy="314326"/>
          </a:xfrm>
          <a:prstGeom prst="bentConnector3">
            <a:avLst>
              <a:gd name="adj1" fmla="val 50000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0" idx="3"/>
            <a:endCxn id="22" idx="1"/>
          </p:cNvCxnSpPr>
          <p:nvPr/>
        </p:nvCxnSpPr>
        <p:spPr>
          <a:xfrm>
            <a:off x="5827019" y="3278754"/>
            <a:ext cx="1509952" cy="897278"/>
          </a:xfrm>
          <a:prstGeom prst="bentConnector3">
            <a:avLst>
              <a:gd name="adj1" fmla="val 50000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Bilateral</a:t>
            </a:r>
            <a:r>
              <a:rPr lang="en-US" dirty="0" smtClean="0"/>
              <a:t> Noise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500785"/>
            <a:ext cx="5572478" cy="4030394"/>
          </a:xfrm>
        </p:spPr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bilateral and general filtering</a:t>
            </a:r>
            <a:endParaRPr lang="en-US" dirty="0"/>
          </a:p>
          <a:p>
            <a:r>
              <a:rPr lang="en-US" sz="1500" dirty="0"/>
              <a:t>Supports filter size </a:t>
            </a:r>
            <a:r>
              <a:rPr lang="en-US" sz="1500" dirty="0" err="1"/>
              <a:t>upto</a:t>
            </a:r>
            <a:r>
              <a:rPr lang="en-US" sz="1500" dirty="0"/>
              <a:t> 5x5</a:t>
            </a:r>
          </a:p>
          <a:p>
            <a:r>
              <a:rPr lang="en-US" dirty="0" smtClean="0"/>
              <a:t>LUT </a:t>
            </a:r>
            <a:r>
              <a:rPr lang="en-US" dirty="0"/>
              <a:t>based Bilateral weights generation</a:t>
            </a:r>
          </a:p>
          <a:p>
            <a:pPr lvl="1"/>
            <a:r>
              <a:rPr lang="en-US" sz="1500" dirty="0"/>
              <a:t>8 bits for weight </a:t>
            </a:r>
          </a:p>
          <a:p>
            <a:pPr lvl="1"/>
            <a:r>
              <a:rPr lang="en-US" sz="1500" dirty="0"/>
              <a:t>5 zones x 256 coefficients</a:t>
            </a:r>
          </a:p>
          <a:p>
            <a:r>
              <a:rPr lang="en-US" dirty="0"/>
              <a:t>Performance : 1 </a:t>
            </a:r>
            <a:r>
              <a:rPr lang="en-US" dirty="0" smtClean="0"/>
              <a:t>pixel/cycle</a:t>
            </a:r>
            <a:endParaRPr lang="en-US" dirty="0"/>
          </a:p>
          <a:p>
            <a:pPr lvl="0"/>
            <a:r>
              <a:rPr lang="en-US" dirty="0"/>
              <a:t>Supported formats: one plane (interleaved plane and non-interleaved) YUV 420, 12-bit</a:t>
            </a:r>
            <a:endParaRPr lang="en-US" kern="1200" dirty="0">
              <a:solidFill>
                <a:srgbClr val="000000"/>
              </a:solidFill>
            </a:endParaRPr>
          </a:p>
          <a:p>
            <a:endParaRPr lang="en-US" sz="23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5513"/>
              </p:ext>
            </p:extLst>
          </p:nvPr>
        </p:nvGraphicFramePr>
        <p:xfrm>
          <a:off x="5105400" y="3440430"/>
          <a:ext cx="38535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Data Format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Input</a:t>
                      </a:r>
                      <a:r>
                        <a:rPr lang="en-US" sz="600" b="1" baseline="0" dirty="0" smtClean="0"/>
                        <a:t> Bit Depth</a:t>
                      </a:r>
                      <a:endParaRPr lang="en-US" sz="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Output Bit Depth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Data Format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Input</a:t>
                      </a:r>
                      <a:r>
                        <a:rPr lang="en-US" sz="600" b="1" baseline="0" dirty="0" smtClean="0"/>
                        <a:t> Bit Depth</a:t>
                      </a:r>
                      <a:endParaRPr lang="en-US" sz="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Output Bit Depth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Luma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Chroma</a:t>
                      </a:r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8153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/>
                        <a:t>12bit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8153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/>
                        <a:t>12bit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8Bit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12Bit</a:t>
                      </a:r>
                      <a:endParaRPr lang="en-US" sz="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83968" y="3263562"/>
            <a:ext cx="1285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Supported </a:t>
            </a:r>
            <a:r>
              <a:rPr lang="en-US" sz="800" dirty="0" err="1" smtClean="0"/>
              <a:t>DataFormats</a:t>
            </a:r>
            <a:endParaRPr 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5249333" y="361950"/>
            <a:ext cx="3437467" cy="2743200"/>
            <a:chOff x="1905000" y="742950"/>
            <a:chExt cx="5334000" cy="2895600"/>
          </a:xfrm>
        </p:grpSpPr>
        <p:sp>
          <p:nvSpPr>
            <p:cNvPr id="12" name="Rectangle 11"/>
            <p:cNvSpPr/>
            <p:nvPr/>
          </p:nvSpPr>
          <p:spPr>
            <a:xfrm>
              <a:off x="1905000" y="742950"/>
              <a:ext cx="5334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Video Imaging Sub-System (VISS)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09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Noise Filter (NF)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Multi-Scalar (MSC)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Lens Distortion Correction (LDC)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24193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Shared Memory (SL2)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127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19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Unified Transfer Controller (UTC) x2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51120" y="28908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CTSET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51120" y="32575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SCR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14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57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8768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209800" y="19621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956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14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70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175724" y="507206"/>
            <a:ext cx="751332" cy="700088"/>
          </a:xfrm>
          <a:prstGeom prst="rect">
            <a:avLst/>
          </a:prstGeom>
          <a:solidFill>
            <a:srgbClr val="DE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311" tIns="29156" rIns="58311" bIns="2915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Mesh LDC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8857" y="449036"/>
            <a:ext cx="4136571" cy="377039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Purpose</a:t>
            </a:r>
          </a:p>
          <a:p>
            <a:pPr lvl="1"/>
            <a:r>
              <a:rPr lang="en-US" sz="1500" dirty="0"/>
              <a:t>Remap pixels from a distorted input space to an undistorted output space.</a:t>
            </a:r>
          </a:p>
          <a:p>
            <a:pPr lvl="1"/>
            <a:r>
              <a:rPr lang="en-US" sz="1500" dirty="0"/>
              <a:t>Apply perspective transform/</a:t>
            </a:r>
            <a:r>
              <a:rPr lang="en-US" sz="1500" dirty="0" err="1"/>
              <a:t>homography</a:t>
            </a:r>
            <a:r>
              <a:rPr lang="en-US" sz="1500" dirty="0"/>
              <a:t> operations.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sz="1500" dirty="0"/>
              <a:t>Perspective transform applied to output coordinates.</a:t>
            </a:r>
          </a:p>
          <a:p>
            <a:pPr lvl="1"/>
            <a:r>
              <a:rPr lang="en-US" sz="1500" dirty="0"/>
              <a:t>Remap function described by a 2D offset table (</a:t>
            </a:r>
            <a:r>
              <a:rPr lang="en-US" sz="1500" dirty="0" err="1">
                <a:latin typeface="Symbol" pitchFamily="18" charset="2"/>
              </a:rPr>
              <a:t>D</a:t>
            </a:r>
            <a:r>
              <a:rPr lang="en-US" sz="1500" dirty="0" err="1"/>
              <a:t>x</a:t>
            </a:r>
            <a:r>
              <a:rPr lang="en-US" sz="1500" dirty="0"/>
              <a:t>/</a:t>
            </a:r>
            <a:r>
              <a:rPr lang="en-US" sz="1500" dirty="0" err="1">
                <a:latin typeface="Symbol" pitchFamily="18" charset="2"/>
              </a:rPr>
              <a:t>D</a:t>
            </a:r>
            <a:r>
              <a:rPr lang="en-US" sz="1500" dirty="0" err="1"/>
              <a:t>y</a:t>
            </a:r>
            <a:r>
              <a:rPr lang="en-US" sz="1500" dirty="0"/>
              <a:t>).</a:t>
            </a:r>
          </a:p>
          <a:p>
            <a:pPr lvl="1"/>
            <a:r>
              <a:rPr lang="en-US" sz="1500" dirty="0"/>
              <a:t>Offsets are added to perspective output coordinates to locate input pixels.</a:t>
            </a:r>
          </a:p>
          <a:p>
            <a:pPr lvl="1"/>
            <a:r>
              <a:rPr lang="en-US" sz="1500" dirty="0"/>
              <a:t>Interpolation applied to input data to compute output pixels.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34745" y="3250641"/>
            <a:ext cx="3973286" cy="15254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t" anchorCtr="0" compatLnSpc="1">
            <a:prstTxWarp prst="textNoShape">
              <a:avLst/>
            </a:prstTxWarp>
          </a:bodyPr>
          <a:lstStyle>
            <a:lvl1pPr marL="317818" indent="-317818" algn="l" rtl="0" eaLnBrk="0" fontAlgn="base" hangingPunct="0">
              <a:spcBef>
                <a:spcPts val="112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0" indent="-25603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60120" indent="-256032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80160" indent="-256032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00200" indent="-256032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72478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336486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400494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464502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defTabSz="583113"/>
            <a:r>
              <a:rPr lang="en-US" sz="1300" b="1" kern="0" dirty="0">
                <a:latin typeface="Candara" panose="020E0502030303020204" pitchFamily="34" charset="0"/>
              </a:rPr>
              <a:t>Supported Formats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YUV 420 &amp; YUV422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Up to 12 bits/component</a:t>
            </a:r>
          </a:p>
          <a:p>
            <a:pPr defTabSz="583113"/>
            <a:r>
              <a:rPr lang="en-US" sz="1300" b="1" kern="0" dirty="0">
                <a:latin typeface="Candara" panose="020E0502030303020204" pitchFamily="34" charset="0"/>
              </a:rPr>
              <a:t>Interpolation Type</a:t>
            </a:r>
          </a:p>
          <a:p>
            <a:pPr lvl="1" defTabSz="583113"/>
            <a:r>
              <a:rPr lang="en-US" sz="1100" kern="0" dirty="0" err="1">
                <a:latin typeface="Candara" panose="020E0502030303020204" pitchFamily="34" charset="0"/>
              </a:rPr>
              <a:t>Bicubic</a:t>
            </a:r>
            <a:r>
              <a:rPr lang="en-US" sz="1100" kern="0" dirty="0">
                <a:latin typeface="Candara" panose="020E0502030303020204" pitchFamily="34" charset="0"/>
              </a:rPr>
              <a:t> (2 </a:t>
            </a:r>
            <a:r>
              <a:rPr lang="en-US" sz="1100" kern="0" dirty="0" err="1">
                <a:latin typeface="Candara" panose="020E0502030303020204" pitchFamily="34" charset="0"/>
              </a:rPr>
              <a:t>cyc</a:t>
            </a:r>
            <a:r>
              <a:rPr lang="en-US" sz="1100" kern="0" dirty="0">
                <a:latin typeface="Candara" panose="020E0502030303020204" pitchFamily="34" charset="0"/>
              </a:rPr>
              <a:t>/Pixel)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Bilinear (1 </a:t>
            </a:r>
            <a:r>
              <a:rPr lang="en-US" sz="1100" kern="0" dirty="0" err="1">
                <a:latin typeface="Candara" panose="020E0502030303020204" pitchFamily="34" charset="0"/>
              </a:rPr>
              <a:t>cyc</a:t>
            </a:r>
            <a:r>
              <a:rPr lang="en-US" sz="1100" kern="0" dirty="0">
                <a:latin typeface="Candara" panose="020E0502030303020204" pitchFamily="34" charset="0"/>
              </a:rPr>
              <a:t>/Pixel)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49333" y="361950"/>
            <a:ext cx="3437467" cy="2743200"/>
            <a:chOff x="1905000" y="742950"/>
            <a:chExt cx="5334000" cy="2895600"/>
          </a:xfrm>
        </p:grpSpPr>
        <p:sp>
          <p:nvSpPr>
            <p:cNvPr id="10" name="Rectangle 9"/>
            <p:cNvSpPr/>
            <p:nvPr/>
          </p:nvSpPr>
          <p:spPr>
            <a:xfrm>
              <a:off x="1905000" y="742950"/>
              <a:ext cx="5334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Video Imaging Sub-System (VISS)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09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Noise Filter (NF)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Multi-Scalar (MSC)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Lens Distortion Correction (LDC)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24193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Shared Memory (SL2)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27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319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Unified Transfer Controller (UTC) x2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1120" y="28908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CTSET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51120" y="32575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SCR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14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57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8768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960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209800" y="19621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956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14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57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4770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725916" y="535782"/>
            <a:ext cx="751332" cy="655972"/>
          </a:xfrm>
          <a:prstGeom prst="rect">
            <a:avLst/>
          </a:prstGeom>
          <a:solidFill>
            <a:srgbClr val="DE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311" tIns="29156" rIns="58311" bIns="2915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Mesh Warp (LDC)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4800614"/>
            <a:ext cx="609600" cy="254794"/>
          </a:xfrm>
          <a:prstGeom prst="rect">
            <a:avLst/>
          </a:prstGeom>
        </p:spPr>
        <p:txBody>
          <a:bodyPr lIns="77796" tIns="38898" rIns="77796" bIns="38898"/>
          <a:lstStyle/>
          <a:p>
            <a:fld id="{3633AE2E-0F73-428E-85FC-EA5585F8B1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5266" name="Picture 2" descr="C:\Users\a0271893\workisp\DM355-DM360\ISP-tuning-deep-dive\ISP_training_sample_images\mesh_ldc\per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33" y="530678"/>
            <a:ext cx="2423012" cy="19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67" name="Picture 3" descr="C:\Users\a0271893\workisp\DM355-DM360\ISP-tuning-deep-dive\ISP_training_sample_images\mesh_ldc\fisheye_inp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" y="587828"/>
            <a:ext cx="2423012" cy="19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564131" y="1327250"/>
            <a:ext cx="1415143" cy="489857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211" tIns="29105" rIns="58211" bIns="29105" rtlCol="0" anchor="ctr"/>
          <a:lstStyle/>
          <a:p>
            <a:pPr algn="ctr"/>
            <a:r>
              <a:rPr lang="en-US" sz="1100" dirty="0"/>
              <a:t>LDC &amp;</a:t>
            </a:r>
          </a:p>
          <a:p>
            <a:pPr algn="ctr"/>
            <a:r>
              <a:rPr lang="en-US" sz="1100" dirty="0"/>
              <a:t>Perspective Warp HW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28704" y="1515027"/>
            <a:ext cx="272143" cy="1143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211" tIns="29105" rIns="58211" bIns="29105"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33704" y="1534886"/>
            <a:ext cx="272143" cy="1143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211" tIns="29105" rIns="58211" bIns="29105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5890" y="2571750"/>
            <a:ext cx="2592814" cy="366555"/>
          </a:xfrm>
          <a:prstGeom prst="rect">
            <a:avLst/>
          </a:prstGeom>
        </p:spPr>
        <p:txBody>
          <a:bodyPr wrap="square" lIns="58211" tIns="29105" rIns="58211" bIns="29105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FISHEYE LENS </a:t>
            </a:r>
          </a:p>
          <a:p>
            <a:r>
              <a:rPr lang="en-US" sz="1000" b="1" dirty="0"/>
              <a:t>Supports fisheye lenses </a:t>
            </a:r>
            <a:r>
              <a:rPr lang="en-US" sz="1000" b="1" dirty="0" err="1"/>
              <a:t>upto</a:t>
            </a:r>
            <a:r>
              <a:rPr lang="en-US" sz="1000" b="1" dirty="0"/>
              <a:t> 180/360</a:t>
            </a:r>
            <a:r>
              <a:rPr lang="en-US" sz="1000" b="1" baseline="300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2697" y="2612571"/>
            <a:ext cx="2515589" cy="366555"/>
          </a:xfrm>
          <a:prstGeom prst="rect">
            <a:avLst/>
          </a:prstGeom>
        </p:spPr>
        <p:txBody>
          <a:bodyPr wrap="square" lIns="58211" tIns="29105" rIns="58211" bIns="29105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PERSPECTIVE TRANFORM</a:t>
            </a:r>
          </a:p>
          <a:p>
            <a:r>
              <a:rPr lang="en-US" sz="1000" b="1" dirty="0"/>
              <a:t>Changing user view 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87144" y="2612571"/>
            <a:ext cx="1850571" cy="366555"/>
          </a:xfrm>
          <a:prstGeom prst="rect">
            <a:avLst/>
          </a:prstGeom>
        </p:spPr>
        <p:txBody>
          <a:bodyPr wrap="square" lIns="58211" tIns="29105" rIns="58211" bIns="29105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PERSPECTIVE TRANFORM</a:t>
            </a:r>
          </a:p>
          <a:p>
            <a:r>
              <a:rPr lang="en-US" sz="1000" b="1" dirty="0"/>
              <a:t>Stereo Rectification</a:t>
            </a: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3604776" y="4857750"/>
            <a:ext cx="1390162" cy="154781"/>
          </a:xfrm>
          <a:prstGeom prst="rect">
            <a:avLst/>
          </a:prstGeom>
        </p:spPr>
        <p:txBody>
          <a:bodyPr lIns="58311" tIns="29156" rIns="58311" bIns="29156"/>
          <a:lstStyle>
            <a:defPPr>
              <a:defRPr lang="en-US"/>
            </a:defPPr>
            <a:lvl1pPr marL="0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695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9390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9085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8781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8478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8177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7872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7568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B20521C-F793-4067-BB07-C7AF74E21EF3}" type="slidenum">
              <a:rPr lang="en-US" sz="700">
                <a:solidFill>
                  <a:srgbClr val="000000"/>
                </a:solidFill>
              </a:rPr>
              <a:pPr algn="ctr"/>
              <a:t>14</a:t>
            </a:fld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33" y="3061607"/>
            <a:ext cx="3402724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2" y="3061607"/>
            <a:ext cx="295158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3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Mesh LDC: Data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51439"/>
              </p:ext>
            </p:extLst>
          </p:nvPr>
        </p:nvGraphicFramePr>
        <p:xfrm>
          <a:off x="435429" y="734789"/>
          <a:ext cx="8436428" cy="379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520"/>
                <a:gridCol w="2240520"/>
                <a:gridCol w="1714868"/>
                <a:gridCol w="2240520"/>
              </a:tblGrid>
              <a:tr h="23727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Input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Output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2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ndara" panose="020E0502030303020204" pitchFamily="34" charset="0"/>
                        </a:rPr>
                        <a:t> Data Mode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 Data format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 Data Mode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 Data format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ndara" panose="020E0502030303020204" pitchFamily="34" charset="0"/>
                        </a:rPr>
                        <a:t>YUV420</a:t>
                      </a:r>
                      <a:r>
                        <a:rPr lang="en-US" sz="1100" baseline="0" dirty="0" smtClean="0">
                          <a:effectLst/>
                          <a:latin typeface="Candara" panose="020E0502030303020204" pitchFamily="34" charset="0"/>
                        </a:rPr>
                        <a:t> (NV12)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YUV420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(NV12)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ndara" panose="020E0502030303020204" pitchFamily="34" charset="0"/>
                        </a:rPr>
                        <a:t>Luma Only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Luma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 Only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8-bit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ndara" panose="020E0502030303020204" pitchFamily="34" charset="0"/>
                        </a:rPr>
                        <a:t>YUV420</a:t>
                      </a:r>
                      <a:r>
                        <a:rPr lang="en-US" sz="1100" baseline="0" dirty="0" smtClean="0">
                          <a:effectLst/>
                          <a:latin typeface="Candara" panose="020E0502030303020204" pitchFamily="34" charset="0"/>
                        </a:rPr>
                        <a:t>(NV12)</a:t>
                      </a:r>
                      <a:r>
                        <a:rPr lang="en-US" sz="1100" dirty="0" smtClean="0">
                          <a:effectLst/>
                          <a:latin typeface="Candara" panose="020E0502030303020204" pitchFamily="34" charset="0"/>
                        </a:rPr>
                        <a:t> Chroma </a:t>
                      </a:r>
                      <a:r>
                        <a:rPr lang="en-US" sz="1100" dirty="0" err="1" smtClean="0">
                          <a:effectLst/>
                          <a:latin typeface="Candara" panose="020E0502030303020204" pitchFamily="34" charset="0"/>
                        </a:rPr>
                        <a:t>Ony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YUV420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(NV12)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 Chroma Only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12bit - unpacked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ndara" panose="020E0502030303020204" pitchFamily="34" charset="0"/>
                        </a:rPr>
                        <a:t>YUV422 (UYVY)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YUV420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(NV12)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ndara" panose="020E0502030303020204" pitchFamily="34" charset="0"/>
                        </a:rPr>
                        <a:t>8bit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ndara" panose="020E0502030303020204" pitchFamily="34" charset="0"/>
                        </a:rPr>
                        <a:t>12bit - packed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Arial"/>
                      </a:endParaRPr>
                    </a:p>
                  </a:txBody>
                  <a:tcPr marL="48986" marR="489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3167" y="2190750"/>
            <a:ext cx="4730976" cy="2518401"/>
            <a:chOff x="-45504" y="1771513"/>
            <a:chExt cx="6043741" cy="6185263"/>
          </a:xfrm>
        </p:grpSpPr>
        <p:sp>
          <p:nvSpPr>
            <p:cNvPr id="96" name="Rectangle 95"/>
            <p:cNvSpPr/>
            <p:nvPr/>
          </p:nvSpPr>
          <p:spPr>
            <a:xfrm>
              <a:off x="598816" y="2505762"/>
              <a:ext cx="5399421" cy="544068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lIns="128016" tIns="64008" rIns="128016" bIns="64008" rtlCol="0" anchor="ctr"/>
            <a:lstStyle/>
            <a:p>
              <a:pPr algn="ctr" defTabSz="816358">
                <a:defRPr/>
              </a:pPr>
              <a:endParaRPr lang="en-US" sz="1800" ker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65239" y="2505762"/>
              <a:ext cx="0" cy="544068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4841252" y="2516088"/>
              <a:ext cx="0" cy="544068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/>
            <p:nvPr/>
          </p:nvCxnSpPr>
          <p:spPr>
            <a:xfrm flipH="1">
              <a:off x="574346" y="4295432"/>
              <a:ext cx="5423890" cy="28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0" name="Straight Connector 99"/>
            <p:cNvCxnSpPr/>
            <p:nvPr/>
          </p:nvCxnSpPr>
          <p:spPr>
            <a:xfrm flipH="1">
              <a:off x="598817" y="6410492"/>
              <a:ext cx="5399419" cy="1069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1" name="TextBox 100"/>
            <p:cNvSpPr txBox="1"/>
            <p:nvPr/>
          </p:nvSpPr>
          <p:spPr>
            <a:xfrm>
              <a:off x="1189662" y="2932482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56087" y="2968630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27090" y="2966867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89661" y="4603215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6087" y="4639363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27090" y="4637599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89662" y="6843493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6087" y="6879641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R-7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7090" y="6877880"/>
              <a:ext cx="735737" cy="997798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alibri"/>
                </a:rPr>
                <a:t>R-8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682027" y="2505762"/>
              <a:ext cx="0" cy="1792224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>
            <a:xfrm>
              <a:off x="587772" y="3442834"/>
              <a:ext cx="2166424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3828920" y="2505762"/>
              <a:ext cx="0" cy="138684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>
              <a:off x="2730209" y="3446545"/>
              <a:ext cx="2081785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 flipH="1">
              <a:off x="3806131" y="3892603"/>
              <a:ext cx="22789" cy="254092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2770287" y="4983212"/>
              <a:ext cx="2073499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4834314" y="4967699"/>
              <a:ext cx="1163922" cy="1551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4833194" y="5754900"/>
              <a:ext cx="1165042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4822614" y="7184039"/>
              <a:ext cx="1175622" cy="1627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3356689" y="6405431"/>
              <a:ext cx="0" cy="151291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2765240" y="6935625"/>
              <a:ext cx="2073499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2753545" y="7494374"/>
              <a:ext cx="2073499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>
              <a:off x="598818" y="2272941"/>
              <a:ext cx="214985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>
            <a:xfrm>
              <a:off x="2751047" y="2272941"/>
              <a:ext cx="2075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>
            <a:xfrm>
              <a:off x="4781030" y="2272941"/>
              <a:ext cx="120587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218220" y="1907722"/>
              <a:ext cx="680446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RW2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72448" y="1833022"/>
              <a:ext cx="680446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RW3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364939" y="2505762"/>
              <a:ext cx="0" cy="178967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-45504" y="2923068"/>
              <a:ext cx="633347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RH1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359090" y="4295438"/>
              <a:ext cx="5849" cy="214481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-45504" y="5003724"/>
              <a:ext cx="633347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RH2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H="1">
              <a:off x="359094" y="6385567"/>
              <a:ext cx="4248" cy="155493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-34754" y="6941783"/>
              <a:ext cx="633347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RH3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762363" y="5730971"/>
              <a:ext cx="2073499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>
              <a:off x="617341" y="4693437"/>
              <a:ext cx="2166424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flipH="1">
              <a:off x="1109370" y="4326981"/>
              <a:ext cx="22789" cy="211226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4086275" y="6410493"/>
              <a:ext cx="0" cy="151291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1653361" y="6443859"/>
              <a:ext cx="0" cy="151291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>
            <a:xfrm>
              <a:off x="4833556" y="3437207"/>
              <a:ext cx="116468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>
            <a:xfrm flipH="1">
              <a:off x="1635094" y="4284309"/>
              <a:ext cx="22789" cy="211226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>
            <a:xfrm flipH="1">
              <a:off x="2181535" y="4326981"/>
              <a:ext cx="22789" cy="211226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>
            <a:xfrm>
              <a:off x="606876" y="5149714"/>
              <a:ext cx="2166424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619290" y="5588398"/>
              <a:ext cx="2166424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>
            <a:xfrm>
              <a:off x="606876" y="6015118"/>
              <a:ext cx="2166424" cy="0"/>
            </a:xfrm>
            <a:prstGeom prst="line">
              <a:avLst/>
            </a:prstGeom>
            <a:noFill/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88" name="TextBox 187"/>
            <p:cNvSpPr txBox="1"/>
            <p:nvPr/>
          </p:nvSpPr>
          <p:spPr>
            <a:xfrm>
              <a:off x="1308512" y="1771513"/>
              <a:ext cx="680446" cy="733230"/>
            </a:xfrm>
            <a:prstGeom prst="rect">
              <a:avLst/>
            </a:prstGeom>
            <a:noFill/>
          </p:spPr>
          <p:txBody>
            <a:bodyPr wrap="none" lIns="128016" tIns="64008" rIns="128016" bIns="64008" rtlCol="0">
              <a:spAutoFit/>
            </a:bodyPr>
            <a:lstStyle/>
            <a:p>
              <a:pPr defTabSz="816358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RW1</a:t>
              </a: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82891" y="64953"/>
            <a:ext cx="8714935" cy="346527"/>
          </a:xfrm>
        </p:spPr>
        <p:txBody>
          <a:bodyPr/>
          <a:lstStyle/>
          <a:p>
            <a:pPr algn="l"/>
            <a:r>
              <a:rPr lang="en-US" dirty="0" smtClean="0"/>
              <a:t>Mesh LDC: Multi-Region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2481643"/>
            <a:ext cx="3984171" cy="2483090"/>
          </a:xfrm>
          <a:prstGeom prst="rect">
            <a:avLst/>
          </a:prstGeom>
          <a:noFill/>
        </p:spPr>
        <p:txBody>
          <a:bodyPr wrap="square" lIns="81636" tIns="40818" rIns="81636" bIns="40818" rtlCol="0">
            <a:spAutoFit/>
          </a:bodyPr>
          <a:lstStyle/>
          <a:p>
            <a:pPr algn="just"/>
            <a:r>
              <a:rPr lang="en-US" sz="1100" b="1" u="sng" dirty="0" smtClean="0">
                <a:latin typeface="Candara" panose="020E0502030303020204" pitchFamily="34" charset="0"/>
                <a:ea typeface="Roboto" panose="020B0604020202020204" charset="0"/>
              </a:rPr>
              <a:t>Solution in New LDC: Multi-Region LDC</a:t>
            </a: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andara" panose="020E0502030303020204" pitchFamily="34" charset="0"/>
                <a:ea typeface="Roboto" panose="020B0604020202020204" charset="0"/>
              </a:rPr>
              <a:t>Divide </a:t>
            </a: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the frame into multiple slicing regions based on pattern of the transformation.</a:t>
            </a:r>
          </a:p>
          <a:p>
            <a:pPr marL="153067" lvl="1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Frame will be divided into up to 3 horizontal slices and 3 vertical slices-Total of 9 regions</a:t>
            </a: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Each region can be programmed with independent output block size and optimal pixel pad.</a:t>
            </a: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LDC can be programmed with bigger block size for region with less spatial variation (i.e. scaling factor) and smaller block size for region with high spatial variation </a:t>
            </a: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This improves the band width as well as performance as portion of the image with bigger block size increases </a:t>
            </a:r>
          </a:p>
          <a:p>
            <a:pPr algn="just"/>
            <a:endParaRPr lang="en-US" sz="1100" dirty="0">
              <a:latin typeface="Candara" panose="020E0502030303020204" pitchFamily="34" charset="0"/>
              <a:ea typeface="Roboto" panose="020B0604020202020204" charset="0"/>
            </a:endParaRPr>
          </a:p>
          <a:p>
            <a:pPr marL="153067" indent="-153067" algn="just">
              <a:buFont typeface="Arial" panose="020B0604020202020204" pitchFamily="34" charset="0"/>
              <a:buChar char="•"/>
            </a:pPr>
            <a:endParaRPr lang="en-US" sz="1300" dirty="0">
              <a:latin typeface="Candara" panose="020E0502030303020204" pitchFamily="34" charset="0"/>
              <a:ea typeface="Roboto" panose="020B060402020202020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61857" y="367393"/>
            <a:ext cx="3875314" cy="2049002"/>
            <a:chOff x="2209800" y="1104899"/>
            <a:chExt cx="5715000" cy="3824803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" t="4094" r="45886" b="-4094"/>
            <a:stretch/>
          </p:blipFill>
          <p:spPr>
            <a:xfrm>
              <a:off x="2743200" y="1104899"/>
              <a:ext cx="2968012" cy="281939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895600" y="3695699"/>
              <a:ext cx="3364416" cy="40216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800" b="1" dirty="0">
                  <a:solidFill>
                    <a:srgbClr val="C00000"/>
                  </a:solidFill>
                </a:rPr>
                <a:t>Ratio of Fetched block to output block size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78317" y="1828800"/>
              <a:ext cx="453885" cy="1378242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800" b="1" dirty="0">
                  <a:solidFill>
                    <a:srgbClr val="C00000"/>
                  </a:solidFill>
                </a:rPr>
                <a:t>No. of blocks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09800" y="3924299"/>
              <a:ext cx="5715000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Distribution of fetched block sizes compared to output block size in ratio </a:t>
              </a:r>
            </a:p>
            <a:p>
              <a:endParaRPr lang="en-US" sz="9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5560" y="394425"/>
            <a:ext cx="4369726" cy="1975259"/>
          </a:xfrm>
          <a:prstGeom prst="rect">
            <a:avLst/>
          </a:prstGeom>
          <a:noFill/>
        </p:spPr>
        <p:txBody>
          <a:bodyPr wrap="square" lIns="81636" tIns="40818" rIns="81636" bIns="40818" rtlCol="0">
            <a:spAutoFit/>
          </a:bodyPr>
          <a:lstStyle/>
          <a:p>
            <a:pPr algn="just"/>
            <a:endParaRPr lang="en-US" sz="1100" dirty="0">
              <a:latin typeface="Candara" panose="020E0502030303020204" pitchFamily="34" charset="0"/>
              <a:ea typeface="Roboto" panose="020B0604020202020204" charset="0"/>
            </a:endParaRP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  <a:cs typeface="Calibri" panose="020F0502020204030204" pitchFamily="34" charset="0"/>
              </a:rPr>
              <a:t>Ideally the output block width (OBW) and output block height (OBH) should be sufficiently large but with the constraint </a:t>
            </a:r>
            <a:r>
              <a:rPr lang="en-US" sz="1100" dirty="0" smtClean="0">
                <a:latin typeface="Candara" panose="020E0502030303020204" pitchFamily="34" charset="0"/>
                <a:ea typeface="Roboto" panose="020B0604020202020204" charset="0"/>
                <a:cs typeface="Calibri" panose="020F0502020204030204" pitchFamily="34" charset="0"/>
              </a:rPr>
              <a:t>that input block must fit into available internal memory.</a:t>
            </a:r>
            <a:endParaRPr lang="en-US" sz="1100" dirty="0">
              <a:latin typeface="Candara" panose="020E0502030303020204" pitchFamily="34" charset="0"/>
              <a:ea typeface="Roboto" panose="020B0604020202020204" charset="0"/>
              <a:cs typeface="Calibri" panose="020F0502020204030204" pitchFamily="34" charset="0"/>
            </a:endParaRPr>
          </a:p>
          <a:p>
            <a:pPr marL="153067" indent="-153067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ndara" panose="020E0502030303020204" pitchFamily="34" charset="0"/>
                <a:ea typeface="Roboto" panose="020B0604020202020204" charset="0"/>
                <a:cs typeface="Calibri" panose="020F0502020204030204" pitchFamily="34" charset="0"/>
              </a:rPr>
              <a:t>Distortion in wide angle lenses causes block size to be very small due to extreme scaling in particular regions of the image in some cases specially the surround-view cases. This affects the performance of the LDC hardware and overall memory bandwidth</a:t>
            </a:r>
            <a:r>
              <a:rPr lang="en-US" sz="1100" dirty="0">
                <a:latin typeface="Candara" panose="020E0502030303020204" pitchFamily="34" charset="0"/>
                <a:ea typeface="Roboto" panose="020B0604020202020204" charset="0"/>
              </a:rPr>
              <a:t>.</a:t>
            </a:r>
          </a:p>
          <a:p>
            <a:pPr algn="just"/>
            <a:endParaRPr lang="en-US" sz="1100" dirty="0">
              <a:latin typeface="Candara" panose="020E0502030303020204" pitchFamily="34" charset="0"/>
              <a:ea typeface="Roboto" panose="020B0604020202020204" charset="0"/>
            </a:endParaRPr>
          </a:p>
          <a:p>
            <a:pPr algn="just"/>
            <a:endParaRPr lang="en-US" sz="1100" dirty="0">
              <a:latin typeface="Candara" panose="020E0502030303020204" pitchFamily="34" charset="0"/>
              <a:ea typeface="Roboto" panose="020B0604020202020204" charset="0"/>
            </a:endParaRPr>
          </a:p>
          <a:p>
            <a:pPr marL="153067" indent="-153067" algn="just">
              <a:buFont typeface="Arial" panose="020B0604020202020204" pitchFamily="34" charset="0"/>
              <a:buChar char="•"/>
            </a:pPr>
            <a:endParaRPr lang="en-US" sz="1300" dirty="0">
              <a:latin typeface="Candara" panose="020E0502030303020204" pitchFamily="3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VISS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3347357"/>
            <a:ext cx="8721968" cy="1387929"/>
          </a:xfrm>
        </p:spPr>
        <p:txBody>
          <a:bodyPr/>
          <a:lstStyle/>
          <a:p>
            <a:pPr lvl="0"/>
            <a:r>
              <a:rPr lang="en-US" sz="1600" dirty="0">
                <a:solidFill>
                  <a:srgbClr val="000000"/>
                </a:solidFill>
              </a:rPr>
              <a:t>Input format : 16b unpacked (RAW10/12/14/16) , 12b packed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</a:rPr>
              <a:t>Output format : 12b yuv420, 8b yuv420, 8b RGB, 8b S8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</a:rPr>
              <a:t>Supports On-the-fly processing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 Low latency DDR path (</a:t>
            </a:r>
            <a:r>
              <a:rPr lang="en-US" sz="1600" dirty="0" err="1">
                <a:solidFill>
                  <a:srgbClr val="000000"/>
                </a:solidFill>
                <a:sym typeface="Wingdings" panose="05000000000000000000" pitchFamily="2" charset="2"/>
              </a:rPr>
              <a:t>QoS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 through </a:t>
            </a:r>
            <a:r>
              <a:rPr lang="en-US" sz="1600" dirty="0" err="1">
                <a:solidFill>
                  <a:srgbClr val="000000"/>
                </a:solidFill>
                <a:sym typeface="Wingdings" panose="05000000000000000000" pitchFamily="2" charset="2"/>
              </a:rPr>
              <a:t>NavSS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 and MSMC)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Supports M2M </a:t>
            </a:r>
            <a:r>
              <a:rPr lang="en-US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processing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3409" y="734786"/>
            <a:ext cx="8077609" cy="2367643"/>
            <a:chOff x="508772" y="1371600"/>
            <a:chExt cx="11308652" cy="4419600"/>
          </a:xfrm>
        </p:grpSpPr>
        <p:sp>
          <p:nvSpPr>
            <p:cNvPr id="5" name="Rectangle 4"/>
            <p:cNvSpPr/>
            <p:nvPr/>
          </p:nvSpPr>
          <p:spPr>
            <a:xfrm>
              <a:off x="1447800" y="1371600"/>
              <a:ext cx="9067800" cy="441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2133600"/>
              <a:ext cx="19050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Front End (RFE)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4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NSF4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770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GLBCE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344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FLEX Color Proc (FCP)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86200" y="3276600"/>
              <a:ext cx="4572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943600" y="3276600"/>
              <a:ext cx="5334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077200" y="3276600"/>
              <a:ext cx="4572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2049" y="23622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09" y="2093873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Input-0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0133249" y="21793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0134600" y="27127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0134600" y="32461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134600" y="37795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0133249" y="43129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54328" y="2267783"/>
              <a:ext cx="54579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Y12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4936" y="2785943"/>
              <a:ext cx="662488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UV12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55680" y="3319343"/>
              <a:ext cx="45602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62253" y="3852743"/>
              <a:ext cx="57272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UV8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5680" y="4386143"/>
              <a:ext cx="45602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S8</a:t>
              </a:r>
            </a:p>
          </p:txBody>
        </p:sp>
        <p:sp>
          <p:nvSpPr>
            <p:cNvPr id="28" name="Bent-Up Arrow 27"/>
            <p:cNvSpPr/>
            <p:nvPr/>
          </p:nvSpPr>
          <p:spPr>
            <a:xfrm rot="5400000">
              <a:off x="6567764" y="1052235"/>
              <a:ext cx="838200" cy="8334929"/>
            </a:xfrm>
            <a:prstGeom prst="bent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109961" y="5270062"/>
              <a:ext cx="57272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H3A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533400" y="32766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399" y="3036211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Input-1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33400" y="43434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8772" y="4095748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7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Performance </a:t>
            </a:r>
            <a:r>
              <a:rPr lang="en-US" sz="1200" dirty="0"/>
              <a:t>: 1 pixel/cycles </a:t>
            </a:r>
          </a:p>
          <a:p>
            <a:r>
              <a:rPr lang="en-US" sz="1200" dirty="0" smtClean="0"/>
              <a:t>Support </a:t>
            </a:r>
            <a:r>
              <a:rPr lang="en-US" sz="1200" dirty="0"/>
              <a:t>for 12/16 bit input RAW format </a:t>
            </a:r>
          </a:p>
          <a:p>
            <a:r>
              <a:rPr lang="en-US" sz="1200" dirty="0" smtClean="0"/>
              <a:t>Support </a:t>
            </a:r>
            <a:r>
              <a:rPr lang="en-US" sz="1200" dirty="0"/>
              <a:t>for 8/12 bit YUV output </a:t>
            </a:r>
          </a:p>
          <a:p>
            <a:r>
              <a:rPr lang="en-US" sz="1200" dirty="0" smtClean="0"/>
              <a:t>Support </a:t>
            </a:r>
            <a:r>
              <a:rPr lang="en-US" sz="1200" dirty="0"/>
              <a:t>for multiple RAW formats (e.g. Bayer, RCCC) </a:t>
            </a:r>
          </a:p>
          <a:p>
            <a:pPr lvl="1"/>
            <a:r>
              <a:rPr lang="en-US" sz="1200" dirty="0" smtClean="0"/>
              <a:t>Flexible </a:t>
            </a:r>
            <a:r>
              <a:rPr lang="en-US" sz="1200" dirty="0"/>
              <a:t>to handle any 2x2 RAW format </a:t>
            </a:r>
          </a:p>
          <a:p>
            <a:r>
              <a:rPr lang="en-US" sz="1200" dirty="0" smtClean="0"/>
              <a:t>Enables </a:t>
            </a:r>
            <a:r>
              <a:rPr lang="en-US" sz="1200" dirty="0"/>
              <a:t>Support for other color spaces </a:t>
            </a:r>
          </a:p>
          <a:p>
            <a:pPr lvl="1"/>
            <a:r>
              <a:rPr lang="en-US" sz="1200" dirty="0" smtClean="0"/>
              <a:t>Support </a:t>
            </a:r>
            <a:r>
              <a:rPr lang="en-US" sz="1200" dirty="0"/>
              <a:t>other color spaces e.g. Support for Color saturation and Gray scale for HSV/HSL </a:t>
            </a:r>
            <a:r>
              <a:rPr lang="en-US" sz="1200" dirty="0" err="1"/>
              <a:t>etc</a:t>
            </a:r>
            <a:r>
              <a:rPr lang="en-US" sz="1200" dirty="0"/>
              <a:t> (Hue is not supported) </a:t>
            </a:r>
            <a:endParaRPr lang="en-US" sz="1200" dirty="0" smtClean="0"/>
          </a:p>
          <a:p>
            <a:pPr lvl="1"/>
            <a:r>
              <a:rPr lang="en-US" sz="1200" dirty="0"/>
              <a:t>Enables RGB </a:t>
            </a:r>
            <a:r>
              <a:rPr lang="en-US" sz="1200" dirty="0" smtClean="0"/>
              <a:t>output</a:t>
            </a:r>
            <a:endParaRPr lang="en-US" sz="1200" dirty="0"/>
          </a:p>
          <a:p>
            <a:r>
              <a:rPr lang="en-US" sz="1200" dirty="0" smtClean="0"/>
              <a:t>Support </a:t>
            </a:r>
            <a:r>
              <a:rPr lang="en-US" sz="1200" dirty="0"/>
              <a:t>for Multiple WDR /HDR Formats and Up-to 3 Exposures </a:t>
            </a:r>
          </a:p>
          <a:p>
            <a:pPr lvl="1"/>
            <a:r>
              <a:rPr lang="en-US" sz="1200" dirty="0" smtClean="0"/>
              <a:t>Compounded </a:t>
            </a:r>
            <a:r>
              <a:rPr lang="en-US" sz="1200" dirty="0"/>
              <a:t>format (12 &amp; 14 bit formats) </a:t>
            </a:r>
          </a:p>
          <a:p>
            <a:pPr lvl="1"/>
            <a:r>
              <a:rPr lang="en-US" sz="1200" dirty="0" smtClean="0"/>
              <a:t>Stagger </a:t>
            </a:r>
            <a:r>
              <a:rPr lang="en-US" sz="1200" dirty="0"/>
              <a:t>format of WDR </a:t>
            </a:r>
          </a:p>
          <a:p>
            <a:pPr lvl="1"/>
            <a:r>
              <a:rPr lang="en-US" sz="1200" dirty="0" smtClean="0"/>
              <a:t>Rest </a:t>
            </a:r>
            <a:r>
              <a:rPr lang="en-US" sz="1200" dirty="0"/>
              <a:t>of WDR Format </a:t>
            </a:r>
          </a:p>
          <a:p>
            <a:r>
              <a:rPr lang="en-US" sz="1200" dirty="0" smtClean="0"/>
              <a:t>Support </a:t>
            </a:r>
            <a:r>
              <a:rPr lang="en-US" sz="1200" dirty="0"/>
              <a:t>of statistics for 3A (Auto-Exposure, Auto-white-balance and Auto-Focus) </a:t>
            </a:r>
          </a:p>
          <a:p>
            <a:r>
              <a:rPr lang="en-US" sz="1200" dirty="0" smtClean="0"/>
              <a:t>Dual </a:t>
            </a:r>
            <a:r>
              <a:rPr lang="en-US" sz="1200" dirty="0"/>
              <a:t>Output (Vision and Visual) </a:t>
            </a:r>
          </a:p>
          <a:p>
            <a:r>
              <a:rPr lang="en-US" sz="1200" dirty="0" smtClean="0"/>
              <a:t>TI’s </a:t>
            </a:r>
            <a:r>
              <a:rPr lang="en-US" sz="1200" dirty="0"/>
              <a:t>proven Visual Processing with proven Noise filter and GLBCE (Local Tone Mapping)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RAW Front End (Processing in RAW 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1" y="3184071"/>
            <a:ext cx="4538336" cy="1198650"/>
          </a:xfrm>
        </p:spPr>
        <p:txBody>
          <a:bodyPr/>
          <a:lstStyle/>
          <a:p>
            <a:r>
              <a:rPr lang="en-US" sz="1200" b="1" dirty="0"/>
              <a:t>WDR Pre-processing</a:t>
            </a:r>
            <a:r>
              <a:rPr lang="en-US" sz="1200" dirty="0"/>
              <a:t>, : To decompress sensor’s </a:t>
            </a:r>
            <a:r>
              <a:rPr lang="en-US" sz="1200" dirty="0" err="1"/>
              <a:t>companded</a:t>
            </a:r>
            <a:r>
              <a:rPr lang="en-US" sz="1200" dirty="0"/>
              <a:t> data</a:t>
            </a:r>
          </a:p>
          <a:p>
            <a:r>
              <a:rPr lang="en-US" sz="1200" b="1" dirty="0"/>
              <a:t>WDR Merge </a:t>
            </a:r>
            <a:r>
              <a:rPr lang="en-US" sz="1200" dirty="0"/>
              <a:t>: Merge up to 3 RAW images into a WDR image</a:t>
            </a:r>
          </a:p>
          <a:p>
            <a:r>
              <a:rPr lang="en-US" sz="1200" b="1" dirty="0"/>
              <a:t>LSC </a:t>
            </a:r>
            <a:r>
              <a:rPr lang="en-US" sz="1200" dirty="0"/>
              <a:t>: Lens Shading Correction using a pre-computed LUT read from memory</a:t>
            </a:r>
          </a:p>
          <a:p>
            <a:r>
              <a:rPr lang="en-US" sz="1200" b="1" dirty="0"/>
              <a:t>Digital WB Gain</a:t>
            </a:r>
            <a:r>
              <a:rPr lang="en-US" sz="1200" dirty="0"/>
              <a:t> : Applies WB gains computed by AWB algorithm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01164"/>
              </p:ext>
            </p:extLst>
          </p:nvPr>
        </p:nvGraphicFramePr>
        <p:xfrm>
          <a:off x="217714" y="571500"/>
          <a:ext cx="8599714" cy="2425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Visio" r:id="rId3" imgW="7158832" imgH="2692587" progId="Visio.Drawing.11">
                  <p:embed/>
                </p:oleObj>
              </mc:Choice>
              <mc:Fallback>
                <p:oleObj name="Visio" r:id="rId3" imgW="7158832" imgH="26925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14" y="571500"/>
                        <a:ext cx="8599714" cy="2425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26428" y="3184071"/>
            <a:ext cx="4538336" cy="119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marL="317435" indent="-317435" algn="l" rtl="0" eaLnBrk="0" fontAlgn="base" hangingPunct="0">
              <a:spcBef>
                <a:spcPts val="112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639310" indent="-25572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958966" indent="-255724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Candara" pitchFamily="34" charset="0"/>
              </a:defRPr>
            </a:lvl3pPr>
            <a:lvl4pPr marL="1278620" indent="-255724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Candara" pitchFamily="34" charset="0"/>
              </a:defRPr>
            </a:lvl4pPr>
            <a:lvl5pPr marL="1598282" indent="-255724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andara" pitchFamily="34" charset="0"/>
              </a:defRPr>
            </a:lvl5pPr>
            <a:lvl6pPr marL="2721517" indent="-241968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3360832" indent="-241968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4000143" indent="-241968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4639453" indent="-241968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defTabSz="583113"/>
            <a:r>
              <a:rPr lang="en-US" sz="1300" b="1" kern="0" dirty="0"/>
              <a:t>H3A</a:t>
            </a:r>
            <a:r>
              <a:rPr lang="en-US" sz="1300" kern="0" dirty="0"/>
              <a:t> : Statistics generator for 3A (AWB, AE, AF) </a:t>
            </a:r>
            <a:r>
              <a:rPr lang="en-US" sz="1300" kern="0" dirty="0" err="1"/>
              <a:t>Algos</a:t>
            </a:r>
            <a:r>
              <a:rPr lang="en-US" sz="1300" kern="0" dirty="0"/>
              <a:t>.</a:t>
            </a:r>
          </a:p>
          <a:p>
            <a:pPr defTabSz="583113"/>
            <a:r>
              <a:rPr lang="en-US" sz="1300" b="1" kern="0" dirty="0"/>
              <a:t>GTM </a:t>
            </a:r>
            <a:r>
              <a:rPr lang="en-US" sz="1300" kern="0" dirty="0"/>
              <a:t>: Global Tone Map – Maps output of WDR merge block from 20-&gt;16 </a:t>
            </a:r>
            <a:r>
              <a:rPr lang="en-US" sz="1300" kern="0" dirty="0" err="1"/>
              <a:t>bpp</a:t>
            </a:r>
            <a:endParaRPr lang="en-US" sz="1300" kern="0" dirty="0"/>
          </a:p>
          <a:p>
            <a:pPr defTabSz="583113"/>
            <a:r>
              <a:rPr lang="en-US" sz="1300" b="1" kern="0" dirty="0"/>
              <a:t>DPC </a:t>
            </a:r>
            <a:r>
              <a:rPr lang="en-US" sz="1300" kern="0" dirty="0"/>
              <a:t>: Defect Pixel Correction – OTF &amp; LUT (256 entries) based</a:t>
            </a:r>
          </a:p>
        </p:txBody>
      </p:sp>
    </p:spTree>
    <p:extLst>
      <p:ext uri="{BB962C8B-B14F-4D97-AF65-F5344CB8AC3E}">
        <p14:creationId xmlns:p14="http://schemas.microsoft.com/office/powerpoint/2010/main" val="2900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VHWA Drivers in PDK</a:t>
            </a:r>
          </a:p>
          <a:p>
            <a:pPr lvl="1"/>
            <a:r>
              <a:rPr lang="en-US" sz="1600" dirty="0" smtClean="0"/>
              <a:t>Driver Architecture</a:t>
            </a:r>
          </a:p>
          <a:p>
            <a:pPr lvl="1"/>
            <a:r>
              <a:rPr lang="en-US" sz="1600" dirty="0" smtClean="0"/>
              <a:t>FVID2 Interface</a:t>
            </a:r>
          </a:p>
          <a:p>
            <a:pPr lvl="1"/>
            <a:r>
              <a:rPr lang="en-US" sz="1600" dirty="0" smtClean="0"/>
              <a:t>Application Flow</a:t>
            </a:r>
          </a:p>
          <a:p>
            <a:r>
              <a:rPr lang="en-US" sz="1600" dirty="0" smtClean="0"/>
              <a:t>VPAC Overview</a:t>
            </a:r>
          </a:p>
          <a:p>
            <a:pPr lvl="1"/>
            <a:r>
              <a:rPr lang="en-US" sz="1600" dirty="0" smtClean="0"/>
              <a:t>Multi-Scalar</a:t>
            </a:r>
          </a:p>
          <a:p>
            <a:pPr lvl="1"/>
            <a:r>
              <a:rPr lang="en-US" sz="1600" dirty="0" smtClean="0"/>
              <a:t>NF</a:t>
            </a:r>
          </a:p>
          <a:p>
            <a:pPr lvl="1"/>
            <a:r>
              <a:rPr lang="en-US" sz="1600" dirty="0" smtClean="0"/>
              <a:t>LDC</a:t>
            </a:r>
          </a:p>
          <a:p>
            <a:pPr lvl="1"/>
            <a:r>
              <a:rPr lang="en-US" sz="1600" dirty="0" smtClean="0"/>
              <a:t>VISS</a:t>
            </a:r>
          </a:p>
          <a:p>
            <a:r>
              <a:rPr lang="en-US" sz="1600" dirty="0" smtClean="0"/>
              <a:t>DMPAC Overview</a:t>
            </a:r>
          </a:p>
          <a:p>
            <a:pPr lvl="1"/>
            <a:r>
              <a:rPr lang="en-US" sz="1600" dirty="0" smtClean="0"/>
              <a:t>DOF</a:t>
            </a:r>
          </a:p>
          <a:p>
            <a:pPr lvl="1"/>
            <a:r>
              <a:rPr lang="en-US" sz="1600" dirty="0" smtClean="0"/>
              <a:t>SDE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Wide Dynamic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4286" y="3371850"/>
            <a:ext cx="8001000" cy="1714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t" anchorCtr="0" compatLnSpc="1">
            <a:prstTxWarp prst="textNoShape">
              <a:avLst/>
            </a:prstTxWarp>
          </a:bodyPr>
          <a:lstStyle>
            <a:lvl1pPr marL="317818" indent="-317818" algn="l" rtl="0" eaLnBrk="0" fontAlgn="base" hangingPunct="0">
              <a:spcBef>
                <a:spcPts val="112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0" indent="-25603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60120" indent="-256032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80160" indent="-256032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00200" indent="-256032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72478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336486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400494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4645025" indent="-242253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defTabSz="583113"/>
            <a:r>
              <a:rPr lang="en-US" sz="1200" kern="0" dirty="0">
                <a:latin typeface="Candara" panose="020E0502030303020204" pitchFamily="34" charset="0"/>
              </a:rPr>
              <a:t>Consumer cameras have limited Dynamic Range (60 dB)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Leads to clipped highlights or/and underexposed shadows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Human visual system has a much higher dynamic range</a:t>
            </a:r>
          </a:p>
          <a:p>
            <a:pPr defTabSz="583113"/>
            <a:r>
              <a:rPr lang="en-US" sz="1200" kern="0" dirty="0">
                <a:latin typeface="Candara" panose="020E0502030303020204" pitchFamily="34" charset="0"/>
              </a:rPr>
              <a:t>WDR Sensor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Capture Multiple exposures using time multiplexing  and/or sensor architecture</a:t>
            </a:r>
          </a:p>
          <a:p>
            <a:pPr lvl="1" defTabSz="583113"/>
            <a:r>
              <a:rPr lang="en-US" sz="1100" kern="0" dirty="0">
                <a:latin typeface="Candara" panose="020E0502030303020204" pitchFamily="34" charset="0"/>
              </a:rPr>
              <a:t>Combine multiple exposures or transmit them separately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3875"/>
            <a:ext cx="6962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8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Flexible Color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3224893"/>
            <a:ext cx="8721968" cy="1510393"/>
          </a:xfrm>
        </p:spPr>
        <p:txBody>
          <a:bodyPr/>
          <a:lstStyle/>
          <a:p>
            <a:r>
              <a:rPr lang="en-US" sz="1200" dirty="0"/>
              <a:t>State-of-the-art TI’s 5</a:t>
            </a:r>
            <a:r>
              <a:rPr lang="en-US" sz="1200" baseline="30000" dirty="0"/>
              <a:t>th</a:t>
            </a:r>
            <a:r>
              <a:rPr lang="en-US" sz="1200" dirty="0"/>
              <a:t> Generation Flexible CFA</a:t>
            </a:r>
          </a:p>
          <a:p>
            <a:pPr lvl="1"/>
            <a:r>
              <a:rPr lang="en-US" sz="1100" dirty="0"/>
              <a:t>Can support any 2x2 RAW Sensor Pattern</a:t>
            </a:r>
          </a:p>
          <a:p>
            <a:r>
              <a:rPr lang="en-US" sz="1200" dirty="0"/>
              <a:t>Flexible Color Conversion Scheme</a:t>
            </a:r>
          </a:p>
          <a:p>
            <a:pPr lvl="1"/>
            <a:r>
              <a:rPr lang="en-US" sz="1100" dirty="0"/>
              <a:t>Color Correction Matrix</a:t>
            </a:r>
          </a:p>
          <a:p>
            <a:pPr lvl="1"/>
            <a:r>
              <a:rPr lang="en-US" sz="1100" dirty="0"/>
              <a:t>Flexible HSV color plane generation (S &amp;V) only to support different standards</a:t>
            </a:r>
          </a:p>
          <a:p>
            <a:pPr lvl="1"/>
            <a:r>
              <a:rPr lang="en-US" sz="1100" dirty="0"/>
              <a:t>12 bit/Component YUV 420 output generation</a:t>
            </a:r>
          </a:p>
          <a:p>
            <a:pPr lvl="1"/>
            <a:r>
              <a:rPr lang="en-US" sz="1100" dirty="0"/>
              <a:t>Full color RGB (24 bits/pixel) output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08914" y="1103498"/>
            <a:ext cx="1306286" cy="1517238"/>
          </a:xfrm>
          <a:prstGeom prst="rect">
            <a:avLst/>
          </a:prstGeom>
          <a:solidFill>
            <a:srgbClr val="DE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311" tIns="29156" rIns="58311" bIns="29156" rtlCol="0" anchor="ctr"/>
          <a:lstStyle>
            <a:defPPr>
              <a:defRPr lang="en-US"/>
            </a:defPPr>
            <a:lvl1pPr marL="0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695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79390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19085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58781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98478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38177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77872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17568" algn="l" defTabSz="127939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63409" y="734786"/>
            <a:ext cx="8077609" cy="2367643"/>
            <a:chOff x="508772" y="1371600"/>
            <a:chExt cx="11308652" cy="4419600"/>
          </a:xfrm>
        </p:grpSpPr>
        <p:sp>
          <p:nvSpPr>
            <p:cNvPr id="30" name="Rectangle 29"/>
            <p:cNvSpPr/>
            <p:nvPr/>
          </p:nvSpPr>
          <p:spPr>
            <a:xfrm>
              <a:off x="1447800" y="1371600"/>
              <a:ext cx="9067800" cy="441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2133600"/>
              <a:ext cx="19050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Front End (RFE)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34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NSF4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70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GLBCE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534400" y="2133600"/>
              <a:ext cx="1600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FLEX Color Proc (FCP)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886200" y="3276600"/>
              <a:ext cx="4572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5943600" y="3276600"/>
              <a:ext cx="5334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8077200" y="3276600"/>
              <a:ext cx="4572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532049" y="23622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809" y="2209800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Input-0</a:t>
              </a: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0133249" y="21793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134600" y="27127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10134600" y="32461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0134600" y="37795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0133249" y="4312920"/>
              <a:ext cx="10681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154328" y="2267783"/>
              <a:ext cx="54579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Y12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54936" y="2785943"/>
              <a:ext cx="662488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UV12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155680" y="3319343"/>
              <a:ext cx="45602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62253" y="3852743"/>
              <a:ext cx="57272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UV8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5680" y="4386143"/>
              <a:ext cx="45602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S8</a:t>
              </a:r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6567764" y="1052235"/>
              <a:ext cx="838200" cy="8334929"/>
            </a:xfrm>
            <a:prstGeom prst="bent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109961" y="5270062"/>
              <a:ext cx="57272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H3A</a:t>
              </a: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533400" y="32766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3399" y="3121223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Input-1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533400" y="4343400"/>
              <a:ext cx="915751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8772" y="4175761"/>
              <a:ext cx="76123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Input-2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Flexible Color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2816679"/>
            <a:ext cx="8721968" cy="1688507"/>
          </a:xfrm>
        </p:spPr>
        <p:txBody>
          <a:bodyPr/>
          <a:lstStyle/>
          <a:p>
            <a:pPr lvl="0"/>
            <a:r>
              <a:rPr lang="en-US" sz="1500" dirty="0"/>
              <a:t>Low latency, On-The-Fly (OTF) operation of 3 key blocks</a:t>
            </a:r>
          </a:p>
          <a:p>
            <a:r>
              <a:rPr lang="en-US" sz="1500" dirty="0"/>
              <a:t>Global Tone Map (16 to 12)</a:t>
            </a:r>
          </a:p>
          <a:p>
            <a:pPr lvl="1"/>
            <a:r>
              <a:rPr lang="en-US" sz="1300" dirty="0"/>
              <a:t>Used when locally adaptive Tone Map is disabled</a:t>
            </a:r>
          </a:p>
          <a:p>
            <a:r>
              <a:rPr lang="en-US" sz="1500" dirty="0"/>
              <a:t>Flexible CFA</a:t>
            </a:r>
          </a:p>
          <a:p>
            <a:pPr lvl="1"/>
            <a:r>
              <a:rPr lang="en-US" sz="1300" dirty="0"/>
              <a:t>Generates 12 bit up to 4 color planes output (</a:t>
            </a:r>
            <a:r>
              <a:rPr lang="en-US" sz="1300" dirty="0" err="1"/>
              <a:t>Eg</a:t>
            </a:r>
            <a:r>
              <a:rPr lang="en-US" sz="1300" dirty="0"/>
              <a:t> Full Resolution RGBC or RGB IR)</a:t>
            </a:r>
          </a:p>
          <a:p>
            <a:r>
              <a:rPr lang="en-US" sz="1500" dirty="0"/>
              <a:t>Flexible Color Conversion</a:t>
            </a:r>
          </a:p>
          <a:p>
            <a:pPr lvl="1"/>
            <a:r>
              <a:rPr lang="en-US" sz="1300" dirty="0"/>
              <a:t>Implements multiple color conversion schemes  for both analytics / visual use cases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74132"/>
              </p:ext>
            </p:extLst>
          </p:nvPr>
        </p:nvGraphicFramePr>
        <p:xfrm>
          <a:off x="381000" y="693964"/>
          <a:ext cx="8251599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Visio" r:id="rId3" imgW="6112811" imgH="1474647" progId="Visio.Drawing.11">
                  <p:embed/>
                </p:oleObj>
              </mc:Choice>
              <mc:Fallback>
                <p:oleObj name="Visio" r:id="rId3" imgW="6112811" imgH="14746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93964"/>
                        <a:ext cx="8251599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3184072"/>
            <a:ext cx="3973284" cy="146957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Flexible architecture for supporting multiple data flows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Color Correction Matrix (CCM) for supporting accurate color reproduction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LUT Based Gamma correction / Contrast Stretch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Flexible RGB-HSV Color generation (No Hue)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RGB-YUV with programmable coefficients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12 bit native output with option 8 bit using LUT based tone map.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1" y="64953"/>
            <a:ext cx="8714935" cy="346527"/>
          </a:xfrm>
        </p:spPr>
        <p:txBody>
          <a:bodyPr/>
          <a:lstStyle/>
          <a:p>
            <a:pPr algn="l"/>
            <a:r>
              <a:rPr lang="en-US" dirty="0" smtClean="0"/>
              <a:t>Flexible Color Conversion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69247"/>
              </p:ext>
            </p:extLst>
          </p:nvPr>
        </p:nvGraphicFramePr>
        <p:xfrm>
          <a:off x="108857" y="449036"/>
          <a:ext cx="9005123" cy="265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Visio" r:id="rId3" imgW="7795352" imgH="3061857" progId="Visio.Drawing.11">
                  <p:embed/>
                </p:oleObj>
              </mc:Choice>
              <mc:Fallback>
                <p:oleObj name="Visio" r:id="rId3" imgW="7795352" imgH="30618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857" y="449036"/>
                        <a:ext cx="9005123" cy="2653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3604776" y="4857750"/>
            <a:ext cx="1390162" cy="154781"/>
          </a:xfrm>
          <a:prstGeom prst="rect">
            <a:avLst/>
          </a:prstGeom>
        </p:spPr>
        <p:txBody>
          <a:bodyPr lIns="58311" tIns="29156" rIns="58311" bIns="29156"/>
          <a:lstStyle>
            <a:defPPr>
              <a:defRPr lang="en-US"/>
            </a:defPPr>
            <a:lvl1pPr marL="0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695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9390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9085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8781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8478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8177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7872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7568" algn="l" defTabSz="127939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B20521C-F793-4067-BB07-C7AF74E21EF3}" type="slidenum">
              <a:rPr lang="en-US" sz="700">
                <a:solidFill>
                  <a:srgbClr val="000000"/>
                </a:solidFill>
              </a:rPr>
              <a:pPr algn="ctr"/>
              <a:t>23</a:t>
            </a:fld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3181350"/>
            <a:ext cx="4310240" cy="1447800"/>
          </a:xfrm>
          <a:prstGeom prst="rect">
            <a:avLst/>
          </a:prstGeom>
        </p:spPr>
        <p:txBody>
          <a:bodyPr lIns="58311" tIns="29156" rIns="58311" bIns="29156"/>
          <a:lstStyle>
            <a:lvl1pPr marL="317664" indent="-317664" algn="l" rtl="0" eaLnBrk="0" fontAlgn="base" hangingPunct="0">
              <a:spcBef>
                <a:spcPts val="112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159" indent="-32655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95131" indent="-23102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81627" indent="-326551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83703" indent="-242136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23477" indent="-242136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3363251" indent="-242136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4003024" indent="-242136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4642796" indent="-242136" algn="l" rtl="0" fontAlgn="base">
              <a:spcBef>
                <a:spcPct val="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416063" lvl="1" indent="-171450" defTabSz="583113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ndara" pitchFamily="34" charset="0"/>
              </a:rPr>
              <a:t>Supports  </a:t>
            </a:r>
            <a:r>
              <a:rPr lang="en-US" sz="1200" dirty="0">
                <a:latin typeface="Candara" pitchFamily="34" charset="0"/>
              </a:rPr>
              <a:t>RGB output / Supports Saturation outputs </a:t>
            </a:r>
          </a:p>
          <a:p>
            <a:pPr marL="416063" lvl="1" indent="-171450" defTabSz="583113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itchFamily="34" charset="0"/>
              </a:rPr>
              <a:t>Supports Grayscale/</a:t>
            </a:r>
            <a:r>
              <a:rPr lang="en-US" sz="1200" dirty="0" err="1">
                <a:latin typeface="Candara" pitchFamily="34" charset="0"/>
              </a:rPr>
              <a:t>Luma</a:t>
            </a:r>
            <a:r>
              <a:rPr lang="en-US" sz="1200" dirty="0">
                <a:latin typeface="Candara" pitchFamily="34" charset="0"/>
              </a:rPr>
              <a:t>/IR/Clear Output</a:t>
            </a:r>
          </a:p>
          <a:p>
            <a:pPr marL="416063" lvl="1" indent="-171450" defTabSz="583113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itchFamily="34" charset="0"/>
              </a:rPr>
              <a:t>Single cycle/pixel performance</a:t>
            </a:r>
          </a:p>
          <a:p>
            <a:pPr marL="416063" lvl="1" indent="-171450" defTabSz="583113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itchFamily="34" charset="0"/>
              </a:rPr>
              <a:t>Support for flexible output format generation including YUV as well as custom </a:t>
            </a:r>
          </a:p>
          <a:p>
            <a:pPr defTabSz="583113"/>
            <a:endParaRPr lang="en-US" sz="800" kern="0" dirty="0">
              <a:latin typeface="Candara" panose="020E0502030303020204" pitchFamily="34" charset="0"/>
            </a:endParaRPr>
          </a:p>
          <a:p>
            <a:pPr marL="0" indent="0" defTabSz="583113">
              <a:buNone/>
            </a:pPr>
            <a:endParaRPr lang="en-US" sz="800" kern="0" dirty="0">
              <a:latin typeface="Candara" panose="020E0502030303020204" pitchFamily="34" charset="0"/>
            </a:endParaRPr>
          </a:p>
          <a:p>
            <a:pPr defTabSz="583113"/>
            <a:endParaRPr lang="en-US" sz="800" kern="0" dirty="0">
              <a:latin typeface="Candara" panose="020E0502030303020204" pitchFamily="34" charset="0"/>
            </a:endParaRPr>
          </a:p>
          <a:p>
            <a:pPr defTabSz="583113"/>
            <a:endParaRPr lang="en-US" sz="800" kern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20538"/>
            <a:ext cx="8458200" cy="3347355"/>
          </a:xfrm>
        </p:spPr>
        <p:txBody>
          <a:bodyPr/>
          <a:lstStyle/>
          <a:p>
            <a:pPr eaLnBrk="1" hangingPunct="1"/>
            <a:r>
              <a:rPr lang="en-US" sz="3100" dirty="0" smtClean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DMPAC (Depth and Motion Perception Accelerator)</a:t>
            </a: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 smtClean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 smtClean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DMPAC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405264" y="4171950"/>
            <a:ext cx="2252336" cy="533400"/>
          </a:xfrm>
        </p:spPr>
        <p:txBody>
          <a:bodyPr/>
          <a:lstStyle/>
          <a:p>
            <a:r>
              <a:rPr lang="en-US" sz="900" kern="1200" dirty="0" smtClean="0">
                <a:ea typeface="Roboto" panose="020B0604020202020204" charset="0"/>
              </a:rPr>
              <a:t>DOF: Dense Optical Flow</a:t>
            </a:r>
            <a:endParaRPr lang="en-US" sz="900" kern="1200" dirty="0">
              <a:ea typeface="Roboto" panose="020B0604020202020204" charset="0"/>
            </a:endParaRPr>
          </a:p>
          <a:p>
            <a:r>
              <a:rPr lang="en-US" sz="900" kern="1200" dirty="0" smtClean="0">
                <a:ea typeface="Roboto" panose="020B0604020202020204" charset="0"/>
              </a:rPr>
              <a:t>SDE: Stereo Disparity Engine</a:t>
            </a:r>
            <a:endParaRPr lang="en-US" sz="12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3676976" y="4171950"/>
            <a:ext cx="2252336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marL="202428" indent="-202428" algn="l" rtl="0" eaLnBrk="0" fontAlgn="base" hangingPunct="0">
              <a:spcBef>
                <a:spcPts val="714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07688" indent="-1630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611533" indent="-163075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ndara" pitchFamily="34" charset="0"/>
              </a:defRPr>
            </a:lvl3pPr>
            <a:lvl4pPr marL="815376" indent="-163075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ndara" pitchFamily="34" charset="0"/>
              </a:defRPr>
            </a:lvl4pPr>
            <a:lvl5pPr marL="1019224" indent="-16307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ndara" pitchFamily="34" charset="0"/>
              </a:defRPr>
            </a:lvl5pPr>
            <a:lvl6pPr marL="173551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143203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55089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958579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UTC: Universal Transfer Controller</a:t>
            </a:r>
          </a:p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HTS: Hardware Thread Scheduler</a:t>
            </a:r>
            <a:endParaRPr lang="en-US" sz="1200" kern="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824864" y="4171950"/>
            <a:ext cx="2252336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marL="202428" indent="-202428" algn="l" rtl="0" eaLnBrk="0" fontAlgn="base" hangingPunct="0">
              <a:spcBef>
                <a:spcPts val="714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07688" indent="-1630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611533" indent="-163075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ndara" pitchFamily="34" charset="0"/>
              </a:defRPr>
            </a:lvl3pPr>
            <a:lvl4pPr marL="815376" indent="-163075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ndara" pitchFamily="34" charset="0"/>
              </a:defRPr>
            </a:lvl4pPr>
            <a:lvl5pPr marL="1019224" indent="-16307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ndara" pitchFamily="34" charset="0"/>
              </a:defRPr>
            </a:lvl5pPr>
            <a:lvl6pPr marL="173551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143203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55089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958579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SL2: Level-2 Memory</a:t>
            </a:r>
            <a:endParaRPr lang="en-US" sz="1200" kern="0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819150"/>
            <a:ext cx="4191000" cy="2895600"/>
            <a:chOff x="2590800" y="819150"/>
            <a:chExt cx="4191000" cy="2895600"/>
          </a:xfrm>
        </p:grpSpPr>
        <p:sp>
          <p:nvSpPr>
            <p:cNvPr id="42" name="Rectangle 41"/>
            <p:cNvSpPr/>
            <p:nvPr/>
          </p:nvSpPr>
          <p:spPr>
            <a:xfrm>
              <a:off x="2590800" y="819150"/>
              <a:ext cx="4191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195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Dense Optical Flow (DOF)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006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Stereo Disparity Engine (SDE)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93206" y="24955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Shared Memory (SL2)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413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605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Unified Transfer Controller (UTC)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79720" y="29670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CTSET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79720" y="33337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38862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1054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93206" y="20383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4343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486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Dense Optical Flow (DOF)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8331" y="1252686"/>
            <a:ext cx="7653669" cy="2385864"/>
            <a:chOff x="728331" y="1252686"/>
            <a:chExt cx="7653669" cy="2385864"/>
          </a:xfrm>
        </p:grpSpPr>
        <p:pic>
          <p:nvPicPr>
            <p:cNvPr id="921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31" y="1428750"/>
              <a:ext cx="147813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32" y="2571751"/>
              <a:ext cx="148124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580" y="2038350"/>
              <a:ext cx="14727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861930" y="2266950"/>
              <a:ext cx="1143000" cy="4572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Dense Optical Flow HWA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28530" y="2419350"/>
              <a:ext cx="457200" cy="15240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081130" y="2419350"/>
              <a:ext cx="457200" cy="15240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331" y="2724150"/>
              <a:ext cx="155766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330" y="1504950"/>
              <a:ext cx="155766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18842" y="1252686"/>
              <a:ext cx="9813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Candara" panose="020E0502030303020204" pitchFamily="34" charset="0"/>
                </a:rPr>
                <a:t>Input Video Frame</a:t>
              </a:r>
              <a:endParaRPr lang="en-US" sz="800" dirty="0">
                <a:latin typeface="Candara" panose="020E0502030303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4082" y="2411074"/>
              <a:ext cx="9813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Candara" panose="020E0502030303020204" pitchFamily="34" charset="0"/>
                </a:rPr>
                <a:t>Input Video Frame</a:t>
              </a:r>
              <a:endParaRPr lang="en-US" sz="800" dirty="0">
                <a:latin typeface="Candara" panose="020E0502030303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43130" y="1844338"/>
              <a:ext cx="1018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Candara" panose="020E0502030303020204" pitchFamily="34" charset="0"/>
                </a:rPr>
                <a:t>Dense Optical Flow</a:t>
              </a:r>
              <a:endParaRPr lang="en-US" sz="800" dirty="0">
                <a:latin typeface="Candara" panose="020E0502030303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74329" y="1344274"/>
              <a:ext cx="8643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Candara" panose="020E0502030303020204" pitchFamily="34" charset="0"/>
                </a:rPr>
                <a:t>Object Tracking</a:t>
              </a:r>
              <a:endParaRPr lang="en-US" sz="800" dirty="0">
                <a:latin typeface="Candara" panose="020E0502030303020204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20624300">
              <a:off x="6212663" y="2205983"/>
              <a:ext cx="457200" cy="15240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268200">
              <a:off x="6214730" y="2725256"/>
              <a:ext cx="457200" cy="15240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7178" y="2571750"/>
              <a:ext cx="1460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Candara" panose="020E0502030303020204" pitchFamily="34" charset="0"/>
                </a:rPr>
                <a:t>Moving Object Segmentation</a:t>
              </a:r>
              <a:endParaRPr lang="en-US" sz="800" dirty="0">
                <a:latin typeface="Candara" panose="020E0502030303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83992" y="243250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ndara" panose="020E0502030303020204" pitchFamily="34" charset="0"/>
              </a:rPr>
              <a:t>Applications</a:t>
            </a:r>
            <a:endParaRPr lang="en-US" sz="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DOF: 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474792"/>
            <a:ext cx="5060850" cy="4030394"/>
          </a:xfrm>
        </p:spPr>
        <p:txBody>
          <a:bodyPr/>
          <a:lstStyle/>
          <a:p>
            <a:r>
              <a:rPr lang="en-US" sz="1300" b="1" dirty="0" smtClean="0"/>
              <a:t>Overview </a:t>
            </a:r>
            <a:endParaRPr lang="en-US" sz="1300" dirty="0"/>
          </a:p>
          <a:p>
            <a:pPr lvl="1"/>
            <a:r>
              <a:rPr lang="en-US" sz="1300" dirty="0" smtClean="0"/>
              <a:t>Optical </a:t>
            </a:r>
            <a:r>
              <a:rPr lang="en-US" sz="1300" dirty="0"/>
              <a:t>Flow estimates 2D motion vector field given two images </a:t>
            </a:r>
          </a:p>
          <a:p>
            <a:pPr lvl="1"/>
            <a:r>
              <a:rPr lang="en-US" sz="1300" dirty="0" smtClean="0"/>
              <a:t>Pyramidal </a:t>
            </a:r>
            <a:r>
              <a:rPr lang="en-US" sz="1300" dirty="0"/>
              <a:t>approach based coarse-to-fine search strategy </a:t>
            </a:r>
          </a:p>
          <a:p>
            <a:pPr lvl="1"/>
            <a:r>
              <a:rPr lang="en-US" sz="1300" dirty="0" smtClean="0"/>
              <a:t>Can </a:t>
            </a:r>
            <a:r>
              <a:rPr lang="en-US" sz="1300" dirty="0"/>
              <a:t>estimate Large motions with fractional pixel precision </a:t>
            </a:r>
          </a:p>
          <a:p>
            <a:r>
              <a:rPr lang="en-US" sz="1300" b="1" dirty="0" smtClean="0"/>
              <a:t>Features </a:t>
            </a:r>
            <a:endParaRPr lang="en-US" sz="1300" dirty="0"/>
          </a:p>
          <a:p>
            <a:pPr lvl="1"/>
            <a:r>
              <a:rPr lang="en-US" sz="1300" dirty="0" smtClean="0"/>
              <a:t>Input </a:t>
            </a:r>
            <a:r>
              <a:rPr lang="en-US" sz="1300" dirty="0"/>
              <a:t>Image resolution: </a:t>
            </a:r>
            <a:r>
              <a:rPr lang="en-US" sz="1300" dirty="0" err="1"/>
              <a:t>upto</a:t>
            </a:r>
            <a:r>
              <a:rPr lang="en-US" sz="1300" dirty="0"/>
              <a:t> 2MPix (max) </a:t>
            </a:r>
          </a:p>
          <a:p>
            <a:pPr lvl="1"/>
            <a:r>
              <a:rPr lang="en-US" sz="1300" dirty="0" smtClean="0"/>
              <a:t>Max </a:t>
            </a:r>
            <a:r>
              <a:rPr lang="en-US" sz="1300" dirty="0"/>
              <a:t>resolution 2048H x 1024V </a:t>
            </a:r>
          </a:p>
          <a:p>
            <a:pPr lvl="1"/>
            <a:r>
              <a:rPr lang="en-US" sz="1300" dirty="0" smtClean="0"/>
              <a:t>Input </a:t>
            </a:r>
            <a:r>
              <a:rPr lang="en-US" sz="1300" dirty="0"/>
              <a:t>Image Frame Rate: </a:t>
            </a:r>
            <a:r>
              <a:rPr lang="en-US" sz="1300" dirty="0" err="1"/>
              <a:t>upto</a:t>
            </a:r>
            <a:r>
              <a:rPr lang="en-US" sz="1300" dirty="0"/>
              <a:t> 60fps </a:t>
            </a:r>
          </a:p>
          <a:p>
            <a:pPr lvl="1"/>
            <a:r>
              <a:rPr lang="en-US" sz="1300" dirty="0" smtClean="0"/>
              <a:t>Allows </a:t>
            </a:r>
            <a:r>
              <a:rPr lang="en-US" sz="1300" dirty="0"/>
              <a:t>Scalability of input image resolution vs frame rate </a:t>
            </a:r>
          </a:p>
          <a:p>
            <a:pPr lvl="2"/>
            <a:r>
              <a:rPr lang="en-US" sz="1100" dirty="0" err="1" smtClean="0"/>
              <a:t>eg</a:t>
            </a:r>
            <a:r>
              <a:rPr lang="en-US" sz="1100" dirty="0"/>
              <a:t>. higher fps at lower resolution </a:t>
            </a:r>
          </a:p>
          <a:p>
            <a:pPr lvl="1"/>
            <a:r>
              <a:rPr lang="en-US" sz="1300" dirty="0"/>
              <a:t>12bit/pixel input and output format</a:t>
            </a:r>
          </a:p>
          <a:p>
            <a:pPr lvl="1"/>
            <a:r>
              <a:rPr lang="en-US" sz="1300" dirty="0" smtClean="0"/>
              <a:t>Other bit depths can be supported using Format Conversion Module</a:t>
            </a:r>
          </a:p>
          <a:p>
            <a:pPr lvl="1"/>
            <a:r>
              <a:rPr lang="en-US" sz="1300" dirty="0" smtClean="0"/>
              <a:t>Large </a:t>
            </a:r>
            <a:r>
              <a:rPr lang="en-US" sz="1300" dirty="0"/>
              <a:t>Motion search range </a:t>
            </a:r>
          </a:p>
          <a:p>
            <a:pPr lvl="1"/>
            <a:r>
              <a:rPr lang="en-US" sz="1300" dirty="0" smtClean="0"/>
              <a:t>Dense </a:t>
            </a:r>
            <a:r>
              <a:rPr lang="en-US" sz="1300" dirty="0"/>
              <a:t>flow vector map generated for each input pixel </a:t>
            </a:r>
          </a:p>
          <a:p>
            <a:pPr lvl="1"/>
            <a:r>
              <a:rPr lang="en-US" sz="1300" dirty="0" smtClean="0"/>
              <a:t>Confidence </a:t>
            </a:r>
            <a:r>
              <a:rPr lang="en-US" sz="1300" dirty="0"/>
              <a:t>score generated for each flow vector </a:t>
            </a:r>
            <a:r>
              <a:rPr lang="en-US" sz="1300" dirty="0" smtClean="0"/>
              <a:t>output</a:t>
            </a:r>
          </a:p>
          <a:p>
            <a:pPr lvl="1"/>
            <a:r>
              <a:rPr lang="en-US" sz="1300" dirty="0" smtClean="0"/>
              <a:t>Supports Sparse optical flow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5114" y="709863"/>
            <a:ext cx="3429000" cy="2514600"/>
            <a:chOff x="2590800" y="819150"/>
            <a:chExt cx="4191000" cy="2895600"/>
          </a:xfrm>
        </p:grpSpPr>
        <p:sp>
          <p:nvSpPr>
            <p:cNvPr id="8" name="Rectangle 7"/>
            <p:cNvSpPr/>
            <p:nvPr/>
          </p:nvSpPr>
          <p:spPr>
            <a:xfrm>
              <a:off x="2590800" y="819150"/>
              <a:ext cx="4191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195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Dense Optical Flow (DOF)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Stereo Disparity Engine (SDE)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3206" y="24955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Shared Memory (SL2)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413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05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Unified Transfer Controller (UTC)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9720" y="29670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CTSET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79720" y="33337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SCR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8862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93206" y="20383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43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86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055520" y="865896"/>
            <a:ext cx="954579" cy="63191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Stereo Disparity Engine (SDE)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2551"/>
            <a:ext cx="18288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7951"/>
            <a:ext cx="18288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743200" y="2226470"/>
            <a:ext cx="1143000" cy="457200"/>
          </a:xfrm>
          <a:prstGeom prst="round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Stereo Disparity Engine HWA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09800" y="2378870"/>
            <a:ext cx="457200" cy="15240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2378870"/>
            <a:ext cx="457200" cy="15240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64672"/>
            <a:ext cx="1828800" cy="96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4578" y="1191874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ndara" panose="020E0502030303020204" pitchFamily="34" charset="0"/>
              </a:rPr>
              <a:t>Input Video Frame: Left Camera</a:t>
            </a:r>
            <a:endParaRPr lang="en-US" sz="8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922" y="2494418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ndara" panose="020E0502030303020204" pitchFamily="34" charset="0"/>
              </a:rPr>
              <a:t>Input Video Frame: Right Camera</a:t>
            </a:r>
            <a:endParaRPr lang="en-US" sz="800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1884" y="2918282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ndara" panose="020E0502030303020204" pitchFamily="34" charset="0"/>
              </a:rPr>
              <a:t>Depth Map</a:t>
            </a:r>
            <a:endParaRPr lang="en-US" sz="800" dirty="0">
              <a:latin typeface="Candara" panose="020E0502030303020204" pitchFamily="34" charset="0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45621"/>
            <a:ext cx="1828800" cy="97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6400800" y="2371726"/>
            <a:ext cx="457200" cy="15240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4381" y="287655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andara" panose="020E0502030303020204" pitchFamily="34" charset="0"/>
              </a:rPr>
              <a:t>Object Distance Measurement</a:t>
            </a:r>
          </a:p>
          <a:p>
            <a:r>
              <a:rPr lang="en-US" sz="800" dirty="0" smtClean="0">
                <a:latin typeface="Candara" panose="020E0502030303020204" pitchFamily="34" charset="0"/>
              </a:rPr>
              <a:t>Large range applications</a:t>
            </a:r>
          </a:p>
          <a:p>
            <a:r>
              <a:rPr lang="en-US" sz="800" dirty="0" smtClean="0">
                <a:latin typeface="Candara" panose="020E0502030303020204" pitchFamily="34" charset="0"/>
              </a:rPr>
              <a:t>     Collision Warning</a:t>
            </a:r>
          </a:p>
          <a:p>
            <a:r>
              <a:rPr lang="en-US" sz="800" dirty="0" smtClean="0">
                <a:latin typeface="Candara" panose="020E0502030303020204" pitchFamily="34" charset="0"/>
              </a:rPr>
              <a:t>      Path </a:t>
            </a:r>
            <a:r>
              <a:rPr lang="en-US" sz="800" dirty="0" err="1" smtClean="0">
                <a:latin typeface="Candara" panose="020E0502030303020204" pitchFamily="34" charset="0"/>
              </a:rPr>
              <a:t>Plannng</a:t>
            </a:r>
            <a:endParaRPr lang="en-US" sz="800" dirty="0"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1736" y="220390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ndara" panose="020E0502030303020204" pitchFamily="34" charset="0"/>
              </a:rPr>
              <a:t>Applications</a:t>
            </a:r>
            <a:endParaRPr lang="en-US" sz="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SDE: Features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50" y="474792"/>
            <a:ext cx="4527450" cy="4030394"/>
          </a:xfrm>
        </p:spPr>
        <p:txBody>
          <a:bodyPr/>
          <a:lstStyle/>
          <a:p>
            <a:r>
              <a:rPr lang="en-US" sz="1300" b="1" dirty="0" smtClean="0"/>
              <a:t>Overview </a:t>
            </a:r>
            <a:endParaRPr lang="en-US" sz="1300" dirty="0"/>
          </a:p>
          <a:p>
            <a:pPr lvl="1"/>
            <a:r>
              <a:rPr lang="en-US" sz="1300" dirty="0" smtClean="0"/>
              <a:t>Stereo </a:t>
            </a:r>
            <a:r>
              <a:rPr lang="en-US" sz="1300" dirty="0"/>
              <a:t>estimates depth by measuring disparity from 2 different views </a:t>
            </a:r>
          </a:p>
          <a:p>
            <a:pPr lvl="1"/>
            <a:r>
              <a:rPr lang="en-US" sz="1300" dirty="0" smtClean="0"/>
              <a:t>Can </a:t>
            </a:r>
            <a:r>
              <a:rPr lang="en-US" sz="1300" dirty="0"/>
              <a:t>run in parallel with Optical Flow </a:t>
            </a:r>
          </a:p>
          <a:p>
            <a:r>
              <a:rPr lang="en-US" sz="1300" b="1" dirty="0" smtClean="0"/>
              <a:t>Feature </a:t>
            </a:r>
            <a:r>
              <a:rPr lang="en-US" sz="1300" b="1" dirty="0"/>
              <a:t>set </a:t>
            </a:r>
            <a:endParaRPr lang="en-US" sz="1300" dirty="0"/>
          </a:p>
          <a:p>
            <a:pPr lvl="1"/>
            <a:r>
              <a:rPr lang="en-US" sz="1300" dirty="0" smtClean="0"/>
              <a:t>Input </a:t>
            </a:r>
            <a:r>
              <a:rPr lang="en-US" sz="1300" dirty="0"/>
              <a:t>Image resolution: 2MPix (max) </a:t>
            </a:r>
          </a:p>
          <a:p>
            <a:pPr lvl="1"/>
            <a:r>
              <a:rPr lang="en-US" sz="1300" dirty="0" smtClean="0"/>
              <a:t>Max </a:t>
            </a:r>
            <a:r>
              <a:rPr lang="en-US" sz="1300" dirty="0"/>
              <a:t>resolution 2048H x 1024V </a:t>
            </a:r>
          </a:p>
          <a:p>
            <a:pPr lvl="1"/>
            <a:r>
              <a:rPr lang="en-US" sz="1300" dirty="0" smtClean="0"/>
              <a:t>Input </a:t>
            </a:r>
            <a:r>
              <a:rPr lang="en-US" sz="1300" dirty="0"/>
              <a:t>Image Frame Rate: 60fps (max with 2MPix) </a:t>
            </a:r>
          </a:p>
          <a:p>
            <a:pPr lvl="1"/>
            <a:r>
              <a:rPr lang="en-US" sz="1300" dirty="0" smtClean="0"/>
              <a:t>Allows </a:t>
            </a:r>
            <a:r>
              <a:rPr lang="en-US" sz="1300" dirty="0"/>
              <a:t>Scalability of input image resolution vs frame rate </a:t>
            </a:r>
            <a:endParaRPr lang="en-US" sz="1300" dirty="0" smtClean="0"/>
          </a:p>
          <a:p>
            <a:pPr lvl="2"/>
            <a:r>
              <a:rPr lang="en-US" sz="1100" dirty="0" err="1" smtClean="0"/>
              <a:t>eg</a:t>
            </a:r>
            <a:r>
              <a:rPr lang="en-US" sz="1100" dirty="0"/>
              <a:t>. higher fps at lower </a:t>
            </a:r>
            <a:r>
              <a:rPr lang="en-US" sz="1100" dirty="0" smtClean="0"/>
              <a:t>resolution</a:t>
            </a:r>
            <a:endParaRPr lang="en-US" sz="1100" dirty="0"/>
          </a:p>
          <a:p>
            <a:pPr lvl="1"/>
            <a:r>
              <a:rPr lang="en-US" sz="1300" dirty="0" smtClean="0"/>
              <a:t>12bit/pixel </a:t>
            </a:r>
            <a:r>
              <a:rPr lang="en-US" sz="1300" dirty="0"/>
              <a:t>input and output </a:t>
            </a:r>
            <a:r>
              <a:rPr lang="en-US" sz="1300" dirty="0" smtClean="0"/>
              <a:t>format</a:t>
            </a:r>
          </a:p>
          <a:p>
            <a:pPr lvl="1"/>
            <a:r>
              <a:rPr lang="en-US" sz="1300" dirty="0"/>
              <a:t>Other </a:t>
            </a:r>
            <a:r>
              <a:rPr lang="en-US" sz="1300" dirty="0" smtClean="0"/>
              <a:t>bit depth can </a:t>
            </a:r>
            <a:r>
              <a:rPr lang="en-US" sz="1300" dirty="0"/>
              <a:t>be supported using Format Conversion Module</a:t>
            </a:r>
          </a:p>
          <a:p>
            <a:pPr lvl="1"/>
            <a:r>
              <a:rPr lang="en-US" sz="1300" dirty="0" smtClean="0"/>
              <a:t>Disparity </a:t>
            </a:r>
            <a:r>
              <a:rPr lang="en-US" sz="1300" dirty="0"/>
              <a:t>Search range of -3/+188 (far object) </a:t>
            </a:r>
          </a:p>
          <a:p>
            <a:pPr lvl="1"/>
            <a:r>
              <a:rPr lang="en-US" sz="1300" dirty="0" smtClean="0"/>
              <a:t>Dense </a:t>
            </a:r>
            <a:r>
              <a:rPr lang="en-US" sz="1300" dirty="0"/>
              <a:t>disparity map for each input pixel </a:t>
            </a:r>
          </a:p>
          <a:p>
            <a:pPr lvl="1"/>
            <a:r>
              <a:rPr lang="en-US" sz="1300" dirty="0" smtClean="0"/>
              <a:t>Confidence </a:t>
            </a:r>
            <a:r>
              <a:rPr lang="en-US" sz="1300" dirty="0"/>
              <a:t>score assigned for each disparity output </a:t>
            </a:r>
            <a:endParaRPr lang="en-US" sz="1300" dirty="0" smtClean="0"/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5114" y="709863"/>
            <a:ext cx="3429000" cy="2514600"/>
            <a:chOff x="2590800" y="819150"/>
            <a:chExt cx="4191000" cy="2895600"/>
          </a:xfrm>
        </p:grpSpPr>
        <p:sp>
          <p:nvSpPr>
            <p:cNvPr id="8" name="Rectangle 7"/>
            <p:cNvSpPr/>
            <p:nvPr/>
          </p:nvSpPr>
          <p:spPr>
            <a:xfrm>
              <a:off x="2590800" y="819150"/>
              <a:ext cx="4191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195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Dense Optical Flow (DOF)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10477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Stereo Disparity Engine (SDE)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3206" y="24955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Shared Memory (SL2)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413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0520" y="29527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Unified Transfer Controller (UTC)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9720" y="29670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CTSET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79720" y="33337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SCR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8862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16573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93206" y="2038350"/>
              <a:ext cx="3759994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43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86400" y="16573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031265" y="873040"/>
            <a:ext cx="954579" cy="63191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20538"/>
            <a:ext cx="8458200" cy="3347355"/>
          </a:xfrm>
        </p:spPr>
        <p:txBody>
          <a:bodyPr/>
          <a:lstStyle/>
          <a:p>
            <a:pPr eaLnBrk="1" hangingPunct="1"/>
            <a:r>
              <a:rPr lang="en-US" sz="3100" dirty="0" smtClean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VHWA Drivers in PDK</a:t>
            </a: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q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5" y="1028700"/>
            <a:ext cx="515286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3486152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kern="0" smtClean="0"/>
              <a:t>Questions?</a:t>
            </a:r>
            <a:br>
              <a:rPr lang="en-US" altLang="en-US" sz="2800" kern="0" smtClean="0"/>
            </a:br>
            <a:r>
              <a:rPr lang="en-US" altLang="en-US" sz="2800" kern="0" smtClean="0"/>
              <a:t>Thank You</a:t>
            </a: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659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226818\AppData\Local\Microsoft\Windows\Temporary Internet Files\Content.Outlook\9YN0RZP8\Video copy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2"/>
          <a:stretch>
            <a:fillRect/>
          </a:stretch>
        </p:blipFill>
        <p:spPr bwMode="auto">
          <a:xfrm>
            <a:off x="930277" y="250826"/>
            <a:ext cx="7281863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-794" y="3149422"/>
            <a:ext cx="914400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altLang="en-US" sz="1600" smtClean="0">
                <a:solidFill>
                  <a:srgbClr val="000000"/>
                </a:solidFill>
                <a:latin typeface="Arial" charset="0"/>
              </a:rPr>
              <a:t>Copyright 2019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Texas Instruments Incorporated.  All rights reserved.</a:t>
            </a: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This material is provided strictly “as-is,” for informational purposes only, and without any warranty.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Use of this material is subject to TI’s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95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</a:rPr>
              <a:t>Terms of Use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viewable at TI.com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VHWA Driver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5232" name="Group 95231"/>
          <p:cNvGrpSpPr/>
          <p:nvPr/>
        </p:nvGrpSpPr>
        <p:grpSpPr>
          <a:xfrm>
            <a:off x="228600" y="1200150"/>
            <a:ext cx="5181600" cy="3071428"/>
            <a:chOff x="228600" y="1200150"/>
            <a:chExt cx="5181600" cy="3071428"/>
          </a:xfrm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1219199" y="3681296"/>
              <a:ext cx="3962401" cy="59028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381124" y="3750085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LDC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19200" y="2940826"/>
              <a:ext cx="3962400" cy="590282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n-US" sz="1200" b="1" dirty="0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28600" y="3638432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8681" y="3745756"/>
              <a:ext cx="960519" cy="288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Hardware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228600" y="2876165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219200" y="1733165"/>
              <a:ext cx="3962400" cy="110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n-US" sz="1200" dirty="0">
                <a:latin typeface="Times New Roman" pitchFamily="18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219200" y="1485517"/>
              <a:ext cx="3962400" cy="214648"/>
            </a:xfrm>
            <a:prstGeom prst="rect">
              <a:avLst/>
            </a:prstGeom>
            <a:solidFill>
              <a:srgbClr val="000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FVID2 API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199" y="1200150"/>
              <a:ext cx="1962151" cy="249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Application </a:t>
              </a:r>
              <a:r>
                <a:rPr lang="en-US" sz="1200" b="1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(TI – RTOS)</a:t>
              </a:r>
              <a:endParaRPr lang="en-US" sz="1200" b="1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1990724" y="3754845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MSC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2600324" y="3752790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NF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3248024" y="3755174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VISS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895724" y="3754845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DOF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1" name="AutoShape 4"/>
            <p:cNvSpPr>
              <a:spLocks noChangeArrowheads="1"/>
            </p:cNvSpPr>
            <p:nvPr/>
          </p:nvSpPr>
          <p:spPr bwMode="auto">
            <a:xfrm>
              <a:off x="4560092" y="3752790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DOF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1852616" y="4002822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HTS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3" name="AutoShape 4"/>
            <p:cNvSpPr>
              <a:spLocks noChangeArrowheads="1"/>
            </p:cNvSpPr>
            <p:nvPr/>
          </p:nvSpPr>
          <p:spPr bwMode="auto">
            <a:xfrm>
              <a:off x="2552704" y="4004877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LSE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3276604" y="4002822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UTC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4000504" y="4002822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SL2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258681" y="3104765"/>
              <a:ext cx="5341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CSL</a:t>
              </a:r>
              <a:endParaRPr lang="en-US" sz="1400" dirty="0"/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1333500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LDC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1866900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MSC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2397920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NF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2933700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DOF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464716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SDE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3993356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RFE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3" name="AutoShape 4"/>
            <p:cNvSpPr>
              <a:spLocks noChangeArrowheads="1"/>
            </p:cNvSpPr>
            <p:nvPr/>
          </p:nvSpPr>
          <p:spPr bwMode="auto">
            <a:xfrm>
              <a:off x="4010024" y="3267343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FCC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1345408" y="326939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NSF4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1881188" y="3267014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GLBCE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2407444" y="326939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H3A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2945608" y="3267014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HTS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3479004" y="326939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LSE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4529136" y="3081278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VTOP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0" name="AutoShape 4"/>
            <p:cNvSpPr>
              <a:spLocks noChangeArrowheads="1"/>
            </p:cNvSpPr>
            <p:nvPr/>
          </p:nvSpPr>
          <p:spPr bwMode="auto">
            <a:xfrm>
              <a:off x="4538660" y="3267343"/>
              <a:ext cx="495300" cy="14016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DTOP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1" name="AutoShape 4"/>
            <p:cNvSpPr>
              <a:spLocks noChangeArrowheads="1"/>
            </p:cNvSpPr>
            <p:nvPr/>
          </p:nvSpPr>
          <p:spPr bwMode="auto">
            <a:xfrm>
              <a:off x="1295400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LDC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>
              <a:off x="1828800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MSC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2 INST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2362200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NF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2897980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VISS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424236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DOF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957636" y="1962150"/>
              <a:ext cx="495300" cy="609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M2M</a:t>
              </a:r>
            </a:p>
            <a:p>
              <a:pPr algn="ctr"/>
              <a:r>
                <a:rPr lang="en-US" sz="800" b="1" dirty="0" smtClean="0"/>
                <a:t>SDE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4531520" y="2037965"/>
              <a:ext cx="285752" cy="228985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RES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MNGR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1295400" y="2626134"/>
              <a:ext cx="3157536" cy="114492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OSAL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4536280" y="2342765"/>
              <a:ext cx="285752" cy="228985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INTR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MNGR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4905372" y="1962150"/>
              <a:ext cx="157164" cy="778475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Q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M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N</a:t>
              </a:r>
            </a:p>
            <a:p>
              <a:pPr algn="ctr"/>
              <a:r>
                <a:rPr lang="en-US" sz="800" b="1" dirty="0" smtClean="0">
                  <a:latin typeface="Times New Roman" pitchFamily="18" charset="0"/>
                </a:rPr>
                <a:t>G</a:t>
              </a:r>
            </a:p>
            <a:p>
              <a:pPr algn="ctr"/>
              <a:r>
                <a:rPr lang="en-US" sz="800" b="1" dirty="0">
                  <a:latin typeface="Times New Roman" pitchFamily="18" charset="0"/>
                </a:rPr>
                <a:t>R</a:t>
              </a:r>
              <a:endParaRPr lang="en-US" sz="800" dirty="0">
                <a:latin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19449" y="1200150"/>
              <a:ext cx="1962151" cy="249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OpenVX</a:t>
              </a:r>
              <a:r>
                <a:rPr lang="en-US" sz="1200" b="1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 Nodes</a:t>
              </a:r>
              <a:endParaRPr lang="en-US" sz="1200" b="1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00800" y="1047750"/>
            <a:ext cx="2514599" cy="3266077"/>
            <a:chOff x="6096000" y="895350"/>
            <a:chExt cx="3200400" cy="4381500"/>
          </a:xfrm>
        </p:grpSpPr>
        <p:pic>
          <p:nvPicPr>
            <p:cNvPr id="952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895350"/>
              <a:ext cx="32004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3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525" y="3181350"/>
              <a:ext cx="2809875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94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7507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FVID2 APIs: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FVID2_init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Initializes the drivers and the hardware. Should be called before calling any of the FVID2 functions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FVID2_deInit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Un-initializes the drivers and the hardware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FVID2_create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Opens a instance/channel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FVID2_delete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Closes a instance/channel of a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FVID2_control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To send standard (set/get format, </a:t>
            </a:r>
            <a:r>
              <a:rPr lang="en-US" altLang="en-US" sz="1100" dirty="0" err="1"/>
              <a:t>alloc</a:t>
            </a:r>
            <a:r>
              <a:rPr lang="en-US" altLang="en-US" sz="1100" dirty="0"/>
              <a:t>/free buffers etc..) or device/driver specific control commands to 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 smtClean="0"/>
              <a:t>FVID2_processRequest</a:t>
            </a:r>
            <a:endParaRPr lang="en-US" altLang="en-US" sz="1400" i="1" dirty="0"/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Submit </a:t>
            </a:r>
            <a:r>
              <a:rPr lang="en-US" altLang="en-US" sz="1100" dirty="0" smtClean="0"/>
              <a:t>a pixel processing request to the driver. Used in memory to memory drivers</a:t>
            </a:r>
            <a:endParaRPr lang="en-US" altLang="en-US" sz="1100" dirty="0"/>
          </a:p>
          <a:p>
            <a:pPr lvl="1">
              <a:lnSpc>
                <a:spcPct val="80000"/>
              </a:lnSpc>
            </a:pPr>
            <a:r>
              <a:rPr lang="en-US" altLang="en-US" sz="1400" i="1" dirty="0" smtClean="0"/>
              <a:t>FVID2_getProcessRequest</a:t>
            </a:r>
            <a:endParaRPr lang="en-US" altLang="en-US" sz="1400" i="1" dirty="0"/>
          </a:p>
          <a:p>
            <a:pPr lvl="2">
              <a:lnSpc>
                <a:spcPct val="80000"/>
              </a:lnSpc>
            </a:pPr>
            <a:r>
              <a:rPr lang="en-US" altLang="en-US" sz="1100" dirty="0" smtClean="0"/>
              <a:t>Get back the completed pixel processing request from the driver</a:t>
            </a:r>
            <a:endParaRPr lang="en-US" altLang="en-US" sz="1100" dirty="0"/>
          </a:p>
          <a:p>
            <a:pPr>
              <a:lnSpc>
                <a:spcPct val="80000"/>
              </a:lnSpc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36787"/>
            <a:ext cx="8458200" cy="610791"/>
          </a:xfrm>
        </p:spPr>
        <p:txBody>
          <a:bodyPr/>
          <a:lstStyle/>
          <a:p>
            <a:pPr algn="l"/>
            <a:r>
              <a:rPr lang="en-US" dirty="0" smtClean="0"/>
              <a:t>VHWA FVID2 </a:t>
            </a:r>
            <a:r>
              <a:rPr lang="en-US" dirty="0"/>
              <a:t>Driver: </a:t>
            </a:r>
            <a:r>
              <a:rPr lang="en-US" dirty="0" smtClean="0"/>
              <a:t>Understanding FVID2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VHWA FVID2 Driver: Application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981200" y="514350"/>
            <a:ext cx="5105400" cy="4038600"/>
            <a:chOff x="1981200" y="514350"/>
            <a:chExt cx="5105400" cy="4038600"/>
          </a:xfrm>
        </p:grpSpPr>
        <p:sp>
          <p:nvSpPr>
            <p:cNvPr id="5" name="Rounded Rectangle 4"/>
            <p:cNvSpPr/>
            <p:nvPr/>
          </p:nvSpPr>
          <p:spPr>
            <a:xfrm>
              <a:off x="2103120" y="842962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3120" y="1047750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UDMA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3120" y="1254918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VHWA Driver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33800" y="1331118"/>
              <a:ext cx="1371600" cy="3262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Open Driver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FVID2_Create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33800" y="1702022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SET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Params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SET_PARAMS IOCTL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33800" y="2074070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SET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Config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SET_CONFIG IOCTL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2440782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Submit Process Request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FVID2_processRequest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33800" y="2814638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Wait for Completion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33800" y="3188494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Get processed Request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FVID2_getProcesedReq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3800" y="3557590"/>
              <a:ext cx="1371600" cy="329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Close Driver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FVID2_Delete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3429000" y="2571750"/>
              <a:ext cx="304800" cy="781336"/>
            </a:xfrm>
            <a:prstGeom prst="leftBracket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600" y="2814638"/>
              <a:ext cx="1371600" cy="3262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Frame Completion Callback – Signals Task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1"/>
              <a:endCxn id="12" idx="3"/>
            </p:cNvCxnSpPr>
            <p:nvPr/>
          </p:nvCxnSpPr>
          <p:spPr>
            <a:xfrm flipH="1">
              <a:off x="5105400" y="2977754"/>
              <a:ext cx="457200" cy="14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Callout 21"/>
            <p:cNvSpPr/>
            <p:nvPr/>
          </p:nvSpPr>
          <p:spPr>
            <a:xfrm>
              <a:off x="5562600" y="1066798"/>
              <a:ext cx="1524000" cy="819152"/>
            </a:xfrm>
            <a:prstGeom prst="wedgeEllipseCallout">
              <a:avLst>
                <a:gd name="adj1" fmla="val -79895"/>
                <a:gd name="adj2" fmla="val 44186"/>
              </a:avLst>
            </a:prstGeom>
            <a:noFill/>
            <a:ln w="952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Sets path, Selects number of input/output, their frame size and  format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etc</a:t>
              </a:r>
              <a:r>
                <a:rPr lang="en-US" sz="800" dirty="0" smtClean="0">
                  <a:solidFill>
                    <a:schemeClr val="tx1"/>
                  </a:solidFill>
                </a:rPr>
                <a:t>,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Callout 22"/>
            <p:cNvSpPr/>
            <p:nvPr/>
          </p:nvSpPr>
          <p:spPr>
            <a:xfrm>
              <a:off x="2133600" y="1866614"/>
              <a:ext cx="1143000" cy="552736"/>
            </a:xfrm>
            <a:prstGeom prst="wedgeEllipseCallout">
              <a:avLst>
                <a:gd name="adj1" fmla="val 89792"/>
                <a:gd name="adj2" fmla="val 16637"/>
              </a:avLst>
            </a:prstGeom>
            <a:noFill/>
            <a:ln w="952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Sets IP specific configuration 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6608" y="527506"/>
              <a:ext cx="0" cy="402544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10200" y="514350"/>
              <a:ext cx="0" cy="403860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81200" y="527506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 smtClean="0"/>
                <a:t>Init</a:t>
              </a:r>
              <a:r>
                <a:rPr lang="en-US" sz="800" dirty="0" smtClean="0"/>
                <a:t>/</a:t>
              </a:r>
              <a:r>
                <a:rPr lang="en-US" sz="800" dirty="0" err="1" smtClean="0"/>
                <a:t>DeInit</a:t>
              </a:r>
              <a:r>
                <a:rPr lang="en-US" sz="800" dirty="0" smtClean="0"/>
                <a:t> Sequence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8395" y="527506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Task Context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12292" y="514350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ISR Context</a:t>
              </a:r>
              <a:endParaRPr lang="en-US" sz="800" dirty="0"/>
            </a:p>
          </p:txBody>
        </p:sp>
        <p:sp>
          <p:nvSpPr>
            <p:cNvPr id="30" name="Oval Callout 29"/>
            <p:cNvSpPr/>
            <p:nvPr/>
          </p:nvSpPr>
          <p:spPr>
            <a:xfrm>
              <a:off x="5562600" y="1962150"/>
              <a:ext cx="1371600" cy="685800"/>
            </a:xfrm>
            <a:prstGeom prst="wedgeEllipseCallout">
              <a:avLst>
                <a:gd name="adj1" fmla="val -84582"/>
                <a:gd name="adj2" fmla="val 44186"/>
              </a:avLst>
            </a:prstGeom>
            <a:noFill/>
            <a:ln w="952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Based on timeout value Blocks until HW is free.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Triggers the HW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Callout 30"/>
            <p:cNvSpPr/>
            <p:nvPr/>
          </p:nvSpPr>
          <p:spPr>
            <a:xfrm>
              <a:off x="2133600" y="2800350"/>
              <a:ext cx="1143000" cy="552736"/>
            </a:xfrm>
            <a:prstGeom prst="wedgeEllipseCallout">
              <a:avLst>
                <a:gd name="adj1" fmla="val 89167"/>
                <a:gd name="adj2" fmla="val 46363"/>
              </a:avLst>
            </a:prstGeom>
            <a:noFill/>
            <a:ln w="952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Returns the last completed request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3120" y="4400550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FVID2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DeInit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103120" y="4195766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UDMA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DeInit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103120" y="4000502"/>
              <a:ext cx="1097280" cy="15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VHWA Driver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DeInit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Oval Callout 39"/>
          <p:cNvSpPr/>
          <p:nvPr/>
        </p:nvSpPr>
        <p:spPr>
          <a:xfrm>
            <a:off x="5562600" y="3409950"/>
            <a:ext cx="1371600" cy="685800"/>
          </a:xfrm>
          <a:prstGeom prst="wedgeEllipseCallout">
            <a:avLst>
              <a:gd name="adj1" fmla="val -84061"/>
              <a:gd name="adj2" fmla="val -5814"/>
            </a:avLst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Closes Instance handle, release resources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20538"/>
            <a:ext cx="8458200" cy="3347355"/>
          </a:xfrm>
        </p:spPr>
        <p:txBody>
          <a:bodyPr/>
          <a:lstStyle/>
          <a:p>
            <a:pPr eaLnBrk="1" hangingPunct="1"/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VPAC (</a:t>
            </a:r>
            <a:r>
              <a:rPr lang="en-US" sz="3100" dirty="0" smtClean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Vision </a:t>
            </a: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Pre-Processing Accelerator)</a:t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rgbClr val="DE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VPAC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5264" y="4324350"/>
            <a:ext cx="2252336" cy="533400"/>
          </a:xfrm>
        </p:spPr>
        <p:txBody>
          <a:bodyPr/>
          <a:lstStyle/>
          <a:p>
            <a:r>
              <a:rPr lang="en-US" sz="900" kern="1200" dirty="0">
                <a:ea typeface="Roboto" panose="020B0604020202020204" charset="0"/>
              </a:rPr>
              <a:t>HTS: Hardware Thread Scheduler</a:t>
            </a:r>
          </a:p>
          <a:p>
            <a:r>
              <a:rPr lang="en-US" sz="900" kern="1200" dirty="0">
                <a:ea typeface="Roboto" panose="020B0604020202020204" charset="0"/>
              </a:rPr>
              <a:t>UTC: Universal Transfer </a:t>
            </a:r>
            <a:r>
              <a:rPr lang="en-US" sz="900" kern="1200" dirty="0" smtClean="0">
                <a:ea typeface="Roboto" panose="020B0604020202020204" charset="0"/>
              </a:rPr>
              <a:t>Controller</a:t>
            </a:r>
            <a:endParaRPr lang="en-US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76976" y="4324350"/>
            <a:ext cx="2252336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marL="202428" indent="-202428" algn="l" rtl="0" eaLnBrk="0" fontAlgn="base" hangingPunct="0">
              <a:spcBef>
                <a:spcPts val="714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07688" indent="-1630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611533" indent="-163075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ndara" pitchFamily="34" charset="0"/>
              </a:defRPr>
            </a:lvl3pPr>
            <a:lvl4pPr marL="815376" indent="-163075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ndara" pitchFamily="34" charset="0"/>
              </a:defRPr>
            </a:lvl4pPr>
            <a:lvl5pPr marL="1019224" indent="-16307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ndara" pitchFamily="34" charset="0"/>
              </a:defRPr>
            </a:lvl5pPr>
            <a:lvl6pPr marL="173551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143203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55089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958579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NF: Noise Filter</a:t>
            </a:r>
          </a:p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LDC: Lens Distortion Correction</a:t>
            </a:r>
            <a:endParaRPr lang="en-US" sz="12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24864" y="4324350"/>
            <a:ext cx="2252336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38" tIns="40773" rIns="81538" bIns="40773" numCol="1" anchor="t" anchorCtr="0" compatLnSpc="1">
            <a:prstTxWarp prst="textNoShape">
              <a:avLst/>
            </a:prstTxWarp>
          </a:bodyPr>
          <a:lstStyle>
            <a:lvl1pPr marL="202428" indent="-202428" algn="l" rtl="0" eaLnBrk="0" fontAlgn="base" hangingPunct="0">
              <a:spcBef>
                <a:spcPts val="714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07688" indent="-1630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611533" indent="-163075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ndara" pitchFamily="34" charset="0"/>
              </a:defRPr>
            </a:lvl3pPr>
            <a:lvl4pPr marL="815376" indent="-163075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ndara" pitchFamily="34" charset="0"/>
              </a:defRPr>
            </a:lvl4pPr>
            <a:lvl5pPr marL="1019224" indent="-16307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ndara" pitchFamily="34" charset="0"/>
              </a:defRPr>
            </a:lvl5pPr>
            <a:lvl6pPr marL="173551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143203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550891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958579" indent="-154303" algn="l" rtl="0" fontAlgn="base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VISS: </a:t>
            </a:r>
            <a:r>
              <a:rPr lang="en-US" sz="900" dirty="0"/>
              <a:t>Vision Image signal Processing</a:t>
            </a:r>
            <a:endParaRPr lang="en-US" sz="900" kern="1200" dirty="0" smtClean="0">
              <a:ea typeface="Roboto" panose="020B0604020202020204" charset="0"/>
            </a:endParaRPr>
          </a:p>
          <a:p>
            <a:pPr defTabSz="914400"/>
            <a:r>
              <a:rPr lang="en-US" sz="900" kern="1200" dirty="0" smtClean="0">
                <a:ea typeface="Roboto" panose="020B0604020202020204" charset="0"/>
              </a:rPr>
              <a:t>SL2: Level-2 Memory</a:t>
            </a:r>
            <a:endParaRPr lang="en-US" sz="1200" kern="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62000" y="1047750"/>
            <a:ext cx="6858000" cy="2895600"/>
            <a:chOff x="381000" y="742950"/>
            <a:chExt cx="6858000" cy="2895600"/>
          </a:xfrm>
        </p:grpSpPr>
        <p:sp>
          <p:nvSpPr>
            <p:cNvPr id="3" name="Rectangle 2"/>
            <p:cNvSpPr/>
            <p:nvPr/>
          </p:nvSpPr>
          <p:spPr>
            <a:xfrm>
              <a:off x="1905000" y="742950"/>
              <a:ext cx="5334000" cy="2895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Video Imaging Sub-System (VISS)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909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 Filter (NF)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Multi-Scalar (MSC)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12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Lens Distortion Correction (LDC)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09800" y="24193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Shared Memory (SL2)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27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Interrupt Distributor (INTD)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31920" y="2876550"/>
              <a:ext cx="1066800" cy="609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Unified Transfer Controller (UTC) x2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1120" y="2890838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CTSET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1120" y="3257550"/>
              <a:ext cx="1097280" cy="228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971550"/>
              <a:ext cx="1066800" cy="60960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CSI-Rx_IF0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9" idx="1"/>
            </p:cNvCxnSpPr>
            <p:nvPr/>
          </p:nvCxnSpPr>
          <p:spPr>
            <a:xfrm>
              <a:off x="1447800" y="127635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14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6576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768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96000" y="1581150"/>
              <a:ext cx="0" cy="838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209800" y="1962150"/>
              <a:ext cx="4648200" cy="304800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Hardware Thread Scheduler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956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14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2578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477000" y="158115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3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Functional Flow in VPAC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104814" y="666751"/>
            <a:ext cx="821589" cy="388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1300" dirty="0">
                <a:solidFill>
                  <a:srgbClr val="000099"/>
                </a:solidFill>
              </a:rPr>
              <a:t>DDR</a:t>
            </a:r>
          </a:p>
          <a:p>
            <a:pPr algn="ctr"/>
            <a:endParaRPr lang="en-US" sz="1300" dirty="0">
              <a:solidFill>
                <a:srgbClr val="000099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824805" y="2362302"/>
            <a:ext cx="659532" cy="909923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3" tIns="45641" rIns="91283" bIns="45641"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DSP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&amp; ARM</a:t>
            </a:r>
          </a:p>
        </p:txBody>
      </p:sp>
      <p:cxnSp>
        <p:nvCxnSpPr>
          <p:cNvPr id="75" name="Straight Arrow Connector 74"/>
          <p:cNvCxnSpPr>
            <a:stCxn id="54" idx="3"/>
          </p:cNvCxnSpPr>
          <p:nvPr/>
        </p:nvCxnSpPr>
        <p:spPr>
          <a:xfrm>
            <a:off x="2869923" y="843280"/>
            <a:ext cx="4234881" cy="1020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4" idx="3"/>
          </p:cNvCxnSpPr>
          <p:nvPr/>
        </p:nvCxnSpPr>
        <p:spPr>
          <a:xfrm>
            <a:off x="2484338" y="2817256"/>
            <a:ext cx="4629523" cy="1623673"/>
          </a:xfrm>
          <a:prstGeom prst="bentConnector3">
            <a:avLst>
              <a:gd name="adj1" fmla="val 12766"/>
            </a:avLst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-Right Arrow 83"/>
          <p:cNvSpPr/>
          <p:nvPr/>
        </p:nvSpPr>
        <p:spPr>
          <a:xfrm>
            <a:off x="6040069" y="3538787"/>
            <a:ext cx="1064735" cy="267879"/>
          </a:xfrm>
          <a:prstGeom prst="left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3" tIns="45641" rIns="91283" bIns="45641" rtlCol="0" anchor="ctr"/>
          <a:lstStyle/>
          <a:p>
            <a:pPr algn="ctr"/>
            <a:endParaRPr lang="en-US" sz="130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39899" y="496490"/>
            <a:ext cx="1630024" cy="1084660"/>
            <a:chOff x="1239899" y="742950"/>
            <a:chExt cx="1630024" cy="1084660"/>
          </a:xfrm>
        </p:grpSpPr>
        <p:sp>
          <p:nvSpPr>
            <p:cNvPr id="54" name="Rounded Rectangle 53"/>
            <p:cNvSpPr/>
            <p:nvPr/>
          </p:nvSpPr>
          <p:spPr>
            <a:xfrm>
              <a:off x="2098753" y="900372"/>
              <a:ext cx="771170" cy="3787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27800" tIns="63910" rIns="127800" bIns="63910" rtlCol="0" anchor="ctr"/>
            <a:lstStyle/>
            <a:p>
              <a:pPr algn="ctr"/>
              <a:r>
                <a:rPr lang="en-US" sz="700" b="1" dirty="0" smtClean="0">
                  <a:solidFill>
                    <a:srgbClr val="FFFFFF"/>
                  </a:solidFill>
                </a:rPr>
                <a:t>CSI2Rx</a:t>
              </a:r>
              <a:endParaRPr lang="en-US" sz="7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54" idx="1"/>
            </p:cNvCxnSpPr>
            <p:nvPr/>
          </p:nvCxnSpPr>
          <p:spPr>
            <a:xfrm flipV="1">
              <a:off x="1786118" y="1089729"/>
              <a:ext cx="312636" cy="550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52684" y="1382774"/>
              <a:ext cx="636405" cy="444836"/>
            </a:xfrm>
            <a:prstGeom prst="rect">
              <a:avLst/>
            </a:prstGeom>
            <a:noFill/>
          </p:spPr>
          <p:txBody>
            <a:bodyPr wrap="none" lIns="127800" tIns="63910" rIns="127800" bIns="63910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Image</a:t>
              </a:r>
            </a:p>
            <a:p>
              <a:r>
                <a:rPr lang="en-US" sz="800" dirty="0">
                  <a:solidFill>
                    <a:srgbClr val="000000"/>
                  </a:solidFill>
                </a:rPr>
                <a:t>Sensors</a:t>
              </a:r>
            </a:p>
          </p:txBody>
        </p:sp>
        <p:sp>
          <p:nvSpPr>
            <p:cNvPr id="80" name="Action Button: Movie 79">
              <a:hlinkClick r:id="" action="ppaction://noaction" highlightClick="1"/>
            </p:cNvPr>
            <p:cNvSpPr/>
            <p:nvPr/>
          </p:nvSpPr>
          <p:spPr bwMode="auto">
            <a:xfrm flipH="1">
              <a:off x="1318143" y="936591"/>
              <a:ext cx="467985" cy="326709"/>
            </a:xfrm>
            <a:prstGeom prst="actionButtonMovie">
              <a:avLst/>
            </a:prstGeom>
            <a:solidFill>
              <a:schemeClr val="accent5"/>
            </a:solidFill>
            <a:ln w="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>
              <a:bevelT/>
              <a:bevelB w="88900" h="44450"/>
            </a:sp3d>
          </p:spPr>
          <p:txBody>
            <a:bodyPr vert="horz" wrap="square" lIns="127800" tIns="63910" rIns="127800" bIns="6391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14983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81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794" y="742950"/>
              <a:ext cx="182013" cy="1511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899" y="742950"/>
              <a:ext cx="192091" cy="159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56" y="748031"/>
              <a:ext cx="203053" cy="1685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Action Button: Movie 85">
              <a:hlinkClick r:id="" action="ppaction://noaction" highlightClick="1"/>
            </p:cNvPr>
            <p:cNvSpPr/>
            <p:nvPr/>
          </p:nvSpPr>
          <p:spPr bwMode="auto">
            <a:xfrm flipH="1">
              <a:off x="1400426" y="1011268"/>
              <a:ext cx="467985" cy="326709"/>
            </a:xfrm>
            <a:prstGeom prst="actionButtonMovie">
              <a:avLst/>
            </a:prstGeom>
            <a:solidFill>
              <a:schemeClr val="accent5"/>
            </a:solidFill>
            <a:ln w="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>
              <a:bevelT/>
              <a:bevelB w="88900" h="44450"/>
            </a:sp3d>
          </p:spPr>
          <p:txBody>
            <a:bodyPr vert="horz" wrap="square" lIns="127800" tIns="63910" rIns="127800" bIns="6391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14983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11577" y="3272225"/>
            <a:ext cx="2507139" cy="1168254"/>
            <a:chOff x="3611577" y="3087744"/>
            <a:chExt cx="2507139" cy="1352735"/>
          </a:xfrm>
        </p:grpSpPr>
        <p:sp>
          <p:nvSpPr>
            <p:cNvPr id="53" name="Rounded Rectangle 52"/>
            <p:cNvSpPr/>
            <p:nvPr/>
          </p:nvSpPr>
          <p:spPr>
            <a:xfrm>
              <a:off x="3611577" y="3087744"/>
              <a:ext cx="2441208" cy="1203840"/>
            </a:xfrm>
            <a:prstGeom prst="round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7800" tIns="63910" rIns="127800" bIns="63910" rtlCol="0" anchor="ctr"/>
            <a:lstStyle/>
            <a:p>
              <a:pPr algn="ctr"/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91459" y="3160227"/>
              <a:ext cx="1332108" cy="31328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7800" tIns="63910" rIns="127800" bIns="63910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SDE-Depth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788691" y="3694173"/>
              <a:ext cx="1296129" cy="3155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7800" tIns="63910" rIns="127800" bIns="63910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DOF-Motion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18857" y="3427678"/>
              <a:ext cx="1313881" cy="280671"/>
            </a:xfrm>
            <a:prstGeom prst="rect">
              <a:avLst/>
            </a:prstGeom>
            <a:noFill/>
          </p:spPr>
          <p:txBody>
            <a:bodyPr wrap="square" lIns="127800" tIns="63910" rIns="127800" bIns="63910" rtlCol="0">
              <a:spAutoFit/>
            </a:bodyPr>
            <a:lstStyle/>
            <a:p>
              <a:r>
                <a:rPr lang="en-US" sz="700" b="1" dirty="0"/>
                <a:t>Depth, Confidence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75105" y="3992868"/>
              <a:ext cx="1169219" cy="280671"/>
            </a:xfrm>
            <a:prstGeom prst="rect">
              <a:avLst/>
            </a:prstGeom>
            <a:noFill/>
          </p:spPr>
          <p:txBody>
            <a:bodyPr wrap="square" lIns="127800" tIns="63910" rIns="127800" bIns="63910" rtlCol="0">
              <a:spAutoFit/>
            </a:bodyPr>
            <a:lstStyle/>
            <a:p>
              <a:r>
                <a:rPr lang="en-US" sz="700" b="1" dirty="0"/>
                <a:t>Motion, Confidence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23230" y="4105086"/>
              <a:ext cx="729379" cy="335393"/>
            </a:xfrm>
            <a:prstGeom prst="rect">
              <a:avLst/>
            </a:prstGeom>
            <a:noFill/>
          </p:spPr>
          <p:txBody>
            <a:bodyPr wrap="none" lIns="127800" tIns="63910" rIns="127800" bIns="63910" rtlCol="0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</a:rPr>
                <a:t>DMPAC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091039" y="3332629"/>
              <a:ext cx="94868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H="1" flipV="1">
              <a:off x="3791459" y="3316860"/>
              <a:ext cx="2327256" cy="307464"/>
            </a:xfrm>
            <a:prstGeom prst="bentConnector3">
              <a:avLst>
                <a:gd name="adj1" fmla="val -5303"/>
              </a:avLst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9" idx="3"/>
            </p:cNvCxnSpPr>
            <p:nvPr/>
          </p:nvCxnSpPr>
          <p:spPr>
            <a:xfrm>
              <a:off x="5084820" y="3851924"/>
              <a:ext cx="1033896" cy="2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 flipH="1" flipV="1">
              <a:off x="3788702" y="3851922"/>
              <a:ext cx="2264093" cy="317493"/>
            </a:xfrm>
            <a:prstGeom prst="bentConnector3">
              <a:avLst>
                <a:gd name="adj1" fmla="val -5451"/>
              </a:avLst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Left-Right Arrow 91"/>
          <p:cNvSpPr/>
          <p:nvPr/>
        </p:nvSpPr>
        <p:spPr>
          <a:xfrm>
            <a:off x="6088930" y="2151471"/>
            <a:ext cx="1064735" cy="267879"/>
          </a:xfrm>
          <a:prstGeom prst="left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3" tIns="45641" rIns="91283" bIns="45641" rtlCol="0" anchor="ctr"/>
          <a:lstStyle/>
          <a:p>
            <a:pPr algn="ctr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473942" y="928162"/>
            <a:ext cx="2620080" cy="227649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7800" tIns="63910" rIns="127800" bIns="63910" rtlCol="0" anchor="ctr"/>
          <a:lstStyle/>
          <a:p>
            <a:pPr algn="ctr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638506" y="1123950"/>
            <a:ext cx="1662738" cy="512257"/>
          </a:xfrm>
          <a:prstGeom prst="round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2700000" scaled="0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3" tIns="45641" rIns="91283" bIns="45641"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03082" y="1304314"/>
            <a:ext cx="547726" cy="235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</a:rPr>
              <a:t>RFE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500932" y="1304312"/>
            <a:ext cx="610970" cy="235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</a:rPr>
              <a:t>FCP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4337922" y="1419542"/>
            <a:ext cx="163013" cy="274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630072" y="1760263"/>
            <a:ext cx="1648226" cy="1433476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3" tIns="45641" rIns="91283" bIns="45641" rtlCol="0" anchor="ctr"/>
          <a:lstStyle/>
          <a:p>
            <a:endParaRPr lang="en-US" sz="900" dirty="0"/>
          </a:p>
        </p:txBody>
      </p:sp>
      <p:sp>
        <p:nvSpPr>
          <p:cNvPr id="64" name="Rounded Rectangle 63"/>
          <p:cNvSpPr/>
          <p:nvPr/>
        </p:nvSpPr>
        <p:spPr>
          <a:xfrm>
            <a:off x="4659161" y="2165589"/>
            <a:ext cx="547726" cy="235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LDC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036804" y="2688234"/>
            <a:ext cx="1023326" cy="235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SCALER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86200" y="2372502"/>
            <a:ext cx="1846639" cy="260245"/>
          </a:xfrm>
          <a:prstGeom prst="rect">
            <a:avLst/>
          </a:prstGeom>
          <a:noFill/>
        </p:spPr>
        <p:txBody>
          <a:bodyPr wrap="square" lIns="127800" tIns="63910" rIns="127800" bIns="63910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Lens Corrected Base Image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9092" y="2963478"/>
            <a:ext cx="809529" cy="294072"/>
          </a:xfrm>
          <a:prstGeom prst="rect">
            <a:avLst/>
          </a:prstGeom>
          <a:noFill/>
        </p:spPr>
        <p:txBody>
          <a:bodyPr wrap="none" lIns="127800" tIns="63910" rIns="127800" bIns="63910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Pyramids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17122" y="1483104"/>
            <a:ext cx="493738" cy="277159"/>
          </a:xfrm>
          <a:prstGeom prst="rect">
            <a:avLst/>
          </a:prstGeom>
          <a:noFill/>
        </p:spPr>
        <p:txBody>
          <a:bodyPr wrap="none" lIns="127800" tIns="63910" rIns="127800" bIns="63910" rtlCol="0">
            <a:spAutoFit/>
          </a:bodyPr>
          <a:lstStyle/>
          <a:p>
            <a:r>
              <a:rPr lang="en-US" sz="800" b="1" dirty="0"/>
              <a:t>VISS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68036" y="872252"/>
            <a:ext cx="652435" cy="327898"/>
          </a:xfrm>
          <a:prstGeom prst="rect">
            <a:avLst/>
          </a:prstGeom>
          <a:noFill/>
        </p:spPr>
        <p:txBody>
          <a:bodyPr wrap="none" lIns="127800" tIns="63910" rIns="127800" bIns="63910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VPAC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5111892" y="1342452"/>
            <a:ext cx="984108" cy="363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65407" y="2273160"/>
            <a:ext cx="928616" cy="3255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4" idx="1"/>
          </p:cNvCxnSpPr>
          <p:nvPr/>
        </p:nvCxnSpPr>
        <p:spPr>
          <a:xfrm rot="10800000" flipH="1" flipV="1">
            <a:off x="4659161" y="2283560"/>
            <a:ext cx="1434860" cy="283269"/>
          </a:xfrm>
          <a:prstGeom prst="bentConnector3">
            <a:avLst>
              <a:gd name="adj1" fmla="val -46800"/>
            </a:avLst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019631" y="2785306"/>
            <a:ext cx="1074401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8" idx="1"/>
          </p:cNvCxnSpPr>
          <p:nvPr/>
        </p:nvCxnSpPr>
        <p:spPr>
          <a:xfrm rot="10800000" flipH="1" flipV="1">
            <a:off x="4036800" y="2806207"/>
            <a:ext cx="2057220" cy="180408"/>
          </a:xfrm>
          <a:prstGeom prst="bentConnector3">
            <a:avLst>
              <a:gd name="adj1" fmla="val -6000"/>
            </a:avLst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H="1" flipV="1">
            <a:off x="3803082" y="1346087"/>
            <a:ext cx="2315634" cy="337976"/>
          </a:xfrm>
          <a:prstGeom prst="bentConnector3">
            <a:avLst>
              <a:gd name="adj1" fmla="val -9872"/>
            </a:avLst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191000" y="1809750"/>
            <a:ext cx="547726" cy="2163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00" tIns="63910" rIns="127800" bIns="63910"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NF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100" idx="3"/>
          </p:cNvCxnSpPr>
          <p:nvPr/>
        </p:nvCxnSpPr>
        <p:spPr>
          <a:xfrm>
            <a:off x="4738726" y="1917902"/>
            <a:ext cx="1357274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0" idx="1"/>
          </p:cNvCxnSpPr>
          <p:nvPr/>
        </p:nvCxnSpPr>
        <p:spPr>
          <a:xfrm rot="10800000" flipH="1" flipV="1">
            <a:off x="4206240" y="1917902"/>
            <a:ext cx="1965960" cy="148506"/>
          </a:xfrm>
          <a:prstGeom prst="bentConnector3">
            <a:avLst>
              <a:gd name="adj1" fmla="val -11538"/>
            </a:avLst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050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050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B7F1A37680340B02324175FACEB53" ma:contentTypeVersion="0" ma:contentTypeDescription="Create a new document." ma:contentTypeScope="" ma:versionID="a7b20a1a675008b441645d9a60ea84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2A8215-FE17-4DEE-8586-6B2A920A2D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5DDEB2-7A7A-470F-A6C1-314F091ED47F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C86C2A-0DF7-40C8-8C40-676994D23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35587</TotalTime>
  <Words>2240</Words>
  <Application>Microsoft Office PowerPoint</Application>
  <PresentationFormat>On-screen Show (16:9)</PresentationFormat>
  <Paragraphs>557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FinalPowerpoint</vt:lpstr>
      <vt:lpstr>1_FinalPowerpoint</vt:lpstr>
      <vt:lpstr>2_FinalPowerpoint</vt:lpstr>
      <vt:lpstr>Visio</vt:lpstr>
      <vt:lpstr>VHWA (Vision Hardware Accelerator)</vt:lpstr>
      <vt:lpstr>Agenda</vt:lpstr>
      <vt:lpstr>VHWA Drivers in PDK    </vt:lpstr>
      <vt:lpstr>VHWA Driver Architecture</vt:lpstr>
      <vt:lpstr>VHWA FVID2 Driver: Understanding FVID2 Interface</vt:lpstr>
      <vt:lpstr>VHWA FVID2 Driver: Application Flow</vt:lpstr>
      <vt:lpstr>VPAC (Vision Pre-Processing Accelerator)     </vt:lpstr>
      <vt:lpstr>VPAC Block Diagram</vt:lpstr>
      <vt:lpstr>Typical Functional Flow in VPAC</vt:lpstr>
      <vt:lpstr>Scalar: Introduction</vt:lpstr>
      <vt:lpstr>MSC: Multiple Scaling</vt:lpstr>
      <vt:lpstr>Bilateral Noise Filter</vt:lpstr>
      <vt:lpstr>Mesh LDC</vt:lpstr>
      <vt:lpstr>Mesh Warp (LDC)</vt:lpstr>
      <vt:lpstr>Mesh LDC: Data Formats</vt:lpstr>
      <vt:lpstr>Mesh LDC: Multi-Region</vt:lpstr>
      <vt:lpstr>VISS Block Diagram</vt:lpstr>
      <vt:lpstr>VISS Features</vt:lpstr>
      <vt:lpstr>RAW Front End (Processing in RAW Domain)</vt:lpstr>
      <vt:lpstr>Wide Dynamic Range</vt:lpstr>
      <vt:lpstr>Flexible Color Processing</vt:lpstr>
      <vt:lpstr>Flexible Color Processing</vt:lpstr>
      <vt:lpstr>Flexible Color Conversion </vt:lpstr>
      <vt:lpstr>DMPAC (Depth and Motion Perception Accelerator)     </vt:lpstr>
      <vt:lpstr>DMPAC Block Diagram</vt:lpstr>
      <vt:lpstr>Dense Optical Flow (DOF)</vt:lpstr>
      <vt:lpstr>DOF: Feature Set</vt:lpstr>
      <vt:lpstr>Stereo Disparity Engine (SDE)</vt:lpstr>
      <vt:lpstr>SDE: Features Set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Mody;Brijesh Jadav</dc:creator>
  <cp:lastModifiedBy>Jadav, Brijesh</cp:lastModifiedBy>
  <cp:revision>1531</cp:revision>
  <dcterms:created xsi:type="dcterms:W3CDTF">2013-12-12T17:32:36Z</dcterms:created>
  <dcterms:modified xsi:type="dcterms:W3CDTF">2019-04-02T05:25:02Z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0x010100024B7F1A37680340B02324175FACEB53</vt:lpwstr>
  </property>
</Properties>
</file>