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0" r:id="rId2"/>
    <p:sldMasterId id="2147483775" r:id="rId3"/>
    <p:sldMasterId id="2147483788" r:id="rId4"/>
  </p:sldMasterIdLst>
  <p:notesMasterIdLst>
    <p:notesMasterId r:id="rId15"/>
  </p:notesMasterIdLst>
  <p:handoutMasterIdLst>
    <p:handoutMasterId r:id="rId16"/>
  </p:handoutMasterIdLst>
  <p:sldIdLst>
    <p:sldId id="286" r:id="rId5"/>
    <p:sldId id="373" r:id="rId6"/>
    <p:sldId id="555" r:id="rId7"/>
    <p:sldId id="556" r:id="rId8"/>
    <p:sldId id="557" r:id="rId9"/>
    <p:sldId id="560" r:id="rId10"/>
    <p:sldId id="559" r:id="rId11"/>
    <p:sldId id="561" r:id="rId12"/>
    <p:sldId id="562" r:id="rId13"/>
    <p:sldId id="506" r:id="rId14"/>
  </p:sldIdLst>
  <p:sldSz cx="9144000" cy="5143500" type="screen16x9"/>
  <p:notesSz cx="6935788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C81D6E8-7341-4A9E-9CE2-D5BE8BE6E35F}">
          <p14:sldIdLst>
            <p14:sldId id="286"/>
            <p14:sldId id="373"/>
            <p14:sldId id="555"/>
            <p14:sldId id="556"/>
            <p14:sldId id="557"/>
            <p14:sldId id="560"/>
            <p14:sldId id="559"/>
            <p14:sldId id="561"/>
            <p14:sldId id="562"/>
            <p14:sldId id="5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D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83657" autoAdjust="0"/>
  </p:normalViewPr>
  <p:slideViewPr>
    <p:cSldViewPr snapToGrid="0">
      <p:cViewPr>
        <p:scale>
          <a:sx n="80" d="100"/>
          <a:sy n="80" d="100"/>
        </p:scale>
        <p:origin x="-1642" y="-403"/>
      </p:cViewPr>
      <p:guideLst>
        <p:guide orient="horz" pos="162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8238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7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5288" y="692150"/>
            <a:ext cx="6145212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8312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8238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11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45212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1B59C3-F9EE-4931-A590-C9F37CE44F4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3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C3B5-9CFC-4B60-AD1F-942309290D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C3B5-9CFC-4B60-AD1F-942309290D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91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C3B5-9CFC-4B60-AD1F-942309290D4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6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6" y="107157"/>
            <a:ext cx="2141537" cy="4301729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67538" y="4913711"/>
            <a:ext cx="2133600" cy="15478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F3257-6BC0-41E7-906A-80F1420BF1B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9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"/>
            <a:ext cx="8458200" cy="8917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33378" y="889398"/>
            <a:ext cx="8467725" cy="3519488"/>
          </a:xfrm>
        </p:spPr>
        <p:txBody>
          <a:bodyPr/>
          <a:lstStyle/>
          <a:p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6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4529139"/>
            <a:ext cx="2895600" cy="154781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A0A4FC51-8C45-45A0-BA5C-BF529788218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060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939F8-36A7-4559-A125-B078E4FCF99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22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2EA19-8062-4D16-B86D-28BE32BC4F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57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B9CD2-4426-4E25-B6C8-D66811C6EAD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5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3AAE6-3122-49AB-ACCF-46AD82B6C0F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17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8" y="889398"/>
            <a:ext cx="4157663" cy="3519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4AA0-C2A6-4223-98EC-40D85329E5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106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686BC-9906-48A6-86A5-41301B587E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95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6F757-451F-4977-8944-397C3A2AC4E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67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E79FB-0B84-4F4B-948B-CEBED343CC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743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32BE8-7436-40B3-A229-356B9760BC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546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DF126-34B9-472B-907C-039DEBE95D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000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430EE-B938-418B-BCEC-CBF52061F8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242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6" y="107157"/>
            <a:ext cx="2141537" cy="430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83DB-0144-47F3-AD02-0F4B12835F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57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31778" y="107157"/>
            <a:ext cx="8569325" cy="43017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51ADF-39A0-4037-B0F3-1C45AA1309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9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347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308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44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4743450"/>
            <a:ext cx="878205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677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2"/>
            <a:ext cx="8467725" cy="370944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298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4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260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8" y="889398"/>
            <a:ext cx="4157663" cy="35194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7346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091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112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3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4743450"/>
            <a:ext cx="878205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37445"/>
            <a:ext cx="3008313" cy="871538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054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264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909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6" y="107157"/>
            <a:ext cx="2141537" cy="4301729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9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2"/>
            <a:ext cx="8467725" cy="370944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4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8" y="889398"/>
            <a:ext cx="4157663" cy="35194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6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78" y="4743450"/>
            <a:ext cx="87407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56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4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_stk_2c_pos_rgb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629400" y="4813699"/>
            <a:ext cx="1136650" cy="21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"/>
            <a:ext cx="8458200" cy="66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658416"/>
            <a:ext cx="8467725" cy="393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4587480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4675" y="4587480"/>
            <a:ext cx="2895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4572002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8F3E8A9A-DC71-4CC8-9278-2CBFEFEBE9CE}" type="slidenum">
              <a:rPr lang="en-US">
                <a:solidFill>
                  <a:srgbClr val="000000"/>
                </a:solidFill>
                <a:latin typeface="Arial"/>
                <a:cs typeface="+mn-cs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338138" y="4748214"/>
            <a:ext cx="8462962" cy="346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27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56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889398"/>
            <a:ext cx="8467725" cy="35194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58905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09E6539D-24EF-4225-BC0A-3A0BB40E6691}" type="slidenum">
              <a:rPr lang="en-US">
                <a:solidFill>
                  <a:srgbClr val="000000"/>
                </a:solidFill>
                <a:latin typeface="Arial"/>
                <a:cs typeface="+mn-cs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4748214"/>
            <a:ext cx="8462962" cy="346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3078" name="Picture 30" descr="ti_stk_2c_pos_rg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29400" y="4813699"/>
            <a:ext cx="1136650" cy="21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 descr="ti_stk_2c_pos_rg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29400" y="4813699"/>
            <a:ext cx="1136650" cy="21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338138" y="4748214"/>
            <a:ext cx="8462962" cy="346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2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78" y="4743450"/>
            <a:ext cx="87407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56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4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0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846667"/>
            <a:ext cx="8458200" cy="2328888"/>
          </a:xfrm>
        </p:spPr>
        <p:txBody>
          <a:bodyPr/>
          <a:lstStyle/>
          <a:p>
            <a:pPr>
              <a:defRPr/>
            </a:pPr>
            <a:r>
              <a:rPr lang="en-US" sz="3200" dirty="0" smtClean="0">
                <a:latin typeface="Arial" charset="0"/>
              </a:rPr>
              <a:t>J7 Interrupt Architecture</a:t>
            </a:r>
            <a:br>
              <a:rPr lang="en-US" sz="3200" dirty="0" smtClean="0">
                <a:latin typeface="Arial" charset="0"/>
              </a:rPr>
            </a:br>
            <a:r>
              <a:rPr lang="en-US" sz="3200" dirty="0" smtClean="0">
                <a:latin typeface="Arial" charset="0"/>
              </a:rPr>
              <a:t/>
            </a:r>
            <a:br>
              <a:rPr lang="en-US" sz="3200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K3 Processors</a:t>
            </a:r>
            <a:br>
              <a:rPr lang="en-US" sz="2000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18</a:t>
            </a:r>
            <a:r>
              <a:rPr lang="en-US" sz="2000" baseline="30000" dirty="0" smtClean="0">
                <a:latin typeface="Arial" charset="0"/>
              </a:rPr>
              <a:t>th</a:t>
            </a:r>
            <a:r>
              <a:rPr lang="en-US" sz="2000" dirty="0" smtClean="0">
                <a:latin typeface="Arial" charset="0"/>
              </a:rPr>
              <a:t> March 2019</a:t>
            </a:r>
            <a:br>
              <a:rPr lang="en-US" sz="2000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V1.0</a:t>
            </a:r>
            <a:br>
              <a:rPr lang="en-US" sz="2000" dirty="0" smtClean="0">
                <a:latin typeface="Arial" charset="0"/>
              </a:rPr>
            </a:br>
            <a:endParaRPr lang="en-US" sz="3200" dirty="0">
              <a:latin typeface="Arial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4B23947A-BBDC-415A-9E70-30212C1C5ED5}" type="slidenum">
              <a:rPr lang="en-US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0226818\AppData\Local\Microsoft\Windows\Temporary Internet Files\Content.Outlook\9YN0RZP8\Video copyr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42"/>
          <a:stretch>
            <a:fillRect/>
          </a:stretch>
        </p:blipFill>
        <p:spPr bwMode="auto">
          <a:xfrm>
            <a:off x="930277" y="250826"/>
            <a:ext cx="7281863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-794" y="3149422"/>
            <a:ext cx="9144000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 smtClean="0">
              <a:solidFill>
                <a:srgbClr val="000000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Arial" charset="0"/>
              </a:rPr>
              <a:t>© </a:t>
            </a:r>
            <a:r>
              <a:rPr lang="en-US" altLang="en-US" sz="1600" smtClean="0">
                <a:solidFill>
                  <a:srgbClr val="000000"/>
                </a:solidFill>
                <a:latin typeface="Arial" charset="0"/>
              </a:rPr>
              <a:t>Copyright 2019 </a:t>
            </a:r>
            <a:r>
              <a:rPr lang="en-US" altLang="en-US" sz="1600" dirty="0" smtClean="0">
                <a:solidFill>
                  <a:srgbClr val="000000"/>
                </a:solidFill>
                <a:latin typeface="Arial" charset="0"/>
              </a:rPr>
              <a:t>Texas Instruments Incorporated.  All rights reserved.</a:t>
            </a:r>
            <a:endParaRPr lang="en-US" altLang="en-US" sz="1600" b="1" dirty="0">
              <a:solidFill>
                <a:srgbClr val="000000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000" dirty="0" smtClean="0">
              <a:solidFill>
                <a:srgbClr val="000000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950" dirty="0" smtClean="0">
                <a:solidFill>
                  <a:srgbClr val="000000"/>
                </a:solidFill>
                <a:latin typeface="Arial" charset="0"/>
              </a:rPr>
              <a:t>This material is provided strictly “as-is,” for informational purposes only, and without any warranty. 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950" dirty="0" smtClean="0">
                <a:solidFill>
                  <a:srgbClr val="000000"/>
                </a:solidFill>
                <a:latin typeface="Arial" charset="0"/>
              </a:rPr>
              <a:t>Use of this material is subject to TI’s</a:t>
            </a:r>
            <a:r>
              <a:rPr lang="en-US" altLang="en-US" sz="95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sz="950" dirty="0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Arial" charset="0"/>
              </a:rPr>
              <a:t>Terms of Use</a:t>
            </a:r>
            <a:r>
              <a:rPr lang="en-US" altLang="en-US" sz="950" b="1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altLang="en-US" sz="950" dirty="0" smtClean="0">
                <a:solidFill>
                  <a:srgbClr val="000000"/>
                </a:solidFill>
                <a:latin typeface="Arial" charset="0"/>
              </a:rPr>
              <a:t>viewable at TI.com 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000" b="1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Agenda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36600"/>
            <a:ext cx="8467725" cy="4047067"/>
          </a:xfrm>
        </p:spPr>
        <p:txBody>
          <a:bodyPr/>
          <a:lstStyle/>
          <a:p>
            <a:pPr eaLnBrk="1" hangingPunct="1"/>
            <a:r>
              <a:rPr lang="en-US" sz="1400" dirty="0">
                <a:ea typeface="Verdana" pitchFamily="34" charset="0"/>
                <a:cs typeface="Verdana" pitchFamily="34" charset="0"/>
              </a:rPr>
              <a:t>Understanding Interrupt Aggregator</a:t>
            </a:r>
          </a:p>
          <a:p>
            <a:pPr eaLnBrk="1" hangingPunct="1"/>
            <a:r>
              <a:rPr lang="en-US" sz="1400" dirty="0" smtClean="0">
                <a:ea typeface="Verdana" pitchFamily="34" charset="0"/>
                <a:cs typeface="Verdana" pitchFamily="34" charset="0"/>
              </a:rPr>
              <a:t>Understanding Interrupt Router</a:t>
            </a:r>
            <a:endParaRPr lang="en-US" sz="1200" dirty="0" smtClean="0">
              <a:ea typeface="Verdana" pitchFamily="34" charset="0"/>
              <a:cs typeface="Verdana" pitchFamily="34" charset="0"/>
            </a:endParaRPr>
          </a:p>
          <a:p>
            <a:pPr eaLnBrk="1" hangingPunct="1"/>
            <a:r>
              <a:rPr lang="en-US" sz="1400" dirty="0" smtClean="0">
                <a:ea typeface="Verdana" pitchFamily="34" charset="0"/>
                <a:cs typeface="Verdana" pitchFamily="34" charset="0"/>
              </a:rPr>
              <a:t>J721E </a:t>
            </a:r>
            <a:r>
              <a:rPr lang="en-US" sz="1400" dirty="0">
                <a:ea typeface="Verdana" pitchFamily="34" charset="0"/>
                <a:cs typeface="Verdana" pitchFamily="34" charset="0"/>
              </a:rPr>
              <a:t>Interrupt </a:t>
            </a:r>
            <a:r>
              <a:rPr lang="en-US" sz="1400" dirty="0" smtClean="0">
                <a:ea typeface="Verdana" pitchFamily="34" charset="0"/>
                <a:cs typeface="Verdana" pitchFamily="34" charset="0"/>
              </a:rPr>
              <a:t>Architecture</a:t>
            </a:r>
          </a:p>
          <a:p>
            <a:pPr lvl="1" eaLnBrk="1" hangingPunct="1"/>
            <a:r>
              <a:rPr lang="en-US" sz="1200" dirty="0" smtClean="0">
                <a:ea typeface="Verdana" pitchFamily="34" charset="0"/>
                <a:cs typeface="Verdana" pitchFamily="34" charset="0"/>
              </a:rPr>
              <a:t>MCU/Wakeup Domain</a:t>
            </a:r>
          </a:p>
          <a:p>
            <a:pPr lvl="1" eaLnBrk="1" hangingPunct="1"/>
            <a:r>
              <a:rPr lang="en-US" sz="1200" dirty="0" smtClean="0">
                <a:ea typeface="Verdana" pitchFamily="34" charset="0"/>
                <a:cs typeface="Verdana" pitchFamily="34" charset="0"/>
              </a:rPr>
              <a:t>ARMSS0</a:t>
            </a:r>
          </a:p>
          <a:p>
            <a:pPr lvl="1" eaLnBrk="1" hangingPunct="1"/>
            <a:r>
              <a:rPr lang="en-US" sz="1200" dirty="0" smtClean="0">
                <a:ea typeface="Verdana" pitchFamily="34" charset="0"/>
                <a:cs typeface="Verdana" pitchFamily="34" charset="0"/>
              </a:rPr>
              <a:t>ARMSS1</a:t>
            </a:r>
          </a:p>
          <a:p>
            <a:pPr lvl="1" eaLnBrk="1" hangingPunct="1"/>
            <a:r>
              <a:rPr lang="en-US" sz="1200" dirty="0" smtClean="0">
                <a:ea typeface="Verdana" pitchFamily="34" charset="0"/>
                <a:cs typeface="Verdana" pitchFamily="34" charset="0"/>
              </a:rPr>
              <a:t>C66x 0/1</a:t>
            </a:r>
          </a:p>
          <a:p>
            <a:pPr lvl="1" eaLnBrk="1" hangingPunct="1"/>
            <a:r>
              <a:rPr lang="en-US" sz="1200" dirty="0" smtClean="0">
                <a:ea typeface="Verdana" pitchFamily="34" charset="0"/>
                <a:cs typeface="Verdana" pitchFamily="34" charset="0"/>
              </a:rPr>
              <a:t>Compute Cluster: A72, C7x</a:t>
            </a:r>
            <a:endParaRPr lang="en-US" sz="12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Aggregator (IA)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6" y="889397"/>
            <a:ext cx="4001557" cy="380833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For each received event, the IA performs a lookup into an interrupt mapping table which specifies:</a:t>
            </a:r>
          </a:p>
          <a:p>
            <a:pPr lvl="1"/>
            <a:r>
              <a:rPr lang="en-US" dirty="0" smtClean="0"/>
              <a:t>Interrupt Status Register Number (regnum) – up to 256</a:t>
            </a:r>
          </a:p>
          <a:p>
            <a:pPr lvl="1"/>
            <a:r>
              <a:rPr lang="en-US" dirty="0" smtClean="0"/>
              <a:t>Interrupt Status Bit Number (</a:t>
            </a:r>
            <a:r>
              <a:rPr lang="en-US" dirty="0" err="1" smtClean="0"/>
              <a:t>bitnum</a:t>
            </a:r>
            <a:r>
              <a:rPr lang="en-US" dirty="0" smtClean="0"/>
              <a:t>) – up to 64 per register</a:t>
            </a:r>
          </a:p>
          <a:p>
            <a:r>
              <a:rPr lang="en-US" dirty="0" smtClean="0"/>
              <a:t>Provides option to enable, disable and clear status per status bit (event)</a:t>
            </a:r>
          </a:p>
          <a:p>
            <a:pPr lvl="1"/>
            <a:r>
              <a:rPr lang="en-US" dirty="0" smtClean="0"/>
              <a:t>Can generate interrupt through Interrupt Router (IR) via Virtual Interrupts (VINT)</a:t>
            </a:r>
          </a:p>
          <a:p>
            <a:pPr lvl="1"/>
            <a:r>
              <a:rPr lang="en-US" dirty="0" smtClean="0"/>
              <a:t>SW can poll on these bits without interrupt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5600" y="1058339"/>
            <a:ext cx="1244600" cy="19473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IA</a:t>
            </a:r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705600" y="1422293"/>
            <a:ext cx="1244600" cy="228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63:0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1655054"/>
            <a:ext cx="1244600" cy="228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63:0</a:t>
            </a:r>
          </a:p>
        </p:txBody>
      </p:sp>
      <p:sp>
        <p:nvSpPr>
          <p:cNvPr id="8" name="Rectangle 7"/>
          <p:cNvSpPr/>
          <p:nvPr/>
        </p:nvSpPr>
        <p:spPr>
          <a:xfrm>
            <a:off x="6705594" y="1883657"/>
            <a:ext cx="1244600" cy="228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63:0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5600" y="2713390"/>
            <a:ext cx="1244600" cy="228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63:0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950200" y="1341517"/>
            <a:ext cx="736600" cy="246221"/>
            <a:chOff x="7950200" y="1341517"/>
            <a:chExt cx="736600" cy="246221"/>
          </a:xfrm>
        </p:grpSpPr>
        <p:cxnSp>
          <p:nvCxnSpPr>
            <p:cNvPr id="13" name="Straight Arrow Connector 12"/>
            <p:cNvCxnSpPr>
              <a:stCxn id="6" idx="3"/>
            </p:cNvCxnSpPr>
            <p:nvPr/>
          </p:nvCxnSpPr>
          <p:spPr>
            <a:xfrm flipV="1">
              <a:off x="7950200" y="1536629"/>
              <a:ext cx="7366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027394" y="1341517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VINT 1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50200" y="1578237"/>
            <a:ext cx="736600" cy="246221"/>
            <a:chOff x="7950200" y="1341517"/>
            <a:chExt cx="736600" cy="246221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7950200" y="1536629"/>
              <a:ext cx="7366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027394" y="1341517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VINT 2</a:t>
              </a:r>
              <a:endParaRPr lang="en-US" sz="1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958661" y="1806840"/>
            <a:ext cx="736600" cy="246221"/>
            <a:chOff x="7950200" y="1341517"/>
            <a:chExt cx="736600" cy="246221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7950200" y="1536629"/>
              <a:ext cx="7366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027394" y="1341517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VINT 3</a:t>
              </a:r>
              <a:endParaRPr lang="en-US" sz="10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958661" y="2641081"/>
            <a:ext cx="800469" cy="246221"/>
            <a:chOff x="7950200" y="1341517"/>
            <a:chExt cx="800469" cy="246221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7950200" y="1536629"/>
              <a:ext cx="7366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027394" y="1341517"/>
              <a:ext cx="7232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VINT 256</a:t>
              </a:r>
              <a:endParaRPr lang="en-US" sz="1000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5943600" y="1058339"/>
            <a:ext cx="761994" cy="478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1"/>
          </p:cNvCxnSpPr>
          <p:nvPr/>
        </p:nvCxnSpPr>
        <p:spPr>
          <a:xfrm>
            <a:off x="5774267" y="1297484"/>
            <a:ext cx="931333" cy="239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774267" y="1578238"/>
            <a:ext cx="931327" cy="768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774267" y="1764740"/>
            <a:ext cx="931326" cy="118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8" idx="1"/>
          </p:cNvCxnSpPr>
          <p:nvPr/>
        </p:nvCxnSpPr>
        <p:spPr>
          <a:xfrm flipV="1">
            <a:off x="5858933" y="1997994"/>
            <a:ext cx="846661" cy="114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8" idx="1"/>
          </p:cNvCxnSpPr>
          <p:nvPr/>
        </p:nvCxnSpPr>
        <p:spPr>
          <a:xfrm flipV="1">
            <a:off x="5926667" y="1997994"/>
            <a:ext cx="778927" cy="4150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76136" y="855143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GE 5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358720" y="1094643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GE 30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365450" y="1422293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GE 3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333319" y="1747777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GE 1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5217656" y="2032003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GE 1000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5372851" y="2278224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GE 10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4207255" y="1666744"/>
            <a:ext cx="1869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Global Event (GE): up to 65K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33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Router (IR)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858849"/>
            <a:ext cx="5560516" cy="261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3375" y="3381375"/>
            <a:ext cx="8467725" cy="1238250"/>
          </a:xfrm>
        </p:spPr>
        <p:txBody>
          <a:bodyPr>
            <a:normAutofit/>
          </a:bodyPr>
          <a:lstStyle/>
          <a:p>
            <a:r>
              <a:rPr lang="en-US" dirty="0" smtClean="0"/>
              <a:t>Interrupt Router is a M to N mux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9050" y="990603"/>
            <a:ext cx="406401" cy="4571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4218" y="990603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15269" y="994491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endParaRPr lang="en-US" sz="1000" dirty="0"/>
          </a:p>
        </p:txBody>
      </p:sp>
      <p:cxnSp>
        <p:nvCxnSpPr>
          <p:cNvPr id="11" name="Elbow Connector 10"/>
          <p:cNvCxnSpPr/>
          <p:nvPr/>
        </p:nvCxnSpPr>
        <p:spPr>
          <a:xfrm>
            <a:off x="6637880" y="1219201"/>
            <a:ext cx="71117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755451" y="1219200"/>
            <a:ext cx="71117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086631" y="1113713"/>
            <a:ext cx="186253" cy="21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806320" y="1122174"/>
            <a:ext cx="186253" cy="21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J721E Interrupt Architecture – MCU/Wakeup Domain</a:t>
            </a:r>
            <a:endParaRPr lang="en-US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131" y="2006644"/>
            <a:ext cx="2379135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MCU NAVSS</a:t>
            </a:r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863590" y="2319872"/>
            <a:ext cx="406401" cy="4571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IA0</a:t>
            </a:r>
          </a:p>
        </p:txBody>
      </p:sp>
      <p:cxnSp>
        <p:nvCxnSpPr>
          <p:cNvPr id="11" name="Elbow Connector 10"/>
          <p:cNvCxnSpPr>
            <a:stCxn id="9" idx="3"/>
            <a:endCxn id="14" idx="1"/>
          </p:cNvCxnSpPr>
          <p:nvPr/>
        </p:nvCxnSpPr>
        <p:spPr>
          <a:xfrm flipV="1">
            <a:off x="1269991" y="2548470"/>
            <a:ext cx="279310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49301" y="2319870"/>
            <a:ext cx="406401" cy="4571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7712" y="3031107"/>
            <a:ext cx="1303867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MCU Domain Peripherals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32445" y="1286949"/>
            <a:ext cx="2010888" cy="2006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MCU ARMSS0</a:t>
            </a:r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032444" y="1507081"/>
            <a:ext cx="927155" cy="156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VIM</a:t>
            </a:r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6203898" y="2531359"/>
            <a:ext cx="1653169" cy="457272"/>
            <a:chOff x="4087231" y="2362083"/>
            <a:chExt cx="1653169" cy="457272"/>
          </a:xfrm>
        </p:grpSpPr>
        <p:grpSp>
          <p:nvGrpSpPr>
            <p:cNvPr id="31" name="Group 30"/>
            <p:cNvGrpSpPr/>
            <p:nvPr/>
          </p:nvGrpSpPr>
          <p:grpSpPr>
            <a:xfrm>
              <a:off x="4087231" y="2362083"/>
              <a:ext cx="1653169" cy="457272"/>
              <a:chOff x="4087231" y="2362083"/>
              <a:chExt cx="1653169" cy="45727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198435" y="2362083"/>
                <a:ext cx="541965" cy="457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R5_1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087231" y="2362156"/>
                <a:ext cx="628727" cy="457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INT Core 1 </a:t>
                </a:r>
                <a:r>
                  <a:rPr lang="en-US" sz="800" dirty="0"/>
                  <a:t>(up to 512</a:t>
                </a:r>
                <a:r>
                  <a:rPr lang="en-US" sz="800" dirty="0" smtClean="0"/>
                  <a:t>)</a:t>
                </a:r>
                <a:endParaRPr lang="en-US" sz="800" dirty="0"/>
              </a:p>
            </p:txBody>
          </p:sp>
        </p:grpSp>
        <p:cxnSp>
          <p:nvCxnSpPr>
            <p:cNvPr id="28" name="Elbow Connector 27"/>
            <p:cNvCxnSpPr>
              <a:stCxn id="27" idx="3"/>
              <a:endCxn id="25" idx="1"/>
            </p:cNvCxnSpPr>
            <p:nvPr/>
          </p:nvCxnSpPr>
          <p:spPr>
            <a:xfrm flipV="1">
              <a:off x="4715958" y="2590683"/>
              <a:ext cx="482477" cy="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203898" y="1828738"/>
            <a:ext cx="1653169" cy="457272"/>
            <a:chOff x="4087231" y="2362083"/>
            <a:chExt cx="1653169" cy="457272"/>
          </a:xfrm>
        </p:grpSpPr>
        <p:grpSp>
          <p:nvGrpSpPr>
            <p:cNvPr id="38" name="Group 37"/>
            <p:cNvGrpSpPr/>
            <p:nvPr/>
          </p:nvGrpSpPr>
          <p:grpSpPr>
            <a:xfrm>
              <a:off x="4087231" y="2362083"/>
              <a:ext cx="1653169" cy="457272"/>
              <a:chOff x="4087231" y="2362083"/>
              <a:chExt cx="1653169" cy="45727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198435" y="2362083"/>
                <a:ext cx="541965" cy="457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R5_0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087231" y="2362156"/>
                <a:ext cx="628727" cy="457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INT Core 0 (up to 512)</a:t>
                </a:r>
              </a:p>
            </p:txBody>
          </p:sp>
        </p:grpSp>
        <p:cxnSp>
          <p:nvCxnSpPr>
            <p:cNvPr id="39" name="Elbow Connector 38"/>
            <p:cNvCxnSpPr>
              <a:stCxn id="41" idx="3"/>
              <a:endCxn id="40" idx="1"/>
            </p:cNvCxnSpPr>
            <p:nvPr/>
          </p:nvCxnSpPr>
          <p:spPr>
            <a:xfrm flipV="1">
              <a:off x="4715958" y="2590683"/>
              <a:ext cx="482477" cy="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2154712" y="2319760"/>
            <a:ext cx="757919" cy="228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31:0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154706" y="2548363"/>
            <a:ext cx="757919" cy="228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63:32</a:t>
            </a:r>
          </a:p>
        </p:txBody>
      </p:sp>
      <p:cxnSp>
        <p:nvCxnSpPr>
          <p:cNvPr id="47" name="Elbow Connector 46"/>
          <p:cNvCxnSpPr>
            <a:stCxn id="44" idx="3"/>
          </p:cNvCxnSpPr>
          <p:nvPr/>
        </p:nvCxnSpPr>
        <p:spPr>
          <a:xfrm>
            <a:off x="2912625" y="2662700"/>
            <a:ext cx="3291273" cy="2329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2" idx="3"/>
          </p:cNvCxnSpPr>
          <p:nvPr/>
        </p:nvCxnSpPr>
        <p:spPr>
          <a:xfrm flipV="1">
            <a:off x="2912631" y="1938867"/>
            <a:ext cx="3291267" cy="4952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8131" y="863605"/>
            <a:ext cx="1151478" cy="45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GPIO (WKUP_0)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590779" y="863605"/>
            <a:ext cx="406401" cy="4571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IR</a:t>
            </a:r>
          </a:p>
        </p:txBody>
      </p:sp>
      <p:cxnSp>
        <p:nvCxnSpPr>
          <p:cNvPr id="59" name="Elbow Connector 58"/>
          <p:cNvCxnSpPr>
            <a:stCxn id="22" idx="3"/>
            <a:endCxn id="109" idx="1"/>
          </p:cNvCxnSpPr>
          <p:nvPr/>
        </p:nvCxnSpPr>
        <p:spPr>
          <a:xfrm>
            <a:off x="2061579" y="3475607"/>
            <a:ext cx="732400" cy="4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7" idx="3"/>
            <a:endCxn id="58" idx="1"/>
          </p:cNvCxnSpPr>
          <p:nvPr/>
        </p:nvCxnSpPr>
        <p:spPr>
          <a:xfrm>
            <a:off x="1879609" y="1092204"/>
            <a:ext cx="71117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endCxn id="42" idx="1"/>
          </p:cNvCxnSpPr>
          <p:nvPr/>
        </p:nvCxnSpPr>
        <p:spPr>
          <a:xfrm flipV="1">
            <a:off x="1955702" y="2434097"/>
            <a:ext cx="199010" cy="11437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4" idx="3"/>
            <a:endCxn id="44" idx="1"/>
          </p:cNvCxnSpPr>
          <p:nvPr/>
        </p:nvCxnSpPr>
        <p:spPr>
          <a:xfrm>
            <a:off x="1955702" y="2548470"/>
            <a:ext cx="199004" cy="11423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8" idx="3"/>
            <a:endCxn id="109" idx="0"/>
          </p:cNvCxnSpPr>
          <p:nvPr/>
        </p:nvCxnSpPr>
        <p:spPr>
          <a:xfrm>
            <a:off x="2997180" y="1092205"/>
            <a:ext cx="352939" cy="215892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793979" y="3251128"/>
            <a:ext cx="1112280" cy="45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All Peripheral Interrupts</a:t>
            </a:r>
          </a:p>
        </p:txBody>
      </p:sp>
      <p:cxnSp>
        <p:nvCxnSpPr>
          <p:cNvPr id="122" name="Elbow Connector 121"/>
          <p:cNvCxnSpPr>
            <a:stCxn id="109" idx="3"/>
            <a:endCxn id="41" idx="1"/>
          </p:cNvCxnSpPr>
          <p:nvPr/>
        </p:nvCxnSpPr>
        <p:spPr>
          <a:xfrm flipV="1">
            <a:off x="3906259" y="2057411"/>
            <a:ext cx="2297639" cy="14223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9" idx="3"/>
            <a:endCxn id="27" idx="1"/>
          </p:cNvCxnSpPr>
          <p:nvPr/>
        </p:nvCxnSpPr>
        <p:spPr>
          <a:xfrm flipV="1">
            <a:off x="3906259" y="2760032"/>
            <a:ext cx="2297639" cy="7196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71277" y="86360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120</a:t>
            </a:r>
            <a:endParaRPr 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956998" y="86749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32</a:t>
            </a:r>
            <a:endParaRPr 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211514" y="2243363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256</a:t>
            </a:r>
            <a:endParaRPr 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070718" y="222220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32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070718" y="245707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32</a:t>
            </a:r>
            <a:endParaRPr lang="en-US" sz="1000" dirty="0"/>
          </a:p>
        </p:txBody>
      </p:sp>
      <p:cxnSp>
        <p:nvCxnSpPr>
          <p:cNvPr id="135" name="Elbow Connector 134"/>
          <p:cNvCxnSpPr>
            <a:stCxn id="109" idx="2"/>
            <a:endCxn id="3" idx="0"/>
          </p:cNvCxnSpPr>
          <p:nvPr/>
        </p:nvCxnSpPr>
        <p:spPr>
          <a:xfrm rot="5400000">
            <a:off x="3097494" y="3959295"/>
            <a:ext cx="503595" cy="16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73" idx="2"/>
            <a:endCxn id="45" idx="3"/>
          </p:cNvCxnSpPr>
          <p:nvPr/>
        </p:nvCxnSpPr>
        <p:spPr>
          <a:xfrm rot="10800000">
            <a:off x="5913910" y="3793100"/>
            <a:ext cx="845052" cy="2095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36544" y="3564500"/>
            <a:ext cx="977366" cy="4571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IR</a:t>
            </a:r>
          </a:p>
          <a:p>
            <a:pPr algn="ctr"/>
            <a:r>
              <a:rPr lang="en-US" sz="1050" dirty="0" smtClean="0"/>
              <a:t>MAIN2MCU LVL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36544" y="4097904"/>
            <a:ext cx="977366" cy="4571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IR</a:t>
            </a:r>
          </a:p>
          <a:p>
            <a:pPr algn="ctr"/>
            <a:r>
              <a:rPr lang="en-US" sz="1050" dirty="0" smtClean="0"/>
              <a:t>MAIN2MCU PULSE</a:t>
            </a:r>
          </a:p>
        </p:txBody>
      </p:sp>
      <p:cxnSp>
        <p:nvCxnSpPr>
          <p:cNvPr id="52" name="Elbow Connector 51"/>
          <p:cNvCxnSpPr>
            <a:stCxn id="73" idx="2"/>
            <a:endCxn id="46" idx="3"/>
          </p:cNvCxnSpPr>
          <p:nvPr/>
        </p:nvCxnSpPr>
        <p:spPr>
          <a:xfrm rot="10800000" flipV="1">
            <a:off x="5913910" y="4002652"/>
            <a:ext cx="845052" cy="3238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5" idx="1"/>
          </p:cNvCxnSpPr>
          <p:nvPr/>
        </p:nvCxnSpPr>
        <p:spPr>
          <a:xfrm rot="10800000">
            <a:off x="3906260" y="3564500"/>
            <a:ext cx="1030284" cy="228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6" idx="1"/>
          </p:cNvCxnSpPr>
          <p:nvPr/>
        </p:nvCxnSpPr>
        <p:spPr>
          <a:xfrm rot="10800000">
            <a:off x="3906260" y="3678800"/>
            <a:ext cx="1030284" cy="647704"/>
          </a:xfrm>
          <a:prstGeom prst="bentConnector3">
            <a:avLst>
              <a:gd name="adj1" fmla="val 631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13909" y="357297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  <a:r>
              <a:rPr lang="en-US" sz="1000" dirty="0" smtClean="0"/>
              <a:t>20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5913910" y="4101786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104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4649874" y="4127187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48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4659862" y="36068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64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4465121" y="3275954"/>
            <a:ext cx="1989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cslr_intr_main2mcu_lvl_intrtr0.h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380656" y="4562933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cslr_intr_main2mcu_pls_intrtr0.h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99155" y="616700"/>
            <a:ext cx="2058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cslr_intr_wkup_gpiomux_intrtr0.h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5084057" y="2289202"/>
            <a:ext cx="15424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cslr_intr_mcu_armss0.h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956330" y="2345313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2956330" y="2574254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348218" y="2437207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4598434" y="3696082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88446" y="4224896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6142470" y="4228233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172015" y="3706560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3105773" y="998500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369408" y="998500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/>
          <p:cNvSpPr/>
          <p:nvPr/>
        </p:nvSpPr>
        <p:spPr>
          <a:xfrm>
            <a:off x="3119863" y="4211921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784434" y="3915007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To Main Domain</a:t>
            </a:r>
          </a:p>
        </p:txBody>
      </p:sp>
      <p:sp>
        <p:nvSpPr>
          <p:cNvPr id="73" name="Flowchart: Connector 72"/>
          <p:cNvSpPr/>
          <p:nvPr/>
        </p:nvSpPr>
        <p:spPr>
          <a:xfrm>
            <a:off x="6758962" y="3774052"/>
            <a:ext cx="457200" cy="4572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351009" y="4234348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From Main </a:t>
            </a:r>
            <a:r>
              <a:rPr lang="en-US" sz="1000" dirty="0"/>
              <a:t>Domain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3670" y="4533817"/>
            <a:ext cx="3403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</a:t>
            </a:r>
            <a:r>
              <a:rPr lang="en-US" sz="1000" dirty="0" err="1" smtClean="0"/>
              <a:t>slr</a:t>
            </a:r>
            <a:r>
              <a:rPr lang="en-US" sz="1000" dirty="0" smtClean="0"/>
              <a:t> files are present In </a:t>
            </a:r>
            <a:r>
              <a:rPr lang="en-US" sz="1000" dirty="0" err="1" smtClean="0"/>
              <a:t>pdk</a:t>
            </a:r>
            <a:r>
              <a:rPr lang="en-US" sz="1000" dirty="0" smtClean="0"/>
              <a:t>/packages/ti/csl/</a:t>
            </a:r>
            <a:r>
              <a:rPr lang="en-US" sz="1000" dirty="0" err="1" smtClean="0"/>
              <a:t>soc</a:t>
            </a:r>
            <a:r>
              <a:rPr lang="en-US" sz="1000" dirty="0" smtClean="0"/>
              <a:t>/j721e/</a:t>
            </a:r>
            <a:r>
              <a:rPr lang="en-US" sz="1000" dirty="0" err="1" smtClean="0"/>
              <a:t>src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3648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J721E Interrupt Architecture – </a:t>
            </a:r>
            <a:r>
              <a:rPr lang="en-US" sz="2400" dirty="0"/>
              <a:t>Main Domain: </a:t>
            </a:r>
            <a:r>
              <a:rPr lang="en-US" sz="2400" dirty="0" smtClean="0"/>
              <a:t>ARMSS0</a:t>
            </a:r>
            <a:endParaRPr lang="en-US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131" y="2006644"/>
            <a:ext cx="2379135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Main NAVSS</a:t>
            </a:r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863590" y="2319872"/>
            <a:ext cx="406401" cy="4571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IA0</a:t>
            </a:r>
          </a:p>
        </p:txBody>
      </p:sp>
      <p:cxnSp>
        <p:nvCxnSpPr>
          <p:cNvPr id="11" name="Elbow Connector 10"/>
          <p:cNvCxnSpPr>
            <a:stCxn id="9" idx="3"/>
            <a:endCxn id="14" idx="1"/>
          </p:cNvCxnSpPr>
          <p:nvPr/>
        </p:nvCxnSpPr>
        <p:spPr>
          <a:xfrm flipV="1">
            <a:off x="1269991" y="2548470"/>
            <a:ext cx="279310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49301" y="2319870"/>
            <a:ext cx="406401" cy="4571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7712" y="3031107"/>
            <a:ext cx="1303867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Main Domain Peripherals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32445" y="1286949"/>
            <a:ext cx="2010888" cy="2006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ARMSS0</a:t>
            </a:r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032444" y="1507081"/>
            <a:ext cx="927155" cy="156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VIM</a:t>
            </a:r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6203898" y="2531359"/>
            <a:ext cx="1653169" cy="457272"/>
            <a:chOff x="4087231" y="2362083"/>
            <a:chExt cx="1653169" cy="457272"/>
          </a:xfrm>
        </p:grpSpPr>
        <p:grpSp>
          <p:nvGrpSpPr>
            <p:cNvPr id="31" name="Group 30"/>
            <p:cNvGrpSpPr/>
            <p:nvPr/>
          </p:nvGrpSpPr>
          <p:grpSpPr>
            <a:xfrm>
              <a:off x="4087231" y="2362083"/>
              <a:ext cx="1653169" cy="457272"/>
              <a:chOff x="4087231" y="2362083"/>
              <a:chExt cx="1653169" cy="45727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198435" y="2362083"/>
                <a:ext cx="541965" cy="457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R5_1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087231" y="2362156"/>
                <a:ext cx="628727" cy="457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INT Core 1 </a:t>
                </a:r>
                <a:r>
                  <a:rPr lang="en-US" sz="800" dirty="0"/>
                  <a:t>(up to 512</a:t>
                </a:r>
                <a:r>
                  <a:rPr lang="en-US" sz="800" dirty="0" smtClean="0"/>
                  <a:t>)</a:t>
                </a:r>
                <a:endParaRPr lang="en-US" sz="800" dirty="0"/>
              </a:p>
            </p:txBody>
          </p:sp>
        </p:grpSp>
        <p:cxnSp>
          <p:nvCxnSpPr>
            <p:cNvPr id="28" name="Elbow Connector 27"/>
            <p:cNvCxnSpPr>
              <a:stCxn id="27" idx="3"/>
              <a:endCxn id="25" idx="1"/>
            </p:cNvCxnSpPr>
            <p:nvPr/>
          </p:nvCxnSpPr>
          <p:spPr>
            <a:xfrm flipV="1">
              <a:off x="4715958" y="2590683"/>
              <a:ext cx="482477" cy="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203898" y="1828738"/>
            <a:ext cx="1653169" cy="457272"/>
            <a:chOff x="4087231" y="2362083"/>
            <a:chExt cx="1653169" cy="457272"/>
          </a:xfrm>
        </p:grpSpPr>
        <p:grpSp>
          <p:nvGrpSpPr>
            <p:cNvPr id="38" name="Group 37"/>
            <p:cNvGrpSpPr/>
            <p:nvPr/>
          </p:nvGrpSpPr>
          <p:grpSpPr>
            <a:xfrm>
              <a:off x="4087231" y="2362083"/>
              <a:ext cx="1653169" cy="457272"/>
              <a:chOff x="4087231" y="2362083"/>
              <a:chExt cx="1653169" cy="45727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198435" y="2362083"/>
                <a:ext cx="541965" cy="457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R5_0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087231" y="2362156"/>
                <a:ext cx="628727" cy="457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INT Core 0 (up to 512)</a:t>
                </a:r>
              </a:p>
            </p:txBody>
          </p:sp>
        </p:grpSp>
        <p:cxnSp>
          <p:nvCxnSpPr>
            <p:cNvPr id="39" name="Elbow Connector 38"/>
            <p:cNvCxnSpPr>
              <a:stCxn id="41" idx="3"/>
              <a:endCxn id="40" idx="1"/>
            </p:cNvCxnSpPr>
            <p:nvPr/>
          </p:nvCxnSpPr>
          <p:spPr>
            <a:xfrm flipV="1">
              <a:off x="4715958" y="2590683"/>
              <a:ext cx="482477" cy="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2154712" y="2319760"/>
            <a:ext cx="757919" cy="228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223:192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154706" y="2548363"/>
            <a:ext cx="757919" cy="228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255:224</a:t>
            </a:r>
          </a:p>
        </p:txBody>
      </p:sp>
      <p:cxnSp>
        <p:nvCxnSpPr>
          <p:cNvPr id="47" name="Elbow Connector 46"/>
          <p:cNvCxnSpPr>
            <a:stCxn id="44" idx="3"/>
          </p:cNvCxnSpPr>
          <p:nvPr/>
        </p:nvCxnSpPr>
        <p:spPr>
          <a:xfrm>
            <a:off x="2912625" y="2662700"/>
            <a:ext cx="3291273" cy="2329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2" idx="3"/>
          </p:cNvCxnSpPr>
          <p:nvPr/>
        </p:nvCxnSpPr>
        <p:spPr>
          <a:xfrm flipV="1">
            <a:off x="2912631" y="1938867"/>
            <a:ext cx="3291267" cy="4952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8131" y="863605"/>
            <a:ext cx="1151478" cy="45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GPIO (Main 0)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590779" y="863605"/>
            <a:ext cx="406401" cy="4571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IR</a:t>
            </a:r>
          </a:p>
        </p:txBody>
      </p:sp>
      <p:cxnSp>
        <p:nvCxnSpPr>
          <p:cNvPr id="59" name="Elbow Connector 58"/>
          <p:cNvCxnSpPr>
            <a:stCxn id="72" idx="0"/>
          </p:cNvCxnSpPr>
          <p:nvPr/>
        </p:nvCxnSpPr>
        <p:spPr>
          <a:xfrm rot="5400000" flipH="1" flipV="1">
            <a:off x="2872609" y="3908355"/>
            <a:ext cx="406606" cy="65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7" idx="3"/>
            <a:endCxn id="58" idx="1"/>
          </p:cNvCxnSpPr>
          <p:nvPr/>
        </p:nvCxnSpPr>
        <p:spPr>
          <a:xfrm>
            <a:off x="1879609" y="1092204"/>
            <a:ext cx="71117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endCxn id="42" idx="1"/>
          </p:cNvCxnSpPr>
          <p:nvPr/>
        </p:nvCxnSpPr>
        <p:spPr>
          <a:xfrm flipV="1">
            <a:off x="1955702" y="2434097"/>
            <a:ext cx="199010" cy="11437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4" idx="3"/>
            <a:endCxn id="44" idx="1"/>
          </p:cNvCxnSpPr>
          <p:nvPr/>
        </p:nvCxnSpPr>
        <p:spPr>
          <a:xfrm>
            <a:off x="1955702" y="2548470"/>
            <a:ext cx="199004" cy="11423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8" idx="3"/>
            <a:endCxn id="109" idx="0"/>
          </p:cNvCxnSpPr>
          <p:nvPr/>
        </p:nvCxnSpPr>
        <p:spPr>
          <a:xfrm>
            <a:off x="2997180" y="1092205"/>
            <a:ext cx="352939" cy="215892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793979" y="3251128"/>
            <a:ext cx="1112280" cy="45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All Peripheral Interrupts</a:t>
            </a:r>
          </a:p>
        </p:txBody>
      </p:sp>
      <p:cxnSp>
        <p:nvCxnSpPr>
          <p:cNvPr id="122" name="Elbow Connector 121"/>
          <p:cNvCxnSpPr>
            <a:endCxn id="41" idx="1"/>
          </p:cNvCxnSpPr>
          <p:nvPr/>
        </p:nvCxnSpPr>
        <p:spPr>
          <a:xfrm rot="5400000" flipH="1" flipV="1">
            <a:off x="5032630" y="2079860"/>
            <a:ext cx="1193717" cy="114882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endCxn id="27" idx="1"/>
          </p:cNvCxnSpPr>
          <p:nvPr/>
        </p:nvCxnSpPr>
        <p:spPr>
          <a:xfrm>
            <a:off x="5055078" y="2759958"/>
            <a:ext cx="1148820" cy="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71277" y="86360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136</a:t>
            </a:r>
            <a:endParaRPr 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956998" y="86749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64</a:t>
            </a:r>
            <a:endParaRPr 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211514" y="2243363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256</a:t>
            </a:r>
            <a:endParaRPr 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070718" y="222220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32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070718" y="245707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949036" y="639369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cslr_intr_gpiomux_intrtr0.h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5240350" y="2263801"/>
            <a:ext cx="1229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cslr_intr_armss0.h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956330" y="2345313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2956330" y="2574254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348218" y="2437207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3105773" y="998500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369408" y="998500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2" idx="3"/>
            <a:endCxn id="109" idx="1"/>
          </p:cNvCxnSpPr>
          <p:nvPr/>
        </p:nvCxnSpPr>
        <p:spPr>
          <a:xfrm>
            <a:off x="2061579" y="3475607"/>
            <a:ext cx="732400" cy="4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32311" y="1371540"/>
            <a:ext cx="1151478" cy="45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GPIO (Main 1)</a:t>
            </a:r>
          </a:p>
        </p:txBody>
      </p:sp>
      <p:cxnSp>
        <p:nvCxnSpPr>
          <p:cNvPr id="86" name="Elbow Connector 85"/>
          <p:cNvCxnSpPr>
            <a:stCxn id="85" idx="3"/>
            <a:endCxn id="58" idx="2"/>
          </p:cNvCxnSpPr>
          <p:nvPr/>
        </p:nvCxnSpPr>
        <p:spPr>
          <a:xfrm flipV="1">
            <a:off x="1883789" y="1320804"/>
            <a:ext cx="910191" cy="27933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733888" y="1371540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86200" y="13839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66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4470379" y="3228274"/>
            <a:ext cx="1159109" cy="5029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IR</a:t>
            </a:r>
          </a:p>
          <a:p>
            <a:pPr algn="ctr"/>
            <a:r>
              <a:rPr lang="en-US" sz="1050" dirty="0" smtClean="0"/>
              <a:t>Main 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62471" y="3731193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cslr_intr_main_pulsar0_introuter0.h</a:t>
            </a:r>
          </a:p>
        </p:txBody>
      </p:sp>
      <p:cxnSp>
        <p:nvCxnSpPr>
          <p:cNvPr id="92" name="Elbow Connector 91"/>
          <p:cNvCxnSpPr>
            <a:stCxn id="109" idx="3"/>
            <a:endCxn id="89" idx="1"/>
          </p:cNvCxnSpPr>
          <p:nvPr/>
        </p:nvCxnSpPr>
        <p:spPr>
          <a:xfrm>
            <a:off x="3906259" y="3479727"/>
            <a:ext cx="564120" cy="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629488" y="3356623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*shared between R5 0/1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4700620" y="298584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256</a:t>
            </a:r>
            <a:endParaRPr lang="en-US" sz="1000" dirty="0"/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4987686" y="2996527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257239" y="3381454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006357" y="3273721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432</a:t>
            </a:r>
            <a:endParaRPr lang="en-US" sz="1000" dirty="0"/>
          </a:p>
        </p:txBody>
      </p:sp>
      <p:cxnSp>
        <p:nvCxnSpPr>
          <p:cNvPr id="100" name="Elbow Connector 99"/>
          <p:cNvCxnSpPr/>
          <p:nvPr/>
        </p:nvCxnSpPr>
        <p:spPr>
          <a:xfrm rot="16200000" flipV="1">
            <a:off x="3247458" y="2951054"/>
            <a:ext cx="598815" cy="13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5400000" flipH="1" flipV="1">
            <a:off x="3338485" y="2853007"/>
            <a:ext cx="84142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700998" y="2992668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224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466317" y="299660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224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135942" y="1721873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256 Direct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135942" y="2856450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256 Direct</a:t>
            </a:r>
            <a:endParaRPr lang="en-US" sz="1000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3484769" y="2821441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3685129" y="2830511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Connector 71"/>
          <p:cNvSpPr/>
          <p:nvPr/>
        </p:nvSpPr>
        <p:spPr>
          <a:xfrm>
            <a:off x="2844038" y="4114932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621181" y="4223079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From MCU Domain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53670" y="4533817"/>
            <a:ext cx="3403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</a:t>
            </a:r>
            <a:r>
              <a:rPr lang="en-US" sz="1000" dirty="0" err="1" smtClean="0"/>
              <a:t>slr</a:t>
            </a:r>
            <a:r>
              <a:rPr lang="en-US" sz="1000" dirty="0" smtClean="0"/>
              <a:t> files are present In </a:t>
            </a:r>
            <a:r>
              <a:rPr lang="en-US" sz="1000" dirty="0" err="1" smtClean="0"/>
              <a:t>pdk</a:t>
            </a:r>
            <a:r>
              <a:rPr lang="en-US" sz="1000" dirty="0" smtClean="0"/>
              <a:t>/packages/ti/csl/</a:t>
            </a:r>
            <a:r>
              <a:rPr lang="en-US" sz="1000" dirty="0" err="1" smtClean="0"/>
              <a:t>soc</a:t>
            </a:r>
            <a:r>
              <a:rPr lang="en-US" sz="1000" dirty="0" smtClean="0"/>
              <a:t>/j721e/</a:t>
            </a:r>
            <a:r>
              <a:rPr lang="en-US" sz="1000" dirty="0" err="1" smtClean="0"/>
              <a:t>src</a:t>
            </a:r>
            <a:endParaRPr lang="en-US" sz="1000" dirty="0"/>
          </a:p>
        </p:txBody>
      </p:sp>
      <p:sp>
        <p:nvSpPr>
          <p:cNvPr id="81" name="Flowchart: Connector 80"/>
          <p:cNvSpPr/>
          <p:nvPr/>
        </p:nvSpPr>
        <p:spPr>
          <a:xfrm>
            <a:off x="3505271" y="4108064"/>
            <a:ext cx="457200" cy="4572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Elbow Connector 81"/>
          <p:cNvCxnSpPr>
            <a:endCxn id="81" idx="0"/>
          </p:cNvCxnSpPr>
          <p:nvPr/>
        </p:nvCxnSpPr>
        <p:spPr>
          <a:xfrm rot="16200000" flipH="1">
            <a:off x="3537498" y="3911691"/>
            <a:ext cx="386396" cy="6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958429" y="4223079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To MCU </a:t>
            </a:r>
            <a:r>
              <a:rPr lang="en-US" sz="1000" dirty="0" smtClean="0"/>
              <a:t>Domain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8701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J721E Interrupt Architecture – </a:t>
            </a:r>
            <a:r>
              <a:rPr lang="en-US" sz="2400" dirty="0"/>
              <a:t>Main Domain: </a:t>
            </a:r>
            <a:r>
              <a:rPr lang="en-US" sz="2400" dirty="0" smtClean="0"/>
              <a:t>ARMSS1</a:t>
            </a:r>
            <a:endParaRPr lang="en-US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131" y="2006644"/>
            <a:ext cx="2379135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Main NAVSS</a:t>
            </a:r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863590" y="2319872"/>
            <a:ext cx="406401" cy="4571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IA0</a:t>
            </a:r>
          </a:p>
        </p:txBody>
      </p:sp>
      <p:cxnSp>
        <p:nvCxnSpPr>
          <p:cNvPr id="11" name="Elbow Connector 10"/>
          <p:cNvCxnSpPr>
            <a:stCxn id="9" idx="3"/>
            <a:endCxn id="14" idx="1"/>
          </p:cNvCxnSpPr>
          <p:nvPr/>
        </p:nvCxnSpPr>
        <p:spPr>
          <a:xfrm flipV="1">
            <a:off x="1269991" y="2548470"/>
            <a:ext cx="279310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49301" y="2319870"/>
            <a:ext cx="406401" cy="4571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7712" y="3031107"/>
            <a:ext cx="1303867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Main Domain Peripherals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32445" y="1286949"/>
            <a:ext cx="2010888" cy="2006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ARMSS1</a:t>
            </a:r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032444" y="1507081"/>
            <a:ext cx="927155" cy="156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VIM</a:t>
            </a:r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6203898" y="2531359"/>
            <a:ext cx="1653169" cy="457272"/>
            <a:chOff x="4087231" y="2362083"/>
            <a:chExt cx="1653169" cy="457272"/>
          </a:xfrm>
        </p:grpSpPr>
        <p:grpSp>
          <p:nvGrpSpPr>
            <p:cNvPr id="31" name="Group 30"/>
            <p:cNvGrpSpPr/>
            <p:nvPr/>
          </p:nvGrpSpPr>
          <p:grpSpPr>
            <a:xfrm>
              <a:off x="4087231" y="2362083"/>
              <a:ext cx="1653169" cy="457272"/>
              <a:chOff x="4087231" y="2362083"/>
              <a:chExt cx="1653169" cy="45727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198435" y="2362083"/>
                <a:ext cx="541965" cy="457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R5_1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087231" y="2362156"/>
                <a:ext cx="628727" cy="457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INT Core 1 </a:t>
                </a:r>
                <a:r>
                  <a:rPr lang="en-US" sz="800" dirty="0"/>
                  <a:t>(up to 512</a:t>
                </a:r>
                <a:r>
                  <a:rPr lang="en-US" sz="800" dirty="0" smtClean="0"/>
                  <a:t>)</a:t>
                </a:r>
                <a:endParaRPr lang="en-US" sz="800" dirty="0"/>
              </a:p>
            </p:txBody>
          </p:sp>
        </p:grpSp>
        <p:cxnSp>
          <p:nvCxnSpPr>
            <p:cNvPr id="28" name="Elbow Connector 27"/>
            <p:cNvCxnSpPr>
              <a:stCxn id="27" idx="3"/>
              <a:endCxn id="25" idx="1"/>
            </p:cNvCxnSpPr>
            <p:nvPr/>
          </p:nvCxnSpPr>
          <p:spPr>
            <a:xfrm flipV="1">
              <a:off x="4715958" y="2590683"/>
              <a:ext cx="482477" cy="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203898" y="1828738"/>
            <a:ext cx="1653169" cy="457272"/>
            <a:chOff x="4087231" y="2362083"/>
            <a:chExt cx="1653169" cy="457272"/>
          </a:xfrm>
        </p:grpSpPr>
        <p:grpSp>
          <p:nvGrpSpPr>
            <p:cNvPr id="38" name="Group 37"/>
            <p:cNvGrpSpPr/>
            <p:nvPr/>
          </p:nvGrpSpPr>
          <p:grpSpPr>
            <a:xfrm>
              <a:off x="4087231" y="2362083"/>
              <a:ext cx="1653169" cy="457272"/>
              <a:chOff x="4087231" y="2362083"/>
              <a:chExt cx="1653169" cy="45727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198435" y="2362083"/>
                <a:ext cx="541965" cy="457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R5_0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087231" y="2362156"/>
                <a:ext cx="628727" cy="457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INT Core 0 (up to 512)</a:t>
                </a:r>
              </a:p>
            </p:txBody>
          </p:sp>
        </p:grpSp>
        <p:cxnSp>
          <p:nvCxnSpPr>
            <p:cNvPr id="39" name="Elbow Connector 38"/>
            <p:cNvCxnSpPr>
              <a:stCxn id="41" idx="3"/>
              <a:endCxn id="40" idx="1"/>
            </p:cNvCxnSpPr>
            <p:nvPr/>
          </p:nvCxnSpPr>
          <p:spPr>
            <a:xfrm flipV="1">
              <a:off x="4715958" y="2590683"/>
              <a:ext cx="482477" cy="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2154712" y="2319760"/>
            <a:ext cx="757919" cy="228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287:256</a:t>
            </a:r>
            <a:endParaRPr lang="en-US" sz="1050" dirty="0"/>
          </a:p>
        </p:txBody>
      </p:sp>
      <p:sp>
        <p:nvSpPr>
          <p:cNvPr id="44" name="Rectangle 43"/>
          <p:cNvSpPr/>
          <p:nvPr/>
        </p:nvSpPr>
        <p:spPr>
          <a:xfrm>
            <a:off x="2154706" y="2548363"/>
            <a:ext cx="757919" cy="228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319:288</a:t>
            </a:r>
            <a:endParaRPr lang="en-US" sz="1050" dirty="0"/>
          </a:p>
        </p:txBody>
      </p:sp>
      <p:cxnSp>
        <p:nvCxnSpPr>
          <p:cNvPr id="47" name="Elbow Connector 46"/>
          <p:cNvCxnSpPr>
            <a:stCxn id="44" idx="3"/>
          </p:cNvCxnSpPr>
          <p:nvPr/>
        </p:nvCxnSpPr>
        <p:spPr>
          <a:xfrm>
            <a:off x="2912625" y="2662700"/>
            <a:ext cx="3291273" cy="2329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2" idx="3"/>
          </p:cNvCxnSpPr>
          <p:nvPr/>
        </p:nvCxnSpPr>
        <p:spPr>
          <a:xfrm flipV="1">
            <a:off x="2912631" y="1938867"/>
            <a:ext cx="3291267" cy="4952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8131" y="863605"/>
            <a:ext cx="1151478" cy="45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GPIO (Main 0)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590779" y="863605"/>
            <a:ext cx="406401" cy="4571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IR</a:t>
            </a:r>
          </a:p>
        </p:txBody>
      </p:sp>
      <p:cxnSp>
        <p:nvCxnSpPr>
          <p:cNvPr id="70" name="Elbow Connector 69"/>
          <p:cNvCxnSpPr>
            <a:stCxn id="57" idx="3"/>
            <a:endCxn id="58" idx="1"/>
          </p:cNvCxnSpPr>
          <p:nvPr/>
        </p:nvCxnSpPr>
        <p:spPr>
          <a:xfrm>
            <a:off x="1879609" y="1092204"/>
            <a:ext cx="71117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endCxn id="42" idx="1"/>
          </p:cNvCxnSpPr>
          <p:nvPr/>
        </p:nvCxnSpPr>
        <p:spPr>
          <a:xfrm flipV="1">
            <a:off x="1955702" y="2434097"/>
            <a:ext cx="199010" cy="11437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4" idx="3"/>
            <a:endCxn id="44" idx="1"/>
          </p:cNvCxnSpPr>
          <p:nvPr/>
        </p:nvCxnSpPr>
        <p:spPr>
          <a:xfrm>
            <a:off x="1955702" y="2548470"/>
            <a:ext cx="199004" cy="11423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8" idx="3"/>
            <a:endCxn id="109" idx="0"/>
          </p:cNvCxnSpPr>
          <p:nvPr/>
        </p:nvCxnSpPr>
        <p:spPr>
          <a:xfrm>
            <a:off x="2997180" y="1092205"/>
            <a:ext cx="352939" cy="215892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793979" y="3251128"/>
            <a:ext cx="1112280" cy="45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All Peripheral Interrupts</a:t>
            </a:r>
          </a:p>
        </p:txBody>
      </p:sp>
      <p:cxnSp>
        <p:nvCxnSpPr>
          <p:cNvPr id="122" name="Elbow Connector 121"/>
          <p:cNvCxnSpPr>
            <a:endCxn id="41" idx="1"/>
          </p:cNvCxnSpPr>
          <p:nvPr/>
        </p:nvCxnSpPr>
        <p:spPr>
          <a:xfrm rot="5400000" flipH="1" flipV="1">
            <a:off x="5032630" y="2079860"/>
            <a:ext cx="1193717" cy="114882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endCxn id="27" idx="1"/>
          </p:cNvCxnSpPr>
          <p:nvPr/>
        </p:nvCxnSpPr>
        <p:spPr>
          <a:xfrm>
            <a:off x="5055078" y="2759958"/>
            <a:ext cx="1148820" cy="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71277" y="86360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136</a:t>
            </a:r>
            <a:endParaRPr 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956998" y="86749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64</a:t>
            </a:r>
            <a:endParaRPr 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211514" y="2243363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256</a:t>
            </a:r>
            <a:endParaRPr 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070718" y="222220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32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070718" y="245707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949036" y="639369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cslr_intr_gpiomux_intrtr0.h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5240350" y="2263801"/>
            <a:ext cx="1229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cslr_intr_armss1.h</a:t>
            </a:r>
            <a:endParaRPr lang="en-US" sz="1000" dirty="0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956330" y="2345313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2956330" y="2574254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348218" y="2437207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3105773" y="998500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369408" y="998500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2" idx="3"/>
            <a:endCxn id="109" idx="1"/>
          </p:cNvCxnSpPr>
          <p:nvPr/>
        </p:nvCxnSpPr>
        <p:spPr>
          <a:xfrm>
            <a:off x="2061579" y="3475607"/>
            <a:ext cx="732400" cy="4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32311" y="1371540"/>
            <a:ext cx="1151478" cy="45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GPIO (Main 1)</a:t>
            </a:r>
          </a:p>
        </p:txBody>
      </p:sp>
      <p:cxnSp>
        <p:nvCxnSpPr>
          <p:cNvPr id="86" name="Elbow Connector 85"/>
          <p:cNvCxnSpPr>
            <a:stCxn id="85" idx="3"/>
            <a:endCxn id="58" idx="2"/>
          </p:cNvCxnSpPr>
          <p:nvPr/>
        </p:nvCxnSpPr>
        <p:spPr>
          <a:xfrm flipV="1">
            <a:off x="1883789" y="1320804"/>
            <a:ext cx="910191" cy="27933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733888" y="1371540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86200" y="13839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66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4470379" y="3228274"/>
            <a:ext cx="1159109" cy="5029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IR</a:t>
            </a:r>
          </a:p>
          <a:p>
            <a:pPr algn="ctr"/>
            <a:r>
              <a:rPr lang="en-US" sz="1050" dirty="0" smtClean="0"/>
              <a:t>Main 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62471" y="3731193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cslr_intr_main_pulsar1_introuter0.h</a:t>
            </a:r>
          </a:p>
        </p:txBody>
      </p:sp>
      <p:cxnSp>
        <p:nvCxnSpPr>
          <p:cNvPr id="92" name="Elbow Connector 91"/>
          <p:cNvCxnSpPr>
            <a:stCxn id="109" idx="3"/>
            <a:endCxn id="89" idx="1"/>
          </p:cNvCxnSpPr>
          <p:nvPr/>
        </p:nvCxnSpPr>
        <p:spPr>
          <a:xfrm>
            <a:off x="3906259" y="3479727"/>
            <a:ext cx="564120" cy="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629488" y="3356623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*shared between R5 0/1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4700620" y="298584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256</a:t>
            </a:r>
            <a:endParaRPr lang="en-US" sz="1000" dirty="0"/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4987686" y="2996527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257239" y="3381454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006357" y="3273721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432</a:t>
            </a:r>
            <a:endParaRPr lang="en-US" sz="1000" dirty="0"/>
          </a:p>
        </p:txBody>
      </p:sp>
      <p:cxnSp>
        <p:nvCxnSpPr>
          <p:cNvPr id="100" name="Elbow Connector 99"/>
          <p:cNvCxnSpPr/>
          <p:nvPr/>
        </p:nvCxnSpPr>
        <p:spPr>
          <a:xfrm rot="16200000" flipV="1">
            <a:off x="3247458" y="2951054"/>
            <a:ext cx="598815" cy="13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5400000" flipH="1" flipV="1">
            <a:off x="3338485" y="2853007"/>
            <a:ext cx="84142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700998" y="2992668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224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466317" y="299660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224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135942" y="1721873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256 Direct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135942" y="2856450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256 Direct</a:t>
            </a:r>
            <a:endParaRPr lang="en-US" sz="1000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3484769" y="2821441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3685129" y="2830511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53670" y="4533817"/>
            <a:ext cx="3403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</a:t>
            </a:r>
            <a:r>
              <a:rPr lang="en-US" sz="1000" dirty="0" err="1" smtClean="0"/>
              <a:t>slr</a:t>
            </a:r>
            <a:r>
              <a:rPr lang="en-US" sz="1000" dirty="0" smtClean="0"/>
              <a:t> files are present In </a:t>
            </a:r>
            <a:r>
              <a:rPr lang="en-US" sz="1000" dirty="0" err="1" smtClean="0"/>
              <a:t>pdk</a:t>
            </a:r>
            <a:r>
              <a:rPr lang="en-US" sz="1000" dirty="0" smtClean="0"/>
              <a:t>/packages/ti/csl/</a:t>
            </a:r>
            <a:r>
              <a:rPr lang="en-US" sz="1000" dirty="0" err="1" smtClean="0"/>
              <a:t>soc</a:t>
            </a:r>
            <a:r>
              <a:rPr lang="en-US" sz="1000" dirty="0" smtClean="0"/>
              <a:t>/j721e/</a:t>
            </a:r>
            <a:r>
              <a:rPr lang="en-US" sz="1000" dirty="0" err="1" smtClean="0"/>
              <a:t>src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2" idx="0"/>
          </p:cNvCxnSpPr>
          <p:nvPr/>
        </p:nvCxnSpPr>
        <p:spPr>
          <a:xfrm rot="5400000" flipH="1" flipV="1">
            <a:off x="2872609" y="3908355"/>
            <a:ext cx="406606" cy="65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/>
          <p:cNvSpPr/>
          <p:nvPr/>
        </p:nvSpPr>
        <p:spPr>
          <a:xfrm>
            <a:off x="2844038" y="4114932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621181" y="4223079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From MCU Domain</a:t>
            </a:r>
            <a:endParaRPr lang="en-US" sz="1000" dirty="0"/>
          </a:p>
        </p:txBody>
      </p:sp>
      <p:sp>
        <p:nvSpPr>
          <p:cNvPr id="101" name="Flowchart: Connector 100"/>
          <p:cNvSpPr/>
          <p:nvPr/>
        </p:nvSpPr>
        <p:spPr>
          <a:xfrm>
            <a:off x="3505271" y="4108064"/>
            <a:ext cx="457200" cy="4572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Elbow Connector 101"/>
          <p:cNvCxnSpPr>
            <a:endCxn id="101" idx="0"/>
          </p:cNvCxnSpPr>
          <p:nvPr/>
        </p:nvCxnSpPr>
        <p:spPr>
          <a:xfrm rot="16200000" flipH="1">
            <a:off x="3537498" y="3911691"/>
            <a:ext cx="386396" cy="6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958429" y="4223079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To MCU </a:t>
            </a:r>
            <a:r>
              <a:rPr lang="en-US" sz="1000" dirty="0" smtClean="0"/>
              <a:t>Domain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781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J721E Interrupt Architecture – </a:t>
            </a:r>
            <a:r>
              <a:rPr lang="en-US" sz="2400" dirty="0"/>
              <a:t>Main Domain: </a:t>
            </a:r>
            <a:r>
              <a:rPr lang="en-US" sz="2400" dirty="0" smtClean="0"/>
              <a:t>C66x 0/1</a:t>
            </a:r>
            <a:endParaRPr lang="en-US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131" y="2006644"/>
            <a:ext cx="2379135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Main NAVSS</a:t>
            </a:r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863590" y="2319872"/>
            <a:ext cx="406401" cy="4571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IA0</a:t>
            </a:r>
          </a:p>
        </p:txBody>
      </p:sp>
      <p:cxnSp>
        <p:nvCxnSpPr>
          <p:cNvPr id="11" name="Elbow Connector 10"/>
          <p:cNvCxnSpPr>
            <a:stCxn id="9" idx="3"/>
            <a:endCxn id="14" idx="1"/>
          </p:cNvCxnSpPr>
          <p:nvPr/>
        </p:nvCxnSpPr>
        <p:spPr>
          <a:xfrm flipV="1">
            <a:off x="1269991" y="2548470"/>
            <a:ext cx="279310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49301" y="2319870"/>
            <a:ext cx="406401" cy="4571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7712" y="3031107"/>
            <a:ext cx="1303867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Main Domain Peripherals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32445" y="1286949"/>
            <a:ext cx="2010888" cy="81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C66x 0</a:t>
            </a:r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</p:txBody>
      </p:sp>
      <p:grpSp>
        <p:nvGrpSpPr>
          <p:cNvPr id="37" name="Group 36"/>
          <p:cNvGrpSpPr/>
          <p:nvPr/>
        </p:nvGrpSpPr>
        <p:grpSpPr>
          <a:xfrm>
            <a:off x="6186964" y="1532393"/>
            <a:ext cx="1653169" cy="457272"/>
            <a:chOff x="4087231" y="2362083"/>
            <a:chExt cx="1653169" cy="457272"/>
          </a:xfrm>
        </p:grpSpPr>
        <p:grpSp>
          <p:nvGrpSpPr>
            <p:cNvPr id="38" name="Group 37"/>
            <p:cNvGrpSpPr/>
            <p:nvPr/>
          </p:nvGrpSpPr>
          <p:grpSpPr>
            <a:xfrm>
              <a:off x="4087231" y="2362083"/>
              <a:ext cx="1653169" cy="457272"/>
              <a:chOff x="4087231" y="2362083"/>
              <a:chExt cx="1653169" cy="45727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198435" y="2362083"/>
                <a:ext cx="541965" cy="457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C66x Core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087231" y="2362156"/>
                <a:ext cx="628727" cy="457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INTC</a:t>
                </a:r>
              </a:p>
              <a:p>
                <a:pPr algn="ctr"/>
                <a:r>
                  <a:rPr lang="en-US" sz="800" dirty="0" smtClean="0"/>
                  <a:t>128 (30 internal)</a:t>
                </a:r>
              </a:p>
            </p:txBody>
          </p:sp>
        </p:grpSp>
        <p:cxnSp>
          <p:nvCxnSpPr>
            <p:cNvPr id="39" name="Elbow Connector 38"/>
            <p:cNvCxnSpPr>
              <a:stCxn id="41" idx="3"/>
              <a:endCxn id="40" idx="1"/>
            </p:cNvCxnSpPr>
            <p:nvPr/>
          </p:nvCxnSpPr>
          <p:spPr>
            <a:xfrm flipV="1">
              <a:off x="4715958" y="2590683"/>
              <a:ext cx="482477" cy="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2154712" y="2319760"/>
            <a:ext cx="757919" cy="228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351:320</a:t>
            </a:r>
            <a:endParaRPr lang="en-US" sz="1050" dirty="0"/>
          </a:p>
        </p:txBody>
      </p:sp>
      <p:sp>
        <p:nvSpPr>
          <p:cNvPr id="44" name="Rectangle 43"/>
          <p:cNvSpPr/>
          <p:nvPr/>
        </p:nvSpPr>
        <p:spPr>
          <a:xfrm>
            <a:off x="2154706" y="2548363"/>
            <a:ext cx="757919" cy="228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383:352</a:t>
            </a:r>
            <a:endParaRPr lang="en-US" sz="1050" dirty="0"/>
          </a:p>
        </p:txBody>
      </p:sp>
      <p:sp>
        <p:nvSpPr>
          <p:cNvPr id="57" name="Rectangle 56"/>
          <p:cNvSpPr/>
          <p:nvPr/>
        </p:nvSpPr>
        <p:spPr>
          <a:xfrm>
            <a:off x="728131" y="863605"/>
            <a:ext cx="1151478" cy="45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GPIO (Main 0)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590779" y="863605"/>
            <a:ext cx="406401" cy="4571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IR</a:t>
            </a:r>
          </a:p>
        </p:txBody>
      </p:sp>
      <p:cxnSp>
        <p:nvCxnSpPr>
          <p:cNvPr id="70" name="Elbow Connector 69"/>
          <p:cNvCxnSpPr>
            <a:stCxn id="57" idx="3"/>
            <a:endCxn id="58" idx="1"/>
          </p:cNvCxnSpPr>
          <p:nvPr/>
        </p:nvCxnSpPr>
        <p:spPr>
          <a:xfrm>
            <a:off x="1879609" y="1092204"/>
            <a:ext cx="71117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endCxn id="42" idx="1"/>
          </p:cNvCxnSpPr>
          <p:nvPr/>
        </p:nvCxnSpPr>
        <p:spPr>
          <a:xfrm flipV="1">
            <a:off x="1955702" y="2434097"/>
            <a:ext cx="199010" cy="11437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4" idx="3"/>
            <a:endCxn id="44" idx="1"/>
          </p:cNvCxnSpPr>
          <p:nvPr/>
        </p:nvCxnSpPr>
        <p:spPr>
          <a:xfrm>
            <a:off x="1955702" y="2548470"/>
            <a:ext cx="199004" cy="11423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8" idx="3"/>
            <a:endCxn id="109" idx="0"/>
          </p:cNvCxnSpPr>
          <p:nvPr/>
        </p:nvCxnSpPr>
        <p:spPr>
          <a:xfrm>
            <a:off x="2997180" y="1092205"/>
            <a:ext cx="352939" cy="215892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793979" y="3251128"/>
            <a:ext cx="1112280" cy="45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All Peripheral Interrupts</a:t>
            </a:r>
          </a:p>
        </p:txBody>
      </p:sp>
      <p:cxnSp>
        <p:nvCxnSpPr>
          <p:cNvPr id="122" name="Elbow Connector 121"/>
          <p:cNvCxnSpPr>
            <a:stCxn id="89" idx="3"/>
            <a:endCxn id="41" idx="1"/>
          </p:cNvCxnSpPr>
          <p:nvPr/>
        </p:nvCxnSpPr>
        <p:spPr>
          <a:xfrm>
            <a:off x="5438299" y="1758300"/>
            <a:ext cx="748665" cy="27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71277" y="86360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136</a:t>
            </a:r>
            <a:endParaRPr 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956998" y="86749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64</a:t>
            </a:r>
            <a:endParaRPr 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211514" y="2243363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256</a:t>
            </a:r>
            <a:endParaRPr 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070718" y="222220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32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070718" y="245707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949036" y="639369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cslr_intr_gpiomux_intrtr0.h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186964" y="1024967"/>
            <a:ext cx="1609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cslr_intr_c66_corepac0.h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956330" y="2345313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2956330" y="2574254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348218" y="2437207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3105773" y="998500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369408" y="998500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2" idx="3"/>
            <a:endCxn id="109" idx="1"/>
          </p:cNvCxnSpPr>
          <p:nvPr/>
        </p:nvCxnSpPr>
        <p:spPr>
          <a:xfrm>
            <a:off x="2061579" y="3475607"/>
            <a:ext cx="732400" cy="4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32311" y="1371540"/>
            <a:ext cx="1151478" cy="45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GPIO (Main 1)</a:t>
            </a:r>
          </a:p>
        </p:txBody>
      </p:sp>
      <p:cxnSp>
        <p:nvCxnSpPr>
          <p:cNvPr id="86" name="Elbow Connector 85"/>
          <p:cNvCxnSpPr>
            <a:stCxn id="85" idx="3"/>
            <a:endCxn id="58" idx="2"/>
          </p:cNvCxnSpPr>
          <p:nvPr/>
        </p:nvCxnSpPr>
        <p:spPr>
          <a:xfrm flipV="1">
            <a:off x="1883789" y="1320804"/>
            <a:ext cx="910191" cy="27933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733888" y="1371540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86200" y="13839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66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4639733" y="1469500"/>
            <a:ext cx="798566" cy="577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IR</a:t>
            </a:r>
          </a:p>
          <a:p>
            <a:pPr algn="ctr"/>
            <a:r>
              <a:rPr lang="en-US" sz="1050" dirty="0" smtClean="0"/>
              <a:t>C66x 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24138" y="1234575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cslr_intr_c66_0_introuter0.h</a:t>
            </a:r>
          </a:p>
        </p:txBody>
      </p:sp>
      <p:cxnSp>
        <p:nvCxnSpPr>
          <p:cNvPr id="92" name="Elbow Connector 91"/>
          <p:cNvCxnSpPr>
            <a:stCxn id="109" idx="3"/>
            <a:endCxn id="89" idx="1"/>
          </p:cNvCxnSpPr>
          <p:nvPr/>
        </p:nvCxnSpPr>
        <p:spPr>
          <a:xfrm flipV="1">
            <a:off x="3906259" y="1758300"/>
            <a:ext cx="733474" cy="17214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032439" y="2480790"/>
            <a:ext cx="2010888" cy="81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C66x 1</a:t>
            </a:r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</p:txBody>
      </p:sp>
      <p:grpSp>
        <p:nvGrpSpPr>
          <p:cNvPr id="61" name="Group 60"/>
          <p:cNvGrpSpPr/>
          <p:nvPr/>
        </p:nvGrpSpPr>
        <p:grpSpPr>
          <a:xfrm>
            <a:off x="6186958" y="2726234"/>
            <a:ext cx="1653169" cy="457272"/>
            <a:chOff x="4087231" y="2362083"/>
            <a:chExt cx="1653169" cy="457272"/>
          </a:xfrm>
        </p:grpSpPr>
        <p:grpSp>
          <p:nvGrpSpPr>
            <p:cNvPr id="62" name="Group 61"/>
            <p:cNvGrpSpPr/>
            <p:nvPr/>
          </p:nvGrpSpPr>
          <p:grpSpPr>
            <a:xfrm>
              <a:off x="4087231" y="2362083"/>
              <a:ext cx="1653169" cy="457272"/>
              <a:chOff x="4087231" y="2362083"/>
              <a:chExt cx="1653169" cy="457272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5198435" y="2362083"/>
                <a:ext cx="541965" cy="457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C66x Core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087231" y="2362156"/>
                <a:ext cx="628727" cy="457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INTC</a:t>
                </a:r>
              </a:p>
              <a:p>
                <a:pPr algn="ctr"/>
                <a:r>
                  <a:rPr lang="en-US" sz="800" dirty="0"/>
                  <a:t>128 (30 internal)</a:t>
                </a:r>
                <a:endParaRPr lang="en-US" sz="800" dirty="0" smtClean="0"/>
              </a:p>
            </p:txBody>
          </p:sp>
        </p:grpSp>
        <p:cxnSp>
          <p:nvCxnSpPr>
            <p:cNvPr id="63" name="Elbow Connector 62"/>
            <p:cNvCxnSpPr>
              <a:stCxn id="65" idx="3"/>
              <a:endCxn id="64" idx="1"/>
            </p:cNvCxnSpPr>
            <p:nvPr/>
          </p:nvCxnSpPr>
          <p:spPr>
            <a:xfrm flipV="1">
              <a:off x="4715958" y="2590683"/>
              <a:ext cx="482477" cy="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313958" y="3335562"/>
            <a:ext cx="1609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cslr_intr_c66_corepac1.h</a:t>
            </a:r>
          </a:p>
        </p:txBody>
      </p:sp>
      <p:cxnSp>
        <p:nvCxnSpPr>
          <p:cNvPr id="67" name="Elbow Connector 66"/>
          <p:cNvCxnSpPr>
            <a:stCxn id="78" idx="3"/>
            <a:endCxn id="65" idx="1"/>
          </p:cNvCxnSpPr>
          <p:nvPr/>
        </p:nvCxnSpPr>
        <p:spPr>
          <a:xfrm flipV="1">
            <a:off x="5429826" y="2954907"/>
            <a:ext cx="757132" cy="57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639733" y="2671808"/>
            <a:ext cx="790093" cy="577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IR</a:t>
            </a:r>
          </a:p>
          <a:p>
            <a:pPr algn="ctr"/>
            <a:r>
              <a:rPr lang="en-US" sz="1050" dirty="0" smtClean="0"/>
              <a:t>C66x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24138" y="3276568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cslr_intr_c66_1_introuter0.h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42" idx="3"/>
          </p:cNvCxnSpPr>
          <p:nvPr/>
        </p:nvCxnSpPr>
        <p:spPr>
          <a:xfrm flipV="1">
            <a:off x="2912631" y="1600139"/>
            <a:ext cx="1727102" cy="8339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4" idx="3"/>
          </p:cNvCxnSpPr>
          <p:nvPr/>
        </p:nvCxnSpPr>
        <p:spPr>
          <a:xfrm>
            <a:off x="2912625" y="2662700"/>
            <a:ext cx="1727108" cy="1063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109" idx="3"/>
            <a:endCxn id="78" idx="1"/>
          </p:cNvCxnSpPr>
          <p:nvPr/>
        </p:nvCxnSpPr>
        <p:spPr>
          <a:xfrm flipV="1">
            <a:off x="3906259" y="2960608"/>
            <a:ext cx="733474" cy="5191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24138" y="156677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400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5413968" y="155830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97</a:t>
            </a:r>
            <a:endParaRPr 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4215665" y="277754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400</a:t>
            </a:r>
            <a:endParaRPr 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5405495" y="276907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97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153670" y="4533817"/>
            <a:ext cx="3403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</a:t>
            </a:r>
            <a:r>
              <a:rPr lang="en-US" sz="1000" dirty="0" err="1" smtClean="0"/>
              <a:t>slr</a:t>
            </a:r>
            <a:r>
              <a:rPr lang="en-US" sz="1000" dirty="0" smtClean="0"/>
              <a:t> files are present In </a:t>
            </a:r>
            <a:r>
              <a:rPr lang="en-US" sz="1000" dirty="0" err="1" smtClean="0"/>
              <a:t>pdk</a:t>
            </a:r>
            <a:r>
              <a:rPr lang="en-US" sz="1000" dirty="0" smtClean="0"/>
              <a:t>/packages/ti/csl/</a:t>
            </a:r>
            <a:r>
              <a:rPr lang="en-US" sz="1000" dirty="0" err="1" smtClean="0"/>
              <a:t>soc</a:t>
            </a:r>
            <a:r>
              <a:rPr lang="en-US" sz="1000" dirty="0" smtClean="0"/>
              <a:t>/j721e/</a:t>
            </a:r>
            <a:r>
              <a:rPr lang="en-US" sz="1000" dirty="0" err="1" smtClean="0"/>
              <a:t>src</a:t>
            </a:r>
            <a:endParaRPr lang="en-US" sz="1000" dirty="0"/>
          </a:p>
        </p:txBody>
      </p:sp>
      <p:cxnSp>
        <p:nvCxnSpPr>
          <p:cNvPr id="68" name="Elbow Connector 67"/>
          <p:cNvCxnSpPr>
            <a:stCxn id="72" idx="0"/>
          </p:cNvCxnSpPr>
          <p:nvPr/>
        </p:nvCxnSpPr>
        <p:spPr>
          <a:xfrm rot="5400000" flipH="1" flipV="1">
            <a:off x="2872609" y="3908355"/>
            <a:ext cx="406606" cy="65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Connector 71"/>
          <p:cNvSpPr/>
          <p:nvPr/>
        </p:nvSpPr>
        <p:spPr>
          <a:xfrm>
            <a:off x="2844038" y="4114932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621181" y="4223079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From MCU Domain</a:t>
            </a:r>
            <a:endParaRPr lang="en-US" sz="1000" dirty="0"/>
          </a:p>
        </p:txBody>
      </p:sp>
      <p:sp>
        <p:nvSpPr>
          <p:cNvPr id="101" name="Flowchart: Connector 100"/>
          <p:cNvSpPr/>
          <p:nvPr/>
        </p:nvSpPr>
        <p:spPr>
          <a:xfrm>
            <a:off x="3505271" y="4108064"/>
            <a:ext cx="457200" cy="4572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Elbow Connector 101"/>
          <p:cNvCxnSpPr>
            <a:endCxn id="101" idx="0"/>
          </p:cNvCxnSpPr>
          <p:nvPr/>
        </p:nvCxnSpPr>
        <p:spPr>
          <a:xfrm rot="16200000" flipH="1">
            <a:off x="3537498" y="3911691"/>
            <a:ext cx="386396" cy="6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958429" y="4223079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To MCU </a:t>
            </a:r>
            <a:r>
              <a:rPr lang="en-US" sz="1000" dirty="0" smtClean="0"/>
              <a:t>Domain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538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J721E Interrupt Architecture – </a:t>
            </a:r>
            <a:r>
              <a:rPr lang="en-US" sz="2400" dirty="0"/>
              <a:t>Main Domain: </a:t>
            </a:r>
            <a:r>
              <a:rPr lang="en-US" sz="2400" dirty="0" smtClean="0"/>
              <a:t>A72/C7x</a:t>
            </a:r>
            <a:endParaRPr lang="en-US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58905"/>
            <a:ext cx="2133600" cy="154781"/>
          </a:xfrm>
        </p:spPr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131" y="2006644"/>
            <a:ext cx="2379135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Main NAVSS</a:t>
            </a:r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863590" y="2319872"/>
            <a:ext cx="406401" cy="4571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IA0</a:t>
            </a:r>
          </a:p>
        </p:txBody>
      </p:sp>
      <p:cxnSp>
        <p:nvCxnSpPr>
          <p:cNvPr id="11" name="Elbow Connector 10"/>
          <p:cNvCxnSpPr>
            <a:stCxn id="9" idx="3"/>
            <a:endCxn id="14" idx="1"/>
          </p:cNvCxnSpPr>
          <p:nvPr/>
        </p:nvCxnSpPr>
        <p:spPr>
          <a:xfrm flipV="1">
            <a:off x="1269991" y="2548470"/>
            <a:ext cx="279310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49301" y="2319870"/>
            <a:ext cx="406401" cy="4571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7712" y="3031107"/>
            <a:ext cx="1303867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Main Domain Peripherals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32445" y="1202279"/>
            <a:ext cx="2010888" cy="250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Compute Cluster</a:t>
            </a:r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032444" y="1422411"/>
            <a:ext cx="927155" cy="664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GIC500</a:t>
            </a:r>
          </a:p>
          <a:p>
            <a:pPr algn="ctr"/>
            <a:r>
              <a:rPr lang="en-US" sz="1050" dirty="0" smtClean="0"/>
              <a:t>SPI [991:32]</a:t>
            </a:r>
            <a:endParaRPr lang="en-US" sz="1050" dirty="0"/>
          </a:p>
        </p:txBody>
      </p:sp>
      <p:sp>
        <p:nvSpPr>
          <p:cNvPr id="42" name="Rectangle 41"/>
          <p:cNvSpPr/>
          <p:nvPr/>
        </p:nvSpPr>
        <p:spPr>
          <a:xfrm>
            <a:off x="2154712" y="2438298"/>
            <a:ext cx="757919" cy="228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191:0</a:t>
            </a:r>
            <a:endParaRPr lang="en-US" sz="1050" dirty="0"/>
          </a:p>
        </p:txBody>
      </p:sp>
      <p:cxnSp>
        <p:nvCxnSpPr>
          <p:cNvPr id="51" name="Elbow Connector 50"/>
          <p:cNvCxnSpPr>
            <a:stCxn id="42" idx="3"/>
          </p:cNvCxnSpPr>
          <p:nvPr/>
        </p:nvCxnSpPr>
        <p:spPr>
          <a:xfrm flipV="1">
            <a:off x="2912631" y="1568100"/>
            <a:ext cx="3119814" cy="9845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8131" y="863605"/>
            <a:ext cx="1151478" cy="45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GPIO (Main 0)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590779" y="863605"/>
            <a:ext cx="406401" cy="4571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IR</a:t>
            </a:r>
          </a:p>
        </p:txBody>
      </p:sp>
      <p:cxnSp>
        <p:nvCxnSpPr>
          <p:cNvPr id="70" name="Elbow Connector 69"/>
          <p:cNvCxnSpPr>
            <a:stCxn id="57" idx="3"/>
            <a:endCxn id="58" idx="1"/>
          </p:cNvCxnSpPr>
          <p:nvPr/>
        </p:nvCxnSpPr>
        <p:spPr>
          <a:xfrm>
            <a:off x="1879609" y="1092204"/>
            <a:ext cx="71117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14" idx="3"/>
            <a:endCxn id="42" idx="1"/>
          </p:cNvCxnSpPr>
          <p:nvPr/>
        </p:nvCxnSpPr>
        <p:spPr>
          <a:xfrm>
            <a:off x="1955702" y="2548470"/>
            <a:ext cx="199010" cy="416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8" idx="3"/>
            <a:endCxn id="109" idx="0"/>
          </p:cNvCxnSpPr>
          <p:nvPr/>
        </p:nvCxnSpPr>
        <p:spPr>
          <a:xfrm>
            <a:off x="2997180" y="1092205"/>
            <a:ext cx="352939" cy="215892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793979" y="3251128"/>
            <a:ext cx="1112280" cy="45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All Peripheral Interrupts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171277" y="86360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136</a:t>
            </a:r>
            <a:endParaRPr 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956998" y="86749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64</a:t>
            </a:r>
            <a:endParaRPr 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211514" y="2243363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256</a:t>
            </a:r>
            <a:endParaRPr 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019916" y="235767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192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949036" y="639369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cslr_intr_gpiomux_intrtr0.h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5210213" y="151364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cslr_intr_gic0.h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956330" y="2438450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348218" y="2437207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3105773" y="998500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369408" y="998500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2" idx="3"/>
            <a:endCxn id="109" idx="1"/>
          </p:cNvCxnSpPr>
          <p:nvPr/>
        </p:nvCxnSpPr>
        <p:spPr>
          <a:xfrm>
            <a:off x="2061579" y="3475607"/>
            <a:ext cx="732400" cy="4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32311" y="1371540"/>
            <a:ext cx="1151478" cy="45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GPIO (Main 1)</a:t>
            </a:r>
          </a:p>
        </p:txBody>
      </p:sp>
      <p:cxnSp>
        <p:nvCxnSpPr>
          <p:cNvPr id="86" name="Elbow Connector 85"/>
          <p:cNvCxnSpPr>
            <a:stCxn id="85" idx="3"/>
            <a:endCxn id="58" idx="2"/>
          </p:cNvCxnSpPr>
          <p:nvPr/>
        </p:nvCxnSpPr>
        <p:spPr>
          <a:xfrm flipV="1">
            <a:off x="1883789" y="1320804"/>
            <a:ext cx="910191" cy="27933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733888" y="1371540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86200" y="13839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66</a:t>
            </a:r>
            <a:endParaRPr lang="en-US" sz="1000" dirty="0"/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4257239" y="3381454"/>
            <a:ext cx="122855" cy="19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09" idx="3"/>
            <a:endCxn id="24" idx="1"/>
          </p:cNvCxnSpPr>
          <p:nvPr/>
        </p:nvCxnSpPr>
        <p:spPr>
          <a:xfrm flipV="1">
            <a:off x="3906259" y="1754704"/>
            <a:ext cx="2126185" cy="17250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298168" y="1523926"/>
            <a:ext cx="626632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Dual A72 </a:t>
            </a:r>
            <a:r>
              <a:rPr lang="en-US" sz="800" dirty="0" err="1" smtClean="0"/>
              <a:t>Corepac</a:t>
            </a:r>
            <a:endParaRPr lang="en-US" sz="800" dirty="0" smtClean="0"/>
          </a:p>
        </p:txBody>
      </p:sp>
      <p:cxnSp>
        <p:nvCxnSpPr>
          <p:cNvPr id="93" name="Elbow Connector 92"/>
          <p:cNvCxnSpPr>
            <a:stCxn id="24" idx="3"/>
            <a:endCxn id="82" idx="1"/>
          </p:cNvCxnSpPr>
          <p:nvPr/>
        </p:nvCxnSpPr>
        <p:spPr>
          <a:xfrm flipV="1">
            <a:off x="6959599" y="1752526"/>
            <a:ext cx="338569" cy="21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032438" y="2226770"/>
            <a:ext cx="927155" cy="135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CLEC</a:t>
            </a:r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 smtClean="0"/>
          </a:p>
        </p:txBody>
      </p:sp>
      <p:sp>
        <p:nvSpPr>
          <p:cNvPr id="102" name="Rectangle 101"/>
          <p:cNvSpPr/>
          <p:nvPr/>
        </p:nvSpPr>
        <p:spPr>
          <a:xfrm>
            <a:off x="7298162" y="2235148"/>
            <a:ext cx="626632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C7x </a:t>
            </a:r>
            <a:r>
              <a:rPr lang="en-US" sz="800" dirty="0" err="1" smtClean="0"/>
              <a:t>Corepac</a:t>
            </a:r>
            <a:endParaRPr lang="en-US" sz="800" dirty="0" smtClean="0"/>
          </a:p>
        </p:txBody>
      </p:sp>
      <p:cxnSp>
        <p:nvCxnSpPr>
          <p:cNvPr id="104" name="Elbow Connector 103"/>
          <p:cNvCxnSpPr>
            <a:endCxn id="102" idx="1"/>
          </p:cNvCxnSpPr>
          <p:nvPr/>
        </p:nvCxnSpPr>
        <p:spPr>
          <a:xfrm flipV="1">
            <a:off x="6959593" y="2463748"/>
            <a:ext cx="338569" cy="717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42" idx="3"/>
          </p:cNvCxnSpPr>
          <p:nvPr/>
        </p:nvCxnSpPr>
        <p:spPr>
          <a:xfrm>
            <a:off x="2912631" y="2552635"/>
            <a:ext cx="3119807" cy="3497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9" idx="3"/>
          </p:cNvCxnSpPr>
          <p:nvPr/>
        </p:nvCxnSpPr>
        <p:spPr>
          <a:xfrm flipV="1">
            <a:off x="3906259" y="2683070"/>
            <a:ext cx="2126179" cy="7966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16200000">
            <a:off x="4823890" y="28071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cslr_intr_compute_cluster0.h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162" y="2878675"/>
            <a:ext cx="626632" cy="30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DRU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7298162" y="3256726"/>
            <a:ext cx="626632" cy="30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MSMC</a:t>
            </a:r>
          </a:p>
        </p:txBody>
      </p:sp>
      <p:cxnSp>
        <p:nvCxnSpPr>
          <p:cNvPr id="119" name="Elbow Connector 118"/>
          <p:cNvCxnSpPr>
            <a:stCxn id="117" idx="1"/>
          </p:cNvCxnSpPr>
          <p:nvPr/>
        </p:nvCxnSpPr>
        <p:spPr>
          <a:xfrm rot="10800000" flipV="1">
            <a:off x="6959600" y="3030838"/>
            <a:ext cx="338562" cy="1521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18" idx="1"/>
          </p:cNvCxnSpPr>
          <p:nvPr/>
        </p:nvCxnSpPr>
        <p:spPr>
          <a:xfrm rot="10800000">
            <a:off x="6959600" y="3256726"/>
            <a:ext cx="338562" cy="1521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 rot="16200000">
            <a:off x="5895153" y="2529923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SOC </a:t>
            </a:r>
            <a:r>
              <a:rPr lang="en-US" sz="800" dirty="0" smtClean="0"/>
              <a:t>IN</a:t>
            </a:r>
          </a:p>
          <a:p>
            <a:pPr algn="ctr"/>
            <a:r>
              <a:rPr lang="en-US" sz="800" dirty="0" smtClean="0"/>
              <a:t>[959:0]</a:t>
            </a:r>
            <a:endParaRPr lang="en-US" sz="800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6676189" y="2451325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</a:t>
            </a:r>
            <a:endParaRPr lang="en-US" sz="800" dirty="0"/>
          </a:p>
        </p:txBody>
      </p:sp>
      <p:cxnSp>
        <p:nvCxnSpPr>
          <p:cNvPr id="133" name="Elbow Connector 132"/>
          <p:cNvCxnSpPr>
            <a:stCxn id="102" idx="2"/>
          </p:cNvCxnSpPr>
          <p:nvPr/>
        </p:nvCxnSpPr>
        <p:spPr>
          <a:xfrm rot="5400000">
            <a:off x="7243178" y="2408769"/>
            <a:ext cx="84722" cy="65187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 rot="16200000">
            <a:off x="6708242" y="270107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</a:t>
            </a:r>
            <a:endParaRPr lang="en-US" sz="800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6708242" y="312796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</a:t>
            </a:r>
            <a:endParaRPr lang="en-US" sz="800" dirty="0"/>
          </a:p>
        </p:txBody>
      </p:sp>
      <p:sp>
        <p:nvSpPr>
          <p:cNvPr id="137" name="TextBox 136"/>
          <p:cNvSpPr txBox="1"/>
          <p:nvPr/>
        </p:nvSpPr>
        <p:spPr>
          <a:xfrm rot="16200000">
            <a:off x="5875344" y="3109515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SOC OUT</a:t>
            </a:r>
          </a:p>
          <a:p>
            <a:pPr algn="ctr"/>
            <a:r>
              <a:rPr lang="en-US" sz="800" dirty="0" smtClean="0"/>
              <a:t>[63:0]</a:t>
            </a:r>
            <a:endParaRPr lang="en-US" sz="800" dirty="0"/>
          </a:p>
        </p:txBody>
      </p:sp>
      <p:cxnSp>
        <p:nvCxnSpPr>
          <p:cNvPr id="138" name="Elbow Connector 137"/>
          <p:cNvCxnSpPr>
            <a:stCxn id="137" idx="0"/>
          </p:cNvCxnSpPr>
          <p:nvPr/>
        </p:nvCxnSpPr>
        <p:spPr>
          <a:xfrm rot="10800000" flipV="1">
            <a:off x="3906261" y="3278792"/>
            <a:ext cx="2126178" cy="326372"/>
          </a:xfrm>
          <a:prstGeom prst="bentConnector3">
            <a:avLst>
              <a:gd name="adj1" fmla="val 3287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53670" y="4533817"/>
            <a:ext cx="3403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</a:t>
            </a:r>
            <a:r>
              <a:rPr lang="en-US" sz="1000" dirty="0" err="1" smtClean="0"/>
              <a:t>slr</a:t>
            </a:r>
            <a:r>
              <a:rPr lang="en-US" sz="1000" dirty="0" smtClean="0"/>
              <a:t> files are present In </a:t>
            </a:r>
            <a:r>
              <a:rPr lang="en-US" sz="1000" dirty="0" err="1" smtClean="0"/>
              <a:t>pdk</a:t>
            </a:r>
            <a:r>
              <a:rPr lang="en-US" sz="1000" dirty="0" smtClean="0"/>
              <a:t>/packages/ti/csl/</a:t>
            </a:r>
            <a:r>
              <a:rPr lang="en-US" sz="1000" dirty="0" err="1" smtClean="0"/>
              <a:t>soc</a:t>
            </a:r>
            <a:r>
              <a:rPr lang="en-US" sz="1000" dirty="0" smtClean="0"/>
              <a:t>/j721e/</a:t>
            </a:r>
            <a:r>
              <a:rPr lang="en-US" sz="1000" dirty="0" err="1" smtClean="0"/>
              <a:t>src</a:t>
            </a:r>
            <a:endParaRPr lang="en-US" sz="1000" dirty="0"/>
          </a:p>
        </p:txBody>
      </p:sp>
      <p:cxnSp>
        <p:nvCxnSpPr>
          <p:cNvPr id="60" name="Elbow Connector 59"/>
          <p:cNvCxnSpPr>
            <a:stCxn id="61" idx="0"/>
          </p:cNvCxnSpPr>
          <p:nvPr/>
        </p:nvCxnSpPr>
        <p:spPr>
          <a:xfrm rot="5400000" flipH="1" flipV="1">
            <a:off x="2872609" y="3908355"/>
            <a:ext cx="406606" cy="65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/>
          <p:cNvSpPr/>
          <p:nvPr/>
        </p:nvSpPr>
        <p:spPr>
          <a:xfrm>
            <a:off x="2844038" y="4114932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621181" y="4223079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From MCU Domain</a:t>
            </a:r>
            <a:endParaRPr lang="en-US" sz="1000" dirty="0"/>
          </a:p>
        </p:txBody>
      </p:sp>
      <p:sp>
        <p:nvSpPr>
          <p:cNvPr id="63" name="Flowchart: Connector 62"/>
          <p:cNvSpPr/>
          <p:nvPr/>
        </p:nvSpPr>
        <p:spPr>
          <a:xfrm>
            <a:off x="3505271" y="4108064"/>
            <a:ext cx="457200" cy="4572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63" idx="0"/>
          </p:cNvCxnSpPr>
          <p:nvPr/>
        </p:nvCxnSpPr>
        <p:spPr>
          <a:xfrm rot="16200000" flipH="1">
            <a:off x="3537498" y="3911691"/>
            <a:ext cx="386396" cy="6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58429" y="4223079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To MCU </a:t>
            </a:r>
            <a:r>
              <a:rPr lang="en-US" sz="1000" dirty="0" smtClean="0"/>
              <a:t>Domain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652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FinalPowerpoint">
  <a:themeElements>
    <a:clrScheme name="1_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1_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48159</TotalTime>
  <Words>632</Words>
  <Application>Microsoft Office PowerPoint</Application>
  <PresentationFormat>On-screen Show (16:9)</PresentationFormat>
  <Paragraphs>329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FinalPowerpoint</vt:lpstr>
      <vt:lpstr>2_FinalPowerpoint</vt:lpstr>
      <vt:lpstr>3_FinalPowerpoint</vt:lpstr>
      <vt:lpstr>4_FinalPowerpoint</vt:lpstr>
      <vt:lpstr>J7 Interrupt Architecture  K3 Processors 18th March 2019 V1.0 </vt:lpstr>
      <vt:lpstr>Agenda</vt:lpstr>
      <vt:lpstr>Interrupt Aggregator (IA)</vt:lpstr>
      <vt:lpstr>Interrupt Router (IR)</vt:lpstr>
      <vt:lpstr>J721E Interrupt Architecture – MCU/Wakeup Domain</vt:lpstr>
      <vt:lpstr>J721E Interrupt Architecture – Main Domain: ARMSS0</vt:lpstr>
      <vt:lpstr>J721E Interrupt Architecture – Main Domain: ARMSS1</vt:lpstr>
      <vt:lpstr>J721E Interrupt Architecture – Main Domain: C66x 0/1</vt:lpstr>
      <vt:lpstr>J721E Interrupt Architecture – Main Domain: A72/C7x</vt:lpstr>
      <vt:lpstr>PowerPoint Presentation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R, Sivaraj</cp:lastModifiedBy>
  <cp:revision>1113</cp:revision>
  <dcterms:created xsi:type="dcterms:W3CDTF">2007-12-19T20:51:45Z</dcterms:created>
  <dcterms:modified xsi:type="dcterms:W3CDTF">2019-03-19T16:27:07Z</dcterms:modified>
</cp:coreProperties>
</file>