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9144000" cy="5143500" type="screen16x9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85362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66253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47146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4652">
          <p15:clr>
            <a:srgbClr val="A4A3A4"/>
          </p15:clr>
        </p15:guide>
        <p15:guide id="2" pos="29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5" autoAdjust="0"/>
    <p:restoredTop sz="94598" autoAdjust="0"/>
  </p:normalViewPr>
  <p:slideViewPr>
    <p:cSldViewPr snapToGrid="0">
      <p:cViewPr varScale="1">
        <p:scale>
          <a:sx n="116" d="100"/>
          <a:sy n="116" d="100"/>
        </p:scale>
        <p:origin x="-786" y="-102"/>
      </p:cViewPr>
      <p:guideLst>
        <p:guide orient="horz" pos="162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512" y="-90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74638" y="1108075"/>
            <a:ext cx="9845676" cy="5538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854" y="7016308"/>
            <a:ext cx="7436693" cy="664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362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253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146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CDB2E-784E-4BFA-A74B-E1A1A9648D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1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62090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C3B5-9CFC-4B60-AD1F-942309290D4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6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3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0895" indent="0">
              <a:buNone/>
              <a:defRPr sz="1500"/>
            </a:lvl2pPr>
            <a:lvl3pPr marL="761790" indent="0">
              <a:buNone/>
              <a:defRPr sz="1300"/>
            </a:lvl3pPr>
            <a:lvl4pPr marL="1142683" indent="0">
              <a:buNone/>
              <a:defRPr sz="1200"/>
            </a:lvl4pPr>
            <a:lvl5pPr marL="1523573" indent="0">
              <a:buNone/>
              <a:defRPr sz="1200"/>
            </a:lvl5pPr>
            <a:lvl6pPr marL="1904467" indent="0">
              <a:buNone/>
              <a:defRPr sz="1200"/>
            </a:lvl6pPr>
            <a:lvl7pPr marL="2285362" indent="0">
              <a:buNone/>
              <a:defRPr sz="1200"/>
            </a:lvl7pPr>
            <a:lvl8pPr marL="2666253" indent="0">
              <a:buNone/>
              <a:defRPr sz="1200"/>
            </a:lvl8pPr>
            <a:lvl9pPr marL="304714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2"/>
            <a:ext cx="2133600" cy="15478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89398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895" indent="0">
              <a:buNone/>
              <a:defRPr sz="2300"/>
            </a:lvl2pPr>
            <a:lvl3pPr marL="761790" indent="0">
              <a:buNone/>
              <a:defRPr sz="2000"/>
            </a:lvl3pPr>
            <a:lvl4pPr marL="1142683" indent="0">
              <a:buNone/>
              <a:defRPr sz="1700"/>
            </a:lvl4pPr>
            <a:lvl5pPr marL="1523573" indent="0">
              <a:buNone/>
              <a:defRPr sz="1700"/>
            </a:lvl5pPr>
            <a:lvl6pPr marL="1904467" indent="0">
              <a:buNone/>
              <a:defRPr sz="1700"/>
            </a:lvl6pPr>
            <a:lvl7pPr marL="2285362" indent="0">
              <a:buNone/>
              <a:defRPr sz="1700"/>
            </a:lvl7pPr>
            <a:lvl8pPr marL="2666253" indent="0">
              <a:buNone/>
              <a:defRPr sz="1700"/>
            </a:lvl8pPr>
            <a:lvl9pPr marL="3047146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07157"/>
            <a:ext cx="2141537" cy="430172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9AC919B-4D01-4240-BDFD-860B66B017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5610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F557F9C-1201-3A47-8D2D-7E98BF45F0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76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D158AE-82CC-924D-B2D9-111EE21E38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5456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BC35851-DCE0-F247-A73D-CE5DAF7E1A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3661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86DE67D-74D6-E24F-A53E-44A9C5B752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54041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F552890-0675-5942-BD45-247DCD612F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264" y="86"/>
            <a:ext cx="9166479" cy="5143413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2526" y="4706938"/>
            <a:ext cx="8826500" cy="388620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044470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06B6E4-36B5-2A4D-8795-84CABEE4F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C7E7816-A48B-4805-9A47-CE865F4F101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39028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1910" y="4743450"/>
            <a:ext cx="874014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3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25" r:id="rId7"/>
    <p:sldLayoutId id="2147483733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0" fontAlgn="base" hangingPunct="0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2756C0-F3BD-A849-9D79-16163D87F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1457333"/>
            <a:ext cx="8458200" cy="1102519"/>
          </a:xfrm>
        </p:spPr>
        <p:txBody>
          <a:bodyPr/>
          <a:lstStyle/>
          <a:p>
            <a:r>
              <a:rPr lang="en-US" dirty="0" smtClean="0"/>
              <a:t>Time Sync Overview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AFE339-852A-F647-AA92-9C097370EE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8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" y="-105025"/>
            <a:ext cx="8458200" cy="610791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" y="415765"/>
            <a:ext cx="1371600" cy="282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Application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14600" y="415764"/>
            <a:ext cx="1219200" cy="282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FFFF"/>
                </a:solidFill>
              </a:rPr>
              <a:t>TimeSync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smtClean="0">
                <a:solidFill>
                  <a:srgbClr val="FFFFFF"/>
                </a:solidFill>
              </a:rPr>
              <a:t>PTP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62500" y="415765"/>
            <a:ext cx="1333500" cy="282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FFFFFF"/>
                </a:solidFill>
              </a:rPr>
              <a:t>TimeSync</a:t>
            </a:r>
            <a:r>
              <a:rPr lang="en-US" sz="1200" dirty="0" smtClean="0">
                <a:solidFill>
                  <a:srgbClr val="FFFFFF"/>
                </a:solidFill>
              </a:rPr>
              <a:t> HAL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50087" y="415763"/>
            <a:ext cx="1066800" cy="282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Network driver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>
            <a:stCxn id="5" idx="4"/>
          </p:cNvCxnSpPr>
          <p:nvPr/>
        </p:nvCxnSpPr>
        <p:spPr>
          <a:xfrm>
            <a:off x="838200" y="698657"/>
            <a:ext cx="0" cy="38104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</p:cNvCxnSpPr>
          <p:nvPr/>
        </p:nvCxnSpPr>
        <p:spPr>
          <a:xfrm flipH="1">
            <a:off x="3093720" y="698657"/>
            <a:ext cx="30480" cy="38104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4"/>
          </p:cNvCxnSpPr>
          <p:nvPr/>
        </p:nvCxnSpPr>
        <p:spPr>
          <a:xfrm>
            <a:off x="5429250" y="698657"/>
            <a:ext cx="0" cy="3789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4"/>
          </p:cNvCxnSpPr>
          <p:nvPr/>
        </p:nvCxnSpPr>
        <p:spPr>
          <a:xfrm>
            <a:off x="8083487" y="698656"/>
            <a:ext cx="0" cy="38104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38200" y="925830"/>
            <a:ext cx="22860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43250" y="925830"/>
            <a:ext cx="22860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29251" y="925830"/>
            <a:ext cx="2654237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54015" y="1056132"/>
            <a:ext cx="2629472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20565" y="1172718"/>
            <a:ext cx="2662922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93720" y="1309878"/>
            <a:ext cx="233553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2834556" y="1309878"/>
            <a:ext cx="266785" cy="171450"/>
          </a:xfrm>
          <a:custGeom>
            <a:avLst/>
            <a:gdLst>
              <a:gd name="connsiteX0" fmla="*/ 243925 w 266785"/>
              <a:gd name="connsiteY0" fmla="*/ 0 h 190500"/>
              <a:gd name="connsiteX1" fmla="*/ 85 w 266785"/>
              <a:gd name="connsiteY1" fmla="*/ 83820 h 190500"/>
              <a:gd name="connsiteX2" fmla="*/ 266785 w 266785"/>
              <a:gd name="connsiteY2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85" h="190500">
                <a:moveTo>
                  <a:pt x="243925" y="0"/>
                </a:moveTo>
                <a:cubicBezTo>
                  <a:pt x="120100" y="26035"/>
                  <a:pt x="-3725" y="52070"/>
                  <a:pt x="85" y="83820"/>
                </a:cubicBezTo>
                <a:cubicBezTo>
                  <a:pt x="3895" y="115570"/>
                  <a:pt x="213445" y="187960"/>
                  <a:pt x="266785" y="190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5424487" y="1680210"/>
            <a:ext cx="2659000" cy="0"/>
          </a:xfrm>
          <a:prstGeom prst="straightConnector1">
            <a:avLst/>
          </a:prstGeom>
          <a:ln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093720" y="1680210"/>
            <a:ext cx="233553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2819401" y="1714500"/>
            <a:ext cx="266785" cy="171450"/>
          </a:xfrm>
          <a:custGeom>
            <a:avLst/>
            <a:gdLst>
              <a:gd name="connsiteX0" fmla="*/ 243925 w 266785"/>
              <a:gd name="connsiteY0" fmla="*/ 0 h 190500"/>
              <a:gd name="connsiteX1" fmla="*/ 85 w 266785"/>
              <a:gd name="connsiteY1" fmla="*/ 83820 h 190500"/>
              <a:gd name="connsiteX2" fmla="*/ 266785 w 266785"/>
              <a:gd name="connsiteY2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85" h="190500">
                <a:moveTo>
                  <a:pt x="243925" y="0"/>
                </a:moveTo>
                <a:cubicBezTo>
                  <a:pt x="120100" y="26035"/>
                  <a:pt x="-3725" y="52070"/>
                  <a:pt x="85" y="83820"/>
                </a:cubicBezTo>
                <a:cubicBezTo>
                  <a:pt x="3895" y="115570"/>
                  <a:pt x="213445" y="187960"/>
                  <a:pt x="266785" y="190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118486" y="1885950"/>
            <a:ext cx="2310765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429250" y="1879092"/>
            <a:ext cx="2679002" cy="685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55"/>
          <p:cNvSpPr/>
          <p:nvPr/>
        </p:nvSpPr>
        <p:spPr>
          <a:xfrm>
            <a:off x="8087185" y="1879092"/>
            <a:ext cx="259281" cy="110405"/>
          </a:xfrm>
          <a:custGeom>
            <a:avLst/>
            <a:gdLst>
              <a:gd name="connsiteX0" fmla="*/ 22973 w 259281"/>
              <a:gd name="connsiteY0" fmla="*/ 0 h 122672"/>
              <a:gd name="connsiteX1" fmla="*/ 259193 w 259281"/>
              <a:gd name="connsiteY1" fmla="*/ 38100 h 122672"/>
              <a:gd name="connsiteX2" fmla="*/ 113 w 259281"/>
              <a:gd name="connsiteY2" fmla="*/ 121920 h 12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281" h="122672">
                <a:moveTo>
                  <a:pt x="22973" y="0"/>
                </a:moveTo>
                <a:cubicBezTo>
                  <a:pt x="142988" y="8890"/>
                  <a:pt x="263003" y="17780"/>
                  <a:pt x="259193" y="38100"/>
                </a:cubicBezTo>
                <a:cubicBezTo>
                  <a:pt x="255383" y="58420"/>
                  <a:pt x="-6237" y="130810"/>
                  <a:pt x="113" y="12192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424488" y="1989497"/>
            <a:ext cx="2671383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093720" y="1989497"/>
            <a:ext cx="233553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30867" y="2214457"/>
            <a:ext cx="22860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410200" y="2214457"/>
            <a:ext cx="2698052" cy="578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109801" y="2811103"/>
            <a:ext cx="2310765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8078500" y="2804245"/>
            <a:ext cx="259281" cy="110405"/>
          </a:xfrm>
          <a:custGeom>
            <a:avLst/>
            <a:gdLst>
              <a:gd name="connsiteX0" fmla="*/ 22973 w 259281"/>
              <a:gd name="connsiteY0" fmla="*/ 0 h 122672"/>
              <a:gd name="connsiteX1" fmla="*/ 259193 w 259281"/>
              <a:gd name="connsiteY1" fmla="*/ 38100 h 122672"/>
              <a:gd name="connsiteX2" fmla="*/ 113 w 259281"/>
              <a:gd name="connsiteY2" fmla="*/ 121920 h 12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281" h="122672">
                <a:moveTo>
                  <a:pt x="22973" y="0"/>
                </a:moveTo>
                <a:cubicBezTo>
                  <a:pt x="142988" y="8890"/>
                  <a:pt x="263003" y="17780"/>
                  <a:pt x="259193" y="38100"/>
                </a:cubicBezTo>
                <a:cubicBezTo>
                  <a:pt x="255383" y="58420"/>
                  <a:pt x="-6237" y="130810"/>
                  <a:pt x="113" y="12192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5436870" y="2914650"/>
            <a:ext cx="2650314" cy="0"/>
          </a:xfrm>
          <a:prstGeom prst="straightConnector1">
            <a:avLst/>
          </a:prstGeom>
          <a:ln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085035" y="2914650"/>
            <a:ext cx="233553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421715" y="2804245"/>
            <a:ext cx="2656784" cy="685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2826936" y="2914650"/>
            <a:ext cx="266785" cy="171450"/>
          </a:xfrm>
          <a:custGeom>
            <a:avLst/>
            <a:gdLst>
              <a:gd name="connsiteX0" fmla="*/ 243925 w 266785"/>
              <a:gd name="connsiteY0" fmla="*/ 0 h 190500"/>
              <a:gd name="connsiteX1" fmla="*/ 85 w 266785"/>
              <a:gd name="connsiteY1" fmla="*/ 83820 h 190500"/>
              <a:gd name="connsiteX2" fmla="*/ 266785 w 266785"/>
              <a:gd name="connsiteY2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85" h="190500">
                <a:moveTo>
                  <a:pt x="243925" y="0"/>
                </a:moveTo>
                <a:cubicBezTo>
                  <a:pt x="120100" y="26035"/>
                  <a:pt x="-3725" y="52070"/>
                  <a:pt x="85" y="83820"/>
                </a:cubicBezTo>
                <a:cubicBezTo>
                  <a:pt x="3895" y="115570"/>
                  <a:pt x="213445" y="187960"/>
                  <a:pt x="266785" y="190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118484" y="3085918"/>
            <a:ext cx="22860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454015" y="3085918"/>
            <a:ext cx="2641854" cy="18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093719" y="3614166"/>
            <a:ext cx="2360296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5424488" y="3607308"/>
            <a:ext cx="2646617" cy="685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5410201" y="3861054"/>
            <a:ext cx="2680907" cy="6323"/>
          </a:xfrm>
          <a:prstGeom prst="straightConnector1">
            <a:avLst/>
          </a:prstGeom>
          <a:ln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3101340" y="3861054"/>
            <a:ext cx="233553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138487" y="4320540"/>
            <a:ext cx="22860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404484" y="4320540"/>
            <a:ext cx="270376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271503" y="726948"/>
            <a:ext cx="1854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TimeSyncPtp_init</a:t>
            </a:r>
            <a:r>
              <a:rPr lang="en-US" sz="1100" dirty="0">
                <a:solidFill>
                  <a:srgbClr val="000000"/>
                </a:solidFill>
              </a:rPr>
              <a:t>(</a:t>
            </a:r>
            <a:r>
              <a:rPr lang="en-US" sz="1100" dirty="0" err="1">
                <a:solidFill>
                  <a:srgbClr val="000000"/>
                </a:solidFill>
              </a:rPr>
              <a:t>ptpCfg</a:t>
            </a:r>
            <a:r>
              <a:rPr lang="en-US" sz="1100" dirty="0" smtClean="0">
                <a:solidFill>
                  <a:srgbClr val="000000"/>
                </a:solidFill>
              </a:rPr>
              <a:t>)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78505" y="747723"/>
            <a:ext cx="185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</a:rPr>
              <a:t>TimeSync_open</a:t>
            </a:r>
            <a:r>
              <a:rPr lang="en-US" sz="800" dirty="0">
                <a:solidFill>
                  <a:srgbClr val="000000"/>
                </a:solidFill>
              </a:rPr>
              <a:t>(&amp;</a:t>
            </a:r>
            <a:r>
              <a:rPr lang="en-US" sz="800" dirty="0" err="1" smtClean="0">
                <a:solidFill>
                  <a:prstClr val="black"/>
                </a:solidFill>
              </a:rPr>
              <a:t>timeSyncConfig</a:t>
            </a:r>
            <a:r>
              <a:rPr lang="en-US" sz="800" dirty="0" smtClean="0">
                <a:solidFill>
                  <a:prstClr val="black"/>
                </a:solidFill>
              </a:rPr>
              <a:t>)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00803" y="768698"/>
            <a:ext cx="185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Configure timer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013186" y="905858"/>
            <a:ext cx="2317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Configure DMA (register callbacks)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13186" y="1023984"/>
            <a:ext cx="2317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solidFill>
                  <a:srgbClr val="000000"/>
                </a:solidFill>
              </a:rPr>
              <a:t>SoC</a:t>
            </a:r>
            <a:r>
              <a:rPr lang="en-US" sz="800" dirty="0" smtClean="0">
                <a:solidFill>
                  <a:srgbClr val="000000"/>
                </a:solidFill>
              </a:rPr>
              <a:t> specific configurations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58949" y="1143410"/>
            <a:ext cx="185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Return </a:t>
            </a:r>
            <a:r>
              <a:rPr lang="en-US" sz="800" dirty="0" err="1" smtClean="0">
                <a:solidFill>
                  <a:srgbClr val="000000"/>
                </a:solidFill>
              </a:rPr>
              <a:t>hTimeSync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866911" y="1309878"/>
            <a:ext cx="9952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Store </a:t>
            </a:r>
            <a:r>
              <a:rPr lang="en-US" sz="800" dirty="0" err="1" smtClean="0">
                <a:solidFill>
                  <a:srgbClr val="000000"/>
                </a:solidFill>
              </a:rPr>
              <a:t>hTimeSync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750237" y="1584198"/>
            <a:ext cx="533400" cy="2023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PTP frame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91" name="Straight Arrow Connector 90"/>
          <p:cNvCxnSpPr>
            <a:stCxn id="89" idx="1"/>
          </p:cNvCxnSpPr>
          <p:nvPr/>
        </p:nvCxnSpPr>
        <p:spPr>
          <a:xfrm flipH="1">
            <a:off x="8078499" y="1685354"/>
            <a:ext cx="6717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952435" y="1506688"/>
            <a:ext cx="185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Call registered rxNotfiyCallbackFxn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63240" y="1739646"/>
            <a:ext cx="33985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prstClr val="black"/>
                </a:solidFill>
              </a:rPr>
              <a:t>TimeSync_getPTPframe(</a:t>
            </a:r>
            <a:r>
              <a:rPr lang="en-US" sz="700" dirty="0" err="1">
                <a:solidFill>
                  <a:prstClr val="black"/>
                </a:solidFill>
              </a:rPr>
              <a:t>hTimeSync</a:t>
            </a:r>
            <a:r>
              <a:rPr lang="en-US" sz="700" dirty="0">
                <a:solidFill>
                  <a:prstClr val="black"/>
                </a:solidFill>
              </a:rPr>
              <a:t>, &amp;buff, &amp;size, &amp;</a:t>
            </a:r>
            <a:r>
              <a:rPr lang="en-US" sz="700" dirty="0" smtClean="0">
                <a:solidFill>
                  <a:prstClr val="black"/>
                </a:solidFill>
              </a:rPr>
              <a:t>portNum)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91200" y="1731484"/>
            <a:ext cx="2672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CpswDma_retrieveRxPackets / </a:t>
            </a:r>
            <a:r>
              <a:rPr lang="en-US" sz="800" dirty="0">
                <a:solidFill>
                  <a:srgbClr val="000000"/>
                </a:solidFill>
              </a:rPr>
              <a:t>ICSS_EmacRxPktGet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996475" y="1849784"/>
            <a:ext cx="185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Retrieve and return packet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2819401" y="2023110"/>
            <a:ext cx="266785" cy="171450"/>
          </a:xfrm>
          <a:custGeom>
            <a:avLst/>
            <a:gdLst>
              <a:gd name="connsiteX0" fmla="*/ 243925 w 266785"/>
              <a:gd name="connsiteY0" fmla="*/ 0 h 190500"/>
              <a:gd name="connsiteX1" fmla="*/ 85 w 266785"/>
              <a:gd name="connsiteY1" fmla="*/ 83820 h 190500"/>
              <a:gd name="connsiteX2" fmla="*/ 266785 w 266785"/>
              <a:gd name="connsiteY2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85" h="190500">
                <a:moveTo>
                  <a:pt x="243925" y="0"/>
                </a:moveTo>
                <a:cubicBezTo>
                  <a:pt x="120100" y="26035"/>
                  <a:pt x="-3725" y="52070"/>
                  <a:pt x="85" y="83820"/>
                </a:cubicBezTo>
                <a:cubicBezTo>
                  <a:pt x="3895" y="115570"/>
                  <a:pt x="213445" y="187960"/>
                  <a:pt x="266785" y="190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78480" y="204368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TimeSync_getRxTimestamp(</a:t>
            </a:r>
            <a:r>
              <a:rPr lang="en-US" sz="800" dirty="0" err="1">
                <a:solidFill>
                  <a:srgbClr val="000000"/>
                </a:solidFill>
              </a:rPr>
              <a:t>hTimeSync</a:t>
            </a:r>
            <a:r>
              <a:rPr lang="en-US" sz="800" dirty="0">
                <a:solidFill>
                  <a:srgbClr val="000000"/>
                </a:solidFill>
              </a:rPr>
              <a:t>, rxFrameType, rxPort,seqId, &amp;nanoseconds, &amp;seconds)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2976407" y="2324862"/>
            <a:ext cx="3020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984112" y="2674620"/>
            <a:ext cx="3020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133600" y="2335631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PTP</a:t>
            </a:r>
            <a:r>
              <a:rPr lang="en-US" sz="800" dirty="0" smtClean="0">
                <a:solidFill>
                  <a:srgbClr val="000000"/>
                </a:solidFill>
              </a:rPr>
              <a:t> stack process received frame and sends response if required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230880" y="2666020"/>
            <a:ext cx="2941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prstClr val="black"/>
                </a:solidFill>
              </a:rPr>
              <a:t>TimeSync_sendPtpFrame</a:t>
            </a:r>
            <a:r>
              <a:rPr lang="en-US" sz="800" dirty="0">
                <a:solidFill>
                  <a:prstClr val="black"/>
                </a:solidFill>
              </a:rPr>
              <a:t>(</a:t>
            </a:r>
            <a:r>
              <a:rPr lang="en-US" sz="800" dirty="0" err="1">
                <a:solidFill>
                  <a:prstClr val="black"/>
                </a:solidFill>
              </a:rPr>
              <a:t>hTimeSync</a:t>
            </a:r>
            <a:r>
              <a:rPr lang="en-US" sz="800" dirty="0">
                <a:solidFill>
                  <a:prstClr val="black"/>
                </a:solidFill>
              </a:rPr>
              <a:t>, &amp;buff, size, portNum)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72200" y="265217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solidFill>
                  <a:srgbClr val="000000"/>
                </a:solidFill>
              </a:rPr>
              <a:t>CpswDma_</a:t>
            </a:r>
            <a:r>
              <a:rPr lang="en-US" sz="800" dirty="0" err="1">
                <a:solidFill>
                  <a:srgbClr val="000000"/>
                </a:solidFill>
              </a:rPr>
              <a:t>submitTxReady</a:t>
            </a:r>
            <a:r>
              <a:rPr lang="en-US" sz="800" dirty="0" err="1" smtClean="0">
                <a:solidFill>
                  <a:srgbClr val="000000"/>
                </a:solidFill>
              </a:rPr>
              <a:t>Packets</a:t>
            </a:r>
            <a:r>
              <a:rPr lang="en-US" sz="800" dirty="0" smtClean="0">
                <a:solidFill>
                  <a:srgbClr val="000000"/>
                </a:solidFill>
              </a:rPr>
              <a:t> / </a:t>
            </a:r>
            <a:r>
              <a:rPr lang="en-US" sz="800" dirty="0" err="1" smtClean="0">
                <a:solidFill>
                  <a:srgbClr val="000000"/>
                </a:solidFill>
              </a:rPr>
              <a:t>ICSS_EmacTxPktGet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057435" y="2777490"/>
            <a:ext cx="185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Call registered </a:t>
            </a:r>
            <a:r>
              <a:rPr lang="en-US" sz="800" dirty="0" err="1" smtClean="0">
                <a:solidFill>
                  <a:srgbClr val="000000"/>
                </a:solidFill>
              </a:rPr>
              <a:t>txNotfiyCallbackFxn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230880" y="292649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err="1">
                <a:solidFill>
                  <a:prstClr val="black"/>
                </a:solidFill>
              </a:rPr>
              <a:t>TimeSync_getTxTimestamp</a:t>
            </a:r>
            <a:r>
              <a:rPr lang="en-US" sz="800" dirty="0">
                <a:solidFill>
                  <a:prstClr val="black"/>
                </a:solidFill>
              </a:rPr>
              <a:t>(</a:t>
            </a:r>
            <a:r>
              <a:rPr lang="en-US" sz="800" dirty="0" err="1">
                <a:solidFill>
                  <a:prstClr val="black"/>
                </a:solidFill>
              </a:rPr>
              <a:t>hTimeSync</a:t>
            </a:r>
            <a:r>
              <a:rPr lang="en-US" sz="800" dirty="0">
                <a:solidFill>
                  <a:prstClr val="black"/>
                </a:solidFill>
              </a:rPr>
              <a:t>, </a:t>
            </a:r>
            <a:r>
              <a:rPr lang="en-US" sz="800" dirty="0" err="1">
                <a:solidFill>
                  <a:prstClr val="black"/>
                </a:solidFill>
              </a:rPr>
              <a:t>txFrameType</a:t>
            </a:r>
            <a:r>
              <a:rPr lang="en-US" sz="800" dirty="0">
                <a:solidFill>
                  <a:prstClr val="black"/>
                </a:solidFill>
              </a:rPr>
              <a:t>, </a:t>
            </a:r>
            <a:r>
              <a:rPr lang="en-US" sz="800" dirty="0" err="1">
                <a:solidFill>
                  <a:prstClr val="black"/>
                </a:solidFill>
              </a:rPr>
              <a:t>txPort</a:t>
            </a:r>
            <a:r>
              <a:rPr lang="en-US" sz="800" dirty="0">
                <a:solidFill>
                  <a:prstClr val="black"/>
                </a:solidFill>
              </a:rPr>
              <a:t>, </a:t>
            </a:r>
            <a:r>
              <a:rPr lang="en-US" sz="800" dirty="0" err="1">
                <a:solidFill>
                  <a:prstClr val="black"/>
                </a:solidFill>
              </a:rPr>
              <a:t>seqId</a:t>
            </a:r>
            <a:r>
              <a:rPr lang="en-US" sz="800" dirty="0">
                <a:solidFill>
                  <a:prstClr val="black"/>
                </a:solidFill>
              </a:rPr>
              <a:t>, &amp;nanoseconds, &amp;seconds)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2970691" y="3198775"/>
            <a:ext cx="3020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978396" y="3548533"/>
            <a:ext cx="3020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127884" y="3209544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PTP stack computes </a:t>
            </a:r>
          </a:p>
          <a:p>
            <a:r>
              <a:rPr lang="en-US" sz="800" dirty="0" smtClean="0">
                <a:solidFill>
                  <a:srgbClr val="000000"/>
                </a:solidFill>
              </a:rPr>
              <a:t>clock correction offset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286210" y="3417293"/>
            <a:ext cx="35173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</a:rPr>
              <a:t>TimeSync_setClockTime</a:t>
            </a:r>
            <a:r>
              <a:rPr lang="en-US" sz="800" dirty="0">
                <a:solidFill>
                  <a:srgbClr val="000000"/>
                </a:solidFill>
              </a:rPr>
              <a:t>(</a:t>
            </a:r>
            <a:r>
              <a:rPr lang="en-US" sz="800" dirty="0" err="1">
                <a:solidFill>
                  <a:srgbClr val="000000"/>
                </a:solidFill>
              </a:rPr>
              <a:t>hTimeSync</a:t>
            </a:r>
            <a:r>
              <a:rPr lang="en-US" sz="800" dirty="0">
                <a:solidFill>
                  <a:srgbClr val="000000"/>
                </a:solidFill>
              </a:rPr>
              <a:t>, nanoseconds, seconds)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942671" y="3945065"/>
            <a:ext cx="3020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949822" y="4336880"/>
            <a:ext cx="3020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196899" y="3962209"/>
            <a:ext cx="2296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PTP stack performs </a:t>
            </a:r>
            <a:r>
              <a:rPr lang="en-US" sz="800" dirty="0" err="1" smtClean="0">
                <a:solidFill>
                  <a:srgbClr val="000000"/>
                </a:solidFill>
              </a:rPr>
              <a:t>ToD</a:t>
            </a:r>
            <a:r>
              <a:rPr lang="en-US" sz="800" dirty="0" smtClean="0">
                <a:solidFill>
                  <a:srgbClr val="000000"/>
                </a:solidFill>
              </a:rPr>
              <a:t> synchronization,</a:t>
            </a:r>
          </a:p>
          <a:p>
            <a:r>
              <a:rPr lang="en-US" sz="800" dirty="0" smtClean="0">
                <a:solidFill>
                  <a:srgbClr val="000000"/>
                </a:solidFill>
              </a:rPr>
              <a:t>Calculates drift correction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140685" y="3770426"/>
            <a:ext cx="876252" cy="2154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PPS interrupt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673770" y="3680870"/>
            <a:ext cx="2104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Call registered PPS callback function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465071" y="413620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</a:rPr>
              <a:t>TimeSync_adjTimeSlowComp</a:t>
            </a:r>
            <a:r>
              <a:rPr lang="en-US" sz="800" dirty="0">
                <a:solidFill>
                  <a:srgbClr val="000000"/>
                </a:solidFill>
              </a:rPr>
              <a:t>(</a:t>
            </a:r>
            <a:r>
              <a:rPr lang="en-US" sz="800" dirty="0" err="1">
                <a:solidFill>
                  <a:srgbClr val="000000"/>
                </a:solidFill>
              </a:rPr>
              <a:t>hTimeSync</a:t>
            </a:r>
            <a:r>
              <a:rPr lang="en-US" sz="800" dirty="0">
                <a:solidFill>
                  <a:srgbClr val="000000"/>
                </a:solidFill>
              </a:rPr>
              <a:t>, </a:t>
            </a:r>
            <a:r>
              <a:rPr lang="en-US" sz="800" dirty="0" err="1">
                <a:solidFill>
                  <a:srgbClr val="000000"/>
                </a:solidFill>
              </a:rPr>
              <a:t>adjOffset</a:t>
            </a:r>
            <a:r>
              <a:rPr lang="en-US" sz="8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7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9" name="Title 4"/>
          <p:cNvSpPr>
            <a:spLocks noGrp="1"/>
          </p:cNvSpPr>
          <p:nvPr>
            <p:ph type="title"/>
          </p:nvPr>
        </p:nvSpPr>
        <p:spPr>
          <a:xfrm>
            <a:off x="105623" y="-198074"/>
            <a:ext cx="9030132" cy="679940"/>
          </a:xfrm>
        </p:spPr>
        <p:txBody>
          <a:bodyPr/>
          <a:lstStyle/>
          <a:p>
            <a:r>
              <a:rPr lang="en-US" sz="1800" dirty="0" smtClean="0"/>
              <a:t>Multi – core Time Synchronization (similar to phc2sys in Linux)</a:t>
            </a:r>
            <a:endParaRPr lang="en-GB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4408272" y="410740"/>
            <a:ext cx="395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Time Sync Router Configuration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8600" y="703081"/>
            <a:ext cx="2144268" cy="2391728"/>
            <a:chOff x="399716" y="781201"/>
            <a:chExt cx="2144268" cy="2657475"/>
          </a:xfrm>
        </p:grpSpPr>
        <p:sp>
          <p:nvSpPr>
            <p:cNvPr id="119" name="Rectangle 118"/>
            <p:cNvSpPr/>
            <p:nvPr/>
          </p:nvSpPr>
          <p:spPr>
            <a:xfrm>
              <a:off x="399716" y="781201"/>
              <a:ext cx="2133600" cy="1143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23565" y="970557"/>
              <a:ext cx="1590675" cy="352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Time-sensitive</a:t>
              </a:r>
            </a:p>
            <a:p>
              <a:pPr algn="ctr"/>
              <a:r>
                <a:rPr lang="en-US" sz="900" dirty="0" smtClean="0"/>
                <a:t>Application</a:t>
              </a:r>
              <a:endParaRPr lang="en-US" sz="9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29459" y="2905276"/>
              <a:ext cx="1914525" cy="533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CPTS Timer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41892" y="1474240"/>
              <a:ext cx="10668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Remote core’s Timer</a:t>
              </a:r>
              <a:endParaRPr lang="en-US" sz="1000" dirty="0"/>
            </a:p>
          </p:txBody>
        </p:sp>
        <p:cxnSp>
          <p:nvCxnSpPr>
            <p:cNvPr id="130" name="Straight Connector 129"/>
            <p:cNvCxnSpPr>
              <a:stCxn id="129" idx="2"/>
            </p:cNvCxnSpPr>
            <p:nvPr/>
          </p:nvCxnSpPr>
          <p:spPr>
            <a:xfrm>
              <a:off x="1575292" y="1817140"/>
              <a:ext cx="0" cy="464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76053" y="2276626"/>
              <a:ext cx="762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endCxn id="128" idx="0"/>
            </p:cNvCxnSpPr>
            <p:nvPr/>
          </p:nvCxnSpPr>
          <p:spPr>
            <a:xfrm flipH="1">
              <a:off x="1586722" y="2430550"/>
              <a:ext cx="9143" cy="474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/>
          <p:cNvSpPr txBox="1"/>
          <p:nvPr/>
        </p:nvSpPr>
        <p:spPr>
          <a:xfrm>
            <a:off x="1600200" y="1958604"/>
            <a:ext cx="2286000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Coupling is done periodically</a:t>
            </a:r>
            <a:endParaRPr lang="en-US" sz="12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4267200" y="1190684"/>
            <a:ext cx="4122075" cy="1379029"/>
            <a:chOff x="331728" y="3176914"/>
            <a:chExt cx="6629400" cy="1676400"/>
          </a:xfrm>
        </p:grpSpPr>
        <p:sp>
          <p:nvSpPr>
            <p:cNvPr id="145" name="Rectangle 144"/>
            <p:cNvSpPr/>
            <p:nvPr/>
          </p:nvSpPr>
          <p:spPr>
            <a:xfrm>
              <a:off x="3513078" y="3176914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TSR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331728" y="3244860"/>
              <a:ext cx="6629400" cy="1524000"/>
              <a:chOff x="704850" y="3611246"/>
              <a:chExt cx="6629400" cy="1524000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704850" y="3611246"/>
                <a:ext cx="6629400" cy="1524000"/>
                <a:chOff x="704850" y="3611246"/>
                <a:chExt cx="6629400" cy="1524000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5276850" y="3687446"/>
                  <a:ext cx="2057400" cy="1447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</a:rPr>
                    <a:t>CPTS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704850" y="3611246"/>
                  <a:ext cx="2057400" cy="1447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</a:rPr>
                    <a:t>Remote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</a:rPr>
                    <a:t>core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51" name="Straight Arrow Connector 150"/>
                <p:cNvCxnSpPr/>
                <p:nvPr/>
              </p:nvCxnSpPr>
              <p:spPr>
                <a:xfrm>
                  <a:off x="4362450" y="3916046"/>
                  <a:ext cx="914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/>
                <p:cNvCxnSpPr/>
                <p:nvPr/>
              </p:nvCxnSpPr>
              <p:spPr>
                <a:xfrm>
                  <a:off x="4362450" y="4068446"/>
                  <a:ext cx="914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/>
                <p:nvPr/>
              </p:nvCxnSpPr>
              <p:spPr>
                <a:xfrm>
                  <a:off x="4362450" y="4220846"/>
                  <a:ext cx="914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/>
                <p:cNvCxnSpPr/>
                <p:nvPr/>
              </p:nvCxnSpPr>
              <p:spPr>
                <a:xfrm>
                  <a:off x="4362450" y="4373246"/>
                  <a:ext cx="914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/>
                <p:nvPr/>
              </p:nvCxnSpPr>
              <p:spPr>
                <a:xfrm>
                  <a:off x="4362450" y="4525646"/>
                  <a:ext cx="914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/>
                <p:cNvCxnSpPr/>
                <p:nvPr/>
              </p:nvCxnSpPr>
              <p:spPr>
                <a:xfrm>
                  <a:off x="4362450" y="4678046"/>
                  <a:ext cx="914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/>
                <p:cNvCxnSpPr/>
                <p:nvPr/>
              </p:nvCxnSpPr>
              <p:spPr>
                <a:xfrm>
                  <a:off x="4362450" y="4830446"/>
                  <a:ext cx="914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/>
                <p:cNvCxnSpPr/>
                <p:nvPr/>
              </p:nvCxnSpPr>
              <p:spPr>
                <a:xfrm>
                  <a:off x="4362450" y="4982846"/>
                  <a:ext cx="914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2990850" y="3887471"/>
                  <a:ext cx="914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>
                  <a:off x="2990850" y="4554221"/>
                  <a:ext cx="914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/>
                <p:cNvSpPr txBox="1"/>
                <p:nvPr/>
              </p:nvSpPr>
              <p:spPr>
                <a:xfrm>
                  <a:off x="5114585" y="3787364"/>
                  <a:ext cx="643484" cy="1279577"/>
                </a:xfrm>
                <a:prstGeom prst="rect">
                  <a:avLst/>
                </a:prstGeom>
                <a:noFill/>
              </p:spPr>
              <p:txBody>
                <a:bodyPr vert="vert" wrap="square" rtlCol="0">
                  <a:spAutoFit/>
                </a:bodyPr>
                <a:lstStyle/>
                <a:p>
                  <a:pPr algn="ctr"/>
                  <a:r>
                    <a:rPr lang="en-US" sz="1400" dirty="0" err="1" smtClean="0">
                      <a:solidFill>
                        <a:srgbClr val="000000"/>
                      </a:solidFill>
                    </a:rPr>
                    <a:t>Hw</a:t>
                  </a:r>
                  <a:r>
                    <a:rPr lang="en-US" sz="1400" dirty="0" smtClean="0">
                      <a:solidFill>
                        <a:srgbClr val="000000"/>
                      </a:solidFill>
                    </a:rPr>
                    <a:t> Push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5657850" y="3818251"/>
                  <a:ext cx="1524000" cy="250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 smtClean="0">
                      <a:solidFill>
                        <a:srgbClr val="FFFFFF"/>
                      </a:solidFill>
                    </a:rPr>
                    <a:t>64-bit Time Stamp</a:t>
                  </a:r>
                  <a:endParaRPr lang="en-US" sz="7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971550" y="3762373"/>
                  <a:ext cx="1524000" cy="250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rgbClr val="FFFFFF"/>
                      </a:solidFill>
                    </a:rPr>
                    <a:t>GTC0/ TIMER[14-19]</a:t>
                  </a:r>
                  <a:endParaRPr lang="en-US" sz="8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2990850" y="3611246"/>
                  <a:ext cx="1143001" cy="318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rgbClr val="000000"/>
                      </a:solidFill>
                    </a:rPr>
                    <a:t>GTC0</a:t>
                  </a:r>
                  <a:endParaRPr lang="en-US"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2828925" y="4321832"/>
                  <a:ext cx="1143001" cy="5238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rgbClr val="000000"/>
                      </a:solidFill>
                    </a:rPr>
                    <a:t>TIMER[14-19]</a:t>
                  </a:r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2876550" y="4558041"/>
                <a:ext cx="1143001" cy="523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0000"/>
                    </a:solidFill>
                  </a:rPr>
                  <a:t>      PWM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552450" y="438441"/>
            <a:ext cx="1599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Remote Core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192164" y="3398825"/>
            <a:ext cx="658491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Coupling between remote core’s timer  and CPTS timer is done through Hardware push events of CPTS and Time Sync Router(TSR).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With this a linear relation is established between CPTS &amp; remote timer.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Once the relation is established, remote core can independently use this coupled timer.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44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9686" y="593718"/>
            <a:ext cx="3108350" cy="1605183"/>
            <a:chOff x="365556" y="1430745"/>
            <a:chExt cx="3108350" cy="1783537"/>
          </a:xfrm>
        </p:grpSpPr>
        <p:sp>
          <p:nvSpPr>
            <p:cNvPr id="6" name="Rectangle 5"/>
            <p:cNvSpPr/>
            <p:nvPr/>
          </p:nvSpPr>
          <p:spPr>
            <a:xfrm>
              <a:off x="365556" y="1430745"/>
              <a:ext cx="3108350" cy="1783537"/>
            </a:xfrm>
            <a:prstGeom prst="rect">
              <a:avLst/>
            </a:prstGeom>
            <a:solidFill>
              <a:schemeClr val="bg2">
                <a:alpha val="31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t"/>
            <a:lstStyle/>
            <a:p>
              <a:pPr algn="r"/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163" y="1588928"/>
              <a:ext cx="2225031" cy="413725"/>
            </a:xfrm>
            <a:prstGeom prst="rect">
              <a:avLst/>
            </a:prstGeom>
            <a:solidFill>
              <a:srgbClr val="F3FABE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4953" y="1816564"/>
              <a:ext cx="377156" cy="1475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rgbClr val="000000"/>
                  </a:solidFill>
                </a:rPr>
                <a:t>iproute2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01738" y="1816564"/>
              <a:ext cx="297531" cy="1475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err="1">
                  <a:solidFill>
                    <a:srgbClr val="000000"/>
                  </a:solidFill>
                </a:rPr>
                <a:t>brctl</a:t>
              </a:r>
              <a:endParaRPr lang="en-US" sz="6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38898" y="1816564"/>
              <a:ext cx="343485" cy="1475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err="1">
                  <a:solidFill>
                    <a:srgbClr val="000000"/>
                  </a:solidFill>
                </a:rPr>
                <a:t>ethtool</a:t>
              </a:r>
              <a:endParaRPr lang="en-US" sz="6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2012" y="1816564"/>
              <a:ext cx="343485" cy="1475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err="1">
                  <a:solidFill>
                    <a:srgbClr val="000000"/>
                  </a:solidFill>
                </a:rPr>
                <a:t>vconfig</a:t>
              </a:r>
              <a:endParaRPr lang="en-US" sz="6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05125" y="1816564"/>
              <a:ext cx="229349" cy="1475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err="1">
                  <a:solidFill>
                    <a:srgbClr val="000000"/>
                  </a:solidFill>
                </a:rPr>
                <a:t>tc</a:t>
              </a:r>
              <a:endParaRPr lang="en-US" sz="6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7206" y="1625611"/>
              <a:ext cx="377156" cy="1475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err="1">
                  <a:solidFill>
                    <a:srgbClr val="C00000"/>
                  </a:solidFill>
                </a:rPr>
                <a:t>mstpd</a:t>
              </a:r>
              <a:endParaRPr lang="en-US" sz="600" dirty="0">
                <a:solidFill>
                  <a:srgbClr val="C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15416" y="1625611"/>
              <a:ext cx="377156" cy="1475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err="1">
                  <a:solidFill>
                    <a:srgbClr val="C00000"/>
                  </a:solidFill>
                </a:rPr>
                <a:t>lldpd</a:t>
              </a:r>
              <a:endParaRPr lang="en-US" sz="600" dirty="0">
                <a:solidFill>
                  <a:srgbClr val="C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8996" y="1625611"/>
              <a:ext cx="377156" cy="1475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err="1">
                  <a:solidFill>
                    <a:srgbClr val="C00000"/>
                  </a:solidFill>
                </a:rPr>
                <a:t>snmpd</a:t>
              </a:r>
              <a:endParaRPr lang="en-US" sz="600" dirty="0">
                <a:solidFill>
                  <a:srgbClr val="C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3625" y="1625611"/>
              <a:ext cx="377156" cy="1475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err="1">
                  <a:solidFill>
                    <a:srgbClr val="C00000"/>
                  </a:solidFill>
                </a:rPr>
                <a:t>lacp</a:t>
              </a:r>
              <a:endParaRPr lang="en-US" sz="600" dirty="0">
                <a:solidFill>
                  <a:srgbClr val="C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71834" y="1625611"/>
              <a:ext cx="377156" cy="1475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err="1">
                  <a:solidFill>
                    <a:srgbClr val="C00000"/>
                  </a:solidFill>
                </a:rPr>
                <a:t>mvrp</a:t>
              </a:r>
              <a:endParaRPr lang="en-US" sz="6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0933" y="2108517"/>
              <a:ext cx="565313" cy="1475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r>
                <a:rPr lang="en-US" sz="600" dirty="0">
                  <a:solidFill>
                    <a:srgbClr val="000000"/>
                  </a:solidFill>
                </a:rPr>
                <a:t>Bonds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1661" y="2108517"/>
              <a:ext cx="565313" cy="1475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r>
                <a:rPr lang="en-US" sz="600" dirty="0">
                  <a:solidFill>
                    <a:srgbClr val="000000"/>
                  </a:solidFill>
                </a:rPr>
                <a:t>Bridges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62390" y="2108517"/>
              <a:ext cx="565313" cy="1475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r>
                <a:rPr lang="en-US" sz="600" dirty="0">
                  <a:solidFill>
                    <a:srgbClr val="000000"/>
                  </a:solidFill>
                </a:rPr>
                <a:t>VXLAN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414086" y="2065983"/>
              <a:ext cx="3006303" cy="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33226" y="2317013"/>
              <a:ext cx="1498818" cy="133707"/>
            </a:xfrm>
            <a:prstGeom prst="rect">
              <a:avLst/>
            </a:prstGeom>
            <a:solidFill>
              <a:srgbClr val="BCFCC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r>
                <a:rPr lang="en-US" sz="600" dirty="0">
                  <a:solidFill>
                    <a:srgbClr val="000000"/>
                  </a:solidFill>
                </a:rPr>
                <a:t>RT </a:t>
              </a:r>
              <a:r>
                <a:rPr lang="en-US" sz="600" dirty="0" err="1">
                  <a:solidFill>
                    <a:srgbClr val="000000"/>
                  </a:solidFill>
                </a:rPr>
                <a:t>Netlink</a:t>
              </a:r>
              <a:endParaRPr lang="en-US" sz="6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76444" y="2317013"/>
              <a:ext cx="639750" cy="133707"/>
            </a:xfrm>
            <a:prstGeom prst="rect">
              <a:avLst/>
            </a:prstGeom>
            <a:solidFill>
              <a:srgbClr val="BCFCC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r>
                <a:rPr lang="en-US" sz="600" dirty="0" err="1">
                  <a:solidFill>
                    <a:srgbClr val="000000"/>
                  </a:solidFill>
                </a:rPr>
                <a:t>ethtool</a:t>
              </a:r>
              <a:r>
                <a:rPr lang="en-US" sz="600" dirty="0">
                  <a:solidFill>
                    <a:srgbClr val="000000"/>
                  </a:solidFill>
                </a:rPr>
                <a:t> </a:t>
              </a:r>
              <a:r>
                <a:rPr lang="en-US" sz="600" dirty="0" err="1">
                  <a:solidFill>
                    <a:srgbClr val="000000"/>
                  </a:solidFill>
                </a:rPr>
                <a:t>ioctl</a:t>
              </a:r>
              <a:endParaRPr lang="en-US" sz="600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5725" y="2526120"/>
              <a:ext cx="1498818" cy="618349"/>
            </a:xfrm>
            <a:prstGeom prst="rect">
              <a:avLst/>
            </a:prstGeom>
            <a:solidFill>
              <a:srgbClr val="BCFCC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r>
                <a:rPr lang="en-US" sz="600" dirty="0" err="1">
                  <a:solidFill>
                    <a:srgbClr val="000000"/>
                  </a:solidFill>
                </a:rPr>
                <a:t>switchdev</a:t>
              </a:r>
              <a:r>
                <a:rPr lang="en-US" sz="600" dirty="0">
                  <a:solidFill>
                    <a:srgbClr val="000000"/>
                  </a:solidFill>
                </a:rPr>
                <a:t> driver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81216" y="2575122"/>
              <a:ext cx="356265" cy="98285"/>
            </a:xfrm>
            <a:prstGeom prst="rect">
              <a:avLst/>
            </a:prstGeom>
            <a:solidFill>
              <a:schemeClr val="accent5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r>
                <a:rPr lang="en-US" sz="600" dirty="0">
                  <a:solidFill>
                    <a:srgbClr val="000000"/>
                  </a:solidFill>
                </a:rPr>
                <a:t>swp0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81216" y="2718089"/>
              <a:ext cx="347551" cy="94587"/>
            </a:xfrm>
            <a:prstGeom prst="rect">
              <a:avLst/>
            </a:prstGeom>
            <a:solidFill>
              <a:schemeClr val="accent5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r>
                <a:rPr lang="en-US" sz="600" dirty="0">
                  <a:solidFill>
                    <a:srgbClr val="000000"/>
                  </a:solidFill>
                </a:rPr>
                <a:t>swp1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81216" y="2996628"/>
              <a:ext cx="347551" cy="98452"/>
            </a:xfrm>
            <a:prstGeom prst="rect">
              <a:avLst/>
            </a:prstGeom>
            <a:solidFill>
              <a:schemeClr val="accent5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r>
                <a:rPr lang="en-US" sz="600" dirty="0">
                  <a:solidFill>
                    <a:srgbClr val="000000"/>
                  </a:solidFill>
                </a:rPr>
                <a:t>swp7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74827" y="2526120"/>
              <a:ext cx="641367" cy="621740"/>
            </a:xfrm>
            <a:prstGeom prst="rect">
              <a:avLst/>
            </a:prstGeom>
            <a:solidFill>
              <a:srgbClr val="BCFCC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r>
                <a:rPr lang="en-US" sz="600" dirty="0" err="1">
                  <a:solidFill>
                    <a:srgbClr val="000000"/>
                  </a:solidFill>
                </a:rPr>
                <a:t>cpsw</a:t>
              </a:r>
              <a:r>
                <a:rPr lang="en-US" sz="600" dirty="0">
                  <a:solidFill>
                    <a:srgbClr val="000000"/>
                  </a:solidFill>
                </a:rPr>
                <a:t> driver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86533" y="2857358"/>
              <a:ext cx="347551" cy="94587"/>
            </a:xfrm>
            <a:prstGeom prst="rect">
              <a:avLst/>
            </a:prstGeom>
            <a:solidFill>
              <a:schemeClr val="accent5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150" tIns="28575" rIns="57150" bIns="28575" rtlCol="0" anchor="ctr"/>
            <a:lstStyle/>
            <a:p>
              <a:pPr algn="ctr"/>
              <a:r>
                <a:rPr lang="en-US" sz="600" dirty="0">
                  <a:solidFill>
                    <a:srgbClr val="000000"/>
                  </a:solidFill>
                </a:rPr>
                <a:t>swp1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11528" y="2913896"/>
              <a:ext cx="581177" cy="19899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dirty="0">
                  <a:solidFill>
                    <a:srgbClr val="000000"/>
                  </a:solidFill>
                </a:rPr>
                <a:t>Remote Configuration Client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99068" y="2931676"/>
              <a:ext cx="608898" cy="19899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dirty="0">
                  <a:solidFill>
                    <a:srgbClr val="000000"/>
                  </a:solidFill>
                </a:rPr>
                <a:t>Remote Configuration Client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20156" y="534280"/>
            <a:ext cx="4166645" cy="2967639"/>
            <a:chOff x="4253164" y="1097045"/>
            <a:chExt cx="4166645" cy="3297377"/>
          </a:xfrm>
        </p:grpSpPr>
        <p:grpSp>
          <p:nvGrpSpPr>
            <p:cNvPr id="34" name="Group 33"/>
            <p:cNvGrpSpPr/>
            <p:nvPr/>
          </p:nvGrpSpPr>
          <p:grpSpPr>
            <a:xfrm>
              <a:off x="4253164" y="1097045"/>
              <a:ext cx="4166645" cy="3297377"/>
              <a:chOff x="4336172" y="1345666"/>
              <a:chExt cx="4166645" cy="3297377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336172" y="1345666"/>
                <a:ext cx="4166645" cy="2511116"/>
                <a:chOff x="1803784" y="867919"/>
                <a:chExt cx="5535755" cy="3138325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803784" y="867919"/>
                  <a:ext cx="5535755" cy="2293201"/>
                </a:xfrm>
                <a:prstGeom prst="rect">
                  <a:avLst/>
                </a:prstGeom>
                <a:solidFill>
                  <a:schemeClr val="bg2">
                    <a:alpha val="31000"/>
                  </a:schemeClr>
                </a:solidFill>
                <a:ln w="1905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09773" y="3402800"/>
                  <a:ext cx="5129766" cy="45525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7150" tIns="28575" rIns="57150" bIns="28575" rtlCol="0" anchor="b"/>
                <a:lstStyle/>
                <a:p>
                  <a:pPr algn="ctr"/>
                  <a:r>
                    <a:rPr lang="en-US" sz="800" dirty="0" smtClean="0">
                      <a:solidFill>
                        <a:srgbClr val="000000"/>
                      </a:solidFill>
                    </a:rPr>
                    <a:t>CPSW_9G</a:t>
                  </a:r>
                  <a:endParaRPr lang="en-US" sz="900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778687" y="3865335"/>
                  <a:ext cx="3991940" cy="140909"/>
                  <a:chOff x="5182870" y="4381500"/>
                  <a:chExt cx="2619375" cy="98285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192322" y="4381500"/>
                    <a:ext cx="263989" cy="98285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7150" tIns="28575" rIns="57150" bIns="28575"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6528806" y="4384535"/>
                    <a:ext cx="263989" cy="92215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7150" tIns="28575" rIns="57150" bIns="28575"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6865290" y="4384535"/>
                    <a:ext cx="263989" cy="92215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7150" tIns="28575" rIns="57150" bIns="28575"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7201774" y="4381500"/>
                    <a:ext cx="263989" cy="98285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7150" tIns="28575" rIns="57150" bIns="28575"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7538256" y="4381500"/>
                    <a:ext cx="263989" cy="9525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7150" tIns="28575" rIns="57150" bIns="28575"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5182870" y="4384535"/>
                    <a:ext cx="263989" cy="9525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7150" tIns="28575" rIns="57150" bIns="28575"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5519354" y="4384535"/>
                    <a:ext cx="263989" cy="9525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7150" tIns="28575" rIns="57150" bIns="28575"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5855838" y="4381500"/>
                    <a:ext cx="263989" cy="98285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7150" tIns="28575" rIns="57150" bIns="28575"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42" name="Rectangle 41"/>
                <p:cNvSpPr/>
                <p:nvPr/>
              </p:nvSpPr>
              <p:spPr>
                <a:xfrm>
                  <a:off x="4457248" y="3404130"/>
                  <a:ext cx="668174" cy="182373"/>
                </a:xfrm>
                <a:prstGeom prst="rect">
                  <a:avLst/>
                </a:prstGeom>
                <a:solidFill>
                  <a:schemeClr val="accent5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7150" tIns="28575" rIns="57150" bIns="28575"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394525" y="3527902"/>
                  <a:ext cx="1847872" cy="2388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7150" tIns="28575" rIns="57150" bIns="28575" rtlCol="0" anchor="ctr"/>
                <a:lstStyle/>
                <a:p>
                  <a:pPr algn="ctr"/>
                  <a:r>
                    <a:rPr lang="en-US" sz="600" dirty="0">
                      <a:solidFill>
                        <a:srgbClr val="000000"/>
                      </a:solidFill>
                    </a:rPr>
                    <a:t>CPSW 9G Register</a:t>
                  </a:r>
                </a:p>
              </p:txBody>
            </p:sp>
            <p:cxnSp>
              <p:nvCxnSpPr>
                <p:cNvPr id="44" name="Straight Arrow Connector 43"/>
                <p:cNvCxnSpPr/>
                <p:nvPr/>
              </p:nvCxnSpPr>
              <p:spPr>
                <a:xfrm flipH="1">
                  <a:off x="3930301" y="2988840"/>
                  <a:ext cx="2" cy="539062"/>
                </a:xfrm>
                <a:prstGeom prst="straightConnector1">
                  <a:avLst/>
                </a:prstGeom>
                <a:ln w="1905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endCxn id="42" idx="0"/>
                </p:cNvCxnSpPr>
                <p:nvPr/>
              </p:nvCxnSpPr>
              <p:spPr>
                <a:xfrm>
                  <a:off x="4787840" y="3097579"/>
                  <a:ext cx="3495" cy="306551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3888386" y="2154259"/>
                  <a:ext cx="422024" cy="187183"/>
                </a:xfrm>
                <a:prstGeom prst="rect">
                  <a:avLst/>
                </a:prstGeom>
                <a:ln/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700" b="1" dirty="0">
                      <a:solidFill>
                        <a:srgbClr val="FFFFFF"/>
                      </a:solidFill>
                    </a:rPr>
                    <a:t>EAPOL</a:t>
                  </a:r>
                  <a:endParaRPr lang="en-US" sz="4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980797" y="1181029"/>
                  <a:ext cx="5213911" cy="573217"/>
                </a:xfrm>
                <a:prstGeom prst="rect">
                  <a:avLst/>
                </a:prstGeom>
                <a:solidFill>
                  <a:srgbClr val="F3FABE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3588334" y="1314159"/>
                  <a:ext cx="2187398" cy="306955"/>
                </a:xfrm>
                <a:prstGeom prst="rect">
                  <a:avLst/>
                </a:prstGeom>
                <a:solidFill>
                  <a:srgbClr val="00B05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</a:rPr>
                    <a:t>Remote Configuration Server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980797" y="1858117"/>
                  <a:ext cx="5213910" cy="1223376"/>
                </a:xfrm>
                <a:prstGeom prst="rect">
                  <a:avLst/>
                </a:prstGeom>
                <a:noFill/>
                <a:ln w="6350">
                  <a:solidFill>
                    <a:srgbClr val="C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831404" y="1894715"/>
                  <a:ext cx="3038158" cy="230106"/>
                </a:xfrm>
                <a:prstGeom prst="rect">
                  <a:avLst/>
                </a:prstGeom>
                <a:solidFill>
                  <a:srgbClr val="00B05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</a:rPr>
                    <a:t>Firmware Application API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139829" y="2154259"/>
                  <a:ext cx="603593" cy="834579"/>
                </a:xfrm>
                <a:prstGeom prst="rect">
                  <a:avLst/>
                </a:prstGeom>
                <a:solidFill>
                  <a:srgbClr val="C3B4AD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rgbClr val="000000"/>
                      </a:solidFill>
                    </a:rPr>
                    <a:t>TI-RTOS</a:t>
                  </a: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279237" y="2154259"/>
                  <a:ext cx="579469" cy="183534"/>
                </a:xfrm>
                <a:prstGeom prst="rect">
                  <a:avLst/>
                </a:prstGeom>
                <a:ln/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700" b="1" dirty="0" smtClean="0">
                      <a:solidFill>
                        <a:srgbClr val="FFFFFF"/>
                      </a:solidFill>
                    </a:rPr>
                    <a:t>IP Router</a:t>
                  </a:r>
                  <a:endParaRPr lang="en-US" sz="7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2827690" y="2367568"/>
                  <a:ext cx="1486084" cy="226067"/>
                </a:xfrm>
                <a:prstGeom prst="rect">
                  <a:avLst/>
                </a:prstGeom>
                <a:solidFill>
                  <a:srgbClr val="C3B4AD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rgbClr val="000000"/>
                      </a:solidFill>
                    </a:rPr>
                    <a:t>NDK</a:t>
                  </a: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827690" y="2638942"/>
                  <a:ext cx="3041872" cy="34989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800" dirty="0" smtClean="0">
                      <a:solidFill>
                        <a:srgbClr val="000000"/>
                      </a:solidFill>
                    </a:rPr>
                    <a:t>                     CPSW_LLD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5926147" y="1894716"/>
                  <a:ext cx="1043076" cy="1094124"/>
                </a:xfrm>
                <a:prstGeom prst="rect">
                  <a:avLst/>
                </a:prstGeom>
                <a:solidFill>
                  <a:srgbClr val="C3B4AD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</a:rPr>
                    <a:t>Other Drivers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813274" y="867919"/>
                  <a:ext cx="1598204" cy="3088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rgbClr val="000000"/>
                      </a:solidFill>
                    </a:rPr>
                    <a:t>Main R5 (switch)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5239773" y="2722348"/>
                  <a:ext cx="629787" cy="2664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 smtClean="0">
                      <a:solidFill>
                        <a:srgbClr val="000000"/>
                      </a:solidFill>
                    </a:rPr>
                    <a:t>ALE</a:t>
                  </a:r>
                </a:p>
                <a:p>
                  <a:pPr algn="ctr"/>
                  <a:r>
                    <a:rPr lang="en-US" sz="700" dirty="0" smtClean="0">
                      <a:solidFill>
                        <a:srgbClr val="000000"/>
                      </a:solidFill>
                    </a:rPr>
                    <a:t>LLD</a:t>
                  </a:r>
                  <a:endParaRPr lang="en-US" sz="7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827533" y="2722348"/>
                  <a:ext cx="773900" cy="2664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rgbClr val="000000"/>
                      </a:solidFill>
                    </a:rPr>
                    <a:t>ENETPHY</a:t>
                  </a:r>
                </a:p>
                <a:p>
                  <a:pPr algn="ctr"/>
                  <a:r>
                    <a:rPr lang="en-US" sz="600" dirty="0" smtClean="0">
                      <a:solidFill>
                        <a:srgbClr val="000000"/>
                      </a:solidFill>
                    </a:rPr>
                    <a:t>LLD</a:t>
                  </a:r>
                  <a:endParaRPr lang="en-US" sz="5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827533" y="2154259"/>
                  <a:ext cx="422024" cy="187183"/>
                </a:xfrm>
                <a:prstGeom prst="rect">
                  <a:avLst/>
                </a:prstGeom>
                <a:solidFill>
                  <a:srgbClr val="00B05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800" b="1" dirty="0" smtClean="0">
                      <a:solidFill>
                        <a:srgbClr val="404040"/>
                      </a:solidFill>
                    </a:rPr>
                    <a:t>Apps</a:t>
                  </a:r>
                  <a:endParaRPr lang="en-US" sz="500" b="1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4619135" y="2716774"/>
                  <a:ext cx="629787" cy="2664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 smtClean="0">
                      <a:solidFill>
                        <a:srgbClr val="000000"/>
                      </a:solidFill>
                    </a:rPr>
                    <a:t>CPTS</a:t>
                  </a:r>
                </a:p>
                <a:p>
                  <a:pPr algn="ctr"/>
                  <a:r>
                    <a:rPr lang="en-US" sz="700" dirty="0" smtClean="0">
                      <a:solidFill>
                        <a:srgbClr val="000000"/>
                      </a:solidFill>
                    </a:rPr>
                    <a:t>LLD</a:t>
                  </a:r>
                  <a:endParaRPr lang="en-US" sz="7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5929431" y="4455638"/>
                <a:ext cx="1694018" cy="187405"/>
              </a:xfrm>
              <a:prstGeom prst="rect">
                <a:avLst/>
              </a:prstGeom>
              <a:solidFill>
                <a:schemeClr val="accent5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7150" tIns="28575" rIns="57150" bIns="28575" rtlCol="0" anchor="ctr"/>
              <a:lstStyle/>
              <a:p>
                <a:pPr algn="ctr"/>
                <a:r>
                  <a:rPr lang="en-US" sz="1200" dirty="0" smtClean="0">
                    <a:solidFill>
                      <a:srgbClr val="FFFFFF"/>
                    </a:solidFill>
                  </a:rPr>
                  <a:t>Grand Master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8" name="Straight Arrow Connector 37"/>
              <p:cNvCxnSpPr>
                <a:stCxn id="62" idx="0"/>
                <a:endCxn id="37" idx="0"/>
              </p:cNvCxnSpPr>
              <p:nvPr/>
            </p:nvCxnSpPr>
            <p:spPr>
              <a:xfrm>
                <a:off x="6765274" y="3747516"/>
                <a:ext cx="11166" cy="70812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/>
            <p:cNvSpPr/>
            <p:nvPr/>
          </p:nvSpPr>
          <p:spPr>
            <a:xfrm>
              <a:off x="6254733" y="2152373"/>
              <a:ext cx="988032" cy="324127"/>
            </a:xfrm>
            <a:prstGeom prst="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rgbClr val="FFFFFF"/>
                  </a:solidFill>
                </a:rPr>
                <a:t>Time Sync</a:t>
              </a:r>
              <a:endParaRPr lang="en-US" sz="900" b="1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2764165" y="1356560"/>
            <a:ext cx="1" cy="605092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886836" y="966156"/>
            <a:ext cx="2976513" cy="1051944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6851310" y="1090915"/>
            <a:ext cx="1" cy="393160"/>
          </a:xfrm>
          <a:prstGeom prst="straightConnector1">
            <a:avLst/>
          </a:prstGeom>
          <a:ln w="19050">
            <a:solidFill>
              <a:srgbClr val="00B0F0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580120" y="1203712"/>
            <a:ext cx="565313" cy="1328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ctr"/>
          <a:lstStyle/>
          <a:p>
            <a:pPr algn="ctr"/>
            <a:r>
              <a:rPr lang="en-US" sz="600" dirty="0" smtClean="0">
                <a:solidFill>
                  <a:srgbClr val="000000"/>
                </a:solidFill>
              </a:rPr>
              <a:t>Time Sync SW</a:t>
            </a:r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99" name="Title 4"/>
          <p:cNvSpPr>
            <a:spLocks noGrp="1"/>
          </p:cNvSpPr>
          <p:nvPr>
            <p:ph type="title"/>
          </p:nvPr>
        </p:nvSpPr>
        <p:spPr>
          <a:xfrm>
            <a:off x="105623" y="-198074"/>
            <a:ext cx="9030132" cy="679940"/>
          </a:xfrm>
        </p:spPr>
        <p:txBody>
          <a:bodyPr/>
          <a:lstStyle/>
          <a:p>
            <a:r>
              <a:rPr lang="en-US" sz="1800" dirty="0" smtClean="0"/>
              <a:t>Multi – core Time Synchronization </a:t>
            </a:r>
            <a:r>
              <a:rPr lang="en-US" sz="1800" dirty="0"/>
              <a:t>(similar to phc2sys in Linux)</a:t>
            </a:r>
            <a:endParaRPr lang="en-GB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958245" y="1470014"/>
            <a:ext cx="2077335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Call to Register the Remote Timer with the CPTS timer</a:t>
            </a:r>
            <a:endParaRPr lang="en-US" sz="1100" dirty="0">
              <a:solidFill>
                <a:srgbClr val="000000"/>
              </a:solidFill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1953132" y="3959542"/>
            <a:ext cx="1100781" cy="150041"/>
            <a:chOff x="296852" y="4505996"/>
            <a:chExt cx="1100781" cy="166712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296852" y="4582940"/>
              <a:ext cx="332941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629794" y="4505996"/>
              <a:ext cx="767839" cy="166712"/>
            </a:xfrm>
            <a:prstGeom prst="rect">
              <a:avLst/>
            </a:prstGeom>
            <a:noFill/>
          </p:spPr>
          <p:txBody>
            <a:bodyPr wrap="none" lIns="57150" tIns="28575" rIns="57150" bIns="28575" rtlCol="0">
              <a:spAutoFit/>
            </a:bodyPr>
            <a:lstStyle/>
            <a:p>
              <a:r>
                <a:rPr lang="en-US" sz="600" dirty="0"/>
                <a:t>Direct Control Path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927861" y="4087944"/>
            <a:ext cx="1012501" cy="150041"/>
            <a:chOff x="311393" y="4632579"/>
            <a:chExt cx="1012501" cy="166712"/>
          </a:xfrm>
        </p:grpSpPr>
        <p:cxnSp>
          <p:nvCxnSpPr>
            <p:cNvPr id="130" name="Straight Arrow Connector 129"/>
            <p:cNvCxnSpPr/>
            <p:nvPr/>
          </p:nvCxnSpPr>
          <p:spPr>
            <a:xfrm>
              <a:off x="311393" y="4709523"/>
              <a:ext cx="332941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629793" y="4632579"/>
              <a:ext cx="694101" cy="166712"/>
            </a:xfrm>
            <a:prstGeom prst="rect">
              <a:avLst/>
            </a:prstGeom>
            <a:noFill/>
          </p:spPr>
          <p:txBody>
            <a:bodyPr wrap="none" lIns="57150" tIns="28575" rIns="57150" bIns="28575" rtlCol="0">
              <a:spAutoFit/>
            </a:bodyPr>
            <a:lstStyle/>
            <a:p>
              <a:r>
                <a:rPr lang="en-US" sz="600" dirty="0"/>
                <a:t>IPC Control Path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905000" y="4216343"/>
            <a:ext cx="1022537" cy="150041"/>
            <a:chOff x="288533" y="4791329"/>
            <a:chExt cx="1022537" cy="166712"/>
          </a:xfrm>
        </p:grpSpPr>
        <p:cxnSp>
          <p:nvCxnSpPr>
            <p:cNvPr id="133" name="Straight Arrow Connector 132"/>
            <p:cNvCxnSpPr>
              <a:endCxn id="144" idx="1"/>
            </p:cNvCxnSpPr>
            <p:nvPr/>
          </p:nvCxnSpPr>
          <p:spPr>
            <a:xfrm>
              <a:off x="288533" y="4868273"/>
              <a:ext cx="341260" cy="6412"/>
            </a:xfrm>
            <a:prstGeom prst="straightConnector1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629793" y="4791329"/>
              <a:ext cx="681277" cy="166712"/>
            </a:xfrm>
            <a:prstGeom prst="rect">
              <a:avLst/>
            </a:prstGeom>
            <a:noFill/>
          </p:spPr>
          <p:txBody>
            <a:bodyPr wrap="none" lIns="57150" tIns="28575" rIns="57150" bIns="28575" rtlCol="0">
              <a:spAutoFit/>
            </a:bodyPr>
            <a:lstStyle/>
            <a:p>
              <a:r>
                <a:rPr lang="en-US" sz="600" dirty="0"/>
                <a:t>Direct Data Path</a:t>
              </a:r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4374284" y="4152637"/>
            <a:ext cx="218228" cy="132827"/>
          </a:xfrm>
          <a:prstGeom prst="rect">
            <a:avLst/>
          </a:prstGeom>
          <a:solidFill>
            <a:srgbClr val="00B05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ctr"/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592513" y="4149801"/>
            <a:ext cx="1035123" cy="150041"/>
          </a:xfrm>
          <a:prstGeom prst="rect">
            <a:avLst/>
          </a:prstGeom>
          <a:noFill/>
        </p:spPr>
        <p:txBody>
          <a:bodyPr wrap="square" lIns="57150" tIns="28575" rIns="57150" bIns="28575" rtlCol="0">
            <a:spAutoFit/>
          </a:bodyPr>
          <a:lstStyle/>
          <a:p>
            <a:r>
              <a:rPr lang="en-US" sz="600" dirty="0"/>
              <a:t>Ethernet Firmware (AUTO)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467967" y="4149801"/>
            <a:ext cx="493725" cy="150041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r>
              <a:rPr lang="en-US" sz="600" dirty="0"/>
              <a:t>Demo app 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3250522" y="4161100"/>
            <a:ext cx="218228" cy="1159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ctr"/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248159" y="3993238"/>
            <a:ext cx="215088" cy="1303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ctr"/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467967" y="3989140"/>
            <a:ext cx="580287" cy="150041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r>
              <a:rPr lang="en-US" sz="600" dirty="0"/>
              <a:t>Kernel </a:t>
            </a:r>
            <a:r>
              <a:rPr lang="en-US" sz="600" dirty="0" err="1" smtClean="0"/>
              <a:t>driverr</a:t>
            </a:r>
            <a:endParaRPr lang="en-US" sz="600" dirty="0"/>
          </a:p>
        </p:txBody>
      </p:sp>
      <p:sp>
        <p:nvSpPr>
          <p:cNvPr id="151" name="Rectangle 150"/>
          <p:cNvSpPr/>
          <p:nvPr/>
        </p:nvSpPr>
        <p:spPr>
          <a:xfrm>
            <a:off x="4375855" y="3991426"/>
            <a:ext cx="215089" cy="133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ctr"/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600755" y="3989139"/>
            <a:ext cx="993282" cy="150041"/>
          </a:xfrm>
          <a:prstGeom prst="rect">
            <a:avLst/>
          </a:prstGeom>
          <a:noFill/>
        </p:spPr>
        <p:txBody>
          <a:bodyPr wrap="square" lIns="57150" tIns="28575" rIns="57150" bIns="28575" rtlCol="0">
            <a:spAutoFit/>
          </a:bodyPr>
          <a:lstStyle/>
          <a:p>
            <a:r>
              <a:rPr lang="en-US" sz="600" dirty="0"/>
              <a:t>PDK CPSW LLD (AUTO)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697596" y="3991975"/>
            <a:ext cx="218228" cy="132827"/>
          </a:xfrm>
          <a:prstGeom prst="rect">
            <a:avLst/>
          </a:prstGeom>
          <a:ln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7150" tIns="28575" rIns="57150" bIns="28575" rtlCol="0" anchor="ctr"/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925684" y="3987408"/>
            <a:ext cx="968704" cy="150041"/>
          </a:xfrm>
          <a:prstGeom prst="rect">
            <a:avLst/>
          </a:prstGeom>
          <a:noFill/>
        </p:spPr>
        <p:txBody>
          <a:bodyPr wrap="square" lIns="57150" tIns="28575" rIns="57150" bIns="28575" rtlCol="0">
            <a:spAutoFit/>
          </a:bodyPr>
          <a:lstStyle/>
          <a:p>
            <a:r>
              <a:rPr lang="en-US" sz="600" dirty="0"/>
              <a:t>Switch resident protocols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28338" y="2504723"/>
            <a:ext cx="4262578" cy="11079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cs typeface="Times New Roman" panose="02020603050405020304" pitchFamily="18" charset="0"/>
              </a:rPr>
              <a:t>Time Sync provides get Time and Lookup event APIs to remote cores via existing </a:t>
            </a:r>
            <a:r>
              <a:rPr lang="en-US" sz="1100" dirty="0" err="1" smtClean="0">
                <a:cs typeface="Times New Roman" panose="02020603050405020304" pitchFamily="18" charset="0"/>
              </a:rPr>
              <a:t>rpmsg</a:t>
            </a:r>
            <a:r>
              <a:rPr lang="en-US" sz="1100" dirty="0" smtClean="0">
                <a:cs typeface="Times New Roman" panose="02020603050405020304" pitchFamily="18" charset="0"/>
              </a:rPr>
              <a:t> layer.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cs typeface="Times New Roman" panose="02020603050405020304" pitchFamily="18" charset="0"/>
              </a:rPr>
              <a:t>Using UDMA descriptor metadata, any </a:t>
            </a:r>
            <a:r>
              <a:rPr lang="en-US" sz="1100" dirty="0" err="1" smtClean="0">
                <a:cs typeface="Times New Roman" panose="02020603050405020304" pitchFamily="18" charset="0"/>
              </a:rPr>
              <a:t>Tx</a:t>
            </a:r>
            <a:r>
              <a:rPr lang="en-US" sz="1100" dirty="0" smtClean="0">
                <a:cs typeface="Times New Roman" panose="02020603050405020304" pitchFamily="18" charset="0"/>
              </a:rPr>
              <a:t>/Rx packet can also be time-stamped by CPTS.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cs typeface="Times New Roman" panose="02020603050405020304" pitchFamily="18" charset="0"/>
              </a:rPr>
              <a:t>In addition to this, remote core can use its local synchronized timer for getting current time.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9993" y="568786"/>
            <a:ext cx="1088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0000"/>
                </a:solidFill>
              </a:rPr>
              <a:t>Remote </a:t>
            </a:r>
            <a:r>
              <a:rPr lang="en-US" sz="1050" b="1" dirty="0" smtClean="0">
                <a:solidFill>
                  <a:srgbClr val="000000"/>
                </a:solidFill>
              </a:rPr>
              <a:t>core</a:t>
            </a:r>
            <a:endParaRPr 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89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1" grpId="1" animBg="1"/>
      <p:bldP spid="1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" y="-17144"/>
            <a:ext cx="8458200" cy="610791"/>
          </a:xfrm>
        </p:spPr>
        <p:txBody>
          <a:bodyPr/>
          <a:lstStyle/>
          <a:p>
            <a:r>
              <a:rPr lang="en-US" sz="2000" dirty="0"/>
              <a:t>Multi – core Time </a:t>
            </a:r>
            <a:r>
              <a:rPr lang="en-US" sz="2000" dirty="0" smtClean="0"/>
              <a:t>Synchronization sequence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76647" y="946404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3997" y="946404"/>
            <a:ext cx="1905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066800" y="557212"/>
            <a:ext cx="1066800" cy="282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Remote core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8000" y="518635"/>
            <a:ext cx="1600200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FFFFFF"/>
                </a:solidFill>
              </a:rPr>
              <a:t>EthFw</a:t>
            </a:r>
            <a:r>
              <a:rPr lang="en-US" sz="1200" dirty="0" smtClean="0">
                <a:solidFill>
                  <a:srgbClr val="FFFFFF"/>
                </a:solidFill>
              </a:rPr>
              <a:t>(with </a:t>
            </a:r>
            <a:r>
              <a:rPr lang="en-US" sz="1200" dirty="0" err="1" smtClean="0">
                <a:solidFill>
                  <a:srgbClr val="FFFFFF"/>
                </a:solidFill>
              </a:rPr>
              <a:t>TimeSync</a:t>
            </a:r>
            <a:r>
              <a:rPr lang="en-US" sz="1200" dirty="0" smtClean="0">
                <a:solidFill>
                  <a:srgbClr val="FFFFFF"/>
                </a:solidFill>
              </a:rPr>
              <a:t>)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47" y="1062990"/>
            <a:ext cx="319087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en-US" sz="1200" dirty="0" smtClean="0">
                <a:solidFill>
                  <a:srgbClr val="000000"/>
                </a:solidFill>
              </a:rPr>
              <a:t>Sets up DM TIMER[14-19] / GTC0 and enable periodic PWM output/ HW push output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33747" y="1869116"/>
            <a:ext cx="22098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19510" y="1593119"/>
            <a:ext cx="174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Register HW Push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95950" y="1570422"/>
            <a:ext cx="3276600" cy="9002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</a:rPr>
              <a:t>4. Allocates a Hardware Push Instance.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rgbClr val="000000"/>
                </a:solidFill>
              </a:rPr>
              <a:t>Configures TSR to map the DM Timer’s PWM to the HW Push Instance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rgbClr val="000000"/>
                </a:solidFill>
              </a:rPr>
              <a:t>Save the callback for the Hardware Push Instance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95950" y="979864"/>
            <a:ext cx="3276600" cy="4154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50" dirty="0" smtClean="0">
                <a:solidFill>
                  <a:srgbClr val="000000"/>
                </a:solidFill>
              </a:rPr>
              <a:t>R5 runs PTP and synchronizes with the external       master clock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5001" y="2738178"/>
            <a:ext cx="3248025" cy="5770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5"/>
            </a:pPr>
            <a:r>
              <a:rPr lang="en-US" sz="1050" dirty="0" smtClean="0">
                <a:solidFill>
                  <a:srgbClr val="000000"/>
                </a:solidFill>
              </a:rPr>
              <a:t>When hardware </a:t>
            </a:r>
            <a:r>
              <a:rPr lang="en-US" sz="1050" dirty="0">
                <a:solidFill>
                  <a:srgbClr val="000000"/>
                </a:solidFill>
              </a:rPr>
              <a:t>p</a:t>
            </a:r>
            <a:r>
              <a:rPr lang="en-US" sz="1050" dirty="0" smtClean="0">
                <a:solidFill>
                  <a:srgbClr val="000000"/>
                </a:solidFill>
              </a:rPr>
              <a:t>ush event occurs, remote core’s registered callback is called with CPTS timer value.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409947" y="2891738"/>
            <a:ext cx="21336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09972" y="2588492"/>
            <a:ext cx="215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Call back with Event Info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647" y="2956072"/>
            <a:ext cx="1905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rgbClr val="000000"/>
                </a:solidFill>
              </a:rPr>
              <a:t>Hw</a:t>
            </a:r>
            <a:r>
              <a:rPr lang="en-US" sz="900" dirty="0" smtClean="0">
                <a:solidFill>
                  <a:srgbClr val="000000"/>
                </a:solidFill>
              </a:rPr>
              <a:t> Push Time stamp value N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371847" y="3854095"/>
            <a:ext cx="21336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2832" y="3916346"/>
            <a:ext cx="2019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rgbClr val="000000"/>
                </a:solidFill>
              </a:rPr>
              <a:t>Hw</a:t>
            </a:r>
            <a:r>
              <a:rPr lang="en-US" sz="900" dirty="0" smtClean="0">
                <a:solidFill>
                  <a:srgbClr val="000000"/>
                </a:solidFill>
              </a:rPr>
              <a:t> Push Time stamp value N+1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347" y="2817560"/>
            <a:ext cx="3122054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6"/>
            </a:pPr>
            <a:r>
              <a:rPr lang="en-US" sz="1200" dirty="0" smtClean="0">
                <a:solidFill>
                  <a:srgbClr val="000000"/>
                </a:solidFill>
              </a:rPr>
              <a:t>With two consecutive </a:t>
            </a:r>
            <a:r>
              <a:rPr lang="en-US" sz="1200" dirty="0" err="1" smtClean="0">
                <a:solidFill>
                  <a:srgbClr val="000000"/>
                </a:solidFill>
              </a:rPr>
              <a:t>Hw</a:t>
            </a:r>
            <a:r>
              <a:rPr lang="en-US" sz="1200" dirty="0" smtClean="0">
                <a:solidFill>
                  <a:srgbClr val="000000"/>
                </a:solidFill>
              </a:rPr>
              <a:t> push Time stamp values, the DMTIMER/GTC to CPTS clock rate ratio and linear relationship are established. 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38600" y="557213"/>
            <a:ext cx="76200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IPC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347" y="1721706"/>
            <a:ext cx="319087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en-US" sz="1200" dirty="0" smtClean="0">
                <a:solidFill>
                  <a:srgbClr val="000000"/>
                </a:solidFill>
              </a:rPr>
              <a:t>Call </a:t>
            </a:r>
            <a:r>
              <a:rPr lang="en-US" sz="1200" b="1" dirty="0" err="1" smtClean="0">
                <a:solidFill>
                  <a:srgbClr val="000000"/>
                </a:solidFill>
              </a:rPr>
              <a:t>CpswProxy_registerRemoteTimer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with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timer Information &amp; call back function.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38536" y="3565457"/>
            <a:ext cx="215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Call back with Event Info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3" name="Right Brace 32"/>
          <p:cNvSpPr/>
          <p:nvPr/>
        </p:nvSpPr>
        <p:spPr>
          <a:xfrm>
            <a:off x="6019801" y="3282644"/>
            <a:ext cx="45719" cy="5508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38875" y="3443821"/>
            <a:ext cx="2447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Next </a:t>
            </a:r>
            <a:r>
              <a:rPr lang="en-US" sz="1000" dirty="0" err="1" smtClean="0">
                <a:solidFill>
                  <a:srgbClr val="000000"/>
                </a:solidFill>
              </a:rPr>
              <a:t>Hw</a:t>
            </a:r>
            <a:r>
              <a:rPr lang="en-US" sz="1000" dirty="0" smtClean="0">
                <a:solidFill>
                  <a:srgbClr val="000000"/>
                </a:solidFill>
              </a:rPr>
              <a:t> Push event</a:t>
            </a:r>
            <a:endParaRPr lang="en-US" sz="1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66583" y="3556301"/>
                <a:ext cx="1542666" cy="36933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83" y="3951446"/>
                <a:ext cx="154266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04862" y="3910293"/>
                <a:ext cx="304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900" i="1">
                        <a:solidFill>
                          <a:srgbClr val="00000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900" dirty="0" smtClean="0">
                    <a:solidFill>
                      <a:srgbClr val="000000"/>
                    </a:solidFill>
                  </a:rPr>
                  <a:t> – Synchronized Time (CPTS time)</a:t>
                </a:r>
              </a:p>
              <a:p>
                <a14:m>
                  <m:oMath xmlns:m="http://schemas.openxmlformats.org/officeDocument/2006/math">
                    <m:r>
                      <a:rPr lang="en-US" sz="900" i="1">
                        <a:solidFill>
                          <a:srgbClr val="00000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sz="900" dirty="0" smtClean="0">
                    <a:solidFill>
                      <a:srgbClr val="000000"/>
                    </a:solidFill>
                  </a:rPr>
                  <a:t> – Rate ratio</a:t>
                </a:r>
              </a:p>
              <a:p>
                <a14:m>
                  <m:oMath xmlns:m="http://schemas.openxmlformats.org/officeDocument/2006/math">
                    <m:r>
                      <a:rPr lang="en-US" sz="900" i="1">
                        <a:solidFill>
                          <a:srgbClr val="00000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900" dirty="0" smtClean="0">
                    <a:solidFill>
                      <a:srgbClr val="000000"/>
                    </a:solidFill>
                  </a:rPr>
                  <a:t> – Local Timer Value</a:t>
                </a:r>
              </a:p>
              <a:p>
                <a14:m>
                  <m:oMath xmlns:m="http://schemas.openxmlformats.org/officeDocument/2006/math">
                    <m:r>
                      <a:rPr lang="en-US" sz="900" i="1">
                        <a:solidFill>
                          <a:srgbClr val="00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900" dirty="0" smtClean="0">
                    <a:solidFill>
                      <a:srgbClr val="000000"/>
                    </a:solidFill>
                  </a:rPr>
                  <a:t> – Constant value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62" y="3910293"/>
                <a:ext cx="3048000" cy="646331"/>
              </a:xfrm>
              <a:prstGeom prst="rect">
                <a:avLst/>
              </a:prstGeom>
              <a:blipFill rotWithShape="1">
                <a:blip r:embed="rId3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048200" y="2322679"/>
            <a:ext cx="24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.</a:t>
            </a:r>
          </a:p>
          <a:p>
            <a:r>
              <a:rPr lang="en-US" sz="800" b="1" dirty="0" smtClean="0"/>
              <a:t>.</a:t>
            </a:r>
          </a:p>
          <a:p>
            <a:r>
              <a:rPr lang="en-US" sz="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0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0226818\AppData\Local\Microsoft\Windows\Temporary Internet Files\Content.Outlook\9YN0RZP8\Video copyr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42"/>
          <a:stretch>
            <a:fillRect/>
          </a:stretch>
        </p:blipFill>
        <p:spPr bwMode="auto">
          <a:xfrm>
            <a:off x="930277" y="250826"/>
            <a:ext cx="7281863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-794" y="3149422"/>
            <a:ext cx="9144000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 smtClean="0">
              <a:solidFill>
                <a:srgbClr val="000000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Arial" charset="0"/>
              </a:rPr>
              <a:t>© Copyright </a:t>
            </a:r>
            <a:r>
              <a:rPr lang="en-US" altLang="en-US" sz="1600" dirty="0" smtClean="0">
                <a:solidFill>
                  <a:srgbClr val="000000"/>
                </a:solidFill>
                <a:latin typeface="Arial" charset="0"/>
              </a:rPr>
              <a:t>2020 </a:t>
            </a:r>
            <a:r>
              <a:rPr lang="en-US" altLang="en-US" sz="1600" dirty="0" smtClean="0">
                <a:solidFill>
                  <a:srgbClr val="000000"/>
                </a:solidFill>
                <a:latin typeface="Arial" charset="0"/>
              </a:rPr>
              <a:t>Texas Instruments Incorporated.  All rights reserved.</a:t>
            </a:r>
            <a:endParaRPr lang="en-US" altLang="en-US" sz="1600" b="1" dirty="0">
              <a:solidFill>
                <a:srgbClr val="000000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000" dirty="0" smtClean="0">
              <a:solidFill>
                <a:srgbClr val="000000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950" dirty="0" smtClean="0">
                <a:solidFill>
                  <a:srgbClr val="000000"/>
                </a:solidFill>
                <a:latin typeface="Arial" charset="0"/>
              </a:rPr>
              <a:t>This material is provided strictly “as-is,” for informational purposes only, and without any warranty. 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950" dirty="0" smtClean="0">
                <a:solidFill>
                  <a:srgbClr val="000000"/>
                </a:solidFill>
                <a:latin typeface="Arial" charset="0"/>
              </a:rPr>
              <a:t>Use of this material is subject to TI’s</a:t>
            </a:r>
            <a:r>
              <a:rPr lang="en-US" altLang="en-US" sz="95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sz="950" dirty="0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Arial" charset="0"/>
              </a:rPr>
              <a:t>Terms of Use</a:t>
            </a:r>
            <a:r>
              <a:rPr lang="en-US" altLang="en-US" sz="950" b="1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altLang="en-US" sz="950" dirty="0" smtClean="0">
                <a:solidFill>
                  <a:srgbClr val="000000"/>
                </a:solidFill>
                <a:latin typeface="Arial" charset="0"/>
              </a:rPr>
              <a:t>viewable at TI.com 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000" b="1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97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Time Sync?</a:t>
            </a:r>
          </a:p>
          <a:p>
            <a:r>
              <a:rPr lang="en-US" dirty="0"/>
              <a:t>Time Sync supported </a:t>
            </a:r>
            <a:r>
              <a:rPr lang="en-US" dirty="0" smtClean="0"/>
              <a:t>features</a:t>
            </a:r>
          </a:p>
          <a:p>
            <a:r>
              <a:rPr lang="en-US" dirty="0"/>
              <a:t>Time Sync </a:t>
            </a:r>
            <a:r>
              <a:rPr lang="en-US" dirty="0" smtClean="0"/>
              <a:t>not supported features</a:t>
            </a:r>
          </a:p>
          <a:p>
            <a:r>
              <a:rPr lang="en-US" dirty="0" smtClean="0"/>
              <a:t>Time Sync stack diagram</a:t>
            </a:r>
          </a:p>
          <a:p>
            <a:pPr lvl="1"/>
            <a:r>
              <a:rPr lang="en-US" sz="1400" dirty="0" smtClean="0"/>
              <a:t>PTP </a:t>
            </a:r>
            <a:r>
              <a:rPr lang="en-US" sz="1400" dirty="0"/>
              <a:t>stack to application </a:t>
            </a:r>
            <a:r>
              <a:rPr lang="en-US" sz="1400" dirty="0" smtClean="0"/>
              <a:t>layer</a:t>
            </a:r>
          </a:p>
          <a:p>
            <a:pPr lvl="1"/>
            <a:r>
              <a:rPr lang="en-US" sz="1400" dirty="0" smtClean="0"/>
              <a:t>Time Sync </a:t>
            </a:r>
            <a:r>
              <a:rPr lang="en-US" sz="1400" dirty="0"/>
              <a:t>HAL to PTP stack layer</a:t>
            </a:r>
          </a:p>
          <a:p>
            <a:pPr lvl="1"/>
            <a:r>
              <a:rPr lang="en-US" sz="1400" dirty="0"/>
              <a:t>APIs from Low level driver layer</a:t>
            </a:r>
          </a:p>
          <a:p>
            <a:r>
              <a:rPr lang="en-US" dirty="0" smtClean="0"/>
              <a:t>Time Sync PTP Sequence </a:t>
            </a:r>
            <a:r>
              <a:rPr lang="en-US" dirty="0"/>
              <a:t>diagram</a:t>
            </a:r>
            <a:endParaRPr lang="en-US" dirty="0" smtClean="0"/>
          </a:p>
          <a:p>
            <a:r>
              <a:rPr lang="en-US" dirty="0" smtClean="0"/>
              <a:t>Multi-core Time-synchronization design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2773B-7332-4E92-84CF-34A277FF245B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9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Time Sync?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1" y="651510"/>
            <a:ext cx="8467725" cy="3709449"/>
          </a:xfrm>
        </p:spPr>
        <p:txBody>
          <a:bodyPr/>
          <a:lstStyle/>
          <a:p>
            <a:r>
              <a:rPr lang="en-US" sz="1600" dirty="0" smtClean="0"/>
              <a:t>Time Sync is a PDK transport library developed to provide uniform IP abstracted PTP support to CPSW &amp; ICSS IPs.</a:t>
            </a:r>
          </a:p>
          <a:p>
            <a:r>
              <a:rPr lang="en-US" sz="1600" dirty="0" smtClean="0"/>
              <a:t>Time Sync library utilizes hardware timestamping provided by CPTS(CPSW) or IEP(ICSS)</a:t>
            </a:r>
            <a:r>
              <a:rPr lang="en-US" sz="1600" dirty="0"/>
              <a:t> </a:t>
            </a:r>
            <a:r>
              <a:rPr lang="en-US" sz="1600" dirty="0" smtClean="0"/>
              <a:t>to enable time synchronization with better accuracy</a:t>
            </a:r>
          </a:p>
          <a:p>
            <a:r>
              <a:rPr lang="en-US" sz="1600" dirty="0" smtClean="0"/>
              <a:t>Time Sync library consists of two parts:</a:t>
            </a:r>
          </a:p>
          <a:p>
            <a:pPr lvl="1"/>
            <a:r>
              <a:rPr lang="en-US" sz="1400" dirty="0" smtClean="0"/>
              <a:t>Time Sync HAL </a:t>
            </a:r>
          </a:p>
          <a:p>
            <a:pPr lvl="1"/>
            <a:r>
              <a:rPr lang="en-US" sz="1400" dirty="0" smtClean="0"/>
              <a:t>Time Sync Protocol (PTP)</a:t>
            </a:r>
            <a:endParaRPr lang="en-US" sz="1400" dirty="0"/>
          </a:p>
          <a:p>
            <a:pPr marL="0" indent="0">
              <a:buNone/>
            </a:pPr>
            <a:r>
              <a:rPr lang="en-US" b="1" dirty="0" smtClean="0"/>
              <a:t>Time Sync HAL:</a:t>
            </a:r>
          </a:p>
          <a:p>
            <a:r>
              <a:rPr lang="en-US" sz="1600" dirty="0"/>
              <a:t>HAL provides an uniform API to the protocol layer by abstracting CPSW and EMAC </a:t>
            </a:r>
            <a:r>
              <a:rPr lang="en-US" sz="1600" dirty="0" smtClean="0"/>
              <a:t>APIs</a:t>
            </a:r>
          </a:p>
          <a:p>
            <a:r>
              <a:rPr lang="en-US" sz="1600" dirty="0" smtClean="0"/>
              <a:t>HAL provides Timer and PTP frame transmission/reception APIs</a:t>
            </a:r>
          </a:p>
          <a:p>
            <a:pPr marL="0" indent="0">
              <a:buNone/>
            </a:pPr>
            <a:r>
              <a:rPr lang="en-US" b="1" dirty="0"/>
              <a:t>Time Sync </a:t>
            </a:r>
            <a:r>
              <a:rPr lang="en-US" b="1" dirty="0" smtClean="0"/>
              <a:t>Protocol:</a:t>
            </a:r>
          </a:p>
          <a:p>
            <a:r>
              <a:rPr lang="en-US" sz="1600" dirty="0"/>
              <a:t>Protocol layer implements </a:t>
            </a:r>
            <a:r>
              <a:rPr lang="en-US" sz="1600" dirty="0" smtClean="0"/>
              <a:t>TI-RTOS </a:t>
            </a:r>
            <a:r>
              <a:rPr lang="en-US" sz="1600" dirty="0"/>
              <a:t>based PTP stack with generic time sync </a:t>
            </a:r>
            <a:r>
              <a:rPr lang="en-US" sz="1600" dirty="0" smtClean="0"/>
              <a:t>capabilities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8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</a:t>
            </a:r>
            <a:r>
              <a:rPr lang="en-US" dirty="0" smtClean="0"/>
              <a:t>Sync supported </a:t>
            </a:r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651510"/>
            <a:ext cx="8467725" cy="3709449"/>
          </a:xfrm>
        </p:spPr>
        <p:txBody>
          <a:bodyPr/>
          <a:lstStyle/>
          <a:p>
            <a:r>
              <a:rPr lang="en-US" sz="1600" b="1" dirty="0" smtClean="0"/>
              <a:t>Configurations expected from application:</a:t>
            </a:r>
          </a:p>
          <a:p>
            <a:pPr lvl="1"/>
            <a:r>
              <a:rPr lang="en-US" sz="1400" dirty="0" smtClean="0"/>
              <a:t>Device configurations: Master/Boundary/Transparent/Ordinary slave</a:t>
            </a:r>
          </a:p>
          <a:p>
            <a:pPr lvl="1"/>
            <a:r>
              <a:rPr lang="en-US" sz="1400" dirty="0" smtClean="0"/>
              <a:t>Step-mode configuration: Two-step</a:t>
            </a:r>
          </a:p>
          <a:p>
            <a:pPr lvl="1"/>
            <a:r>
              <a:rPr lang="en-US" sz="1400" dirty="0" smtClean="0"/>
              <a:t>Network protocol: IEEE802.3.</a:t>
            </a:r>
          </a:p>
          <a:p>
            <a:pPr lvl="1"/>
            <a:r>
              <a:rPr lang="en-US" sz="1400" dirty="0" smtClean="0"/>
              <a:t>Delay mechanism: P2P</a:t>
            </a:r>
          </a:p>
          <a:p>
            <a:pPr lvl="1"/>
            <a:r>
              <a:rPr lang="en-US" sz="1400" dirty="0" smtClean="0"/>
              <a:t>PPS configuration</a:t>
            </a:r>
          </a:p>
          <a:p>
            <a:r>
              <a:rPr lang="en-US" sz="1600" b="1" dirty="0" smtClean="0"/>
              <a:t>APIs expected from Low-level network driver:</a:t>
            </a:r>
          </a:p>
          <a:p>
            <a:pPr lvl="1"/>
            <a:r>
              <a:rPr lang="en-US" sz="1400" dirty="0" smtClean="0"/>
              <a:t>DMA APIs: </a:t>
            </a:r>
          </a:p>
          <a:p>
            <a:pPr lvl="2"/>
            <a:r>
              <a:rPr lang="en-US" sz="1400" dirty="0" err="1" smtClean="0"/>
              <a:t>Tx</a:t>
            </a:r>
            <a:r>
              <a:rPr lang="en-US" sz="1400" dirty="0" smtClean="0"/>
              <a:t> &amp; Rx packet submit/retrieve functions</a:t>
            </a:r>
          </a:p>
          <a:p>
            <a:pPr lvl="2"/>
            <a:r>
              <a:rPr lang="en-US" sz="1400" dirty="0" err="1" smtClean="0"/>
              <a:t>Tx</a:t>
            </a:r>
            <a:r>
              <a:rPr lang="en-US" sz="1400" dirty="0" smtClean="0"/>
              <a:t> &amp; Rx event notify</a:t>
            </a:r>
          </a:p>
          <a:p>
            <a:pPr lvl="1"/>
            <a:r>
              <a:rPr lang="en-US" sz="1400" dirty="0" smtClean="0"/>
              <a:t>Hardware timer functions:</a:t>
            </a:r>
          </a:p>
          <a:p>
            <a:pPr lvl="2"/>
            <a:r>
              <a:rPr lang="en-US" sz="1400" dirty="0" smtClean="0"/>
              <a:t>Get </a:t>
            </a:r>
            <a:r>
              <a:rPr lang="en-US" sz="1400" dirty="0" err="1" smtClean="0"/>
              <a:t>Tx</a:t>
            </a:r>
            <a:r>
              <a:rPr lang="en-US" sz="1400" dirty="0" smtClean="0"/>
              <a:t>/Rx timestamp</a:t>
            </a:r>
          </a:p>
          <a:p>
            <a:pPr lvl="2"/>
            <a:r>
              <a:rPr lang="en-US" sz="1400" dirty="0" smtClean="0"/>
              <a:t>Get time, Set time</a:t>
            </a:r>
          </a:p>
          <a:p>
            <a:pPr lvl="2"/>
            <a:r>
              <a:rPr lang="en-US" sz="1400" dirty="0" smtClean="0"/>
              <a:t>Periodic pulse</a:t>
            </a:r>
            <a:endParaRPr lang="en-US" sz="1400" dirty="0"/>
          </a:p>
          <a:p>
            <a:pPr lvl="2"/>
            <a:r>
              <a:rPr lang="en-US" sz="1400" dirty="0" smtClean="0"/>
              <a:t>Set compensation (PPM)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</a:t>
            </a:r>
            <a:r>
              <a:rPr lang="en-US" dirty="0" smtClean="0"/>
              <a:t>Sync not supported </a:t>
            </a:r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651510"/>
            <a:ext cx="8467725" cy="3709449"/>
          </a:xfrm>
        </p:spPr>
        <p:txBody>
          <a:bodyPr/>
          <a:lstStyle/>
          <a:p>
            <a:r>
              <a:rPr lang="en-US" sz="1600" dirty="0" smtClean="0"/>
              <a:t>Best Master Clock algorithm</a:t>
            </a:r>
          </a:p>
          <a:p>
            <a:pPr lvl="1"/>
            <a:r>
              <a:rPr lang="en-US" sz="1400" dirty="0" smtClean="0"/>
              <a:t>Currently, the first announce message sender is assumed as master</a:t>
            </a:r>
          </a:p>
          <a:p>
            <a:r>
              <a:rPr lang="en-US" sz="1600" dirty="0" smtClean="0"/>
              <a:t>PTP management frame handling</a:t>
            </a:r>
          </a:p>
          <a:p>
            <a:r>
              <a:rPr lang="en-US" sz="1600" dirty="0" smtClean="0"/>
              <a:t>IPv4/ IPv6 PTP frame handling</a:t>
            </a:r>
          </a:p>
          <a:p>
            <a:r>
              <a:rPr lang="en-US" sz="1600" dirty="0" smtClean="0"/>
              <a:t>Not tested on CPSW2G, AM3xxx/AM4xxx/AM5xxx platforms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" y="11153"/>
            <a:ext cx="8458200" cy="610791"/>
          </a:xfrm>
        </p:spPr>
        <p:txBody>
          <a:bodyPr/>
          <a:lstStyle/>
          <a:p>
            <a:r>
              <a:rPr lang="en-US" dirty="0" smtClean="0"/>
              <a:t>Time Sync stack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AutoShape 5" descr="data:image/png;base64,iVBORw0KGgoAAAANSUhEUgAABMUAAAHXCAYAAAC8iO1WAAAgAElEQVR4nOzdf7hddX0n+s/cx+q0aArN2DrtlceGub1zr3SgxrFFgo1SocSpF7VoqLTinZKjIqI+mAEVCUiC+ANbH4mVDsOdSjGIw2lMSAKNjUwFLyaCFocfmuJlbplUxSCiFkNv1/3jnG/O96yz1v519jlrr7Nfr+d5PzV7r73Wd629SPZ+97vWjgAAWmXyZSuP2f6Kky7d9oqX3Lv11BMeu/mlLyhERESkuWw99YTHtr3iJfdOvnTlRZMvW3lM058VAABgyfmL1S+YmDz5hYf2XfzOxx+Z3FL84K4vFoce/G8iIiLSVB74evGDu75YPDK5pbj7sguLyZNfeOgvVr9gounPDAAAsCR85qRfe/b231m9e/dZr3z0O7dua/4LgIiIiFTmO7duKz7/htf88HNrVu38zEm/9uymP0MAAECrfW7Nqp1fWHfmU01/0BcREZHe8oV1Zz71uTWrdjb9GQIAAFrrL1a/YGL3Wa98tOkP9yIiItJfdv/Bq77vUkoAABjA5MtWHjN58gsPuWRSRESkffnOrduKyZNfeMjN9wEAoE+TL1150b6L3/l40x/qRUREZLDcveFdT06+dOVFTX+mAACAVtl22on3PDK5pfEP9CIiIjJYHpncUmx7xUvubfozBQAAtMrWU0947Ad3fbHxD/QiIiIyWH5w1xeLrb99wuNNf6YAAIBWufmlLygOPfD1xj/Qi4iIyIB54OvFzS99QdH0ZwoAAGiVm1/6guY/zIuIiMi8ohQDAIA+KcVERETaH6UYAAD0SSkmIiLS/ijFAACgT0oxERGR9kcpBgAAfVKKiYiItD9KMQAA6JNSTEREpP1RigEAQJ+UYiIiIu2PUgwAAPqkFBMREWl/lGIAANAnpZiIiEj7oxQDAIA+KcVERETaH6UYAAD0SSkmIiLS/ijFAACgT0qxdici+sqmd72zOGXVibP+3PQ+9Jrrr/pQccaa04qjli07PP4VRz+3mDhzbfHg7lsbH1+v2XPDp2a9J1XLXH3pJcXVl14y67E2vG8rj33+rH3bc8OnGh9Tp2Pey3ux0Hlw963FKatO7PscESlHKQYAAH1SirU7MSal2MSZazvu11HLlhXXX/WhxsfZSzoVHqkgqXpvRv1927f15jnvy8SZaxsfV6dj3nT5dPWllxwueXs9R0TqohQDAIA+KcXanRiDUuz6qz7U074dtWxZceCuOxofb7d0Kjw6vTej/r5d+KZ1I/uejGIp1mnbSjEZJEoxAADok1JsaSX/Ml2+JKutycugM9acVuzbevPh57Ze84lZl1OWLzlsW0a9+OqU9D4ctWxZccaa0w7vxyjM4BvFkmkUxyTtjlIMAAD6pBRbWumlFKsrXvLXPbj71mLizLWHi44VRz/38LJ7bvjUrNJj5bHPr713VHk9Ry1b1vc9wPLxbr3mE3Oez2conbHmtHmNId/Wnhs+VVx/1Ydm3SerXMrlx73X+51VlSHlx/Kk4171vuWXlVaVT/mxKReG5fcxvceDzOzaes0nDq/nwjetmzW7r1M5m+/ngbvumHPOVZWc5fdo07veWaw4+rmH39sL37Ruzj4MOlPswF13zFp/Ot/rCsut13xi1vjy8yAfU3mZbudD1bauv+pDs9az4ujnVu77fM5raVeUYgAA0Cel2NLKMEqxFUc/d1a5k6fTl/nyl+p9W2+uXc9Ry5b1/CU8L35SUdJrqdbvGPL9K980Pn9dvv1ul3eWlx9mKZaXUVWFYF7m9Drmlcc+v+9iLH+P9m29uThw1x2zjnvd+1XebtV4LnzTur7fo5XHPr/2v4t0zDs9fujBqUKsbv0Rc++X1u08WHH0cw8f1/mWYp1eP6zzWtoXpRgAAPRJKba0MoxSLKa/OKcvyOWb3KfnDtx1x6yZRnlJkJciRy1bdngmWT6+FUc/t6d9enD3rZXF1oqjn1ucsea04vqrPlRZ4gwyhnLZkGYqPbj71lkFU37c8plN6ZilWU9Vx2bY9xTLx5Ufh7wwy8+FfPv5+7zpXe+sLXw65cBdd1Qez3z/62ZW5cchf4/ysUfM/hXLuvdo39aba9+jQUqx8rl94K475hRlaXZefq7l50H5vMlnOg56T7F89l/+/l196SWzjmWnmWm9nNfSvijFAACgT0qxpZVhlWKdvrznBUVd8ZJ/QS/P9Mm/1FddDlmVfVtv7jo7pvyFfpAx5NsoF0N5aZTPykqP5WVIr+9RDKEUy/clv4Sy7tLKvOwpH/+88Ol1tlg+Qyo/zvm5UVeA5sehfPlnvl/5e9HpParbZr+l2IO7b60de7lU7HZ86t63QUqxvICseo/qishBzmtpX5RiAADQJ6XY0sqwSrFul/t1215evJTvN1a+/1Q/+7dv681zfkEzT74/g4yhUymVlwf5vpZnsZ2y6sTa2WvdjucgpVhe4OSlRj5LLh9LPt7y2AYpLPNxlS/by7dVdd+5/Dh0ug9YXj51u8dc1Tr7LcXyom+QomjPDZ8qrr70klnnYPl9G6QU63avtrr/Hgc5r6V9UYoBAECflGJLK8MqxerW2em5ui/hnTLfL+Hlm8VHVoQMMoZByoN8Rlo5vd5ov5ftd3oun+H14O5bZ5V+5ZlBvRyTqm1UJS/kuqXqksy649DpOJVvGt9pnVWXzObrqns8f697vaQw/aBDr8d0kFKs27h6OWZKsaUbpRjQycGY+st+ooFtr5/e9qrssSIidi3CtldFxObSY4u17Tq7pscAwAhQii2tLLVSrNdfMcxLoVSELFYpdujBqZln5XIuT35p4EKUYnkxd/1VH5pVzpRnU/VyTKq2UZVOhWA55Rlrnc65TsdpFEux8g8LpF+CLP8apVJMFjJKMaDO2pj5x2F/A9tvshSr2o5SDIDDlGJLK6NYilUVF71m39abZ2277hcr85uFV5VivY5hvuXBgbvuKLZe84niwjetmzWmiO6X8nXbfqfn8ntNnbHmtMPbrrqXV922B0l5H7ulfN+wTu9tL+dWumF8t/2bz+WTvRRFeTlYXn6YpZjLJ6VTlGJAnS0x9Rd9VTm1GJrabkTzBVgVpRjACFGKLa2MSinW6Sb3+YyqcklSlbx4WXH0c2fNfNq39eY5M7Sqfo2v1zEMuzzIx9Vt1lK37Xd6rrxPdftdXq48iyyf7dTtRwPywrLTDefzWWvl45aPtdPxrrvRfnl9db8sOp8b7R+1bNmsbVTd7L7TDK58FuN8S7Hy5aqdbrSfF4ZKsfGIUgyosjym/pLfEhHHTf/v8uWEC00pNptSDGCEKMWWVkalFCtfTpbKl15+kbCc/DXdkt8UfZAx9FselG8Gn892ymf15MVKp+OZlxqp0ErlVLdSrOo4VRVb5eIojbnu1x7rUlfAlFOe7ZePKX/8qGXLZhWHdQVd+bLYtO0Hd986q4Dq5ZLVTu9FXh5OnLm2OHDXHcWBu+6Ytd/pOOUFbPoV0vKy5fetquBK+9lpXPn7tPLY51eWwCuOfu6swkwpNh5RigFVJmLqL/m103/eP/3n5RXLprJmRczMLssLtUGX7fXyyeUxVdil+58djIiNFWNdM72dtFwREXunHy9vM8/6DttOr9kfs/elXOSl9a6Z/t9pDPuz9XdTVYotj6l93Ztt/2BMHY/l2TIHo/4S2M0x854ka7LtVR2nJB2Tjdm2m7j/HMCiU4otrYxKKXbowdmlUDlHLVtWeylkVXq5d9XKY58/Z+ZMv2MYpDzodnP16LGgqRtv2la3UuzQg7NnevU6e6uX49htW91mleWz/erOubzQytNpxlzdazrNIMuPeaf34sBdd9Suv3ycygVs+TxL/7tcNlZdfrrnhk91HVen++UN67yW9kUpBlRJJUsqVlLpsbZi2VSe7I+ZkicVLQdjdtnVz7K9lGKp8Cliqoxan20jXy7dH23/9L6k7abXpsJnVbbdNL60/fI6I2aO097pZTdm68yPVb7OVNrlZVovxVi5FFuebT/t+/rSmJJ0jMvFY0yPJ182HauqcW4svTYtl5bdHM3M7ANYdEqxpZVRKsUOPThzeWMqBo5atqw4Y81pfRVi+bYmzlw7q0g4atmy4pRVJ3a8DLOfMcz3Rvvlm61PnLm2472yysczbSdfT5ox1kspls8i6jR7K405X2caby+FWD4rrVP5VjWufHZe+Tjk+77y2OfPubyzfBz23PCpYus1n5h1D7V+bkDf7b1Il0bm59zKY59fbHrXO+ccpwd33zprdlkaS16YlX9sYN/Wm+e8B/u23tx1XIcenCpQy6+98E3rKt8/pdh4RCkGlK2ImaKl/NjeiuV3Zc/ls7NSubJrwGV7KcVS2VOenZRmoa3J/nww5s4eWxVz97VqO1WPpfGVLys9LmaKouWlZfeXxrAie7ybcim2anobVYVaWjaVYGuiutRKj6cCL3+fy8eqvM6ImQ8dijBg7CjFRKSpRJfipyrD+hEHkaUWpRhQVjcrLM1AqrsksqoYKc8462fZXkqxukIpFVO9XMrXSwFW9VinS0rT2NeW/typwOqmn3uKVR27NDsvl0rF8jGvulQyFYh5sZY+XAGMHaWYiDSVUIqJDC1KMaCsruxJ9xkrz4zqVNaUy5l+lu1WiqUfACjP8upkRcxcIrk5ZvZ1kFKsapkkFUipBOtUNg2jFFsVUwVcfvlo+dilsjMvNQ/G7OOXXrs5Zi7HzNPPMQBY0pRiItJUQikmMrQoxYBcupyuUw6WXtNUKVYunjo5LmaXRWmGWZoptVilWNUMufmUYvlN+1N2RfWMvFQipple6b3Oi7ryMaqKUgwglGIi0lxCKSYytCjFgFwqiepmCqVLHPNLK9swUyy/oX358s+2lmLpPmzplyHzmX1128svoUw/NFC1japLQqsoxYCxpRQTERFpf5RiQJJ+ybFclOQ63Tx/RcXydfcU62XZ+dxTLD23MWYKqvJln5E9t1D3FJso/XmYpVinY1l377Z0CWy651r5mHT6ldGqG/srxYCxpRQTERFpf5RiQJIKr6ryKJcu10tlTCpgyjO2qtbXz7L9/PpkucRJ5c9E1Bdfy2OmiBukFBvk1ycXohQrrzMdy6rn0q9LVv2SZP58+Vcy82PV6f0AGBtKMRERkfZHKQYkW2LuPaaqpCIq3ZsqFSwHY6o4WZ8tczBmz2TqZ9leSrE0uy2/5DPtx96YKXby8mv99NjTGA5GdQGWZkWtyh4rL5fWm/Ylrbdc1C1EKZbuCXZwerv5TfZ7+ZXPuhl2qVDM15tmxZULQKUYMLaUYiIiIu2PUgyImD1DqJt0L690mWU+6ygvvTbH3EsL+1m2l1Ispl+X7o+Vlzn5+lbETFmW9nP99DLp8Xz5tdn6UvlXt+28NEqz4Mpl1ELdaH+iZtvlm+rn0kyyTj9QsCbbXn68ypRiwNhSiomIiLQ/SjFgvnotdfpdloWRZoJV3YsMgB4pxURERNofpRgwX0qx9lgeU7O+zO4CmCelmIiISPujFAPmSyk2+tbG1LFPl4RWXcYJQB+UYiIiIu2PUgyYL6XY6MvvA1f+pU4ABqAUExERaX+UYgAA0CelmIiISPujFAMAgD7d/NIXFIce+HrjH+ZFRERkwDzwdaUYAAD06y9O+Y3v/eCuLzb/gV5EREQGyg/u+mKx9dQTHmv6MwUAALTKtle85N5HJrc0/oFeREREBssjk1uK7a9cfX/TnykAAKBVJl+68qJ9F7/z8aY/0IuIiMhguXvDu57c/oqTLm36MwUAALTK5MtWHjN58gsPfefWbY1/qBcREZH+8p1btxWTJ//bpyZftvKYpj9TAABA6/zF6hdMfP4Nr/lh0x/sRUREpL98/g2v+eEt/8dvvqPpzxIAANBan1uzauftE69v/MO9iIiI9JYvrDvzqR2vOvn2pj9DAABAq33mpF979vbfWb378294zQ9dSikiIjK6+c6t24rdf/Cq72//ndW7P3PSrz276c8QAACwJPzF6hdMTJ78wkN3X3Zh8cjkluIHd32xOPTA1xv/AiAiIjK2eeDrxQ/u+mLxyOSW4u4N73py8uQXHnLJJAAALIDJl608ZvKlKy/a/srV92899YTHbn7pCwoRaW9e97x/2fgYRGR+2frbJzy+7RUvuXf7K0661E31AQAAoDdF0wMAAAAAgMWmFAMAAABg7CjFAAAAABg7SjEAAAAAxo5SDAAAAICxoxQDAAAAYOwoxQAAAAAYO0oxAAAAAMaOUgwAAACAsaMUAwAAAGDsKMUAAAAAGDtKMQAAAADGjlIMAAAAgLGjFAMAAABg7CjFAAAAABg7SjEAAAAAxo5SDAAAAICxoxQDAAAAYOwoxQAAAAAYO0oxAAAAAMaOUgwAAACAsaMUAwAAAGDsKMUAAAAAGDtKMQAAAADGjlIMAAAAgLGjFAMAAABg7CjFAAAAABg7SjEAAAAAxo5SDAAAAICxoxQDAAAAYOwoxQAAAAAYO0oxAAAAAMaOUgwAAACAsaMUAwAAAGDsKMUAAAAAGDtKMQAAAADGjlIMAAAAgLGjFAMAAABg7DRdiq0d8HWrYmrsK6b/vGL6z6uGMaghrCuNJ2XXMAYFAAAAwHA0WYrtj4j183jtKJdiRczet/2hGAMAAAAYGW0sxdbHVME0qqXY2pjat1ya2QYAAADACFiooiaVVOtj9mWEyf6YfWlht+WT/LLJQUuxXrZV9fyK0jKbS893KvjKl3umP1dtf9f0unN5gdjptd30uu9rY+6+lbdbPtb9HI9+xtTLmOdzTAAAAIAxtNClWF4EbY7ZM6jyoqeX5dNr1sZwSrFO2yoXK+Xnq8bWqQjKl68a6+aYubwyFVJJXqh1e203g+x7Gk+n/e/3ePQzpl6fH/SYAAAAAGNoMWaKlbeXbq5fVYp1Wj5dNpkvP9+ZYnXbyv93xOzLH/u9VDOVSmn5VdH99fnz+X738tpOet339RWvybeZF3fzvXS125i6PT/fYwIAAACMoYUuxcpFxa6YKTeqSrG65dPz5fXPpxTrNLby83kp1s/9wdKy5UKnfKlhWX4JZfnea91e20mv+762y2vyUmy+90vr9b3vNOb5HBMAAABgDC12KZYXPL2UYmmZ8v2k8qzt8PpBxzaMUiwVR50uIcwvDSxfsrg/5pZ/vby2k173fRRKsTSmXsZcXpdyDAAAAOhooUuxtaXH83KjqhTrtHzV+uczU6zTtjqVYr1sK5VG5W10ki+fXzJYvldXt9d20uu+91OKDevyybox9Xtu5M/3c/wBAACAMbLQpVi+/l5vtF+3fNX653uj/bptdSrF6sa2K+b+kmaVqntglX+dMq2vvJ5eX1un133vpxSrWkcafy83u+82pm7Pz/eYAAAAAGNooUux/LLHcmmyPnu8l+Wr1l9XiuX3mxpkbN1KsYi597FK9wDrdKlnGu/aDs9FaZly0dfttcPY935LsYj64zHfMfUy5l6OJwAAAMBhC12K9XpJ3XwvwataX7cSZtR/rTDdV6xfo7jv8xlTW94vAAAAYEQti4jzS4+VS7G3Ty83X02XYmuj/n5SbSlZOs2u6mQU930+Y2rL+wUAAACMsEsi4scxVX5FzJRiF00/vmFI22m6FNvc4blRL1nS+AaZJRYxmvs+nzGN+vsFAAAAtMCzIuLJiPhBRHwvpsqGb0//+dD08wAAAACw5FwRUyVYEVNFWBERP5l+HAAAAACWpGfF1KWS+S/1PRlmiQEAAACwxOWzxcwSAwAAAGAs5LPFzBIDAAAAYGxcEVOFmFliAAAAAIyNZ0XEP4VZYgAAANDZ5LpnHHPbeUdeeut5R9674y1HPLb9nKcVItLeHPdL/6zxMYjI/LLjLUc8dut5R9677ZynXTS57hnHNP1ZAQAAlpxb1v3UxI6Jpx/66sdOefzAzouLJ/ZeUxy6/7Mi0uJ8567/3PgYRGQeue+m4om91xQHdl5c/M3mf1fsmHj6oVvW/dRE058ZAABgSdjxxnj2bW/7ud1fuOiXH/3uniub/wIgIiIilfnuniuL29/zKz/cde6ynTveGM9u+jMEAAC02q5zl+2849JffarpD/oiIiLSW+649Fef2nXusp1Nf4YAAIDWumXdT0184aJffrTpD/ciIiLSX25/9zHfdyklAAAMYHLdM47ZMfH0Qy6ZFBERaV++u+fKYsfE0w+5+T4AAPRp2zlPu+irHzvl8aY/1IuIiMhg+drHT3ty2zlPu6jpzxQAANAqu8595j0Hdl7c+Ad6ERERGSwHdl5c3Hrekfc2/ZkCAABaZcdbjnjsib3XNP6BXkRERAbLE3uvKXa+5ZmPN/2ZAgAAWmX7OU8rDt13U+Mf6EVERGTA3HdTsf2cpxVNf6YAAIBW2X7O05r/MC8iIiLzilIMAAD6pBQTERFpf5RiAADQJ6WYiIhI+6MUAwCAPinFRERE2h+lGAAA9EkpJiIi0v4oxQAAoE9KMRERkfZHKQYAAH1SiomIiLQ/SjEAAOiTUkxERKT9UYoBAECflGIiIiLtj1IMAAD6pBQTERFpf5RiAADQJ6WYiIhI+6MUA+oUHbI/IjZHxIps+V1dXpNn/fRr1ndZbldErF2AfZuYzkJaFbP3tV/p2Kwa2ogAGBqlmMhne/rcd8qq44urN0zMee2e6y/v9XPjrOy5/vKeXnvUsiOKM047sdj6yXcPtG8P3nZ1ceHEq4uVxx4za70rjz2muHDi1cWDt13d9fVnnHZiY+9N+Rjtuf7yxs8XkVGMUgyokxdT5Rycfu5gzBRjGyuWS8uUH09FVyp+9lcsszcbw8Yh7td8y6rF2o5SDGCEKcVEeivFUk5Zdfys1y50KZZn0wVn9bVf13/kHT2t9/qPvKPy9ZsuOKs4atkRRUQ09t4oxUR6i1IMqJP+Ea2zefr5zV3WsavD86n4qSuOjouZAm5FzTL9UooBMG9KMZH+SrEolVOLWYql1/WyT/smPzyv9ZbH1tR7oxQT6S1KMaBOt1JsRczMBOu0jvmUYhEz5duwLndUigEwb0oxkc92LF0evO3qYtMFZ81a5qhlR3RcX6+FUrfl9k1+uDjjtBNnLdPrpYwTZ546a7zXf+QdxYEvXVccuv+zxYEvXVdc/5F3HJ4FVrVepZhIu6IUA+p0K8V6WWYYpVgvy+TL7s/GtSsi1mTPV933LJVOy2PqMs38ss2DMVXKLa/Y1prSsntjdoFVV4r1MsMu7Uu5FOt1jGk/q2bXrZ1+Lr9X23ERsSVmZuXtrxh3xMwx3Zhte6HvzQYwkpRiIp1LsZQLJ149a7lO9+IaVimWkt8PbMXRz+lpn05Zdfzh11w48equ+5QXffmYyslnyR340nXFpgvOmnO/slNWHV97SWZ63YUTry5WHP2cWfs1ceapc45rp1Js3+SHZxV7E2ee2vi5JNJUlGJAnW6FVyp99nZZx3xLsVTwrOmwTMRMUbNren0bY6YgSwXQ2pgppdJyK2KqUEpF05bpx9dnj5X3Mb8X2sbppEIplVhVpVivhVi+jby063WMqfiqKqy2TD+XSrT8EtXN0+tMx7y836kIOzi9z5vDTDZgTCnFRHorxcqzxTrNWBp2KZYXXJ2Wy1OeKbbpgrO63lS/6niUk0qxA1+6bk4ZVk5VSVUusso5atkRxb7JD9ceo3Tcy+tZeewxh2fCiYxjlGJAnU6lWD5LqlOhNZ9SbEX2/MGonq3VbVvLpx/Pb9RfVVatmt5G1ThSQXRcNq5UiOVjOi5mF0nl7fRTiEXMLcX6GWPa73KplR7Px7B/er3HlZZN28+LtXROKMKAsacUE+mtFMtLpljkmWLlGVW97FPd/cpWHntMMXHmqbMup+x0PMpJpVheEk6ceerhdXU6Tge+dF3HQqxqH6tKsXIhpxATUYoB9br+wxtTs466raOXUqxTDkZvJUxVUVWl33t9lcup9Oe1FctuiakianlpO+k1vRZiVdvtd9lUwuWXUKYZZGnWXRpj3a97lou1TkUpwFhRion0f0+xbsXUQt5TrJ9LBMvjrsoZp504a2ZWr2PLy628+Hrwtqtrj2d5PFdvmCgO3T9VlpXLtHT5ZXkcWz/57lmF2FHLjlCIidyvFAPqpX80d1VkY3S/nDGto5dSbH/FNrbE1CylXn91Ml0+mba5PubOforoXoqtiqnyKL+MMC+c0uWHVeuu2k5+/69ejlnSqRTrNsaY3lYRs2d6pfuGlbeRjlc56fLTpNv7CTA2lGIi/f/6ZCpz6jJoKdZLqgqsbmMpX35ZlfI9wAa90X6nUiwfR1W5l2axbf3ku2vHUZ5p1u/xEFmqUYoBdYYxK6jXUmxYvwRZvtF+KtzyAquuFFsfM/fWKheCeeGU/txN2k4RM2VUL5eB5uMpF129jjE5GDMzvaouJe1lpp5SDKCCUkykv1Ksl5laC1WKdbp5fbc8eNvVxfUfeUcxceapsy7HTCnPuOp1H9J6L5x4deU9xvJSLH88L776OZad1i8yzlGKAXXaWIolK2JqJlWa1ZWXUVWlWLqscG9MzbDKi6tyOdXvTLF0iWlaT92limXl7fYzxiS/hDK9/riK1/U6g00pBjBNKSbSvRRbcfRzijNOO7HnAmaYpViaPdXrTfJ7zYO3XT3nFzXzGXC9XNrZywy0ulJs0GNZzimrjm/8/BEZhSjFgDptKsWOi6kZYVXrScVQp1+FTDOtqi7VLM/C6nRPsTRT7bia7aRZbIPcJ6yfMSbp5v8TMVXO7S89ny6xrLrX2fKYKhPz+8YpxQCmKcVEBitrOmXYN9qf7/Y73XMrn92VbqLfbWxVN8w/ZdXxxaYLzqr9tcjyce511ltVKVa+N9l8ZtCJLJUoxYA6bSrF0qWBVTfaL5dJnUqxcqmUZlflz6Vfn0w31M/HkH7JsW47+X3GuqkrxXoZYy7dry2VY1XPV818S2ViPn6lGMA0pZjI0ivFDnzpujklUt1y+aWUvZZi13/kHbOeK9/Xq+54dszuYDMAACAASURBVLun2MSZpxZnnHbirF/GLI+j6tcve/1FTpGlHKUYUKdNpVjEzI3204yx9TFzk/v8ksW8mFofUyVXmjF1cHrZ/Ab2VWVU/gMB66dfk8qlNIOs7t5lW2oeLyuXYv2OMcl/gKBqltmqmLlP2ebSesvFn1IMYJpSTGTplWKH7v/snEsbN11w1qxLMKtuwJ/ve3ls+yY/XBz40nVzfo1z5bHHzNru1k++u3adVb8+mcqvqzdMzHoulWZ1M886FXoi4xilGFCnbaVYxFQhlf/a496ovswxL4rS/bQmYvZN+rfEVGGULkEs3wtsTcW28lKqrhRbETM33e/0y5pV9wnrd4xpe93eh+Ni5scAUvG2OebOulOKAUxTiokszVJs3+SH51zi2Cnle3PV3ctr0wVnzZkpli5f3HP95XNutp8fz6rLLuuSCrxOl2Pm4yj/UIDIuEUpBrC0pcKsqhwEYEBKMZGlWYodun9q1lYvJdTKY4+pLJSqXnvhxKuLQ/d/tvKXJlM6zeDqpazL7xHWqRQ7dP/sGXFpbCLjGKUYwNKWZoCVZ30BMA9KMZGlW4odun9qdtamC86ac6lk+kXNTjep3zf54eKM006cVZ6lX6g88KXriokzTz1ccB217IjDv9CZz+Cqut/XgS9dV1w48epZ5dmKo59TTJx56pz7k3UrxfZNfrhyhpnIuEUpBrD0HBdTlzmmSy2HdXkqANOUYiIiIu2PUgxgaUr3B6u6zxgA86QUExERaX+UYgAA0CelmIiISPujFAMAgD4pxURERNofpRgAAPRJKSYiItL+KMUAAKBPSjEREZH2RykGAAB9UoqJiIi0P0oxAADok1JMRESk/VGKAQBAn5RiIiIi7Y9SDAAA+qQUExERaX+UYgAA0CelmIiISPujFAMAgD4pxURERNofpRgAAPRJKSYiItL+KMUAAKBP2895WnHovpsa/zAvIiIiA+a+m5RiAADQr51v/pnvPbH3muY/0IuIiMhAeWLvNcWOtxzxWNOfKQAAoFVuPe/Iew/svLjxD/QiIiIyWA7svLi47W3L72/6MwUAALTKtnOedtFXP3bK401/oBcREZHB8rWPn/bkbecdeWnTnykAAKBVJtc945gdE08/9N09Vzb+oV5ERET6y3f3XFncMvGMpybXPeOYpj9TAABA69yy7qcmbn/Pr/yw6Q/2IiIi0l9uf8+v/PDW83/uHU1/lgAAgNbade6ynXdedlzjH+5FRESkt9xx6a8+tfudP397058hAACg1Xa8MZ5929t+bvft7/mVH7qUUkREZHTz3T1XFre/+5jv3/a2n9u9443x7KY/QwAAwJJwy7qfmtgx8fRDf7P53xUHdl5cPLH3muLQfTc1/gVARERkbHPfTcUTe68pDuy8uPjax097csfE0w+5ZBIAABbA5LpnHLPtnKdddNvblt+/4y1HPLb9nKcVItLe/N7K/6nxMYjI/LLzLc98/Nbzjrz3tvOOvNRN9QEAAKA3RdMDAAAAAIDFphQDAAAAYOwoxQAAAAAYO0oxAAAAAMaOUgwAAACAsaMUAwAAAGDsKMUAAAAAGDtKMQAAAADGjlIMAAAAgLGjFAMAAABg7CjFAAAAABg7SjEAAAAAxo5SDAAAAICxoxQDAAAAYOwoxQAAAAAYO0oxAAAAAMaOUgwAAACAsaMUAwAAAGDsKMUAAAAAGDtKMQAAAADGjlIMAAAAgLGjFAMAAABg7CjFAAAAABg7SjEAAAAAxo5SDAAAAICxoxQDAAAAYOwoxQAAAAAYO0oxAAAAAMaOUgwAAACAsaMUAwAAAGDsKMUAAAAAGDtKMQAAAADGjlIMAAAAgLGjFAMAAABg7CjFAAAAABg7SjEAAAAAxs5Cl2KrpreRsr/P1+X2R8SK6f9dlDLoOpPy+lJW1CxfHlfd63vZ33xcK6b/96oeXjcsbXiPmjpGde9tt2OUjsN8zquk6vWbexxfp9eW7eryPAAAACwpC1mKrY25BcDmmPry3U25HFkRM1/090fE+uy59dHbfnQrxdaWHutlrPm40p/7LT06jWuhteU9avIYRfT3vubHYdDzKldVAO4vrbdufL28Nl8WAAAAxsZCfhHu9ct31Qya8oyXtTFVJnT68r+29Odu6+z0+ojZRcyu7Pn1MVNqpHElVeOre215rPnsolXZc+uzZTbHTJGVnqtaVz+z3NrwHjV5jKJmn3o5JwY9r8rjLRdbm2P2fvVTipVfm5ZLecv0/00zx9I+1c02G9bxX196ruq8BAAAgKFZqFKs15k1+Yyi9EU6Yu7MoPRFO2Lmy3rdl+Ze15nrNqMn7U9E/bjy5VZUPFZ+bdLp0sC8gFhV+nO+bxH1+12nTe9RU8co6ed9zY/DoOdVrqrYKj/WTylW9Vj+eDqG5QIzvaY8u3AYx39FabnynwEAAGDoFuqLZ7ncKN+3alXFMhEzM5fKz+X3qoqYO3MlfYHvZ525oia5NJMln/lSHlddOVH12qRb4ZMXGPmf82112u86bXqPmjpGST/va6f7qvV6XuWqXl9etlMp1u21+bL5e57WVV5neVvDOP6DXHYMAAAA89LETLHyl++qL+3lEqTTjc3Tsv2ss2pMqRxZUfpzeZ/yP5fHVbffnWa+DLPw6bUA6TTWfDuj8h41dYySXt/X8nEY5LwqK+9fP+Pr5bXlZculWMTcSxvnU4rVHf/y8y6fBAAAYEEtVCkW0fl+VenLd12Rkpcg+T2a1kb1fZfymUa9rLNqTPlY625An1IeV1JXTpRfWzeu+RQ+nUqpOm15j5o8RuX15LqdE4OcV2VNl2JVM8cGLcV6Pf5mjgEAALDgFrIUSwVA/oV5c+mxvJSpmk2UXlO+v1GnoqGXdZZVzUzZFTPlzqrsf6fL48rjiqj+Ml/12ig9P9/CJ627ar87act71OQxqlpPen23c2KQ86psVEqxZFfp+WEc/7VR/SuuAAAAsGAW+otn+nKbUjVTpO6Sqfw13e6V1On5qnVWjaGu4Fo/PYb0RT/NhKoaV1U5UfXaqu2n1w1a+OTryfenW8HQpveo6WPU7X0tH4dBzquypkuxiJkiLO1PXm4N4/hHzJSxRfQ3bgAAABiI2Rjjoe7SPGY4RgAAADBGlGLjQeHTnWMEAAAAY0QpBgAAAMDYUYoBAAAAMHaUYgAAAAAsacsi4vzSY+VS7O3TywEAAADAknFJRPw4psqviJlS7KLpxzc0MCYAAAAAWFDPiognI+IHEfG9mCrFvj3950PTzwMAAADAknNFTJVgRUwVYUVE/GT6cQAAAABYkp4VU5dKFlmeDLPEAAAAAFji8tliZokBAAAAMBby2WJmiQEAAAAwNq6IqULMLDEAAAAAxsazIuKfwiwxAAAA6G7Dtj9cvemWt15xxY63fvOKW8797sbtb/7xZdvWFSLSvvzyv/nFxscgIoPnilvO/e6Vu86/57Lt6z66Ydsfrm76MwIAACxJGybPPnLTjnM3f+S2C773mX3/8R/ueGhPsffhO4uvPvKV4r/9/ddFpIW5474vNj4GERk8ex++s/jL+z9XbP3a9cWVO8//0Qd2nnfThsmzj2z6MwMAACwZG7b94eord53/8A1f/viTSjAREZHRzE13X1tcvv3NP7rsc+ec3fRnBwAAaL33b1t3+pU7z//RX97/ucY/7IuIiEjn3PHQnuKDu97xD+/ftu70pj9DAABAa22YPPvIjdvf/OMvfPPWxj/ki4iISG/Z+/CdxeXb3/yjDZNvel7TnyUAAKCVPrjr7dfe8OWPP9n0h3sRERHpLzd8+eNPXrHjrbc2/VkCAABaZ8Mt5xz/gV3nP+EeYiIiIu3MlTvP/5FfpQQAgD5tuuWtV3xm33/8h6Y/0IuIiMhg2fq164sP7DzvpqY/UwAAQKtcuev8e9xcX0REpL3Z+/CdxaYdb/l2058pAACgVa645dzv7n34zsY/0IuIiMhg+eojXyk2bn/zj5v+TAEAAK1y2bZ1jX+YFxERkfnlsm3riqY/UwAAQKsoxURERNofpRgAAPRJKSYiItL+KMUAAKBPSjEREZH2RykGAAB9UoqJiIi0P0oxAADoU1Ol2K+uDxmxNP2FbhTT9Hsi432eNn2spV3nn1IMAAD61GQpdvaNvyAjklH/stdUnKejlXE7T51/o5VRP/+UYgAA0CelmLThy15TcZ6OVsbtPHX+jVZG/fxTigEAQJ+UYtKGL3tNpdN5uumvXlnU+fO73zO09yaZ73r+/om/7TiuTvrd1v5H9xV//8TfHt5unbSM83TwvyfLx/fuR3YNfI7sf3TfnPdo01+9svG/n7ol/2+x7pze93fb5/3f0qiff0oxAADok1JM2vBlr6kMWooNs0yY7xf5s2+cKTsGLcX6La+e+MnBw+WMUmzh/p6sKrGKoih2f/Pavs+RJ35ysPZ9GmR9i5mqUqx8bP7yG3867/+WRv38U4oBAECflGLShi97TaWXUuyJnxyc9Xj6Mp5KoT+/+z1zSoZyYVYujvLnyo8lecF19yO7akuM8rrriqiqfcm3t+mvXjlrX9LzqUxJ40nHpVzApcfz7feyvnE+T7v9PVk+n3Z/89qO73Fd8gKp7rxs+u+ofpPGPsxCb9TPP6UYAAD0SSkmbfiy11TmU4rt/ua1tbPJ8tdUzaTKn89LiVQY5V/062YL1c3UGrQUK2/v7kd2Hf7f+x/dd/j5VMyUi7+qUqyX9Y3zedprKdbtkslyaVo+vknde9Zp1mN6v3P58kl5ufJ6yudxVZlVPpfTdsozxcrLPfGTg7WXWNats43nn1IMAAD6pBSTNnzZayoLcflk/sU8zZTKy6i8VMuXT1/e8wKkrph74icHK9c56OWTdSVKVcmw/9F9leVaXSnWbX3jfJ72e/lkVZFUV5qm96HqHOw1vZS+darOz7L8XK+7DLc8jqpl60qxTuts4/mnFAMAgD4pxaQNX/aayqClWFUhVr5n09k3zsyyqZsZdfaNc0uFvPiomqVTNY75lGJVRUu+3fLzT/zkYOX+dCrFOq1vnM/TQW60n7/v+Tlavrw1PZZKsX4vuczft06vrXpf88fqit3k7BurL7PNZxh2KrzSdsvLdFtnG88/pRi0y66IKHrM+ukUEbGqicFmlkfExojYHzPj2x8Rm6P5sc1XP8d4VN6PsnReAdAjpZi04cteUxnk8sluy+RfxAcpxfIv8d1KsVSE9FqKVY2zqiDIZ/bkY0/7W1VsdSrF6tY37udpr39PVhW0+fnR6ZLV+cwUqzo/y9sqn7Pl7fdyDnf772SQUqyX//badv4pxaBdNsZUgZGniIiDFY+vjdEoYY6LqfGVx5kXZGsbG938KcUAxtCol2JVNykvO/jjRw7/72H94t9CJNdt9k2VfN+63Xup34z6l72mMt9SLN3Lqeqm+1V/rnpN/nz5uV7GkJ8v/ZRiVbOM6v6bTM+n56r+O6wrxTqtb9zP037/nwfl96yXUiw/x6ret7rHO/39lr+mfH6Xt68UG16UYtB+RUyVGqMqFS4TFc+tiqmi7GBMzSZro1EtuvqhFAPok1JscVL+4tftErI65cvhlGLNnae9FFKd3tPyl/e697q8fK+vr7tnUz832s9v0J4ey2/2n/Yvve7uR3bVHo+6UqzT+sb9PO10/tUdq+TP735PT5dP5udHeV2D/PpkuYxK8hmHVWPs9N9Rp0sd9z+6b+iXT7b1hx6UYtB+o16KFRGxt8PzG6PdpZJSDGAMjXopVk7Vr++1IfmXraRc4NV9yc2/zKUvlkqx5s/TXmdp5cXC3Y/sOlw05bOhOv0CXvmLe9UMl/KNyjvNxqobb91z6b+5/Y/uOzz2fNv5DwD8/RN/23U2Tz62busb9/O011+fLOvlJvZ15WSVur9vO5W+5VK30xh7KXY7lceDlGLd1tnGvyeVYtB+nUqxcmGzKmbuNzYRM5cw7p9+LCJiTUyVWOlyx40d1p2WKyJiS0xdKlk1vv09781MQbOi4rm1Mftyy7Tvq2L2/dbqxnLc9HP5fc2qZrDVWR+zj9maqD/G6VLXtOyq0rLLo3NhmMaZH4c1pf3cO/1YWTouqXA82GU/q0qxdB+4/D0+GFP3gVueLXMw6t/fzYu4DwCLaimUYvmXnfRlJi2XZq4k6XVVj1Wtr/zFrFxIpfV0u0l1Pr58bFVfMKuKiXIJVlWKVc2q63Xm3Kh/2Wsq7n03Whm387SX869cZlX9XZTP+Kv6u6f890w/f4dUFWNVpW63YrZbsXv2jfXl8aClWKd1tvH8U4pB+w1SiqVLFjdOL5Pu+bU5+795AbQ+ZkvLpTJtY7aOcsGRyp26oqosFV9VBUhaVypl0hjSMVifja18SWa+7932r0p5n9OfU8FTdYzTslumx1J+P6qKr4iZwmxL9lg6Lvn7lsZfLi7L73G3HzQol2LLY6YM2xIzP9qQHsuLvHQcqt7bg6VlF3IfABbVUi/FqlQ9V/XlqqzTF8e6L5n5l8b8ErOimPulbz4zxXoZt7Jh8c5TWZiM23m6FM6/fv4eGvWM+vmnFIP2G6QUK5cY+eN58bCiYv2p2Nhc2laaNXSw4vHybKMtMVV6VRUpdTOo0uP5dtM6ywVaKmryG/in8iXf5vLs8U73NEvHp3ycq45bXoqV11l+P+oKwPKMuPQ+7K1YZyq08v2qei87KZdi6V5vVWVheXtrorrUSo8v1j4ALKqlXopV/Zpe/gUtSesr34C66rFOl0BWpfz6qvGefWNv9xQrrzOVYlWFWj+Xmo76l72mshRKiaWUcTtPl8L5pxRbvCjFoP0GKcWqlq+7zLH8eCowqkqktL2qy+HWxuxLF1N2xdxyrOqyu1QU5etO6yjLLxPN/1wu8iJmLiPtVL6kS/iq9ivtUy/HuPx+pCKxXACWZ8R1Oq755ZpJ3XGp0889xaruobY/5p476T1crH0AWFRLvRTLy61eHus0wyzN7EqFVLdLJstfCqvuIZWPpVMp1ukSzrNvnHvpZK9ja8uXvaayFEqJpZRxO0+XwvmnFFu8KMWg/QYpxaruE9apLCsq/ry+IptjdhlVJ91fK83SOhhz7ztVnkG1JebOQquaUZbWn49jomJ9/ehUGnW6b1u3ZSPmFoBVM+J2ZY9VHffye9fpnKjSaf9WxVQhuT5m3wss34dUGublZpoRuFj7ALColGKzH+ukXIr1cpP7brO/8rKr2y/v5akaQ/m+QUlexrX1y15TWQqlxFLKuJ2nzr/Ryqiff0oxaL9BSrGqwqbfUqxTerlHV5LfxyyXz6BKRVHVfaeqxlzez/n+QuRClmLlArBqRlxeRtVl2KVYfq+5fBvle6hFTJVh+fuT9mkx9wFgUSnFqkuxTkVSP6VY3a+bVZVW8y3F8uQFWS+zxkb9y15TUUqMVsbtPHX+jVZG/fxTikH7NVGK1f1iYlmaodWpjEqFV3nb+QyqVBSVL7PstRQb5ZliEVMz5tIxrZoR1+mS1SrzLcXS8U6/DJlvt9M+pEsoN8fi7wPAolKKzX4slVh5kVRepp9SLKm6r1d5vfMpxaou6UzFWC/rG/Uve01FKTFaGbfz1Pk3Whn1808pBu232KVYuml++RcT0/b2x8wMoVSubKlYNllRs0yafTQx/Vzd/c56KcU63VMs3VR+bcVzySD3FOunFMsvP6waZ3q+aoxVN8WfbymW/lz1HlfNFIuYKR6Pi5lf+Mwt9D4ALCql2OzHyvfmyqXX9FqK5ZdOVj1fLq3mU4p1+vXJTr+M2ZYve01llEuJqgK327mQz4Ds9VwbpYzbeTrK5984ZtTPP6UYtN9il2J1RVcqQ/JfXUw3kk+X1pVnCa2ImZKtqnDaHzMlTNUsr15LsbSugzF3tlkqtap+CTMfZ5o5le9DKrHmW4ql9VT9CmO+/f2l7ee/7Jmvc1ilWHmc6b2vei7/pdIm9gFgUSnF5j5WLhW63eS+LnWlRUpewP353e8ZyuWTgxRibfiy11RGtZQon6OdnitL/40oxUY/o3j+pb+nqv5uqVM+z6rO2zZk1M8/pRi032KXYhEzRdL+6XVtjJnyqzwT6LiYfW+qvdPb2Zs9VjWDK2JmdlHdrKV+SrH02MHp9a7PxlC3/aqxpH1Ol3cOoxSLmPnRgaoZcREzM7Hy8afXlMc/31Is3RMs31Zapq4wi5g5nk3sA8CialspJuP5Za+pjOp5mmYZpnK0qiSuK3Pz++fly1TNkmx6P8f9PB3F8y+V/VWFaif58qN6frX9/FOKQfs1UYqldefFVrr/VJXlFcunXyfsdL+xfPZRlX5KsYipgi4Veqm86ec+Y2tjZh9SsZPKsvmWYqkwqvpl0GRNzL5hfSroyuZbiqXxpMIqzQxcFXNvqp9LM8k6/dDCQu0DwKJSikkbvuw1lVE9T1MxkQqwfDZit1IsFWh1RUWnGT5NZ9zO01E7//LzrSjm/iBJkmYj5q/Jl1eKLUyUYsAoSwVMp/t9MTpSsVc1qw9gSVGKSRu+7DWVUTxPy0VYKijKz9epunwyzRLr5ZdKnafje/6lGYrpHKu7fDsvxfJztK4Uy++/WLeOUcion39KMWCUpV9i7PUXC2nO8pi5BxzAkqcUkzZ82Wsqo3iepmIizfgq/7lTKZYXDXkpdvaNM/fXS3r5dVXn6Xidf3//xN8ePmfKZWw6p8rnWbeZYnXn66jNUmzD+acUA0bNcTFVrKRL9zpdikfz1sbU+5XuG9fpcliAJUMpJm34stdURvE8LZdXSZrlVXf5ZDl1y4zyjJ1xO09H6fwrzw5Ls7vKv2haJ5+FmJdiaT2jPkuxDeefUgwYRfkvVjLa0iWuB8NlrsAYUYpJG77sNZVRO0+7XRqZLzNoKZaS7kFWvm+U83Q8z780I7Esn1HYSyGWL1f3ulEtyEb9/FOKAQBAn5Ri0oYve01l1M7TVEykX5BMSZey7f7mtQOVYlW/PJmYKeb8y8+xKvk51cs5U35d+fFRPPfacP4pxQAAoE9KMWnDl72mMmrnabp0sjx7K78EbdCZYlXFmFLC+Xf2jXN/3CGl6hdN51OKpeQlb9P73qbzTykGAAB9UopJG77sNRXn6Whl3M7TUTn/6mYoln+1dJBSrOqXJ5Wyg0UpBgAAfVKKSRu+7DUV5+loZdzO01E5/+pmKJ594+wibNCZYlXF2KgVYm04/5RiAADQJ6WYtOHLXlNxno5Wxu08df6NVkb9/FOKAQBAn5Ri0oYve03FeTpaGbfz1Pk3Whn1808pBgAAfVKKSRu+7DUV5+loZdzOU+ffaGXUzz+lGAAA9KnJUkxGK01/oRvFNP2eyHifp00fa2nX+acUAwCAPjVViomIiMjwohQDAIA+KcVERETaH6UYAAD0SSkmIiLS/ijFAACgT0oxERGR9kcpBgAAfVKKiYiItD9KMQAA6NPl29/8o68+8pXGP8yLiIjI4FGKAQBAnz6w87yH7nhoT+Mf5kVERGSw3PHQnuIDO897qOnPFAAA0Cqbdpy7eevXrm/8A72IiIgMlq1fu7744K63X9v0ZwoAAGiVDdv+cPUHdp3/RNMf6EVERGSwfOyv3vvY+7etO73pzxQAANA6l29/8/ab7r628Q/1IiIi0l8m7/nUj6/cef5fNf1ZAgAAWmnD5NlHXr79zT90bzEREZH25I6H9hQf2HHeYxtuOef4pj9LAABAa71/27rTP7jrHf+gGBMRERn93PHQnuLKnef/6Ipb3nZR058hAACg9S773DlnX7ZtXeFSShERkdHMVx/5SnHDlz/+5KYd531PIQYAAEO0YfLsIz+4651bP3Lbu75/093XFmaOiYiINJuvPvKV4o6H9hRbv3Z98dG//A9PbNrx1r0bJt/0vKY/MwAAwJL0/m3rTr9s+7qPXnHLud+9bNu6QkTam0s/d07jYxCRwbNx+5t//IGd5z30gZ3n3bRh2x+ubvozAgAAALTBeyPi/U0PAgAAAAAW04URcUXTgwAAAACAxXRBRHyo6UEAAAAAwGJ6R0Rc1fQgAAAAAGAxnRcRH2t6EAAAAACwmN4SEVc3PQgAAAAAWEzrIuKTTQ8CAAAAABbT/xkR1zY9CAAAAABYTG+IiP+r6UEAAAAAwGJ6fURc3/QgAAAAAGAxvS4itjQ9CAAAAABYTL8bETc1PQgAAAAAWEynR8Rk04MAAAAAgMX0OxGxrelBAAAAAMBiOi0idjQ9CAAAAABYTC+PiNuaHgQAAAAALKaXRcTnmx4EAAAAACyml0TE7U0PAgAAAAAW04sj4o6mBwEAAAAAi+nXI+L/bnoQAAAAALCYVkbEvqYHAQAAAACL6biI+GrTgwAAAACAxXRsRNzb9CAAAAAAYDH964i4v+lBAAAAAMBi+l8i4ptNDwIAAAAAFtMvR8RDTQ8CAAAAABbTcyPivzc9CAAAAABYTL8YEY80PQgAAAAAWEw/HxHfbnoQAAAAALCYfi4ivtf0IAAAAABgMf1sRHy/6UEAAAAAwGI6IiJ+2PQgAAAAAGAxPSMinmx6EAAAAACwmJ4WEU81PQgAAAAAWCxHRsRHI+Kb0/8XAAAAAJa0IyPiWzFVhv2biLguIoqIOL7JQQEAAADAsB05nUGfBwAAAIDWSJdJfisizu7xNcfH1Mwxl1UCAAAA0ErHx1S59bw+X3dkTF1Wed2wBwQAAAAAw3ZkRGxYoHWfvkDrBQAAAICBbYiZG+gvxP3BPhouqwQAAABgxBwf/V8m2a+FnIkGAAAAAB2lG+g3PWvr9BEYAwAAAABj4MiYuUzyec0O5fAN+YuIWN3sUAAAAABYasr3CFuIe4bNx5ExemMCAAAAoKXSZZLfivb8+uOREfFYuKwSAAAAgAGle3Y9r+Fx9CtdVjnZ9EAAAAAAGH1HRsTbmx7EAmnLTDcAAAAAFlG6THKpXnb40Zi6If9S3T8AAAAABnB6tO8yyX6le6S5KT8AAADAUSLIBQAAIABJREFUGErl0LjPmlodjgEAAADAWDg+Zi6TfF6zQ2lcuiF/ERFnNzsUAAAAAIatfLng85oYxAg7MhwTAAAAgCUjXSb5rZi6VJDePBYuqwQAAGDI9sTUpUoisvDZFS6THES6rHJPNP8eioxr9gQAACwxRdMDAABG3j9GxNOaHgQAAAyTUgwA6OYnEfGMpgcBAADDpBQDALr5cUT8TNODAACAYVKKAQDdPBERz2p6EAAAMExKMQCgm8di6kcvAABgyVCKAQDdPBoR/6LpQQAAwDApxQCAbr4dEb/Q9CAAAGCYlGIAQDf/IyJ+selBAADAMCnFAIBu/t+IeG7TgwAAgGFSigEA3XwrIp7X9CAAAGCYlGIAQDf7I+JfNT0IAAAYJqUYANDNgxHxvzY9CAAAGCalGADQzX0R8b83PQgAABgmpRgA0M3fRMSvNj0IAAAYJqUYANDNPRFxfNODAACAYVKKAQDd7IuIFzY9CAAAGCalGADQzV0R8etNDwIAAIZJKQYAdHNnRLy46UEAAMAwKcUAgG7+a0Sc1PQgAABgmJRiAEA3eyJiddODAACAYVKKAQDd7I6I32p6EAAAMExKMQCgm1sj4tSmBwEAAMOkFAMAurklItY0PQgAABgmpRgA0M3nIuJ3mh4EAAAMk1IMAOhmMiJOb3oQAAAwTEoxAKCbz0bE7zY9CAAAGCalGADQzY0R8bqmBwEAAMOkFAMAuvnziPi9pgcBAADDpBQDALr5s4j4/aYHAQAAw6QUAwC6uS4izm56EAAAMExKMQCgm/8YEX/Y9CAAAGCYlGIAQDd/EhETTQ8CAACGSSkGAHRzdUS8pelBAADAMCnFAIBuPhYR5zU9CAAAGCalGADQzUcj4u1NDwIAAIZJKQYAdPPhiLig6UEAAMAwKcUAgG4+EBH/oelBAADAMCnFAIBuNkbEu5seBAAADJNSDADo5rKIuLjpQQAAwDApxQCAbi6JiA1NDwIAAAa1LCLOLz1WLsXePr0cADC+zo6I52d/fk9EXJ79+SURce5iDggAAObrkoj4ccz8rHoqxS6afnxDA2MCAEbLz0bEP0XEX0bECyPiwoi4IiJ+PSL+a0T8fxHxzMZGBwAAA3hWRDwZET+IiO/FVCn27ek/H5p+HgDgyoj4SUQ8ERH3R8QD0//7yYj4UIPjAgCAgV0RUyVYEVNFWBFTH3qvaHJQAMBI+emY+bxQxNSM8iIi/jEi/kWD4wIAgIE9K2Y+2KY8GWaJAQCzrY+IH8bszwt/3OiIAABgnvLZYmaJAQBV/llEHIzZ/4+0X2p0RAAAME/5bDGzxACAOudHxI8i4h8i4rqGxwIAAENxRUwVYmaJAQCdfDum7iW2oumBAADAMDwrpi6hNEsMAOhkIswSA4Dhet3p7z3mDWdefukfnLnx3te/9rLHXvuq9xUisnh5/v/2m42PQWTc8vrXXvbYH5y58d7Xnv6+i153+nuPafrf4nGw8sUvPuY3Tz7t0tUvf8W9q1a//LEXnXBSISIishhZtfrlj61++Svu/fUTTrpo5Ytf7N99YMrrXv2+ibWv2XBo02U3PH7zTXcWf337A8VX7/7vIrKIueOv72t8DCLjlHu+8nDx17ffX9x8053FBzfdWKx9zYZDr3v1+yaa/jd5KXvRCS+Z+I0TVx96x8UffPzPbrmr2H3vd4t9jxQiIiILnr1/90/F7nu/U/zZLXcV6y/7o+I3Tlx96EUnvMS/+zDOzjjjomef/fpNu8+d+KNHd27/SuNfUERERJrKzu1fKd72lo/98PfXvn/nGWdc9Oym/41eSn7tpJOe/bJTf2f36a99w6P/5fb7Gv9iJCIi8l9uv6/43df/+x/+5sm/vfPXTjrJv/swjn5/7ft3XnD+5qea/iIiIiIyKrng/M1P/f7a9+9s+t/opeQ3T/7tnb/379/6VNNfgERERMr5vX//1qd+8+Tf9u8+jJvXvfp9E+dO/NGjTX/5EBERGbW89U1//H2XUg7Hi054ycTpr33Do01/6REREanLq8984/ddSglj5HWnv/eYta/ZcMglkyIiInOzc/tXpu4x5ub787LyxS8+5jdOXH3IJZMiIjLK+S+331f8xomrD7n5PoyJ157+vos2XXbD401/6RARERnVXLlxy5OvPf19FzX9b3ab/foJJ130jos/+HjTX3ZERES65YINH3ny1084yb/7MA7Oet3l99x8052Nf+EQEREZ1dx8053FH5y58d6m/81us5ecfOo9f3bLXY1/0REREemWP7vlrmL1y1/h330YB69/7WWP/fXt9zf+hUNERGRU89e331+c9brLHm/63+w2W7X65Y/tvvc7jX/RERER6Zbd936nOOmlp/h3H8bBa1/1vuKerzzc+BcOERGRUc09X3m4eO2r3lc0/W92m73ohJOKvX/3T41/0REREemWvX/3T8WLTjjJv/swDl77qvc1/mVDRERk1KMUm58XnXBS419yREREes18SrFiOqs6LLO+h2W6WRURm+fx+oWwK6b2a9j6OV7DOLYLYaGODfOkFBMREekepdj8KMVERKRNGUYptj8iltcsM4zipoipomWUKMXqKcVGlFJMRESke5Ri86MUExGRNmUYpVgRERtrllGK9WdUi65+KMVGlFJMRESke5Ri86MUExGRNmW+pdjeiDg4/b+Pq1hGKdYfpRgLRikmIiLSPUqx+ZlvKXbRjv+nOPrSzxf//IJtRbxtcsnnBVfdWWzY9XDlsbjhnu8XqzfvLX5xw+7Gx7kYOerdu4rf+pO9xbb7fuTc6HBu7HnoUPHGT99X/M8bdo/Vsfjkl75beV588kvfLf71FbePzbFY/u5dxZl/9jeVx8K50Uwptisi1sRMQVZWV/Isj6n7hO2ffv7g9J+XV7y2PCOtqiRbni1Ttn865XGlbRcRsaVijGn7E9mye6e3VVX8HDe9HwejuiAsy8ewP6aOY/l4rYqZ/d6VLbuqYtm903+uupR1Yvq5taXxbomZUnP/9DrL0vFOx/7g9PrqVB2b5dOvT2Oses+XTz9Wfq+SzdOvW5E9tibbXnp/1gxhH5akYZRit/3p3xafeuMDxbW/e//Y5sYLHii+fHv1r3g6PvcX10/cX9yx/VuVx2fPpx8qtpz3jcbHOIrH58u3Pzz2589/+r37ihsveMDfPwOcP45P9+OjFFs88ynFfutP9hY/+77PFz//iQeKf/mfvlX80n/+70s+y//4b4oj3n1r8duf3DenEDvyop3Fsz/yleLnP/FA4+NcjDznT/cXP/uhfcVPX7BtTjF2wh9/aWzPjfMmvzmr9Pi3H72z+LnLvzh2x+KZF+4sPvyF/zHrvNiw6+HiWRfuLI666p6xORbP+dP9xbL3/3Vx9KWfn1OIOTeaK8UipsqVIuaWKlWl2PKYKUd2TS+TCo+DMVN65MVPKmxWRXXpkoq58rZWxNzLO9O2906vc2PMFEN5aZS2fbA0zqgYQ7+FWNrftF/pz2m95VLsYLbslpg6huVjW1V85ft8sGK8xfS212fbLpebafsHY+pYbY7OM9nKxyZ/v7dMb2t9zH4fknQcqo7hwdKya7OxbYzZJWP5ct5+92FJmm8p9scv/Hqx8WfuL/746Y8UH49vj20+GN8q3vvTdxd7Pv3QrOOz5bxvFO9fdu/YH58/ikeK/xD7iu1XfXPW8bnxggeKS474WnHV0x9ufIxNH59LfuZrs8qfL9/+8OH/vv4oxvv8+fDPPFRs/KW/mVNsXPu79xfvf+bX/fc1/d/XbX/6t3P+/rnkiK85PvFI8Z6n311MXvoNpViDBi3FPvyF/1H87HtuG5svcnn+5X/6VvHMC3fOKoL+9RW3F0dddU/jY2siP/uhfcVv/cle50bFufHGT99XLL/sC42Pq4k850/3F/88K0z3PHSoOPKincW/+Ph/a3xsTeSZl3xh1oyxN376vuIXNn2x8XE1dW789AXbij0PHWq0FFsRMyVLPpOnqhRLxUe5vEkF0JYO26lbZ15s5cVcKk7WlF5b/jXLvNRaXlq26tLNvPjptxBL+1leb3q8rhQrzwArH4dUAJaPX3o83+f9NePNZ8clvfzKaK5ciq2a3lbVLLS0bBpHKjfLpVZ6PJ0zaZ/SzL1O6xxkH5ak+ZRik5d+o9j0rPuLT8c/Fp+JYuxzTTxWXPoL98yaAXX5Ufc6PtO5Pn5SvPef3314Rt2Xb3+42HDkV4tr4weNj20U8un4x+KSn/na4eJny3nfKK585jcaH9eo5OPx7WLzb913+L+v7Vd9s3j/M7/uv6/pXBs/KN7703fPKlU3POv/b+/8Y6wqzzz+/uPIIpRSf2xdhkyyZNMmmw3b7a7toJRZq2W7jYnFAbEUKzEbtk0dbWCt4ygOUAbwx1QrxVh1FDWiNUgImEGDIsVCFZgZRJkJo0Nm4jSFTkGKNfwQn/1jfO55z3uf95xzz7n3vufe832ST4R7z4/nvPc99/p+eN737Ken1N+c55YG1qtP6edqb6KKMUixZBFXii1Yf5DGr/yD88GVKya27aJFm97PDfbPX7TZeU6uuLTjMI1ZvDnXNxqf2k8T7tvrPK809I3/+OUuuvChd5zn5Ipxd7+Wmyr36O4/00WtrzvPyRWXPNLnqxb7t/Zs940v3fNa7GmUxZJiSnmVSmECyzbVUilPaOiiwzzmVJUvv/aoURn0vrEtTw/k4EoiaYoh5zrX+HuQzOEpf1GFmFLeFD5pmh9X3JlSTBJzUttK7cefC59Pn5Iphfn52Kal2qKQNcWka5Cmu7JINYWl1IbS9RV6DVUZSaTY2qsO0iNqxPlgJ0201HjS54XFffTLCwad55Qmlo97N1dNt339AC0f967znNJEe81grlrsoX9/l36jjjvPKS2sV5/SXed70ueFxX30gBpynleauGeMJ1W3tPfTqjH9znNKE6vG9OdVq0KKlS/iSrGsD/YntnfnplA+1/0RTWh51XlOLqlZ5FV9ZL1vTLhvLzU+tZ/2DhNNvHMrffmx953n5ApdELZuHaQv/SKblVGT1uXL46z3jYtX7c71DZdSTClPiHClkW2NLJ4KaGJOH7Sd55j2Gq8ntlCNypNjxnZ65ZRNMOm5sQQLWvRen2oYJPmkCJJGtvaSxJyUH1fG6VV4e5RfMukVcNJnwOKQI6jNpAi6vis+z03/rKWqP7PSy/wceV+e+mli5lzoNVRlJJFiGLTno0uxZxeOTntznVOaWD3uUG5Q+upjH9CKsb3Oc0oTD6phenZhL/V0DdF9XzmAKjqDn6u9vqmTa9QR5zmlCV06b1x6iO4fO+A8pzRx/9iBRFMoIcWSBaRYPCa2d+emDEKKDdF4bcpg1vsGpJgHpJgHpJifNEkxruLi6X42yRNGmBTjyiGlvKl1U5UnhaZq59IFUbGlGMsam7iSopRSjAUhCyRpTTXpAQYSHMWQYrcrb3ors1XJEpT7EOfMn69eFaYLNRuQYkZAihUXSLFgIMWCgRQLBlIsGEixYCDF3EbapNjdbx8nIqJZnUdo0rohOnbqHAUF7xe0HR+rmJRSigVdS0fvSZq0bogGTpwV39939HTk4/GxigGkmEeppBgR0StDn4jvvTL0ie9+MF+37advU4p7JqkU6+g9GdhvbfeBdD9IbVHI/mG5hAEp5idNUkwpT7o8r+ySxzZ1L+p5WH5dobz1xJTyJNBC5VUc6WucFVuKTVX+KZT/KGxr21eKpFJMKf9UQ546OVXYT5p6KEVSKcafFT8ZUnrCqHkN+hRKs/pPP4c0DVYKSDFVOin2+nT/l/npEf/7UozsHn3v9Ij8vn4MM6IOik6PEPU/XPh7QfnqJJFi3GZmDoXmRUTU3eS+LSSCpJh07d1N+Z9v/8P+cw9vCs9Rvy4puG9Fubaw89vi9enhOZRLivE1mNd28tDo63r/sfXLKPd5sSmlFDMjap8x26eU319hlFqKRe03Uuj7cJvxPRHlvioGkGJuoxKkWNCAnrFtZ5MFSSm1FAu75oETZ8Vtjp06RwMnzoYej9v57rePFyVnSDGPUkqxY6fO5X1md799PCc+bf3h2Klz1r5m9heWP8XoG0mkmHTvzuo8QkSy5DO/Owpti6D9C81FAlLMT9qkmFLeFDyeXsjSgyuZzDWjOLZ+vk+YyOLjrFDeemIcXL21R+VPa4yyppht6qeZpyR+ooiXOGuKFSLF9EXpzamT+vvmwwaU8gRf1CmnUphtw3+XhKFUKaaUX+YdE3LlNpSetCkt7A8ppkojxVhk6APr4U35g0JT3JgiRho48Xb6gGl4U/SBZRIRJMkqc3CYRIoNbxodXJrHDMsrigBz0RYSSaUYD5z1PmEOuKP0D1vfCuuXUc4vXcfI7tHPNiyHckoxljfm9Z8eyb93pX4Z5T4vNqWSYkn6jK19SvH9FUY5pFiUfhP2HWG2TZT7qhhAirmNapdik9aNyoRiVkVNWpdeKSZdr+14QccoFFOKSW3On63+mll9I+Vjhn5dUrD0kMKspAs7vy3CKhn/eurTklWKmdfAr5ltq4tP/q/+/r6jp/OEmP6eTR4VdJ8kkGJBolvKLUhqhbVF2P6F5iIBKeYnjVLMnCYpPX1yobGPTSzZzsPSyzwWL64vyaQ4T5+MIsX018IqsGxPTuRpg0mlmFLemmtSOyvlyUHz4QD82SQRSjYpZubJn7f0HreR9CRJ/f33lb8NL1T5IjbONVRllEKKmYM+/XV90GTKh5Hd/v2kQWWQzLBJHDOHYokglgJ6Lkmk2OkR7/oKySsNUkxqC4mkUky6Xr1PRO0fhUgxvV+GnT/qddhyKLcUO3nIu57uptG/m1IsqF+G3efFphRSLGmfsbVPKb6/wiiXFAvrN2HfEdI9E3ZfFQNIMbcBKRaPNEuxV4Y+8cmOtEoxFlK6hCDyiysz96CKHVNmEOXLj2OnzuXyinJ+6TokmaTnUMpKMa4Kk67JbBc9z4ETZ/NkWth9UYwplEmlmE3aSQRJrbC2CNu/0FwkCpFi+46ezuuHHPpnZkrdqO/pSNNK+bWO3pO5dtGD7yszT306alh7pVGKKeVV80jrXrGU4cXeWcZIT3Hk1283jqOvjaXvs9DyOoe+OP7typt+aVYeFSrFzPXUgoLbhh84wNdfLCmmH0+q0OJqKhaE+sL3pqxLKsW4Mu2YGr1u/Vw2YaaU9znZqgr5c9aPy/3KlJ6QYqr4UowHMmGDYmkb8zXboIin6sQZRBZTBEk5x5Vir0/3KolGdvvPVQlSLGouSaSYJJakfKP0j0KkGL8W9fzSudNaKTa8yRNb/Gddbtj6ZdT7vNiUqlIsbp8Jum9L8f0VRrmkWFi/CfuO0Nsm6n1VDCDF3Ea1SzGpgqYYpFmKdfSe9IkT2/TJYlQCMXGkGFG+tNLlUpDs0o9diBTbd/R0ri3Czi+dS7oOc79SS7GBE2dz+c3qPEIDJ86KUkzP3axosrVZsUkixUypE5ZrkNQKaoso+xeai0RcKUbkF1bcD8zPUK+CC3rPPBe3hy6xeJopSzG9vfR20vMcOHE27xhBYiytUoyn4knS40I1Ki5YYvAaZJLEmqsdR1+LjIWRud7UVMvr+rl1gcLnNnMsVIop5cmuKGum8fRGXezw/kmlGLdB0FMxpyp/VR1PUzSFXlIpptSowJLa21xUXw+uJAt6gMF/a+fTJaMZkGKqdFIs7F/3pTCrToKOZa4/E3XgVGwRZO4TV4rpg8z+h/OnAxayvlfU6WulbguJMClmi9+q4MHzyUP+/hPWP4KkmK1fRj1/0DWE5VBuKcZVPnwN3U1+uWHrl6Wo4olCKdcUi9Nngu7bUnx/hVEuKRbWb2zXxN8RUaWYeV8nBVLMbVSCFLOFPlAM2q4kg30HC+2bC4QHSTH9usvRNoVKMUks6fmaDxQIq2jS+4wpD6TXop5fOrfrSrFXhj7Jffb8Z/MzN+8jzo/bI2z9raLdJ0V4+qTUf6XtbNcU1hZh+8fJRSKOFDMFN+c5q/NIYB8Oes9Emn7LkkySYpPWDeXe4zzDRLF0XldSDIEoZXAlWJSHFyAiRCmmTxLFqxQziTrwltY2spHWSjGuHtEjal6oFAvOV+ofhVSKSbkEnV+/Dj5P0CL1LqUY56v/V5cbQf0ySd+LS7mePhm1zwS1Tym+v8IolxQL6zdh3xGoFMtmVIIUSzp9shRUeqWYPvAtRs6SFLOF/jlHubawaWBBUswMPm7U8wddgy2HUksxrhbjXO9++3ieFJPE3bFT53JVPZVQKSbBn1shlV5hbRG2f5xcJOJIMXN6oon+5FBT8gW9Z27HbcT9i/9uk2JmfpK843a2CW1IMUS1BU+xzXx1VzGjFFLM9q/7Jw/5xUEcKdb/cP40tEIGT6VYR0t/LY4Uk65Tz6USpFjQwFanGGuKBVXwRO0fcaRYlPNL20iLiNtycCHF+H7ldmO5EdYvo9znxaYUUixunwlrn1J8f4VRTilm6zfSPfBb5b+Xw+4ZW/slBVLMbUCKxRzsp1iKmRLAdjxpyl1cSlUpZusf+iC/kEoxKZeg8+vXweeRciunFOM/c67SZ2kLXVzYriVK+0Wl2FJM/+zCKsIKaYug/ePkIhFHikkPVpDg/iflEvTepHWeFOOqQyZMivF+kGKIrMdcNSrCbNNuEQkiTU+fNAkSF1Gkg0Sxn7hoSoE4UkwfWDIju72pWJUgxWyLrpuU4+mTUfpHXCkW9+mTJw+lc00x7n9E3ufHciOsX1bT0yfj9Jmw9inF91cY5ZRitn5juwf07wizbaLcV8UAUsxtQIrFHOynWIoRRXv6pG0gG4e4a4oFVX119J4UK9nMgXYcKRbl/NI20uL85n7lkGIsPlmY6FLMlqMpFM0HMuhIDzSIQ1wpFiSbbJ+3tE/Utgg6Z5xcJIo1fZKnLUr7BX138Hs8VZKIct8jPAWS1wHjP9ukGN+DnCe3g9RnMX0SUe2hrwc3N2RbRIFRCimmD5g5zIEyUbLpk2ZEHVCeHsnfV5dPtvekkCRQHCkmCSUeJMbJiyh61Vwp20IiqRST+pZ0bjOiVGlF7Zdh55eug88X9nRVF1LMlFssN8L6ZZT7vNiUcvpkoX0mrH1K8f0VRjmlmK3fSNcXpe9Hua+TAinmNiDFYg72UyrFpCmRQdMn0/70SfM40j5xpVjcp09KC4iXW4px7uaTNCetk6cL6p+5+XRPU3joTx5MmnOSSjFeT056PerTIwtpiyD5VWguEsVeaJ8/Jz3fY6fOhb5nnkuvRuPgawtaaN/Ms1IW2kcgEBUUpZJiWSXummJZIUiKgfJJsUqlXGuKVSqllmKVDqSY26gEKRYUPMjLohSTQhqg29ow6mA+CnGkmP4ah3TdZgRVaZn7hU3/Czu/dB18Pn3bcksx85p1wWdrx0nr5Kex6pVDtjaOfZ8knD6pr4sV1Ef0z9JcUD9qW4RNhSwkF4m4Ukyf/mj2R/Oz0/MJes+8Lkls6VLMDL1iUf8e0b+XwtYrhBRDIBChUU1SjKsPbFHMtWlspEWKpaEtJCDFgoEUCwZSLBhIsWAgxdxG2qRYpVBKKVaJmFIsy32jVFKsEinFmmKVSiFSLAtAiiEQiNBIIsUwKM1Hl2IvLO6j9ppB5zmliXu/6JdibeMhxXTuO88btEOK+VmvPqW7zu/C908A94zdT7/fcph6uoZoS3s/rR53yHlOaUKX8pBi5Q9IsXhAivmBFPOAFPOAFPOAFPMDKYZAIEIjiRTbuPQQrajpcz7QSQu/Ucfpvq8cyLXP77ccppbzup3nlRaeVaepdbw3aH97xyC11HTRs+q089zSwHr1KS0f9y69+tgH1NM1RM8s6KNVY/qd55UWfn3+n+jBf30vd3+9+tgHtOS8d5znlRaeUH+l1i/25NoH95ef9epT3/cPpFj5A1IsHpBifiDFPCDFPCDFPCDF/ECKIRCI0EgixXq6hqitbj8tPe89WqOO0CNqJLO01wxS64SenNBgnlnQR8u/cIAeVMPOc3TJr8//Ey3/wgHa0Oyv0tjS3k8t53Vnvn3WqCO0bOy79ERjr09qtNXtp/vHDjjPzzXtNYPU+sWe3NRAZu1VB2nZ2Hcz//3zUM0wtU7oyauCev6WQ7i/1Oj3z5Ka/fTMgr5Ev3eQYskCUiwekGJ+IMU8IMU8IMU8IMX8QIohEIjQSCrFuGLsicZeWnvVwczyzII+awXClvZ+enZhttvnicbePKHBbF8/gPZp7LVO63phcZ/z/FzzzIK+3LRkfP/I7YP7y84Tjb15/2ABKVb+iCvFGp/aTxPu2+t8YOUKXXxsHzhDNYs2O8/JFZd2HKbxd3TS9oEz6BvrhujiB/bRDU+/Q3uHif5p5Q66aM17znNyxYXL3qD73/gj7R0muv+NP9Ily3c4z8kVlzzSR7Wt23LfobWt2+iSR/qc55WGvgEphkAgxCiGFAMAAACqHUixZBFXit3/xh/pgjtfcT6wcsGlHYfpS/e85hvQXdSyNbPyY2J7N3115Y5cW7RuHaQJS15znpervjGh5VV6dPefc4Jw3D1vOM/LWVs0exWE2wfO0PmLNme2OurC1W/TtU/2+P5hYWLbLud5ueDLj73v6xuQYggEQgxIMQAAACAcSLFkEVeK7R0m+pd7f0dfWL6TLu047HyQVS4u7ThMf9/2JjWs3eNri0d3/5lqFm2mie3dznMsZ1tctOY9Gn9HZ04CmX3DdY7lbo8Ll73h6xvbB87QRS1bafzKPzjPr5xctOY9Gt/yKi1Yf9DXL1q3DtIFd76SKYF8acdhmti2iybeuTVXTYm+kd83IMUQCEReQIoBAAAA4UCKJYskUoyrHcYs3kzj7+ikcVXO+Ds6aczizXTLxn7f4JZ5rvsjqm3dRqppo/Ncy8GE5k7651W/o+e6P7L2jay0xfg7OunvLH1j+8AZali7JzNtUbNoM/1D6za6ZWO/2C9atw4IxfD1AAAIAUlEQVTSxDu3ZqY9+D6RqqLQNyDFEAhEQECKAQAAAOFAiiWLpFKM2Xzwb5kA7eEhicGstkXUvuE6xzT1C7QH2gJSDIFABAakGAAAABAOpFiyKJYUAwAAAMoBpBgCkZGAFAMAAADCgRRLFpBiAAAAKglIMQQiIwEpBgAAAIQDKZYsIMUAAABUEpBiCERGAlIMZJXJtXWklMpx263Nvvf193Se7Njg225a/Qzf+3Nmz/e9p/+9p2uInuzYQEopWrVyje/1225tpsm1dQVdw5zZ80PzC7vuqPsBkHUgxZIFpBioFjbt+oCUUrRp1we+12vrpvh+V5taVuftW98w07dN440/jrWNjcYbf5z3+/74xp2B+5h5R90PgGoHUgyByEhAioGsYZNSyhBa0ja875bNb1JPlyy9JtfW5V5btXJNnuhi+TWtfobvdelYQSil8o6xauUaMW8zP9t1Be0HQNaBFEsWkGKgWjCl2OMbd5JSitrWrvdtpwyhVd8wM09w1dZNKXgbG0opqm+Y6Xutbe16MTfz+Ob7tmsCIEtAiiEQGQlIMZA1JtfW5VWF9XTlCy9lkUS6VFJChRUfp6driLZsftN3zJ6uUfmlb2M77m23Nvv+xVY/xpzZ860CLaziTJJiPV35Ao/lHp9fl336uUwxB0C1AimWLCDFQLVgSrHauiliVRiLJd5OCdVXvA3/Pco2Eo03/tgqzppaVlNt3RTrvpIU2zs8KtT0/VjOqc//v0CSdU0tq/PEHACVCqQYApGRgBQDWUKSVDZUBCkmVXwFbc/H7eny5Jiel76NLqjmzJ7v+7tKMN3RJsXMtplcW+c7J1ehRTkWANUIpFiygBQD1YIuxWxTKSVq66aECqMo20ioBNMdbVJMkn+6JOMqtCjHAqASgRRDIDISkGIgS0jTGW0oQYqxGGJxxCJJWSq6err8VV1PdmzI/fm2W5t90yx1uWaeW68sk6rMCiFIZClNtkkVdfr7SfMAoNKAFEsWkGKgWtBlkVlNFWU/HVOmRdnGJEolWRBBIktpsk2qiNPfT5oHAGkDUgyByEhAioEsUYjIUREX2mdYmCljrS9dxN12a3NOSG3Z/Gbu9Tmz5/sElHmeMCnGr+nYquEKkWLmdrrgw9RJkDUgxZIFpBioFnQpFlcEcZWVEtYBK2SbvcOyjOLXVAS5VogUM7fTp21i6iSoNiDFEIiMBKQYyBLFmD4Z9Ry61FKfS6zJtXW+c0+uraMnOzbk/qtvb5Ni0vuFXGMh0ydtlXJBxwGgWoEUSxaQYqBaiDt9MuhYQVMf9W3Mp0uykAo6RliOhUyfNLfTp1Bi6iSoNiDFEIiMBKQYyBrT6meIC+2zFNIXuw+SPkFTMU3JxeeUnkTJC+rrr6sQKRa00H5cKWbmZ9tOaQ8BiCIXAagWIMWSBaQYqBZMWVTfMFNcaJ+3a1u7PnCaZW3dFHp8485I29hyClpoP64UMxfot22nlKKmltWJ5CAAaQRSDIHISMz5/hLq3jfofLABQLlgwWQKH6WUTzRJ25goY6pkT5f89Ed+zRRZnIt5DBUixWzn1tc4K0SK8fH1c9qkGD+RElMnQZbo3jcIKZYwLqufTns+/Mz5IAeApJiSiacqmsJIaZVc/HdzeqEpnqJsY0PaV1+jrBApxtekizibFOPqNUydBNXEng8/gxRDILISP5i99C87d/Q6H3AAUG6UsdaGtKh8lOmB0+pn+I4jVY9J0kk/T9CC9vr+5r5csaUTlvPk2jpxrTRTotmkGE+hxNRJkCV27uileXOWHS/n73O1xeUzrvrLtgNHnQ90AEiKrfJKGb+rUvVYfcNM3zaS7IqyjQ2u2NIJm9JYWzdF/P8C8/psUoynUGLqJKgmth04Slc0XI3ffQQiC3HjDSsOvPTiLucDDgAAACCtvPTiLrppXluv69/sSo6Gq7934OmX33I+0AEAAADCePrlt+jKmdfgdx+ByELMuXZJc9uy5064HnAAAAAAaWX1iudP/eiGXyx1/ZtdyfGN+unNP7v73hOuBzoAAABAGItbHzg149vfxe8+ApGFuP7au6bMva71TOeWfc4HHQAAAEDa6Nyyj+Ze13r2+mvvmuL6N7uS4+vTpk355uUNZzbsOOh8sAMAAADY2LDjINVf0XD269Om4XcfgchKXD9rycKmn/zqY9cDDwAAACBtNP3kVx8vmL/iZ65/q6shLqv/1sLGeTd/7HrAAwAAANhonHfzx1d95xr87iMQWYv5c5d3/t/PHnE++AAAAADSwuJb1569+cZVO1z/RldTzPj2f3X+8H+anA96AAAAAJMf3PzTs9/53iz87iMQWYzZs5svvmle27amn/zqY0ylBAAAkGU6t+yjn/7vQx/dNK9t2+zZzRe7/o2upvja9OkXXznzmm2N827+GFMpAQAApIENOw7SrBsWfHTlzGu2fW36dPzuIxBZjutnLVk497rWM/e2vUAvvbiLdu7ope59g84HKAAAAECp6N43SDt39NJLL+6i1SuePzX3utYzmDJZ2ris/lsLv3l5w5nblz1IT7/8Fm07cJT2fPiZ84ERAACA6mfPh5/RtgNH6emX36LFrQ+c+ublDWcwZRKBQOTi+mvvmjLn2iXNN81r6503Z9nxOd9fQgAAAEA188Prl5248YYVB350wy+WYlH98sTXp02b8o366c1Xzrym94qGq49fVj+dAAAAgHIw/T+/c6Lh6u8dmPHt7y61Lar//1jhPIsLX0jiAAAAAElFTkSuQmCC"/>
          <p:cNvSpPr>
            <a:spLocks noChangeAspect="1" noChangeArrowheads="1"/>
          </p:cNvSpPr>
          <p:nvPr/>
        </p:nvSpPr>
        <p:spPr bwMode="auto">
          <a:xfrm>
            <a:off x="155575" y="-130016"/>
            <a:ext cx="304800" cy="27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69219"/>
            <a:ext cx="6008388" cy="280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2" descr="data:image/png;base64,iVBORw0KGgoAAAANSUhEUgAABkMAAAQUCAYAAADKu25sAAAgAElEQVR4nOzdfXwV5Z3//6kI1lbb5mvtVs1q2XR//T5+Wne3S7VpV6nSNu16t3WzSwtopVIwqEGQ2wiKIGgERBC5TxAEIzdaQFHCPQShQqQQlPsA4V4JCAgiu9t+vn+w1+E6k5lzMzmTa+bM6/l4vB8l52ZmznUO2HO9c81YAiDjJk4qk5vybyEksJk4qcz0XxMAAAAAAACgyVimDwDIRhMnlcmg0Z3kg6PDCAlcBo3uRBkCAAAAAACASKEMAXxAGUKCHMoQAAAAAAAARA1lCOADyhAS5FCGAAAAAAAAIGooQwAfUIaQIIcyBAAAAAAAAFFDGQL4gDKEBDmUIQAAAAAAAIgayhDAB5QhJMihDAEAAAAAAEDUUIYAPqAMIUEOZQgAAAAAAACihjIE8AFlCAlyKEMAAAAAAAAQNZQhgA8oQ0iQQxkCAAAAAACAqKEMAXxAGUKCHMoQAAAAAAAARA1lCOADyhAS5FCGAAAAAAAAIGooQwAfUIaQIIcyBAAAAAAAAFFDGQL4IIhliGVZMnRi+7jbyt7uKpZl+bbP+dV9xbIsmV/dN+HjGnMc+bd9TyzLksKO+U06nuq1lb3d1fh7m24oQwAAAAAAABA1lCGADyhD4gsDP8sQP48/W0MZAgAAAAAAgKihDAF8ENYypPjJO8SyrFjsj9fvUwWH2oZaoaE/Xi9D1J8LO+bHtlH85B1x2839zhVp7UtP2dtdZejE9nG32VeL6Pcle116cr9zRWws1D7sK0OS7TtIoQwBAAAAAABA1FCGAD4IYxmiJvftRYZeCKjyQk3869uwbztRGeK2DS/70gsJp3JClRt6oVH85B2x43Dbl57CjvmxxxR2zJfCjvkNypBE+w5aKEMAAAAAAAAQNZQhgA/CXIY4TeA7ncZKlQvqPqfnOZUh6nH6z/r2092XKiHs+3fbvn5/on3ptw2d2D6uPFH7S2Xfpt93yhAAAAAAAACAMgTwRRDLEKdJfnsZoH62nybLfrt+miu/ypBU96WvyLCf5itRGZJsX/bXkfudK2L/qx9/sn2bft8pQwAAAAAAAADKEMAXYSlDhk5sH3edDrcio+ztrq6P86MMSWdfqpCw35dsZUiyfdmjShK1QkQvQxLt2/T7ThkCAAAAAAAAUIYAvghiGaJWLtgLEv16GXox4HTNEPtKEacioLFlSLr7st+nblcXWVePta/iUK/VbV/216K2p+5zKkPc9h20UIYAAAAAAAAgaihDAB8EsQz54Oj5i3/rp3FSqxzc7reXAolOodWYMkTfdrr70o9TlRDqOXrRofZn34/bvuyxl0n202Ql2nfQQhkCAAAAAACAqKEMAXwQ1DKEkA+OUoYAAAAAAAAgeihDAB9QhpAghzIEAAAAAAAAUUMZAviAMoQEOZQhAAAAAAAAiBrKEMAHlCEkyKEMAQAAAAAAQNRQhgA+oAwhQQ5lCAAAAAAAAKKGMgTwAWUICXIoQwAAAAAAABA1lCGAD4JUhliWJUMnto+7reztrmJZVtxt86v7Oj7WsizHzK/uKx8cHSa537nC8f7c71zheDxDJ7aPe1zxk3ektT+n11fYMT/p63NKqo/zErVtt+OmDAEAAAAAAACaDmUI4IMwliHFT94h+bd9r0Gx4PT8wo75kn/b9+JuU2VKosl/VYToj7GXGanuT3+8ZVlS9nbXtEsOyhAAAAAAAAAgGihDAB+EsQzJ/c4VsULDy/NTKUPspYXT81Ldn77Nwo75cStRnB7vtMpEX8WSf9v3Yvu1H9PQie3jyhh9W+r1qH3m3/a92O36NvJv+57rahnKEAAAAAAAAMBflCGAD8JWhsyv7hub7C/smB/3+EytDElUaOR+54rYPrysDCl7u6vk3/a92Cm37PvK/c4VsfvU6hT744qfvCO2QmXoxPZxx1TYMT/2fKdtza/uG9uWeo5ehhR2zG+w4oYyBAAAAAAAAGg6lCGAD8JWhhQ/eUfcBL/9tFVOse+nMWWIXmSkuj97GaLvX9+X2yqYoRPbN3icWrmhCiE1DmrVjNNrtG9L3ad+DloRQhkCAAAAAACAKKIMAXwQpDJEX+HgVkyoUzs5lQ96meJ2kfXGliFuK0MS7c9ehnxw9MJ1T5zKEHuKn7yjwTGp41eliCpB1M9Or0EVOYnKEL+uS0IZAgAAAAAAAKSGMgTwQdDLEHUaKLcSI9Fpq5wugp5KGeK0Lafnpbo/pzJEHbteQOgrPpIVNGpFiDoll7qOiFrZ4WVlyPzqvnGn4ApCKEMAAAAAAAAQNZQhgA+CVIYUP3mH42mi1Gmp1GoK/X791E5OBUb+bd9L+5ohbsWGWj2RqDBx2p9bGaKvBLEXFvr9ZW93bVCGqCJEH5vc71zRoGxJdM0QpzLE6TgpQwAAAAAAAICmQxkC+CBIZYgqN/RTROnlgz65by8t3MoJVXzoz0ulDLGXFfZtpLM/tzJEf732x6nYLxCvHqv2o7bndmovfVv2x7qVIfqYmg5lCAAAAAAAAKKGMgTwQdDKEEL0UIYAAAAAAAAgaihDAB9QhpAghzIEAAAAAAAAUUMZAviAMoQEOZQhAAAAAAAAiBrKEMAHlCEkyKEMAQAAAAAAQNRQhgA+oAwhQQ5lCAAAAAAAAKKGMgTwAWUICXIoQwAAAAAAABA1lCGADyhDSJBDGQIAAAAAAICooQwBfEAZQoIcyhAAAAD/XNVrk1idq13T+dW9pg8xofL36sXqXJ3RbVbt/MxxLOz+ecgWsTpXy11jdsZuU48d+NahjB6T3VW9NmV0H+pzULXzs7jbUx2Lu8bsTPg5cjtWNYYqV/Xa5Hhc+hiLiAx861DsOfb7Or+6t8Fxqtdx15idca/J6bicXkuivwdOj3ejPq+pjA0AAJQhgA8oQ0iQQxkCAADgn2RlSJALEadJ78ZKNqmvj4WJMiTZRL4Xqlj45yFb4m5PZyySPdbpc2QvQpzKBLVde0mi789+n9qu/nrUaxz41iHXMXQrfryWQPZiyakICfrfMQCAWZQhgA8oQ0iQQxkCAADgH1WGOE3G6hO9QZTpMkRfbWAfD6dJbqcyxG9+lCHqM6BvL92xUJ8Ve6Gib18vLfRioPy9+gavTe1TPw69XEhUPCQqa6p2fuY6hnoxqNM/Z/p77bYdp8eKOJc0Qf87BgAwizIE8AFlCAlyKEMAAAD8k6gM0SeidU6/Qe/2PPtj1cS3PvHstG+n36LXJ7ydfiNfn3zWJ7BTLSzcTsmkH49+DOmsDLEfr/016++D/djVttxWFiQak2T0beqvLd2xSFSGOH2O3PZrH1P986M+O+q5V/Xa1ODz61SyqNejyhinEsOtdNGPyz4WTseWaCycPi9u4wAAgAhlCOALyhAS5FCGAAAA+CdRGaImb91+o9+trNAnlp3idGouvTywlwFOJUKiMsTt1EVOE/WK28R2IqmWIW6ng9Kfl+x0ZeXv1ScsQxKdrikRNdb6e+xlLNJdGWIvyRK9N/b3Xh3zXWN2NtivU/GiXy/Evm/1PiU6/kTsn+tE7O9RqmMLAIguyhDAB5QhJMihDAEAAPBPKtcMcTqVkH6bmuRVk81Op1jSJ/L1SWN7MaBPVOtlgT6RrEoXp9Nk6fvRJZuA9vIb+qmUIWos3IoAtS/9fVC36cekxjHZKZ70UsvpcXb2987rWKRyzRD7cbiVZvb3yH56KfVa7QWRfhxu1wtxG0OvpzxzK6jcxtzp71u6BQwAIDooQwAfUIaQIIcyBAAAwD+JyhD7JG2yC0yrCX+nUw65TeLbJ6ETXQfE/nynxyZaVWIvC3R+lSHJSgL1OLfTUtlLjmTjmOx1pvIa/ChDEm3H6TOoH7/+nuqvX9FLFKdSSL9eiEhmyxDFafWP27bcSiAAAOwoQwAfUIaQIIcyBAAAwD+JJtvtE7TJyhD1+ESnKkq1DHE65ZD9WL2UIW4T1H6dJitZSaBei9vpylItQ/R925Po9TiVMJk+TVaq3D579hUy9v3o74PTcevXC7Hvp7GnyXKSagmk71d/j+3FSrLTbwEAshdlCOADyhAS5FCGAAAA+MdpEl6ffNYnh1OdJM9EGeL0m/L25ycqQ7xMICe6aLg6fv11p1OGJJtkz0QZotMn2RPt221FRLpjkW6Z4PZ4t1Up9oIn2TVm7MfqVvakegH1u8bsbHCsbp81p78nif7u2N8DyhAAgEIZAviAMoQEOZQhAAAA/nGbhNcnmPX71OP1iWH7xHljypB0rhnitB99Ml3tR78t1RLHPh5OKy3SuWaI/jynifdUyxCnfbiNrRqzRJPpTtcM8TIW6ZYh+vadjtlehtkLAr2wsF+3I9H1QkSSX3fFvm/974K+badrutgfrx9nsgvJp3pqMwBAdFCGAD6YOKlMbsq/hZDAhjIEAADAH26T8Pp9bgWEPYlKilTLEJHEp5bSn2s/FjVR7XT9hlQn6lM9rZXbsSebZNejP89LGaKPe6LjTjTJnmglTTpj4eU0U4muV5OonEt0CjW349JLCbfPYqqngdO5fdaSFUypbBsAAMoQAIH36KOPyrBhw0wfBgAAAJBUojLE7XRZ9t/Et0/kNrYMcduH0+mL9Mlo/RjtE/npXBjbbVLcvv9UyxD7caZaerjdbp9UT1RUJTqVlv21NmYsvF5zw6lwcTpmt1UYTttJdL0Q+2ty2pfTMSX6/DidpsutgHIaT06DBQBwQxkCINAOHTokX/rSl+RrX/ua/OUvfzF9OAAAAACQkCpqUr1YOgAAaBqUIQAC7dFHH5Wvfe1r0qJFC1aHAAAAAAg8taIkndUzAADAf5QhAAJLrQqxLEssy5JvfOMbrA4BAAAAEHjqdFwAACA4KEMABJZaFaLKEFaHAAAAAAAAAPCCMgRAIOmrQi699FJWhwAAAN/84ld3yk35txBCCCEkQ6n+YIPp/7wDQAOUIQAC6eGHH5avfvWr0rx5c/m7v/s7+e53vyuXXXaZNGvWjNUhAAAgo37xqzvlkyN75NzZY4QQQghpZLoUdaUMARBIlCEAAufQoUNiWZbcfvvtsmHDBnn88cdl+PDhUlVVJa1atZJmzZqxOgQAAGQMZQghhBCSuVCGAAgqyhAAgfPyyy/Lhg0X/o+TKkOUqqoqKSsrM3FoAAAgC1GGEEIIIZkLZQiAoKIMARB49jIEAAAgkyhDCCGEkMyFMgRAUFGGAAg8yhAAAOAnyhBCCCEkc6EMARBUlCEAAo8yBAAA+IkyhBBCCMlcKEMABBVlCIDAowwBAAB+ogwhhBBCMhfKEABBRRkCIPAoQwAAgJ8oQwghhJDMhTIEQFBRhgAIPMoQAADgJ8oQQgghJHOhDAEQVJQhAAKPMgQAAPiJMoQQkonUbPqTPF/6jDzW7WH5TdtCad36X6T1rbcQ4lvu+NdfSqcHfycD+veRN+bMkLNn6o3/PTh3ljIEQHBRhgAIPMoQAADgJ8oQQojXfPF5vQx6ur/8w43fl2uuuUa6dOksw4YNkxkzZsjy5csJ8TXz5s2TcePGyYABA+S2234ql156qRT++7/J0sVvG/17QRkCIKgoQwAEHmUIAADwE2UIIcRLxrw0Qq7927+Vdu3aSVVVlel/ygD5+OOPZdy4cXLt3/6t/Pa3/yEbN6wx8neDMgRAUFGGAAg8yhAAAOAnyhBCSLpp376t/OxnbWTlypWm/wnz3en390i11Vlqcvs43r6v28zYbfu6zZRqq7Ocfn+P1OT2kWqrc4Po26ktHB93X23h+Ab7P/J8ZdxjjlWsS+v47NGPN1v99a9/lSFDhshll10ms2e+2uR/PyhDAAQVZQiAwKMMAQAAfqIMIYSkmro9W+THP/6RdOnS2fQ/XU1GFRz2IiJZGaKoMsNeYmz90XNxj1Xbsxci+j7Uc7wenypf9OPLZgsXLpRvXXmllD43uEn/nlCGAAgqyhAAgUcZAgAA/EQZQghJNbff/lN5+umBpv/ZalJbf/RcrITQi4rGlCHHKtY5rtJQz1ePVY/b+qPnMnJ86liOPF+Z/kCE1I4dO+Taa6+VaVMnNdnfE8oQAEFFGQIg8ChDAACAnyhDCCGppNODv5P777vP9D9ZTUoVCkeer5TawvFxp6JqTBliLz0Ue0liP9VVY48vaitDlBUrVsjFF18sq1ctapK/K5QhAIKKMgRA4FGGAAAAP1GGEEKS5Y05M+TGG79v+p+rJqeXG/ZSIxNliL2USLRNp2t+pHJ89tgLmKj4/e9/Lz/96a1N8veFMgRAUFGGAAg8yhAAAOAnyhBCSLLcfPMP5fXXXzf9z1WTq8ntE7faQj8VVVOsDFHsxYZ6XjrHpy7oHmU333yzTH91su9/XyhDAAQVZQiAwKMMAQAAfqIMIYQkyrRXJsrtt91m+p+qJue2skIvFOzX6cj0NUPs1GmujjxfmfT47GWIOg77BdqjZN68eXLj92/w/e8MZQiAoKIMARB4lCEAAMBPlCGEkET5TdtCmThxoul/qpqcUzFhv23rj56LW5lhX6kh4lyGqOfqxYkqL/SLpav9qQue62VLsuNzWrmiVodE9VRZIiLXXXedbPjgPV//zlCGAAgqyhAAgUcZAgAA/EQZQghJlMsvv1wOHjxo+p+qJud0Wim1okNfXeG2akRxK0NELqz0UHFatWF/jCpGkh2fUxmijkUvXKLm4YcflmcGP+nr3xnKEABBRRkCIPAoQwAAgJ/8LkNOHF4rx/YulI93zJTDW6dFPke2TpOjtXPl+P4VcubTHcYnups6n5/aJ58eWCVHd78lR7ZON/5++J1Pdr0px/ctlc+OfWR87L1k5YqFcvPNN5n+ZwrImMGDB8vPf97G1783lCEAgooyBEDgUYYAAAA/+VGGnDz8vuzfMFy2L3pA9qx+XA6sf1qObBouRz8cFfl88uEoObRhqOz70xOyffEDsnt1LzmybYbxSW+/U7/7Ldm7tr9sXfhbqVvbTw5+MEQ+2fyi8ffD7xz683Oy7/0BsmPpH6R25WNy+KNyOXv6kPH3I9W8/tor8utf/5vpf6aAjNm4caPccMP1vv69oQwBEFSUIQACjzIEAAD4KZNlyJlPd8j+D4bJjqV/kAPrB8p/HV0mcqqaJMjpfW/IgepBsmNZFzlaO9f45Hem8+mBlbJ7dS/Zu6a3nNpTIX89uc74mJvK5wfmyaENQ2X74gfk4x0zjb83qWTkC8/Jww93Nf3PFJAxn3zyiVxxxRW+/r2hDAEQVJQhAAKPMgQAAPgpU2XIiUNrZMfSP8jRj8aInFpvfOI5bDmz/4+yu+oxOVjzsvEJ8Ezlk52zZdui38nJ3dONj2+QcvbQAtm7prfs//NI4+9Rsgzo30cGDhxo+p8pIKMsy/L17w1lCICgogwBEHiUIQAAwE+ZKEM+PbBSti5sx6R3I/PXk+vkwPqBsm/9EOOT4I3NkW3TZfeqbvLFkUrj4xrUHPpgiNS9P9D4e0UZgqihDAEQVZQhAAKPMgQAAPipsWXI6WMfyfbFD8hne183PrmcLdn3fn859OEk4xPhXnOsrlJ2LP0Dp0lLIQfWPyUHa8Yaf88oQxAllCEAoooyBEDgUYYAAAA/NbYM2bOmvxzbNtH4pHI25S+frpGtC9vJ8f3LjU+Gp5uzpw/J9sUd5cz+N42PYxjy15PrpHblo3J8/zLj7x1lCKKCMgRAVFGGAAg8yhAAAOCnxpQhx+oWyZ6q7sYnlLMxJ2tfld2rexufDE83hz8qk0Mbnm3SsaooHyqWZUnpoGLH251SUT409riiToVx99XWzGva93r3dNm9uqfx944yBFFBGQIgqihDAAQeZQgAAPBTY8qQ2qrH5RSnx/Ite9f0luP7lhifEE899bJtYXv5r6NLm3ScCtrki2VZktcyN+72VMoQexGi0uTv9Xu95NMDKwPwHlKGIPtRhgCIKsoQAIFHGQIAAPzktQw5fXyb7FjyoPHCIJtzbNsEObDhBeMT4qnm+P7lsndNnyYdo9qaeWJZVqwQqaqc7PrYqsrJDUoTVX6o5+W1zG2wcqQpUr91rBzcONr4e0gZgiigDAEQVZQhAAKPMgQAAPjJaxnyyc7ZcmhD004YRy3/9ckS2b7498YnxFPNgY2j5djW8U06RqWDimOntrIsS4o6Fbo+VhUdqvhQz9HLEbVSpKnLkC+OVMqOpZ2Nv4cmypD6uiOyZ8N2WT97ucwdNEXmDiwzngXPTpc1ry2S7as3ybkzZ319/Y117szZwI2fGsPquatkz4btgRtDyhAAUUUZAiDwKEMAAICfvJYhB2vGyrFtE4wXBtme7Yt+J5+fqjM+KZ5K6t5/uslPm1bQJj9WZqjVIU6PU6fMSlSWyKlqY9cNkVPrZcs7/ynnztYbfx+bqgw5d+asrJ62UF59eIS82W20VHYbI2u6jQ9EVhWPlcWPvCTzur0k5X8oldXTFvoyBo0RG79HXgjc+KkxfPfhUfJmt9EyoeMQqZ67yvSQxVCGAIgqyhAAgUcZAgAA/OS1DNm3foic3D3DeFmQ7ald+Yh8drTG+KR4Kqmt6iFnD73ddGNjWw2iCg+nU2WpVSGJSg5VpiQrTPzKjiUPypkTtcbfx6YoQ+rrjsisvuNkfreXpKZXuWzp/UqgM++RUTKrz1iprzuS8bHw4tTREzKr7ziZ9eiLsuHxMuPjkyw1vcrlrcdflll9x8mpoydMDx9lCIDIogwBEHjZUoa4XbzSnqqqqrjnLViwQNq2bSs5OTliWZbk5ORI27ZtGzwu0T7UczZu3Oh4bHl5eVJRUSEiIgUFBed/ozAD23XTqlUrsSxLxo8fn9bzvKqqqoobW/vPmVZRURH32vzeHwCgcbyWIXvWlMiZ/X80XhZke/a+11tOHF5rfFI8lexc/rCc+3hRk42NOkWWPfYyQ10rpKBNvuu23C7C3pTZtbxITh/bYvx99LsMOXfmrMwdWCZLe4yXLX2nhiZV3cfL9O6jMjoWXr0zbIYs6DbG+Jikm8XFL8vcQVNMDx9lCIDIogwBEHjZUoaUlpbGJS8vTyzLanB7bW1t7DlFRUXnv9AWFcmCBQukqqpKKioqYmWCKjAUy7KkoKCgwTbVdnJycuK2LyKyceNGsSxL6uvrRcS9DEl3u25qa2tjz8nLy/MylGlr6jJEva9u+wcABAtlSLBDGeIeVWA4RX+cug5I6aBix+2o+91OsdVUiUoZsmnBGvlj95dkS8m00OWNh180frqnTQvWyOzHRktN31eMj4eXzHx4pNQsWmd0DClDAEQVZQiAwMuWMsTOqXTQlZSUOBYeIiL19fWxQkQvIeyT8Lrx48eLZVlSUlISd3tpaam0atUq4XF52W6y16Wet2DBgpSe1xhNXUYkGi8AQPBQhgQ7lCHOUafIsq/2cLoAuv3C6XrUqbXMXCckPlEpQ14tHil/7jtFtj7xauiyud9UKe/yfEbHI13Tu70o63uXGR+LMI8hZQiAqKIMARB4USxD1OqJgoIC1+cvWLAg7vRWIskn4Z222apVq7jnpFuGuG3XTV5enrRq1Urq6+vFsixp27Ztg8eo8qKioiJ2PDk5OVJUVBRbweLlcYlWhtTX10tpaWnc6chKS0vjtrNx48a4U5ap41enCVPbtZ/2zG1/JSUlsW3l5eU12J96Xm1trbRt29Zxn8r48eNjBZnbYwAAzihDgh3KEOeoU2TZV3s4nRIr0aoPt5UlepnSVIlCGVJfd0Qqil+UrQOmhzYVxS8au3bIqaMn5NWHRxgfg8ZmWtfhRq8dQhkCIKooQwAEXhTLkIqKCtdVIYkkKi1UwVJUVBS7TRUS+qR5umWI03bdLFiwIO5aIWqC336KLb1UUNdHGT9+vOTk5MStYkn3cYnKkFatWsUKkKqqKiktLY0ra2pra2PbVacsU/vKycmJjafadlFRkVRVVcXdpvanVvbk5OTI+PHjY/tzO+68vLzY9ioqKhqcYkyNqzr2BQsWxLaf6unLACDKKEOCHcoQ5yRa7aGv9FArSJzKEFWcUIY0XRmyffUmmd/jZdn61IzQZkGPscZO87Rnw3Z5s9tLxscgzGMoQhkCILooQwAEXhTLEDURn+5pndxKi40bN8ZWDejbVBPryY4r3e26UeWHWv2gT+LrVAlgX21iL4nSfZxbGeJWPpWUlEheXp7U19fHHmMvF5zeq2TXDFGnCLOPmdtx24sm+z7btm3b4PorGzdulJycnCY5DRkAhB1lSLBDGRKdRKEMqVm0ThZ0GyPbnq4IbSq7jzV23ZBsGD/TYyhCGQIguihDAAQeZUjq3H6zT8V+XY+ioqIGE+1uZUg623XidlospwupqxLAaSJf30a6j3MrQ1RJ44XTKpNkZUhBQYHrxeNzcnJi5Y7b67NvT12HpaSkhFNjAYAHlCHBDmVIdBKFMqR67iqp7DFOtg16PbSp7DHO2ER+Noyf6TEUoQwBEF2UIQACjzIkdWqVRGlpaVwqKiocT5eUk5PTYDWEWxmSznadqNUQ9v0VFRU1mPBPdMHzgoKCBmVBuo9zKidSveaJOj1WaWmpFBQUxK75kU4ZohceXl6f02m31PtmWReum9JUF4wHgLCjDAl2KEOik8iUIY+Pk23PzAxtKh83XIaEfPxMj6EIZQiA6KIMARB4USxDUrlmSH19feyi20qia3vYbdy4Me6UVYmOK53tutEv7u0UfcVIopKjVatWKZUhiR7npQxR1/lQZUNBQYGUlJR4Ok1WpssQZePGjVJaWho31pwmCwCSowwJdihDopPIlCE9x8m2obNCm8qehsuQkI+f6TEUoQwBEF2UIQACL4pliDqlVKIJelWYqIuRi6RXWqhJ81SOq7FliCpeWrVq1WB1SWlpqeTl5cVdjyNRyaFfQ8Pr41I9TdaCBQskJydHNm7cGHuMfV9O1//I9GmyUi1DdOqC76mueAGAKKMMCXYoQ6KT6JQh42X7s7NDm8qe4w2XIeEeP9NjKEIZAiC6KH0EMEoAACAASURBVEMABF4UyxCRC6fKclodUl9fLzk5OZKTkxO3siOd0kIVE6kcV2PLEKdTYenUa1X7cLtwuCqA1HbSfVy6F1AvKiqKjXFBQUHC8iiTF1BXBVeqZUjbtm0djy0vL48yBABSQBkS7FCGRCeRKUN6jZftpXNCm8pehsuQkI+f6TEUoQwBEF2UIQACL6pliP6YoqIiWbBgQex6FaoIsV8sO9XSQq08cbrYth9liNNF0p2ORz1GTfar115VVSWlpaUNVjqk+zi3MkTkfDmkrqGitqMXE6rQKS0tlaqqKlmwYIHrNUNycnKkVatWUlVVJfX19Y7X+FD7U9tTx62XGqmWIepY27ZtK1VVVVJVVRVbycJpsgAgOcqQYIcyJDqJTBnSe4LsGPZmaFPZe4LZMiTk42d6DEUoQwBEF2UIgMCLchkicn61gNPFsZ0uXJ5qaVFRUSE5OTkpH1djyhC12iHZ81XZoMoIVUSo41HFgb4SJt3HJSpD6uvrpaSkJFZu5OXlxZ2CrL6+PrZSRN1fWloqtbW1YlmWlJSUxL1mvSRx25/T9hIdd6Lb7dcKadWqFUUIAKSIMiTYoQy5kLyWuVJRPtTxvtqaeef//0HlZOPvmddEpgzpM1F2jPhjaFPZZ6LZMiTk42d6DEUoQwBEF2UIgMDL1jIE7lK5JkY6jwMAIBHKkGCHMuRCEpUh2ZDIlCF9J8mOkXNDm8q+k8yWISEfP9NjKEIZAiC6KEMABB5lSPRQhgAAmhJlSLBDGXIhlCFZUob0myQ7XpwX2lT2M1yGhHz8TI+hCGUIgOiiDAEQeJQh0UMZAgBoSpQhwQ5lyIWkc5osy7Kkonxo7BSalmVJbc282OPtp9Sqqpx8/lSpp6qlqFNh3OPVtgva5Pv6XkelDFlUMll2jn4rtFlUMtloGRL28TM9hiKUIQCiizIEQOBRhkQPZQgAoClRhgQ7lCEXkm4ZktcyN3Z/UafCuJ8TlSFyqloK2uTHHq//2c9Epgx5YrLsHPN2aLPoCcNlSMjHz/QYilCGAIguyhAAgUcZAgAA/EQZEuxQhlyIl5Uh6n572ZGsDNFXgzTVhdkjU4b0L5OdY9/xFH2lj56Kx4dJxePDxLIs2Tn2HVk2qFwsy5Jlg8o978sti/qXmS1DXMYvk2Nj30Y646PvK4hjKEIZAiC6KEMABB5lCAAA8BNlSLBDGXIh6ZYhicqOZPfLqWopHVQslmVJ6aDiJnmvo1KGLB5QLrvGv+splmXJ6z2HO973es/hYlmW7Br/rix/ZopYliXLn5nieV9uWTyg3GgZ4jZ+mRqba6+8Snrf+/vYz73v/X3sualE31cQx1CEMgRAdFGGAAg8yhAAAOAnypBghzLkQpq6DFGrQvy+VohKdMqQKbJrwkJPsSxLXu81wvU+y7Lk2iuvkuVDzk/49773wdjtve990PN+9SweMMVwGeI8fpkYG3Xf8iFTGjz/xU795Jbr/1le7NTP8bHqfn1fQRxDEcoQANFFGQIg8ChDAACAnyhDgh3KkAvJdBmib0tdbN3+s/6/fr/XkSlDnpwiuyZVeoplWfJ6nxGO973eZ8T5FQmTKmX50FfEsixp/9M7ZdekSnmxc7/YfY3N4icNlyEu45epsbnl+lbny4/O/Rpsp/e/Pxj3vGuvvCr2uPY/vVN6//uDcfsK4hiKUIYAiC7KEACBRxkCAAD8RBkS7FCGXEgmy5C8lrlS1Kkw7md7WaLuL+pU2GDViB+JTBny1BSpLVvkKU7XxLj2W1dLbdkimdn3BbEsS2rLFsmK56aKZVmy4rmpjj83JoufMlyGuIxfJsdmVJeSuO2M6lIS247aZvvb7pJRXUqk/W13SW3ZIrn2W1fLiuemxu0riGMoQhkCILooQwAEHmUIAADwE2VIsEMZciGqsLCndFBx2mWIenzsItPayhB7MaK2l9cy19f3OjJlyMBXpLZ8sadYliUz+410vG9mv5HnJ+HLF8uK0mnnJ/hLpzn+3JgsHviK2TLEZfz8Ghv1XLVt9dhrv3W11JYvPl+CaD/r+wriGIpQhgCILsoQAIFHGQIAAPxEGRLsUIZEJ5EpQ56eKrWvLPUUy7JkZskox/tmlow6Pwn/ylJZMWz6+Un7YdMdf25MFj891WwZ4jJ+mRibUUX95dbv/7DB86/91tUyqqi/1L6yVNrffnfc4279/g9lVFF/aX/73Q32FcQxFKEMARBdlCEAAo8yBAAA+IkyJNihDIlOolSG7J62zFMsy5JZ/Uc53jer//lJ+N3TlsmK4TPOT/APn+H4c2MShDLEz7GxLEtGde0fe+6orv3j7h/V9XwR0qdtZ9k9bZn0adtZrv3W1bF96/sK4hiKUIYAiC7KECDEnJbIE0IIiXYApI8yJNihDIlOIlOGDJ4mu6cv9xS3//6PenhA3P0rXngt9r+7py9v8HNjsnjwNLNliMv4ZXJs7NvQ71OPnzVgtOyevlxmDRgtlmU5HksQx1CEMgRAdPGNGQgxy7LkzJkzWZ/i4mJ59tlnjR8HIYQEPZQhgDeUIcEOZUh0Ep0y5FXZPWNFaLN48KuGy5Bwj5/pMRShDAEQXXxjBkKMMoQQQogeyhDAG8qQYIcyJDqJTBnyzKuyu2JlaLP4GcNlSMjHz/QYilCGAIguvjEDIUYZQgghRA9lCOANZUiwQxkSnUSlDFky5FXZM3NVaLNkiNkyJOzjZ3oMRShDAEQX35iBEKMMIYQQoocyBPCGMiTYoQyJTiJThgydIXtmrw5tlgydYbYMCfn4mR5DEcoQANHFN2YgxChDCCGE6KEMAbwxXYYUtMl3vfBv6aDiuMdWVU5u8Ji8lrlxj6mtmdfgttJBxQ2eV1szr8GxFHUqdN1uKvf7kWwoQ2pr5ollWVLUqdDxNar3Z8U7E8SyLKmqnJxwTCrKh2ZkbNVxue3PsiwpaJPvuH/LstLaVyrHHJUyZOmzM2TvG++FNkufNVuGhH38TI+hCGUIgOjiGzMQYpQhhBBC9FCGAN4EoQyxlx568aFPIleUD01aQpQOKo7bXl7L3AYT2moyW58EL+pUGLftgjb5cc9Ldj9lSOKVIapIcvsMuBUl9uS1zHX8vHhJKmWI/TOof35S3U+qxxypMuTNNaFNIMqQAIxDWMdQhDIEQHTxjRkIMcoQQggheihDAG+CWoaoCXS9cCgdVJy0gChokx+b3LY/375tVW44TYqrMqa2Zl7S+ylDkpchagztxYLb7UEpQ/Ja5jYoPihDvKueu0qWlr4me+euDW2Wlr5mtgwJ+fiZHkMRyhAA0cU3ZiDEKEMIIYTooQwBvAlTGZLosfoEtv7nRJPsqshItuIk2f1q1YPanppkz8TKkWwpQ9T757ZKx6mcUKfWcjqFmtqOW0ll/1mP+kykUoao917/3DmVIao0sZ9CTb892echOmVIheyd/35os7S0wnAZEu7xMz2GIpQhAKKLb8xAiFGGEEII0UMZAngT1DLE6TRZeS1z4yaX7RPSVZWTYxPOaqI7lZUbasWJmuS2bzvZ/ep1qElw/c+UIQ2LD/09KepUGDtFllMZYh9HezGRqAxxWnWin64r1TLEftz2MiSvZW7cab5KBxU3KERYGXJe9dxVsvT5Cql7a11os/R5w2VIyMfP9BiKUIYAiC6+MQMhRhlCCCFED2UI4E0QyhC3C6jrk9hq4lqfVLZfx0O/Xkg6p7FSE+T6hLZeaCS7Xz8+9XqSXQQ8imWIUzGQ1zLXdaWG/f1OtwxJVMikU4ao91sVbfo23PanP5cy5ILquatk6bCZUregOrRZOmym2TIk5ONnegxFKEMARBffmIEQowwhhBCihzIE8CYIZYg+Uawml1O9LoQ+mV3QJr/BqapSLUOcVnKobSe7Xy9j0jn2KJYhaoz090jd51SG2E9z5rUMsRdt6ZYh+ioTvQxRr8cp6jgpQy6onrtKlg6fKXXvfhDaLB1uuAwJ+fiZHkMRyhAA0cU3ZiDEKEMIIYTooQwBvAlaGSKnLvzmfSoX1VYrC2pr5jUoLJJtQ02Eu12YXW072f36a8nUtUKytQzR35fSQcVxq238KEPsxYTTabRSKUNU8aHec70MSXZKNMqQC6rnrpKlI2bKvsoNoc3SEYbLkJCPn+kxFKEMARBdfGMGQowyhBBCiB7KEMCbIJYherHgNsltn8yuKB8aN7GuJqrdigl9hUJV5eQGE9r6tpPdL6fiC5xUi5yoliFFnQpjp51yOhVaumWI/hi9qHC68L3X02Tpt6nr1uify0QrkChDLjg/mT9L9i36c2izdMQsw2VIuMfP9BiKUIYAiC6+MQMhRhlCCCFED2UI4E1QyxA1Ua0XHPYLVevXcSjqVOhYQKiLrjsVIfZVHYmuCZLsfv1Y9Yt0U4Y0jCoQEpVbqZYh9s+EXlTYL3yutq9u81KGqG3aL6Cul27q9antUoZcUD13lSwdOVv2LdkY2iwdOdtsGRLy8TM9hiKUIQCii2/MQIhRhhBCCNFDGQJ4E9QyRC8t7CsBVPQJ6LyWua6/na/KCT1Oj9Uv5u506iO3+/UJeP04k50+KapliBpL+0qeVMoQ9ZlQY6sXHPrKHLf3Xr/2h5cyRP8c2EsafT9O15JJ9nmIShmybORs2b+sJrRZZrgMCfv4mR5DEcoQANHFN2YgxChDCCGE6KEMAbwxXYaQaJYhpGEiU4aMmiP7V2wObZaNmmO2DAn5+JkeQxHKEADRxTdmIMQoQwghhOihDAG8oQwJdihDopPolCFvyP5VH4Y2y0a9YbgMCff4mR5DEcoQANHFN2YgxChDCCGE6KEMAbyhDAl2KEOik6iUIcvH/FEOVH0U2iwfbW4iv2bROln8wkzjY9DYLH5hptQsWmdkDEUoQwBEF9+YgRCjDCGEEKKHMgTwhjIk2KEMiU6iUIbs2bBd3hoyVQ68tyW0mf/MVNmzYXvGxiQdB7fulTeenGx8DMI8hiKUIQCii2/MQIhRhhBCCNFDGQJ4QxkS7FCGRCdRKEPOnTkr5UXD5MDaraHN9MdGyamjJzI2JlEbvwNrt8r07ubGUIQyBEB08Y0ZCDHKEEIIIXooQwBvKEOCHcqQ6CQKZYiIyOwBk+SDmcvl4PvbQ5cPZi6X2f0nZnQ80jVnwCR5f9oi42PhNasnvy3zhkw1OoaUIQCiim/MQIhRhhBCCNFDGQJ4QxkS7FCGRCdRKUNOHT0h5UXDZNfSP8vBdTtCk71VH0l50TA5uHVvRscjKuN3cN0O2bX0zzK9+2jjY0gZAiCq+MYMhBhlCCGEED2UIYA3lCHBDmVItRS0yRfLshqkqFNh0ufW1swTy7KkqnKy8fcyWaJShoiIvDdjkbzeZ6zsWr5RDlbvDHz2vrdF5g+ZJu/NWJTxsfBiz4bt8nrfcaEZv4PVO2XrwvXy1tBXZf0fV5oePsoQAJHFN2YgxChDCCGE6KEMAbyhDAl2KEPOlyGlg4ob3J7XMlcK2uQbf48ylSiVISIiNYvWyYSOQ+T9GYulbu1WObRhV+BSt3arvPfKuzK9+2jZtPB9OXfmrC9j4cX21ZtkQschsnzcPNm1YpPxsXLLrhWbZOWEeTK9x/kxDALKEABRxTdmIMQoQwghhOihDAG8oQwJdihD3MsQOVUtlmVJRflQ4+9TJhK1MkREpL7uiLz74kyZ0nW4TCkaJm8OLMtIZg+Y1OhtzOw3XqZ0HS7vvjhT6uuO+DYGjXHuzFlZPmm+zHj8JZnQcUjGxm/mE+MzsJ1ymVI0TKb3GC3vvjjT6AXT7ShDAEQV35iBEKMMIYQQoocyBPCGMiTYoQxJXIaUDiqOWx2iTp+lTqW14p0JsdNkFbTJb3BqrdJBxZLXMjf2c17L3Nhz9dudtl1bMy+jrzOKZYju3JmzcnDr3kZn2dxK6dv18UZvJ6gFSCKZGL/t6z+UDne3zci2grSSRkcZAiCq+MYMhBhlCCGEED2UIYA3lCHBDmVI4jKkonxoXGlhLzH0a4ZUlA89/98K7fl5LXNj285rmRtXltiLEqeCJJOJehmSKT//+c/lS1/6ktTV1Zk+lFDq2bOnXHLJJbJkyRLTh+IbyhAAUcU3ZiDEKEMIIYTooQwBvKEMCXYoQ5KXIXrBYVlW3GPtF1DX/1xVOTm2wkP92b59/TRc9m1nOpQhjbdu3Tq5/PLL5ZJLLpGOHTuaPpzQOX78uLRo0UIsy5LbbrvN9OH4hjIEQFTxjRkIMcoQQggheihDAG8oQ4IdypD0V4bo1xCxlyH6too6FcZOsVU6qDh2+it71OP9vj4JZUjj3XXXXXLppZeKZVly0UUXsTokTT179pTLL79cLMuSyy67LGtXh1CGAIgqvjEDIUYZQgghRA9lCOANZUiwQxmSuAzRCw05lbwM0csT/bH2U2I5hTIk2NSqEFVisTokPfqqEJVsXR1CGQIgqvjGDIQYZQghhBA9lCGAN5QhwQ5lSOIyxF5QJCtD1GPUShB1m37KLLfjoAwJNn1ViAqrQ1KnrwpRydbVIZQhAKKKb8xAiFGGEEII0UMZAnjTuDLkTeNlQbZn73u9KENcypC8lrlxq0LkVGplSFGnQrEsK+5i6U7bUwWJfr0RypBgWrdunXz1q1+VSy65RJo1ayZf//rX5ctf/rI0b96c1SEpOH78uDRv3lwuueQSad68uTRv3ly+8Y1vZO3qEMoQAFHFN2YgxChDCCGE6KEMAbzxWobs++B5OVE7zXhZkO0J4gS5W3av7i2fH3BfWeE1BW3yHa/lYS8z5FRqZYi66Lp+m0pey9y4fdhXlPhZhmxf/Dv5/FSd8fcxjGXIvffeKxdddJF0795dpk+fLnfddZe89tpr0rJlS7Esi9UhSfTv318uuugiadeunSxatEi++93vSmVlpeTn50vz5s2zbnUIZQiAqOIbMxBilCGEEEL0UIYA3ngtQw5tniD1W8caLwuyPdsqO8jZ0weNT4qnkrr1Q+Xk7hnGxyyM+euJP8nWhb81/h6GsQxZt26d9OvXT44ePSoiIvPnz5e77rordv9rr70mPXv2NHV4gXf8+HHp3LmzbNu2TUREdu7cKd/97ndj91dWVkqXLl1MHZ4vKEMARBXfmIEQowwhhBCihzIE8MZrGVK/5x3Z//4A45PI2Zyzh96WXSseNT4hnmoOf1Qmn2weaXzcwpgzB+ZK7arHjL+HYSxDVAmi2MsQJPbZZ5/F/WwvQ7IRZQiAqOIbMxBilCGEEEL0UIYA3ngtQ85+tl+2vvtb+euJ941PJGdrPvlwlBzaPMH4hHiqOXlkndSudL7QOUmcj2tekMMflRt/D8NYhthRhjQOZQhlCIDsxTdmIMQoQwghhOihDAG88VqGnDt7TOrWDZbj2yYan0jO1uxc1kVOHP6T8QnxdLJjWRc5s/+PxscubNm1/CE5+XG18fePMgSUIZQhALIX35iBEKMMIYQQoocyBPCmMWXIyY+rZceSB+WvJ1kdkunUbxkr+6qfNT4Znm6O1s6VurX9jI9fmFK/dazsWz/U+HtHGQIRyhDKEADZjG/MQIhRhhBCCNFDGQJ405gy5NzZY7J/wwtyeMOzxieUsymfH3xLtr77G/ns6Cbjk+FeUlvVQ45vn2R8HMOQLw6/K9sqO8ipoxuNv2+UIRChDKEMAZDN+MYMhBhlCCGEED2UIYA3jS1Dzp09Jnve6yP1W8Yan1jOhpz7eLHsWl4k9bvnG58I95rPjtbItsoOcrputvHxDHL+51iV1K58VI7uesP4e0YZAoUyhDIEQPbiGzMQYpQhhBBC9FCGAN5kogw5fXy77FpZLB/XvGB8gjnM+fzgW7JreZEc3jLF+CR4Y3N831LZ8k5bOVE7zfi4BjFfHFkou1d1k0ObJxh/ryhDoKMMoQwBkL34xgyEGGUIIYQQPZQhgDeZKEPOnT0mZz/bL3XvPy37/lQinx+YZ3yyOWyp3zJWtr77m1CvCLHn5JH3Zeeyh+TIxuflf46tMj7GQcnx7ZNk26L75ZOds42/R8lCGRI9lCGUIQCyF9+YgRCjDCGEEKKHMgTwJlNliMonu96QHUs6yYH1T8uJ2mnyl+PvGZ98DmrOHnpbPvlwtOxc1kX2VT8b2muEJMrnJ/fKwZrxsm1hezmyaZic3v+m8XE3kS+OLJT6LS9L7cpHpe79gXLyyDrj700qoQyJHsqQxocyBEBQ8Y0ZCDHKEEIIIXooQwBvMl2GnDt7TL74/BM5WjtP6tYNki3v/kZ2LHlQdq/qJnvf6208O1d2N3wMvWTX8iLZVtlBdq14RA59OFFOHP6T8Ulvv/NZ/YdyZOursruqp2xd2E52Lusie1Y/3qRjv2d1zyZ/v3eteFi2Lbpfdi7rIgc3vSSfHlhl/L1IJ5Qh0UMZ0vhQhgAIKr4xAyFGGUIIIUQPZQjgjR9liD1nTtTKqU82yInDa43mk70rpcv9Pzd+HKePbZGzpw8an+g2lS/OHJbTx7fJycPvN9mYVy2aLCOGdG3y9/qz+g/l7Gf7jY+514S1DPnmN78pt99+e+Dyox/9SHJycowfR7JjpAxpXChDAAQV35iBEKMMIYQQoocyBPCmKcqQoGTgUyViWZbMnzvT+LGQps1dd/5KWrRoIQf37zB+LGFKGMuQJUuWBDbPPvusXHzxxcaPI5VkM8oQAFHFN2YgxChDCCGE6KEMAbyJShny6fEDcumlXxbLsuT221sbPx7SdFmy+C2xLEssy5LevR4zfjxhShjLkCCprKyM+/ndd9+VFi1axN22bt06OXjwYFMeVuRRhgCIKr4xAyFGGUIIIUQPZQjgTVTKELUqpHnz5qwOiVjuuvNXsTKE1SHphTKk8b761a/KDTfcICLxZci6devkBz/4gfzTP/2TycOLJMoQAFHFN2YgxChDCCGE6KEMAbyJQhly4vgBycn5hliWJd/85hWsDolQ1KqQZs2ayTe+8XVWh6QZypDGe+CBB8SyLLnooovklltukYsvvlhuuOGGWEG3du1a04cYOZQhAKKKb8xAiFGGEEII0UMZAngThTJErQq55uqrxLIsueyrX2V1SESiVoVcccX/YXWIh1CGZEazZs3Esiz50pe+FPscWpYl119/velDiyTKEABRxTdmIMSytQyZPHmyHD16NPazvQypq6uT6dOnGz9OQggJWihDAG+yvQzRV4X84udtxLIsueeeO1gdEoGoVSFf/vKX5e//Pi/2nluWJb1YHZJSKEMyQ60OsYdVIWZQhgCIKr4xAyGWrWXI+vXr5etf/7qUlJRIfX19rAypq6uT+++/X1q0aCF1dXXGj5MQQoIWyhDAm2wvQ9SqkJ/97Dbp+MB9YlmWvPTS8NhKgXmsDsna3HXX+VUhfXr3kP/7f/8/sSxLXikfz+qQNEIZkjlqdQirQsyjDAEQVXxjBkIsW8uQM2fOyC9/+Utp0aKFfOUrX5H8/Hz5l3/5F2nWrJl8+ctflvvvv9/48RFCSBBDGQJ4k81liL4q5K35s2NlyPhxL8qgp/uzOiSLs1RbFXL44M5YGbLpz2vlnrvPrwzq1ZPVIclCGZI59tUhrAoxhzIEQFTxjRkIsWwuQ9avXy8tWrQ4f07ryy6Tyy+/PHbhR1aFEEKIcyhDAG+yuQz57ORhadasmfyszW1y7uyxuDLk1IlDcsUV/0euueZq48dJMp/XZpT/76qQ7nLu7LG4MmTZ0gViWZb85Cc/Mn6cQQ9lSGap1SGsCjGLMgRAVPGNGQixbC5Dzpw5I23bto37zaEWLVrII488Yvy4CCEkqKEMAbzJ5jLk3Nljsm/v1tif9TLE9HER/7Pxz2tif9bLkHNnj8npU0eMH18YQhmSWWp1CKtCzKIMARBVfGMGQizbyxB9dQirQgghJHkoQwBvsr0M0UMZEt3YyxCSWihDMu/GG280fQiRRxkCIKr4xgyEWLaXIWfOXFgdwqoQQghJHsoQwBvKEBKFUIZ4i59lSO26LfLejEUyb+g0mTdkamTy9O97Gz8GE1lTsVhq123x5bOULsoQAFHFN2YgxKJQhqxfv16aN2/OqhBCCEkhlCGAN5QhJAqhDPEWv8qQZRPnycx+46Wq7B3ZPH8NyfLUzH1PVk16W2b2HSdLJ8zN+OcpXZQhAKKKb8xAiEWhDDlz5vzqEFaFEEJI8lCGAN5QhpAohDLEW/woQ96bUSmVL8yUg+t2kAjm3WEV8t6Myox+ptJFGQIgqvjGDISYn2XIe2vWytiXx0q7du3l9p/9Qm7Kv8VYbviHH8g/tfqR0WO4Kf8Webx7N3l+2AipXLTElzHfVLNZpk2dKj26d5d27doZf7167r7n36RH9+4ydtwEqd29u8kmdhkT59TUbJaXX35ZuhV3k1/9653Gx0LPr/71TulW3E1eHjteamo2N+m4VMycJYMGDZYOHe4zPg72dOhwnwwaPFQqZs7ydQwoQwBvKENIFEIZ4i2ZLkOOHzwq07uPkrpVH8rBtdtIBFO36kN59bFRcvzg0Yx9rtJFGQIgqvjGDISYH2XIxx9/Ij26d5eHHviNTBr8sGyf+5ycqnpJpHpC5LOivL9UDO8u7f/z36Vd+w4ZnQB/8405cs/dd8uIJx6SFeX9Zfvc54y/Xj2HFo2QFeX9ZdLgh+Wm/Ftk6qszfJ/YZkycU15eLvk/aS3jBj0iy8v6y+FFLxgfCz2HF70gy8v6y7iBXSX/J62lfMpU38dk84cfSlFRkXTvcp/MHvm4bJ4zRP77/XHGx0Llv98fJ5vnDJHZIx+X7l1+J0VFRbL5ww99GQvKEMAbyhAShVCGeEumy5AdazbL20OmyYHVH5EI561npsqONZsz9rlKF2UIgKjiGzMQYpkuQzbVbJa7775HKkb0pABJkorh3eWm/FvkvTVrGz3uPXo8Lg890C5wk/1u2T73OXnogd9I5y4P+Ta5zZg455FHi6W48/2yd8Ew4685lexdMEyK/9BBfmqYBQAAIABJREFUHnm02LcxqVy0WG7+8S1S8UJP46831VQM7y43//gWqVy0mDIECAjKEBKFUIZ4S6bLkOq5q2TZqDmyf+VmEuEsGzVHqueuytjnKl2UIQCiim/MQIhlsgz5+ONPpF27drKivL/xicKw5IOKQXL7zwoaNe7Tpk6Vhx5oF8ry6aHftfVlNQRj4pzysjIp7ny/8dfoJd06tfNlhcixY8fknnt+LateGWD8NaabVa8MkHvu+bUcO3aMMgQIAMoQEoVQhniLL2XIyNmyf9kmEuEsGzmbMgQADOAbMxBimSxDnn9+mIx44iHjE4Rhy4gnHpIePR73NOa1u3fL3XffE5rVD/acqnpJbsq/JaOnC2NMnLOpZrPk/6R1aFaE2LN3wTDJ/0nrjF9DZPDgZ2R4vy7GX5/XDO/XRQYPGkQZAgQAZQiJQihDvMWPMmTpC7Nk3+I/kwhn6QuzKEMAwAC+MQMhlsky5O6775FDi0YYnxwMW9Tkt5cxn/rqDBnRv6vx19CYTBr8sIwdNyFjn0PGxDkvjx0v4wZ3M/7aGpNxA7vKy2PHZ2xMTp06JTf/+Fb5Ys1Y46/Na75YM1Zu/vGtcurUKcoQwDDKEBKFUIZ4iy9lyIiZsm/hB43K6inzxbIsGdNvaNztTre9MaJMLMuSfQs/kOuuyhXLshrkuqtyY48f029o3H39HixusH/789M5PqesnjI/9pj77iyMu++NEWWO23Y6drd93HdnYUrH3/qf8+Nerxo7/XWM6Te0wT7TzdIRMylDAMAAvjEDIZapMmRTzWZp37bQ+MRgWNO+baFs8vAb7z26dw/9aclWlPeXHt27Z2wilzFxTrfibrK8LNzjsrysv3Qr7paxMan+YIN0+E34/93q8JtCqf5gA2UIYBhlCIlCKEO8xZcyZNjrUrdgfaPSr+Oj0voH+XLfHYVxt1uWJS/1GRJ325znJ4llWXG3VZXNFcuypKpsbtztL/UZ0uB2y7Li9nPdVbnSr+Ojccdi3346x3ffHYXS+gf5sf2rPzttW72WOc9PinvMdVflxu1Dv18ds9pvouPv1/HRuGN2eh333VEY93wvWTrsdcoQADCAb8xAiGWqDHnjj3Pl6R6djE8KhjUjnnjI03Ui7r7n30K/GudU1Uty+89+kbGJXMbEOb/61zvl8KIXjL+2xuTwohfkV/96R8bG5LXXZ8ozPf9g/HU1Ns/0fFBee30mZQhgGGUIiUIoQ7zFlzKktELq5v+pUbnu29dI1cQ3zk/ia7dbliUv9Rocd9uc5yY0eJx6btXENxo8f85zE1wfm+h5+n4be3xux3Tdt6+Rfg887Dge6jFOr+G+X90r/R54OOnxz3luglz37Wtit7f+wY9cb2vM+7e0tIIyBAAM4BszEGKZKkPGjjt/ah/Tk4JhjdfTIt2Uf4vxY89EvJ4mjDFhXPh3K/OnVaMMAbyhDCFRCGWIt/hShjw7Q/a+ucZzVo2bI7f+482y98010uGX98pLPQbF7rMsK+7nvW+ukdlDxollWQ22YVmWrBo3J+HjVK779jWx7d76jzc77sfr8XX45b2xx9ujH5M65tlDxiUcH6fH6LclO/7rvn1NbFyu+/Y1DW5zG6N0svTZGZQhAGAA35iBEKMMCUYoQyhD/BwTxiW7/92iDAGCgTKERCGUId7iRxmyZOgM2TN7tef07VAkfTsUyZ7Zq2X0YwOlwy9+HbvPsiwZ/djAuMfPHjxWLMuKu23lmFliWZasHDMr4eNUbv3Hm2P7VPvVr7mh7zPZ8TnF7bValhXbltMxuz3HHv3Ykx1/h1/8WkY/NlBmDx4bO/YOv/i19O1QJLMHj5Vb//HmRr1/e2avliVDKUMAwAS+MQMhRhkSjFCGUIb4OSaMS3b/u0UZAgQDZQiJQihDvMWXMmTIq7Ln9VWec+s/3NSwTPjf+677m2tkdPFTcY+fPXBM3GP2vL5KVo5+/XyxMPr1hI9LtF3782YPHJP0+CzLim1HHYPbdi3Lkr7tHmpwm9qPW1J5TKLjH138lHT4+b9J33YPxfavbhtd/FSDY/KSJUNepQwBAAP4xgyEmJ9liP3/vKYzuVc7738vuje5l1RN7pX0+erxtfOGpLV9lbzcKzMyKVmQf71YliXtf3Vz7Pj9nMxkgtv/MbF/tpx+S6yosHWgx4TPSubKEMuypGJo/PWR7P9GpfIZyeTniDIECAbKEBKFUIZ4ix9lyOLBr8ruGSs8ZcXI18SyLFkx8rXYbdf+zdUy6pEnG/xZZdQjT8q1f3N10u3snrFCLMtq8Hz9saMeeVJuvfGHDY5L7TfZ8dm3P+qRJxs8Xm3Dfhy7Z6yQW2/8ofT5bRfH2/V9zHryJcfxS3b8av/X/s3VcuuNP4xtR93W/mf3uG47nSweTBkCACbwjRkIMb/KkLzcK6W0+N7Yz6XF96ZdiLhNNKYyYZ3K9vSiorT43owUIl5fI2VIuMoQe8mVl3tlgwnyII0Jn5WmL0Psj8nLvTKu7Mjk54gyBAiGbC1Dxrw0osFtbmXI0Y/3yrSpk4wfM2l89tVtlTfnzGhwu1sZsmnjWlnw1hzjxx3U+FKGPD1Vdk9b5il92naWW7//w7jb2re5W9q3uTt2v2VZcfdf+62rpU/bznG3rRg+43wJMXxG3O2juvZvcLtlWbHtq59Hde3v+Jxkx2d/7u5py+TW7/8w9hx1XLP6j3J8/bP6j2pwf5+2neXab10dd3xuz092/Pox6dtU42h/bV6z+OmplCEAYADfmIEQ86MMcSsm1ARhQf71sQk/+2PV/frKEKfVG/YVJ+rxqnRRf3aaOLQXNfrt+uSkvg91u9pPUWHrBvvRHz/z2T/EPU9/HeoY9fGhDAl3GVJU2Nr18xaEMeGzYr4MUY/x43NEGQIEQ7aWIa/NKJe//25eXCliL0OOfrxX+j/RWy677DLZuuUD48dMMpPHezwqt976k7hSxF6GbNq4Vn7f8T654Yb/3/jxBjm+lCEDX5HaKYs95dpvXS19/qNT3G2jHio5//9V/vfn9rfdFff9pv1tdzXYzornp50vAJ6f1uC+mSUj455v31/tlMUNVsmq7SQ7PsuyZNRDJY7H0uc/OjU4dhX9Ofbju/ZbVzc4tpklIxOOo9vxq/T5j05y6w2tkt7mNYsHvkIZAgAG8I0ZCDG/Voao00U5/ZZzafG9sd+QrhjaKe63odVkYKLTZOmPV9vSSwq1XadVGvp2E00u6oWJ2lbtvCFJ96O2bd+PPhaqSKEM8WeC20QZkspnyuSY8FkxX4bYPyeZ/BxRhgDBkK1lyLmzx+Smm1qJZVly5ZXflDEvjYiVIS+OfE76P9FbLr74YrEsSx7q8qDxYyWZy769W6VZs2ZiWZb80z/eKG/OmRErQ+a+WSG/73hfbBJ40sQxxo83yPGlDHlqitROriQRzuKnplCGAIABfGMGQsyvMkSqLxQFKmpysGpyr9gqj6LC1lIxtFOsXMjLvTKudLCXIU6nzNIfryas3VanpHI6LafHqAIm2X6cyhD7MTttnzIkXGWIPZleFZLpMeGzEowyRC9yM/k5ogwBgiGby5DXZpTH/Xv1ta99TSzLkksuuSTudlaFZF969Hg07j3+yle+0uC/Xzk53zB+nEGPL2XIgHLZNeFdEuEsHlBOGQIABvCNGQgxP8sQp8lC/beia+cNiZUiqgRRP6dThjhNWCcqPZL99rXTPgryr49bsZJOGaJWv9iPgTLEnwluEytDgj4mfFYyV4Y4XdcjUytDvIYyBAiGbC5Dzp29sDrELawKyc7oq0PcwqqQ5PGlDOlfJrvGLiARzuL+ZZQhAGAA35iBEPOjDFHX/Ug0iahWhKjHqeuIqBUifpYhqthwut1p9Yd+7KwMCf4EN2UIn5WmLkPshWeqq0coQ4Dsku1liH11iD2sCsne2FeH6OFaIanFjzJkUclk2fnSWyTCWVQymTIEAAzgGzMQYn6tDLFPBurX3VA/66VEafG9cRcwT1Qm6JOI6nnplCH2VSr6dvQJz0TXDEmnDLGPh+lrhqhjc/rN9WyY4KYMSX9c3CY49Nfp9rlxep4qNe1//91OB+VUMDTFuHgpQ0qL721QyOr/Xqgxsb8ep8dQhgDZJdvLkHNn3VeHsCoku5NodQirQlKLH2VIZd9JsmPkPBLhVPadRBkCAAbwjRkIMT9Pk2X/sqRP/tvLArfVE3qZoO5X9zndlkoZou9PxX4aK/vx20uadMsQfX+my5DS4nulIP/6BhPWJkMZ4u+YpFKGJHtNbp8bp+fq5Ya9CFXP0bcTpjJEqi8Umm7lj9Nkkb0AogwBsk8UyhC31SGsCsn+OK0OYVVI6vGlDOkzQXYMf5NEOJV9JlCGAIABfGMGQszPMoQ4x+kaIk1ZhugradRt6mf1W+/6b7Ynuk+qJ8Td7nXFSZDLEFMJWhni9Llxe25RYevY5L/T/faCKWxlSNBCGQIEQxTKkHNnG64OYVVINOK0OoRVIanHlzKk13jZXjqHRDiVvcZThgCAAXxjBkKMMsT/2FeyOK1YaaoypHbekNh1WtR1W/RjVPeplSz6qcES3Wd/remOEWWIv2PS2DLE7XPj9lx1m9s1fqQ6vgChDGlcKEOAYIhKGWJfHcKqkOhEXx3CqpD04ksZ0nOcbB86i0Q4lT3HUYYAgAF8YwZCjDIkGGmqMqS0+N64a6E4XbBePVZd0yWV+9xOR5ZqKEP8HZNUyhB79NVLbp8bt+eqxyYqQ/RrBlGGNC6UIUAwRKUMOXf2wuoQVoVEK/rqEFaFpBdfypAe42Tb4NdJhFPZgzIEAEzgGzMQYpQhwUhTlSEF+dc3mLiWaudrrCQqPPSJbPv1VzhNVmYSpJUhbp+bZM9lZUjThDIECIYolSFqdQirQqKXx3s8yqoQD8l0GbLxnbXyTo+xsm3gayTCeafHWNn4ztqMfa7SRRkCIKr4xgyEGGVIMNIUZYhTqaEmoZ1Wf6RyXyr7SCWUIf6OSWPKkESfm2TPVffbPytcMySzoQwBgiFKZci5s8dYFRLR7Nu7lVUhHpLpMuTAR3tk1mOjZeuA6STCmVU8Sg58tCdjn6t0UYYAiCq+MQMhRhkSjDRFGVJafG/sug8qRYWtpaiwdWxyWp3+yOm6IE732S8GzzVDMpeglCGJPjfJnivV50+rZS9T9M+TVFOGNDaUIUAw+FGGnDyyXg5/VCb7NwyXvWv7y541JYHJ9uU9jR+DSt26Z+TApjFSv+dt+fxUnfGJ70zl04NVcmjzeNlXXWp8jIOcunXPyMFNL0v9ngVy9tQ+4++bUzJdhoiIVPQaI6t6jJctJVNJBLOqx3ip6PFSRj9T6aIMARBVfGMGQsxUGeJ0nQF9ctRU1GS+l1M9mZjMTGfiPy/3ytiprVT0iWr1Hqj3Q01wJ7pPqifE3Z5sYtwtTVmGOH32MnHdk0SnhPIS09cMUX8PEn1u1HOTvef2U6nZt5eXe2XK/x4ErQxxOlb9s6DGyv4YdeoxL39f7KEMAYIhk2XIicNrpXZVd6ld+ah8snmknNg1VU7ve0PO7P8jccipPa/J8e0TZf+6p2TrwnZy6MMy45PfjcmxukWyY0kn2bP6canf8rKcrH3V+BgHORfe/ydl67u/lcNbXjH+HjZFGbKvZpdM7vScLCt+Wbb0mUIilGXFL8vkTs/JvppdGf1MpYsyBEBU8Y0ZCDGTZYi9cMjLvdJ4IaJ+C76pj6OprhnilkSnt8rURdITpanLEPtnr6iwdYPVD+kmzGVImBLEMsReatjLEFX22J+Xl3slZQiQRTJVhhz+qEy2L35ATuyaJnKqmqSZ/zm2Sg5UD5Laqh5y4vCfjE+Cp5Ozpw/KgT+/KLUrHpHT++YYH8sw5r/rl8v+dU/J7tW95eTH1cbfUz/LEBGRj2sPyJtPTZayPzwnZZ2ek9nFo0g257HRUvaH5+SNAZPk49qDGf88pYsyBEBU8Y0ZCLEglSH66ZfsE41Ot5cW3xv3W+TqN7CdfvM81ZULeblXNjjVk/pZ35869kT3NcVkJmVIZsoQpyLD6TNjHwv9Z/VY/bRhTp9ftS+1MqApxoQyxN8ypKiwddz77lSGFORfH/scVU3uJQX511OGAFkmE2XI7tW95MD6p+W/61can1QOe07sekW2L/qd1O9+2/hEeCr5/FSd7FjWRY5sGmZ87LIhn+4ok22VHeT4viXG31s/yxDli9Nn5eDWvZHJgS175JXRk4wfh4l8cfqsb5+jdFGGAIgqvjEDIRakMkTdriYH9dPz6Kfl0Scg9YlH9bP9sU7bcZv0V6sDVLmiT3ir+5yup+F0X1NMZjLBnZkyxL4yxO0zk6gMsRcqbp9f9bhkpRlliP/jkqkyRJUb6v12KkNKi++N3a/+TBkCZJfGliGHPyqTA+ufNj6JnE05c2CubFv0Ozlzotb4ZHiy7N8wXD6uecH4mGVTPqubJTuWdpaznx00/v76XYZETbt27cSyLJkxY4bpQ4k0yhAAUcU3ZiDEglaGqAspO/2mvn6RZfsKD7ff3nda1eB2sWZ9srJiaKdYuaK2oe9PTXwmuq8pJjOZ4PZWhjhF3Z/oM5NqGZLo85tqYUYZ4v+4ZLIMcfssqDJEFSZSPSG2SoQyBMgujSlDThxeK9sXd2zUipCCNvmu/43La5lrfGJaT0X5UKkoH9ok+/rkw1Gyb/2zxifDE6V+zzuye1W3Rr1O3n/nHNk0TA78eaTx95gyJLMoQ4KBMgRAVPGNGQixoJUhamLRfsFl++mvUi1DnCal3coKddoi+wS50+S4vQxxuq8pJjOZ4PZWhthX/eifxUSfmXTLEKfPL2VIcD4rmSxDpPrCNYecyhD1WP1/KUOA7NKYMqR2VfdGXyOkoE2+FLTJd7zPsizX+5o6tTXzzv+3t4kmw+VUtexZ3UOO7p5vfELcKWdPH5Ltix+QM/v/yPvv1z5XPGL8dFmUIZlFGRIMlCEAoopvzECIBakMsU8m6+fgTzQBaf/Zy8qQVFYD6PtL5b6mmMxkgrtxZYiarHYrONze71TKELfPL2VIcD4rmS5D1GelqLC1YxmiSjW1QoQyBMguXsuQk0fWS+3KRxs94ZtoMryifOj5//bUzIvkZPjJ2ulS9/7TxosPpxyrq5R9f3qC99/HHN8+SfZvGE4ZkkUoQ4KBMgRAVPGNGQixIJUh+jUW9AlofQJZTRymWobYt+t2zRB9glKlqLC1FBW2jm3Pfo0SvWxxuq8pJjOZ4G58GaImqVO5Zoj9+aXF97quQnL7/FKGBOez4kcZoq8KUp8fVYaoz4v6bFGGANnFaxly+KNy+Xjzi75OhldVTj7/71Xl5LjbE51KqahToRS0yZfSQcXxq2b/9z71s9M+7adsUpPwaiLc6blqwj62mnJQccYmw//y6VrZ8s5/yhdnjhgvP+zZ/8FwOb5jcqNfI++/e/7r6DLZvvgBypAsQhkSDJQhAKKKb8xAiJksQ9xOgeX2OH0CO50yxL4dp8lHexFjnwRXhYd9G4nua4rJTCa4M1OGqPdR/wy4fWbU50I93l6U6IWI0+eXMiQ4nxU/yhCpnuC6MsRe6lKGANnFaxmy/4NhcmLXK75OhjutDLAsS4o6FcZNfusT4mrCW3+MfaJaTW7rE9d5LXPjtqP2rSbinVYG2B+j9pXJCfGdy7rI6ePbjJcf9uxZ84Sc3vcG77/P7/+2he3l7OlDlCEhdPLkyQa3JSpDNmxg8rypUIYAiCq+MQMhZqoMCVOcypVU7muKyUwmuBkTxoV/tyhDgGDwWobsWdtfTu+b4+tkuP238NVv+zs9Tk1Sq8lw+z7sKwgK2uTHJsz/H3vvHh9Vde/vb6t4paFa21NbMHhov+f3K+cc2+pXD6UUtfWSVkFbWlBEqUIUlSBBUJCLRLRCFJUA4Q4aId4AgxdIAkJNAkSicgl3AwTkVgNyMYCI5/P9g65xzZ69J3Pdl5nneb2el2bPzN5rr70yZD7vWXvZ3Y5Jb5tVMbzNZS2Diu76vhJVDN9eOUAO7612Pfww++myh+TEvlKuf5Kv/9al98uXBzYShviQQYMGyYgRI4JCEasw5JNPPpEePXpIeXm5G81MSwhDACBd4RMzgI8hDGlawpDkSxiS3D6hX1L7fYswBMAbxByGLB8S9+LZquBsNfPW/O1+cwHbbrt5poBdwV3fZvUac2HbXAxXP5tv4WS3PVZ3VA2SQ3tXuB5+mN269EH5an8Z1z/J1//TpX3kywMbCEN8yP79+6VZs2by3e9+V+655x45fPhwUBiiQhDDMCQrK8vt5qYVhCEAkK7wiRnAxxCGeEPCEMKQZPYJ/ZLa71uEIQDewAthiLlQ3eaylpbfrlfbrQxX2E5GMVytZ2FnohbaTocwhOtPGJKqPProo4Ex8d3vflf+67/+SwzDkN/85jdB44VZIc5CGAIA6QqfmAF8DGGINyQMIQxJZp/QL6n9vkUYAuANvBiGyJHTtz4yF6itbktkNpHFcP22THbF8ETNACAM4fpbSRjib/bv3y9nnXVW2ODsmmuucbuZaQdhCACkK3xiBvAxhCHekDCEMCSZfUK/pPb7FmEIgDfwahiivpWvL0ZtV7TWi+SxFMMjWTNCFej1b/xbLZad6CJ5uoYhXH/CkFRBnx1iJbNCnIcwBADSFT4xA/gYwhBvSBhCGJLMPqFfUvt9izAEwBt4NQxRhW29sKy+na/PDlDf3leF7FiK4aqgrr9OFcj1ora5GK6OrT+nzWUtbc+HMITrTxiSfqi1Q6yCENYKcQfCEABIV/jEDOBjCEO8IWEIYUgy+4R+Se33LcIQAG/g5TBEFaDN39o3FxTNBfRYiuFqm75f80wBVZy3KprbLfpNGML1JwwBu9khzApxB8IQAEhX+MQM4GMIQ7whYQhhSDL7hH5J7fctwhAAb+B2GILhTfUwBMNLGJIaWM0OYVaIexCGAEC6widmAB+TqDCktGyxDOzTw/WioF8d2f8emTv/raj7vVPnW2VP2XOutz8ej1QUyHW/vyFhhVz6xNqsP9wse8vGun5u8bi3bKxk/eHmhPXJnFdfk1GP9Hb9vOJ11CP3ypxXXyMMAXAZwhBvSxiS3hKGpA7m2SHMCnEPwhAASFf4xAzgYxIVhuzf/0+57nfXu14U9KuPPPA3KS1bHHW/Dx/+hLwz4VHX2x+PHxXnyX29eyWskEufWNvv4VxZOn2o6+cWj0unD5WH+z6YsD6p+ehjubPbX1w/r3i9s+ufpeajjwlDAFyGMMTbEoakt4QhqcP+/fvlzDPPZFaIByAMAYB0hU/MAD4mUWFIY2OjXPf7G+RIRYHrhUG/eaSiQK773fWyf/8/o+7ziYWTZcqoHNfPIR6nPvmgjBmTn7BxSJ9YO2HiJCnMe8j1c4vHwicekAkTJiSsT44cOSJX//q3cmL5RNfPLVZPLJ8oV//6t3LkyBHCEACXIQzxtoQh6S1hSGqhZocwK8RdCEMAIF3hEzOAj0lkGDJ8+BMysv89rhcH/eaUUTkyfNjQmPq8bts2ue531/v2tlB7yp6Tzp06SdXyFQkbh/SJtWvWrpN27TvKjnfzXT/HWNzxbr60a99R1q5dl9B+efLJUfLs4PtcP79YfXbwffLkyCcS2ieEIQCxQRjibQlD0ttUDkOONhyWtWUfyvtTSqTkqZfSwrkjp8vzvUa43g6nXTK5RNaWVcvRhsNJGUvRQhgCAOkKn5gBfEwiw5D9+/8pnTrfKh8V57leIPSLHxXnSffbu8U0K0Q5d/5bcn/Pbq6fSywO7NNDJk6YmNBCLn1i74yZL0lO7ztdP8dY7NfrDpkxY0bC++TAgQPSufNt8sGsYa6fY7R+MGuYdO7cWQ4cOEAYAuABCEO8LWFIepuqYcjGD1bLjPvzpbxgrlTPXizr3l6OKezKV8ql7IXXZcb9+bLxg9UJH0/RQhgCAOkKn5gBfEwiw5DGxkapWr5CrmrXwfdrNjjh24VDpHOnTjGtFWI2+777pftfb/PNbIgjFQXySJ+7JTd3QFxBEH0SvQ/1zZGc3nf6ZobIjnfzJaf3nfJQ35yk9UlpWblc/esOUvxsf9fPN1KLxz4iV/+6g5SWlSe8PwhDAGKDMMTbEoakt6kYhmyr2SRzHhkvtW+vkN2rtmAaWfv2Cpk9oEC21WxK6JiKFsIQAEhX+MQM4GMSHYY0Np6+Hc8d3e+UO/96qxQ/2182v/WM64VDL3ikokA2v/WMLJsxVO7v2U3u691L1iTwlj8vFc2Wq9p1kKlPPigfFed5bv2WIxUF8lFxnkwZlSOdO3WSl196KalFf/rE3hkzX5J27TtK4RMPyNLpQ2Vv2VjX+0L3n0tekH/MHCaFeX2lXfuOSZkRYnZdba306dNH+md3lzeeHyDr3nxKvq4udL0vdDfMe1rmvjBA+t/XQ/rcly3ramuT0heEIQCx4eUwpG5tiRiGEWTxjKeTdrw+vboEjjPhudP39q8oneZqMTydwxCuf+qFIf/7zf/KK7nj5OPXl8lnKzf50uVzy4PGZOZPLg163DxmDcOQu/50e9jnqO0d/+c38viDjwR+njd59unx+ORzgW0Tnnwu5Jh+8uPXl8kruePkf//3fxM2rqKFMAQA0hU+MQP4mGSEIXoheszo0XLHHXfIVe06pL3X/f4GueOO7pLbv7/Mnf9WUorea9auk4mFk+W+3r3kut/f4Po5m88/O/s+GTMmP6EhEH0Sm2vXrpMJEyfJw30flKw//NH1vtDN+sMfpV9OP5kwYULC1whpyuLXXpe8kXly5513ut4PZu+8s4fkPTFCil97Pal9QBgCEBteDUNUYbpubUlIcbxPry4JP15F6TRPFL/NpmsYwvU/baqFIXs21csbj0+Rz5Zv9KXzCl8RwzBkXuErgW2PP/DI6XDiXz+bH/9s+UbJ/MmlMiHvucD/P/7AI0GvNwwj8P93/eldjYxzAAAgAElEQVT2oMc6Xv2boG13/en2oNf70TcenyJ7NtcnbFxFC2EIAKQrfGIG8DHJDEMQEdF/EoYAxIYXw5DiGU+HFMKTXbT2ajE8HcMQrv+3ploYsra0Wsqee00+q1jvSzN/0koe75NruX3ehCL5rGL96TDkX/+vvOvWbvJ4n1xZ/lqpGIYhy18rDXrcMAyZ8ES+zJtQJJk/aRXY3vGq9rbb3O6LeCx9tljWllYnbFxFC2EIAKQrfGIG8DGEIYiIqEsYAhAbXgxDbvxdu7Df/q8onRZUtDbfTunG37ULev7ovBxpc1nLQJFdqYrto/NyQl5vVRw3P0/tL5nF8HQMQ7j+qRuG1Lz1gbz/4puya9k631k1Z+HpoKPgpbDPs3qOvq3j/21/OvwYPsby9Zk/biVVcxYG/t+8zTAM1/siXt9/8U2peeuDhI2raCEMAYB0hU/MAD6GMAQREXUJQwBiw4thSDRrQ6ii9ei8nKBiepvLWoYUsfUiufk55uK3+We1D1VA1wvrhCFcf8KQyKh56wN5//k3ZNeSNb6z6pV3xTAMqXrl3bDPs1ozZEj2w0HPmTB0dNDjE4aODjzWo9NfZcLQ0TLvxVnSo9NfA9uGZD8s816cJR3/769d74t4ff/5NwhDAABcgE/MAD6GMAQREXUJQwBiw2thiPqWf6TF8Bt/1y5kJoB5H+ZCtl7sVtuaKoa3uaxlUMFdHZswhOtPGBI5NW99IEvGvi47yz/xpYZhyNznZ8T9HN25z88Ies34Ic9Ij1v+IoN79ZPBvfoFbRs/5JnANj+7ZOzrhCEAAC7AJ2YAH0MYgoiIuoQhALHh9zDEPCtAL1SrWy2pYrj+eDTFcNUm83oSVvtNtIQh6X39UzIMee412bnoY1/a8Yp2Mvjefpbbxw/+u+xc9PHpYOO5GZavHz/479LxinYh2zMvaRl4feXMtyXzkpbS8Yp2gf2obT1u/ovtvv3kkudeIwwBAHABPjED+BjCEERE1CUMAYgNr4Uh4QrcySiG280E0H+2W1ybNUOSd5ssrn8KhyH5r0n9uzW+9M0xp8fCm2OmBbYN/luOZF7SMvCz+XGzhmFIwaNPB34uePT0OKqYXhLY1vFX7YL2Wf9uzemA5FftXO+DRLgknzAEAMAN+MQM4GMIQxARUZcwBCA2vBiGNLWAtn5rJLtieJvLWiasGG43M4AwxJ0F1NPp+qdkGDKmWOrf/tC3vjl6StB6H5mXtAx63DAMeXP0lLD7MK8pUjF1ftDjg3v2lY6/+p8mt/nVJWOKCUMAAFyAT8wAPoYwBBERdQlDAGLDi2GI+RZGVo+p2yhFs2ZErMVwVVw3F9379OpCGML1JwyJgpq3PpAlo+fIjrdWYBq7ZPQcwhAAABfgEzOAjyEMQUREXcIQgNjwYhiiF5r1b+OrArVe/Fbb9EL1jb9rJ20uaxn4ORHFcPMi3GpWAGEI158wJHJq3vpAlvx9tuyYW4Vp7JK/zyYMAQBwAT4xA/gYwhBERNQlDAGIDa+GIeaCs9JqYW01E0BpnimQiGK4vh8lC6gnLwzh+qduGLL4qVdk++sVmMYufuoVwhAAABfgEzOAjyEMQUREXcIQgNjwchjidUfn5QTNQEiG6RyGeF0nrn9qhiFFsv3VDzCNXfxUEWEIAIAL8IkZwMcQhiAioi5hCEBsEIZEpmEYQYt6m9elSJaEId7QreufimFI+ZNFsm32Mkxjy58kDAEAcAM+MQP4GMIQRETUJQwBiA3CkMg034rJiUK4HCEM8YpuXf+UDENGviTbXn4f09jykS8RhgAAuACfmAF8DGEIIiLqEoYAxAZhiLclDElvUzIMeWKW1M1c7LjLxhQFhVmX/vDHCdnvb//zSjEMQzr/z+/EMAx5bcgLCW2beuy1IS8E/X+s7X1tyAtiGIYr10BZ/sQswhAAABfgEzOAjyEMQUREXcIQgNggDPG2hCHpbUqGISNmSt30Mkd97bGxp0OEx8YGtj3apdfp0CHOfRuGkdS2LXvmpZDHE3E8p6+BbvmImYQhAAAuwCdmAB9DGIKIiLqEIQCxQRjibQlD0tuUDEOGz5RPpyxy1Et/cIkM+vO9lttfHfRc4Gd9dobavvSpmWIYhnTveHPgMbUv/fnjsocEve7VQc8FPd8wDFn6VOi5N9U2dXzz/1u1We0/kjZf+oNLHL8OyvLhhCEAAG7AJ2YAH0MYgoiIuoQhALFBGOJtCUPS25QMQ4bOkE8LFzrm0if/FSAMeDbs8y79wSUy6LZ75NPChfLCvY+dDheenBl4ffff/jHoMfU6tW/zcQzDkBfufUw+LVwo3X/7x8D+om2b/hzz863arL/Gqs2vDng2qP1uWD50BmEIAIAL8IkZwMcQhiAioi5hCEBsEIZ4W8KQ9DYVw5Cyx6fL1gnvOub7I6eLYRjy/kj741o959KLL5Hn73k05DHzz4ZhSHHumMD24twxUpw7RgzDaLIN0bStqWNE2mar1zlt2ePTCUMAAFyAT8wAPoYwBBERdQlDAGLDL2HI6LycoNvBGIYR8pwbf9dObvxdO5EjNVJROk0Mw5CK0mkJb4s6hhMShqT39U/JMGTIVNk6boGjGoYhxQ8/Y/t48cPPnA4ItG0d/v9fyaBOPeX9EVNOBwkjpsjWcQtCflb7VtuLH35Gnu85UC69+EchbVCviaZt+n71/1dtNttUm63O1WnLhkwlDAEAcAE+MQP4GMIQRETUJQwBiA0/hCGGYYQUoFVxXC9268XwZOnEMXQJQ9L7+qdiGFL62FTZ8vxbjtrh//ulDLzlbsvtz981QJYMnSyGYciSoZMDj1168Y8sHzP/bBiGFPf9e2B7cd+/S3Hfv4thGIF9We0/2rZZHePSi39keb7h2mxumxuWPkYYAgDgBnxiBvAxhCGIiKhLGAIQG14PQ8IVn/v06iJtLmuZ0sXwdA9D0v36p2QY8uhk2fLsPEctfvCp0yHCg08Ftg38Yw+59Ps/Cvx86fd/JAP/2EO2PDtPnr8z93R4MLhQlgwuDPz/lmfnhfys9qu2q2MYhiHP35krW56dJ3f8+qag10TTNn2/5mNc+v0fBY6h7ydcm9XznL4GuqWPTiYMAQBwAT4xA/gYwhBERNQlDAGIDS+HIXVrS8Le6qiidJrUrS2RurUlIYVqq9skqW3KPr26hBS6+/TqIn16dQk8x1xs11+vjptM0zkM4fqnaBgyaLJsHjPXcec8MCro+l36/R+FPEd/fM4Do2TzmLmy+LGJYhiGLH5souXP6rlqu3qdfrzb290Y9Jpo2qbv13wMc5vH3tE/4jYbhuHKddg8Zq6UDiIMAQBwAz4xA/gYwhBERNQlDAGIDS+HIcUznrZcG8LOcMVw9XPxjKcDz29zWcuggrgqdo/OywlsMxfNmRniXBjC9U/RMOSRSbL572+klWO7PSyXfv/fXG+HVyx9ZBJhCACAC/CJGcDHEIYgIqIuYQhAbHg5DFHrQiSiGG5VxFbP0WcW6DMBVBucvhWTbjqHIVz/FA1DBhTKplGvpbTlueNCFjYvzx3neru8YumAQsIQAAAX4BMzgI8hDEFERF3CEIDYSJcwxDwrQKlvtyp0u10MJwxJ7+ufkmFI/4myaWQxprGl/ScShgAAuACfmAF8DGEIIiLqEoYAxIaXwxB1m6RI12awK4artSfsVLdFsiuG6wV5whDnwhCuf+qFIZ9Wr5f5uRNk4/DZmMbOz50gn1avT9i4ihbCEABIV/jEDOBjCEMQEVGXMAQgNrwchjS1gLZ63Oqb/VbFcKuZAXbFdK8Uw9M5DOH6p14YcmjfASl6cKxsGFokGzEt3TC0SF5+4Dk5tO9gwsZVtBCGAEC6widmAB9DGIKIiLqEIQCx4eUwRI7USJ9eXWyLz316dbEtVJtvk2ReLLupYrpdMTxce5JhOochXP/UC0NERP4x/W15p1+BbBj8Mqah7/QrkKUT5yd0TEULYQgApCt8YgbwMYQhiIioSxgCEBteD0PkyOl1HcwLW6tCuP5t/3DFcHXLJfPzm1oPwu1ieLqHIel+/VMxDPn6q5PyxuOTpaRfgawaMFU2PDoL08CaAdPkrYdelNcHTZSvvzqZ0DEVLYQhAJCu8IkZwMcQhiAioi5hCEBs+CEMUYVq81oPVs+xK4br25TmonYkxXB9H3a3b0qkhCHpff1TMQxRVL/xvsy8P19e7vOsvJHzIqawL/d5VmbeN0ZWFJcnZSxFC2EIAKQrfGIG8DGEIYiIqEsYAhAbfglD0lWvhiGfLntITuwrdb1/Ut2tS++XLw9sTMkwRHFo3wHZvXEHprCH9h1I6hiKFsIQAEhX+MQM4GMIQxARUZcwBCA2Yg1D6j8cJUe2z3G9WJzq1v2jrxz5fLXr4YfZ7csfly93znW9f1LdTaXd5fiXe1I6DAFwGsIQAEhX+MQM4GMIQxARUZcwBCA2Yg1DPlszXg5unuJ6sTjV3Vz+Nzl2eIfr4YfZXR8/Kwe3JP82Uensyc/fl83lPV29zoQhkIoQhgBAusInZgAfQxiCiIi6hCEAsRFrGNKw/R3Z9eFw1wvGqezxPe+eXpvDA+GH2QP1pbJz5RDX+yiVPbh5quz6+FnCEIAEQxgCAOkKn5gBfAxhCCIi6hKGAMRGrGHIsSP1snHRHXLqwAeuF41T1frlA2XP2kLXgw8rj3+5RzaX/411Y5Jo3bKH5ODOxYQhAAmGMAQA0hU+MQP4GMIQRETUJQwBiI1Yw5Cvjh+QPbXT5LOaPNeLxqnosc9KZFNpD2n8YqvrwYedDdvfk20f5LjeV6novtX58tknY12/xoQhkIoQhgBAusInZgAfYxgGIiJikAAQPfGEIV8dPyB1Fbly6NNZrhePU83tFf3l820lrhfDm3LXx8/K/rXPud5fqeTR+tdly5JsOX50t+vXlzAEUhHDIAwBgPSET8wAAOBrsrKy5Oqrr3a7GQAA4GPiDUMO7V0pm8vulsbP3nK9iJwq7qjMlZ01z7heCI/EY0fqZcv798m+1WNc77dU8Ist02VT6Z2u3x6LMARSGcIQAEhXCEMAAMC3HD9+XM444wwxDEPWr1/vdnMAAMCnxBuGfHX8gDRse0c2ld0t/6x9wfVisp899lmJbK/oLztrnpHjR3e5XgiP1ONf7pbPPnlB6pY9KF/ufNP1fvSjXzcslc8+HC7bKgfK4f01rl9TwhBIZQhDACBdIQwBAADfkpWVFQhDmB0CAACxkogw5KvjB6TxUJ3sXPW0bK/MlcN1r8g3X6xwvcDsF4/veVfqqwbKptIevrg1lp0H6stky+Jesr1ygDRsGC+H64rkwKbJ0rhrPlp4ZPscObh5iuyqHiYbF94uezfMdP0aEoZAOkAYAgDpCmEIAAD4En1WiJLZIQAAEAuJCkOUn29bIPXVT8iG9/4qW9+/T7ZXDpAdVYPQwrp/9JXN5X+TrUsfkD3rJnl6sfRo/GJ3hexZN1l21jwj25cPQRvrPxwlu9cUSMP29+T4kZ2uXzfCEEgXCEMAIF0hDAEAAF+izwpRMjsEAABiIdFhiPJE4z758uAmOby3Wg7tXYEWHvl8tRw7vMP1gjeinYQhkIoQhgBAukIYAgAAvsNqVgizQwAAIFaSFYYgov8lDIFUhDAEANIVwhAAAPAdWVlZgfCjWbNm0qxZs8DPV111ldvNAwAAn0EYgoh2EoZAKkIYAgDpCmEIAAD4iuPHj4thGHLBBRdIYWGh/OEPf5CrrrpKZs+eLd/73veYHQIAAFFDGIKIdhKGQCpCGAIA6QphCAAA+IqePXtKYWFh4GcVhihmz54t3bp1c6NpAADgUwhDENHOvJFD5bHHHnX7bQogYRw7dkzOOeecpP7eEIYAgFchDAEAAF9jDkMAAACihTAEEe2cNmW83NWjh9tvUwAJo66uTlq3zkzq7w1hCAB4FcIQAADwNYQhAAAQL4QhiGjnu2+/Kb///e/cfpsCSBgVFRXS7n+uTurvDWEIAHgVwhAAAPA1hCEAABAvhCGIaOeG9TXyb//2b26/TQEkjBdffFF63t09qb83hCEA4FUIQwAAwNcQhgAAQLwQhiBiOK/41S9l2bJlbr9VASSE66+/Xl579aWk/s4QhgCAVyEMAQAAX0MYAgAA8UIYgojhHPr4IHnkkUfcfqsCiJu6ujpp1qyZfHlkX1J/ZwhDAMCrEIYAAICvIQwBAIB4IQxBxHBuqK2RZs2aye7du91+uwKIi0ceeUT63N8r6b8zhCEA4FUIQwAAwNcQhgAAQLwQhiBiU+b27ysPPviA229XADGzdetWadbsLNm+bX3Sf18IQwDAqxCGAACAryEMAQCAeCEMQcSm3L93m/zg4otl/vz5br9lAcTEzTffLI8PGeTI7wthCAB4FcIQAADwNYQhAAAQL4QhiBiJby94Q7773e/K2rVr3X7bAoiKfv36yZ//fKtjvyuEIQDgVQhDAADA1xCGAABAvBCGIGKkjnshX/7jP/6PVFdXu/3WBRARjz32mPzql7+QI4f2OPZ7QhgCAF6FMAQAAHwNYQgAAMQLYQgiRuOUyQVy1llnSXFxsdtvXwC2HDhwQP7yl7/IH/+YJfv3bnP0d4QwBAC8CmEIAAD4GsIQAACIF8IQRIzWxWUL5D/+4//IbbfdJqtWrXL7bQwgiLFjn5OLL75Y+j50vyu/H4QhAOBVCEMAAMDXEIYAAEC8EIYgYqzmjxklF198sWRlZcmECROkvr7e7bc0SENOnTol5eXl0q9fP2nTpo3ceustsrxqiWu/F4QhAOBVCEMAAMDXEIYAAEC8EIYgYjweObRHZr8yQ+7s3k0uvPBCueCCC+RnP/updPztb+Wajh0Rk+avfvVL+dGPfiRnnHGGXH3V/5UnRjwuq6r/4frvBGEIAHgVwhAAAPA1hCEAABAvhCGImEgb/lkv69ZUS3npAsSkuqJqiezYtt71MW+WMAQAvAphCAAA+BrCEAAAiBfCEERExMRJGAIAXoUwBAAAfA1hCAAAxAthCCIiYuIkDAEAr0IYAgAAvoYwBAAA4oUwBBERMXEShgCAVyEMAQAAX0MYAgAA8UIYgoiImDgJQwDAqxCGAACAryEMAQCAeCEMQURETJyEIQDgVQhDAADA1xCGAABAvBCGICIiJk7CEADwKoQhAADgawhDAAAgXghDEBEREydhCAB4FcIQAACHqK6ulmHDhmGC/elPfyo//vGPXW+H3wQAgG+5IetmeeHFsVI4aQIiIiLGaefbuhCGAIAnIQwBAHCI6upq+clPfiIjR47EBHrDDTfIdddd53o7/OLw4cOlWbNmbv86AAB4ipeLZsuUqdMR0ePefEtn19uAiJG5Z89et/95BwAIgTAEAMAhqquruZ0TuM7JkycJQwAAAMB3bNiwQb7zne/I1KlT3W4KAAAA+BTCEAAAhyAMAS9AGAIAAAB+5K677pKzzz5bWrZs6XZTAAAAwKcQhgAAOARhCHgBwhAAAADwGxs2bJBzzjlHDMOQ8847j9khAAAAEBOEIQAADkEYAl6AMAQAAAD8xl133SXnnnuuGIYhhmEwOwQAAABigjAEAMAhCEPACxCGAAAAgJ/QZ4UomR0CAAAAsUAYAgDgEIQh4AUIQwAAAMBP3HXXXXLOOefI2WefLWeeeaacd955zA4BAACAmCAMAQBwCMIQ8AKEIQAAAOAXNmzYIGeeeaace+65MnjwYMnMzJTRo0dLy5YtpVmzZswOAQAAgKggDAEAcAjCEPAChCEAAADgF3r16iUjR46Uo0ePiojIZZddJnV1dSIiMmPGDOnQoYObzQMAAACfQRgCAOAQhCHgBQhDAAAAwA80NjYGQhCFHoYoduzY4WSzAAAAwMcQhgAAOARhCHgBwhAAAADwK1ZhCAAAAECkEIYAADgEYQh4AcIQAAAA8CuEIQAAABAPhCEAAA5BGAJegDAEAAAA/AphCAAAAMQDYQgAgEMQhoAXIAwBAAAAv0IYAgAAAPFAGAIA4BCEIeAFCEMAAADArxCGAAAAQDwQhgAAOARhCHgBwhAAAADwK4QhAAAAEA+EIQAADkEYAl6AMAQAAAD8CmEIAAAAxANhCACAQxCGgBcgDAEAAAC/QhgCAAAA8UAYAgDgEIQh4AUIQwAAAMCvEIYAAABAPBCGAAA4BGEIeAHCEAAAAPArhCEAAAAQD4QhAAAOQRgCXoAwBAAAAPwKYQgAAADEA2EIAIBDEIaAFyAMAQAAAL9CGAIAAADxQBgCAJAkli5dKqtXrw78bBWGzJo1y+lmQZqxadMmKS8vD/xsFYa89957snPnTqebBgAAABAVhCEAAAAQD4QhAABJpH379nL11VfL6tWrg8KQWbNmSfPmzWXq1KkutxDSgfvuu08yMzOlvLw8KAx577335JJLLpGHH37Y5RYCAAAANA1hCAAAAMQDYQgAQBJ59dVX5bzzzpNzzz1Xrr32WmnZsqW0adNGzj//fLnooovcbh6kCZs3b5YzzzxTMjIy5Le//a2ceeaZcsUVV8hFF10kZ5xxBrNCAAAAwBcQhgAAAEA8EIYAACSZX/ziF2IYhhiGIRdccIEYhiHnnXeejBs3zu2mQRrRs2fPwDg899xz5fzzz5dzzjlH7rnnHrebBgAAABARhCEAAAAQD4QhAABJZu7cuXLhhRcGCtGGYciPf/xjt5sFacbmzZulWbNmQeOQWSEAAADgJwhDAAAAIB4IQwAAHECfHcKsEHALfXYIs0IAAADAbxCGAAAAQDwQhgAAOIA+O4RZIeAW+uwQZoUAAACA3yAMAQAAgHggDAEAcIhf/OIXcvbZZzMrBFylZ8+ectZZZzErBAAAAHwHYQgAAADEA2EIAIBDzJ07V/793//d7WZAmrN582YxDINZIQAAAOA7CEMAAAAgHghDACCprKutlekzX5JBAwdKp863ylXtOmCa2qnTrTJo4ECZPvMlWVdby5jEtBx/AAAAEDuEIQAAABAPcYchX31xVA5+slV2za9ATFn3Lf1Evty+NxG/c2nFtGnT5Jrrfi/jRzwgS6Y9LnvKxorUTMY0ddeiZ6V8yhApGHa/XHPd72X6jFmMSUyr8QcAAADxQRgCAAAA8RB1GHLwk62y5rGp8s5Pe8jr590kr51zo5Rc1EUWXdxdFrbohpiSvntxN5l7/s0y27hGZhvXSOkv7pM1I2bKwU+2JuP30vccPnxYevfuLYMe7EmxGS3dUzZWBj3YU7Kzs+Xw4cOMSUzp8QcAAACJgTAEAAAA4iHiMGTf0k/knZ/2kNfOvlEWn3OHfGz0kfXGw7LJGICYdq407pVy468yt/kt8vald0jdzIXJ/D31HSPznpQXh/VxveCJ3vfFYX1k5BNPMCbRFZ0afwAAAJAYCEMAAAAgHpoMQ1QI8s73/iIrjXtdL0Ijes1VRra8efYf5N3/uFv2Lf3Eid9bT7NwUZl079rF9SIn+sfuXf8sCxeVMSbRFZM9/gAAACBxEIYAAABAPIQNQ9Y/PUfmZnSSivPuYRYIYhNWGT1lbvNbZM2ImQ79+nqTzrfeJqvmjHS9wIn+cdWckdK5822MSXTFZI8/AAAASByEIQAAABAPlmHIV18cleV3PCUlLf4ka42+rheZEf3ieuNheeu8TlL2Pw86/bvsCRoaDsjvr7/R9eIm+s/rr79RGhoOMCbRFZM1/gAAACCxEIYAAABAPISEIV99cVSWXvuILMm4i9kgiDFaenZXKbuyjxu/065SWbVc+mbf7XphE/1n33vvkMqq5YxJdMVkjT8AAABILIQhAAAAEA8hYciqPi9I+UU9CEIQ4/S9Zn+WZX8c7MbvtWtMmzFLxo/Mcb2wif5zwhMPybQZsxiT6IrJGn8AAACQWAhDAAAAIB6CwpD1T8+RkhZ/IghBTJBvnddJ6mYudOv323GmTJ0uU5980PXCJvrPqU8+KFOmTmdMoisma/wBAABAYrEKQ06ePOlSawAAAMBvBMKQL7fvlXnf6ywfG31cLyAjporrjYdltnGNfLl9r5u/545B4RljlTAE3ZQwBAAAwJs89NBD8uGHHwZ+1sOQvXv3ysCBA2Xfvn1uNQ8gbj77dJ98uGitvJr/nkx7/A2ZOGAOpqnvTlsmlSUfyZEDX7o9LAFSmkAYsuqeZ2XpuXe5XjxGTDWXGrfLshsGufl77hgUnjFWCUPQTQlDAAAAvMmCBQvkrLPOkltuuUU+/PBDueyyy6S6ulpycnLkjDPOkEcffdTtJgLExIljX0nF/Bp5KW++LJ6zQtZVbJVPP9kl9ev3Ypr64XvrZNnrq2TakDeksuQjt4coQMpiiIgc/GSrzM3oxO2xEJPgeuNhmdv8Fjn4yVa3f9+TDoVnjFXCEHRTwhAAAADvcuWVV4phGNK8eXM5++yz5YwzzpDmzZvLd77zHdm/f7/bzQOIicVzVsjrzy2UTdXbXS/Co7f89JNdMq+gXOZPWOz2MAVISQwRkWV/HMysEMQkWmX0TIvZIRSeMVYJQ9BNCUMAAAC8y4IFC+R73/ueGIYR8JxzzpF+/fq53TSAmNj4YZ3MeeYdZoJgWOf8/W3Ztm6X28MVIOUwRETmXXSrrDX6ul4wRkxV1xsPy+vn3eT273vSofCMsUoYgm5KGAIAAOBt1OwQJbNCwM+8/ORb8vGSja4X29HbbqreLtMef8Pt4QqQchj7ln4iJS3+5HqxGDHVfed7f5G6mQvd/p1PKhSeMVYJQ9BNCUMAAAC8jT47hFkh4Gc+331Q5jzzjuuFdvSHc555Rz7ffdDtYQuQUhhrHpvKLbIQHbDK6ClVXUa6/TufVCg8Y6wShqCbEoYAAPiTioqKoNkCVrZp00b69OkjdXV1bjfXN1RUVEifPn2kTZs2nupHNTvkjDPOCLTrwgsvlEmTJsno0aMD20aPHp20NjQ0NMiQIUOCZqpceOGF0rVrV6moqEjacSF12Gb61nwAACAASURBVPhhnbwzZanrRXb0h4tmVsiaf2xye9gCpBTG0msfkZXGva4XihFT3ZXGvfL+b/q7/TufVCg8Y6wShqCbEoYAAPiTSMIQvWC9evVqt5scN6NHj05q0X3IkCFN9mVxcXHSjh+OBQsWBAUhSqfCkNWrV8uFF14Ytm+GDBmSlGND6rDmH5tk4YwPXC+yoz8sf2WFfLhordvDFiClMEp/cZ+sMrJdLxQjprprjb4y7+Lb3P6dTyqpVng2DENubNc2afsfnfMnMQxDKqYNDNlm+c3Glj+QPl06Sl3JU673jV+K0ak2JjE5EoYAADjLF40Nkvd2dtzeO7pTxGGIYRjynx3aJOS4bvjAuD/LT372AzEMQ+4d3Skpx/jtX38ZcV/eOeImV/pBHf+85ufIY3Pukry3swP/TbY//VXLiPomWdcH43PZpgVuv/WJiMiHi9ZK+SsrXC+yoz8kDAFIPMa8i29j8XREB0yHRdRTrfDsZhjSp0tHGZ3zpyC73nB6Ov6FGedLw5KxrvePH4rRqTYmpWay1JU8FXZs9unSUdq0/EHQz3Yf1q2CNcMwZHTOn2yPax6zqSBhCACAs3zR2CBjywfJ+n21cVlU8nLg36b217a3fM6IMcOD/u2L95hu2f7a9oFzKCp5OeH7n7dkblA/ZXW+SeYtmRt4PH9SvmS0yAg83vbyto73gd5Gu+udLEurFwWOndEiQ/In5Qe1q+3lbQOPd+vZ1fXxgsG+8fF0whD0pYQhAInHmG1c43qRGDFdnG1c4/bvfFJJtcKzm2GIXbFZPT7knizX+yeREoZErh5KFD/dK+RxqzBE/1lZ/HQvy31YhSHqmFb7SQUJQwAAnMXJMGT9vtqwYUj+pPygQnbby9sGFbqVehhRWr1IuvXsGggH2l7eVgpnTwzZX0aLDOnWs6tUbay0bFf+pPyg/bZq3Uq69ewqpdWLLM/RrB6KFJW8LFmdbwraV+6wXNtjm+3Ws2vgtdn9els+Z96SudKqdSvJ7tc7KChRqn5p1bpV0HWx6s/cYbmB5+QOy5XC2RNDAgW9H/R+Mmu1P6t26W2at2RuVAGTfh2sgqCmgppIr4/epsLZEwM/Z7TIkOx+vcNeI33/+vWp2lgpucNyg65LVuebQs7Z/PukB2B+D3gIQ9CvEoYAJB7CEEQHJQzxl14MQxqWjE16u9yQMCRy9TDEMIyQxyMNQ/Txpm8zhyGpHoQkc/wBAIA1ToUhVRsrg2aGZLTIsA0AzJqLv3qRWp8hoWtXsLdqW7hjZ7TICBSzIwlD8ifl2z6n7eVtIwpE9EK5HkJE6rwlc237xao/9fBCD0F0W7VuZdn/0YQhpdWLLNuV0SIj6JwjmW2j76dbz64Rz9CJ5vqYwzH9ufq56H2jxrpVv1VtrLTtX8MwgoIqfayZj20XkPlFwhD0q4QhAImHMATRQQlD/GUkocOVP8+UCzPOD9pmVzxW2ycN6R5UiI4mDIm0XX6TMCRy1ThSY8U8FqIJQ9R40meHmMOQVA9Ckjn+AADAmmSEIZGoF8n1ArWavVG1sTIopFCzPcxF6raXtw0EBvq38fV9mcMBPWAwBwHqMb1NGS0ybIvkehFev32Tvi89BIqkkG0OF6KxamNl0LmOGDM80Da93Xr/632gv8bcb+bZL2q7OWCyC0P062l3nSMNQ8xt1tuSOyzXMkSK9vqYQzc9FDOfj/k2Zua+ND9fvy767CXVJvPvkwqwSqsXxRSQecl0CkPeLCoJ+z74320vl8G5Q2V11YbAa6J5H32zqETq1++Vju2vsX1Oi4wWcktW58BzI/XpEWPkv9teHrKfgvxC2+c/PWJM0gMJwzCkY/trCEMAUgTCEEQHJQzxl5GEDqogvXrOsMA2dfshwwhek2HSkO5B22IJQyqmDRTDMKTrDVe63j9+KEan2piUmm/DkOKne1ne6iraMKRNyx9Iny4dAz/rYUg6BCHJHH8AAGCNG2GIeWaC/m15c2Ffbc/qfJNlkVoPSfQ2mGee2AUYerHfPGtDL7jrRW27fem3TjIX9PWCd1N9GU8YEi540YMSvR36eZqvjR4wxRuG6NdG72v9OkcahqjjhJsB0/7a9kHHifb66NfZ6tZUeh/oj+vjWR1fP0dzfxXOnhgyzsy/T34PQHTTMQxpkdFCOra/JkQ9FFGvMT9HBRKZrVqHPLZo3uKgMOS/214e8pzMVq0Dx5lV+EqTbV5dtSEoBDG3wzAM6dHtbsvzHJw7lDAEAKIircKQ/Tnzg07eiWN+teXzwPGOltS63gexqrM/Z75n9uU3CUP8ZSRhyOo5w8Qwvp3toRefzUXqG9u1DSosRxuGvPtiX7ny55lhwxK/ShgSuXoYosaVYXx7q6tow5Ab27W1DEPUGNYfS1UJQwAAnMXJMEStDxGu+G+n3W2aIi3QW70mkrUlrB63O36420dFU9iOJwyxCy/CtT3cGh92gVC0YUhTt1GLdVH6qo2Vkj8pX7I63xRyOynDCF5TJNrrYzeTRlcdU4Uo+uwTPcCLNCxUoYr5+W4HGIk0HcMQu+K9HjzYzbiIJGhQYYjd7I+C/MJAoNJUmwfnDg0EHvqMlfr1e6WidGWgvfqxCEMAIFYIQ5Ksl8KQhrwyOVxUE9NrdQhDYpcwxF9GEoZIzelv1uvPa9PyBzLknqygb9yrtT70hc/DhSHhtFo02+8ShkSuOQxRP6uxlogwRKnGYyqOOSfGHwAAWJPMNUPM64QYhmG5gHckRWK9IJyoMKSpAn2ywpCmiv3xrBnSVKgQTxiiP+aVMMRsafUiGTFmuOXtvaK9PpG0SR/fhbMnhvxs1V/hVH3TVH/5WcIQ66DilqzOSQtD6tfvDcwQUbNJmtqXOQhRzip8JaQ9hCEAECuEIUnWC2FIfYfxgXbE2gYdwpDYJQzxl5GGIX26dBTDMIIK0xXTBgYCEak5PavDMIJvpxUuDOnTpaOMzvlTkMVP95KGJWNd7xc/FaNTbUzqY0wPKPSxlIjbZKnxLDXfzjzRb/mWahKGAAA4ixMLqDcViFgFHrEU/L00MySegr55bQ27on/by9tKdr/eQbNtkjkzxCthiH6OVuGaXRuivT6RPF+//VW3nl0Dt8gyL6oebbhBGOIMXghDmnpOosKQSJ6jP6+idGVE52i1Xok6xuqqDfJQdr+QtUesZp3Ur98ri+YtlluyOgeem9mqdcg6JFZ9pQKl/257uW2IQxgC4E0IQ5KsF8IQL7RBV4cwJLVItcJzpGGICjoqpg0MrAuib189Z5j06dIxZKH1WBdQT0UJQyLXKgyRmtOhhgo2Ig1DrPZlGMELqKttqbx2CGEIAICzOBGGmAvY+kLR6/cFr7Ggb9fXUtBDgUSFIev3JW/NEL1IrxfMzUXypvrSME7fbsncL3qf6etcxLtmSLLCkPX7ErdmiHlx+/xJ+UFrc+RPyg+6rupaRHt9Ig1P1NjWZ/RY9b3dGLBqF2GIM3ghDFG3pXoou1/SwpDVVRukRUaL05+HmwgLnh4xJhAsRLLGSEF+ofTodnfgPAfnDpWK0pVBtwC7JauzDM4dKoNzhwa26euk6OepwpLBuUMDs1n0czf3p1NBCGEIQHIgDEmyXggivNAGXR3CkNQi1QrPkYYh6rlD7smSrjdcGXiNujXWpCHd5cKM80PWXiAMSX4xOtXGpNTYhyEV0wYGPsBGGoao8aZvswpD1L5Tdf0QwhAAAGdxKgzRC/GqwG9VwG97eVsprV4kVRsrbUOSRIYheuFeHduq4K4X780LuFdtrJSqjZVBM00yWmQEjqPP9LCbyWBWL5A3pR7UmPtZPVZavch2DQynwhDzjBfVb+bbVzUVhpjPMZz6tYv2+kQahuihndV4VeqBoDr/eUvmBs5FD0kIQ5zBzTBkddUGKcgvDIQUdkFGvGGIPtsi0ttLqXBDqUKOaNr4ZlGJtMhoYdlu1V79ll1Wt/FaXbUhsF0FHfp5OBmEEIYAJAfCkH+pBwb7c+bL/pz5cmLNnsC2Uw2NYYOEoyW1cqqhUUREvmk8KcdW7JC6zFG2QURTAYWOOTA4WFAZ9HoRka93HZKjJbVSlznK9nzNmJ/z1ZbP5WBBZeA8TjU0Bo4drj27uxbJiTV75JvGk0H9dWzFDqnvMD6qc0t1CUP8ZTRhSNcbrpQrf54pF2acH7SY+pU/zwwsRP3ui30tC9GEIYQh0WgXhkjNt7dsiyQMKX66l+V+rMIQfWym4vohhCEAAM7iVBhiVTTW11TQgw+z5gJ9IsMQczHcqphuXvTdfNsvvYgeLsSItqgdSSBinoGgiv7hwgLzrbecCkNKqxdZtiujRUbQrIpIbmHV1Dmq/epjLNrrE81ttfT264u269qdf7Rj2e+mYxjSlOZbQcUahoQzs1XrqAKDN4tKpEe3uwNhjb4f84yRaNcMUbNhVLiiXt+j290hz316xBjJbNU68FwVhqjXOBWEEIYAJAfCECM0nDi2YodthzUu3hL0urrMUfL1rkOWz/2m8WQgWBBJTBjSuHhL2Av69a5DgUAk2jBEb6vI6XCkqfbs7loUFIKY+abxZFBAE25f6SBhiL9URWXz2h1KPbBQhWXDCF4XZMg9WYHtdsVlwhDCkGgMF4bo41b9rAISK63WATEM6zBEaiYHgj27x/0qYQgAgLM4GYas3xd6uyx9xkXusNygUKTt5W1DitnhitSxhiHr952eCaK3rVXrVtKtZ1fLb/hXbayUbj27Bn2jX59RUDh7YtDxWrVuFRIyRNOv3Xp2DSq2q7aFK9CXVi+S7H69g17X/tr2ljNTnApD1u87HWLo/axuARbLeitVGyslu1/vkCBNraVit/h8pNcnmjbZ3YLLbuzo1yWr800hgRthiDM4FYa0yGghHdtfE+Lg3KFNLmgeTRjy320vDzlGj253S0F+YVyBwaJ5i+XpEWOCQhc9EGmqjW8WlUhBfqEMzh0atA8VcKhbc4ULhZQqkFEhjd3txQhDAPwBYYgRGk6ISGBmR13mqJBwRC/uHy2pDWz/pvFkoLhf32F8SEgSbxhS32F8YNuphsbArAvzscz7C3csc598vetQVLM5zDNqVHv0gORwUU1E+0oHCUP8ZVPfdNELwqpAbV4XRK0b0vWGK0P2TxiS/GJ0qo1JTI6EIQAAzpKoMAQxHvXgwe22YHJNxzAk0ttTxRuGNLU4eiJUt6bKbNW6yTYOzh0aMrNEhTR6e80zRZoKQ1Two9YfceK8CUMAkgNhiEVR/1RDY9BjdZmjgl6nF/D1ov/Bgsqg1+nhhUj8YYh5FsfurkWB5zfkldm2P5owpCGvzLLvrNqzu2tRYNuJNXsiPqZdX6aDhCGI1hKGoJsShgAAOAthCDqlPoNDXzNGnwURyQLz6G8JQ7wbhiyatzii212pECJcG/X1PGYVvhI0M8UcfsQyM2R11YagW2URhgD4E8IQi+K9ubBvV8DXwwARCbkd1CZjQEJvk2U+nsi3a3McLKi0nNHR1LHMfWJ1DnbtserfoyW1QWutWB0zkn2lqoQhiNYShqCbEoYAADgLYQg6pX77LDutbouGqSVhiHfDkIrSlUFhg93z1G2qwrVRtamidGWT7Q23ZohaiL0gvzAQhuj9qRZ7j3S9EsIQAG9BGPIv452pYd5fU/uNdc2QcOuZiJwOcsyhSDRhiF3f2bVHLZ4eDsKQbyUMQbSWMATdlDAEAMBZCEPQSfMn5Uv7a9sHLSSe0SJDsjrfFPFaIehvCUO8G4bo++rY/pqQIGN11YZA+KCv1REuDDG3Sc0YMT+mAhbzGiq3ZHUWwzAC2839ubpqg7TIaCEtMlpYBi+EIQDehjDEaDowsCvguxGGbDIGyMGCSttF20VCFy1PVhhiXjz9VEOjNC7eIvtz5nObLBsJQxCtJQxBNyUMAQBwFsIQRHRSwhBvhyGrqzYEboOlZono63yo21LpM0f021UNzh0qFaUrZVbhK4HF4x/K7he0eLpVe/XF5tXzVTv0GSNW/alusxVPPxOGALgDYYjRdGBgV8A3rwmS7Ntkma3LHCUNeWXSuHhLSDiir1+izyZJZBii75c1QyKTMATRWsIQdFPCEAAAZyEMQUQnJQzxdhiiLMgvDApA1Hmo21WZfSi7X+B5swpfCYQUma1aB7bfktVZ3iwqCaxNos8uqV9/es0SNRNEBTHmdUTs+lMFJ+rYhCEA/oAwJILifbgCvh52mBdQNx9P368eJBxbsSPodfpi6Prxwr1mkzEgKBA5XFQT2H60pNb23OIJQ8L1mV0IFK4v00HCEERrCUPQTQlDAACchTAEEZ00ncIQTC0JQwASD2HIv4w1DDlcVBPY/k3jyaBbaJlna+j7Dfc6/dZT+vHMM1H0wKMhryzodfq6IXoY8tWWz2WTcfoWV031SVPnr4czpxoapb7DeKnLHBWyrglhyLcShiBaSxiCbkoYAgDgLIQhiOikhCHoVwlDABIPYci/jOe2VeEWNbfbb13mqJDQQ/FN48mgmRX68Q4WVDZ5UZuaoaKffyLXDDGfg8J8Cy2rfaWLhCGI1hKGoJsShgAAOAthCCI6KWEI+lXCEIDEQxjyL+Ndw+NwUU1QgHFizR7Z3bUo7C2q6juMl2MrdgSCg1MNjXJsxQ6p7zA+qD3m4+3uWiTHVuwIOt43jSflxJo9tuGCuX1f7zrUZJ9Ecv67uxbJiTV7gvZ7tKRW6jJHBb1GX0+lqb5MZQlDEK0lDEE3JQwBAHAWwhBEdFLCEPSrhCEAiSetwhBEtyUMQbSWMATdlDAEAMBZCEMQ0UkJQ9CvEoYAJB7CEEQHJQxBtJYwBN2UMAQAwFkIQxDRSQlD0K8ShgAkHsIQRAclDEG0ljAE3ZQwBADAWQhDENFJCUPQrxKGACQewhBEByUMQbSWMATdlDAEAMBZCEMQ0UkJQ9CvEoYAJB7CEEQHJQxBtJYwBN2UMAQAwFkIQxDRSQlD0K8ShgAkHsIQRAdN9TBk2oxZMuGJh1wvbKL/HD/8fpk2YxZjEl0xWeMPAACsIQxBRCclDEG/ShgCkHgIQxAdNNXDkMqq5fJQrx6uFzbRf/bt1V0qq5YzJtEVkzX+AADAGsIQRHRSwhD0q4QhAImHMATRQVM9DGloOCDXX3+j64VN9J/XX3+jNDQcYEyiKyZr/AEAgDWEIYjopF4KQ7at2yXzC8pdL7KjP3xnylLZ+GGd28MWIKUgDEF00FQPQ0REOt/6J1k1Z6TrxU30j6vmjJTOnW9jTKIrJnv8AQBAKIQhiOikXgpDThz7SqYOecP1Ijv6w5KJS2Tbul1uD1uAlIIwBNFB0yEMWbioTLp37eJ6gRP9Y/euf5ZFC99jTKIrJnv8AQBAKIQhiOikXgpDRESmPf6GrKvY6nqhHb3tpurt8lLeW3Li2FduD1mAlCIpYUhd5ig5XFQjX235POhgX+86JI2Lt0h9h/GuF6VTXb3vj5bUut4e3f0584PGhdvtcdJ0CENEREbmPSkvDr3P9SInet8Xh/WRkSOGMybRFZ0afwAAEAxhCCI6qdfCkG3rdsmsJ+a7XmxHb/v6cwvlk2Ub3B6uAClHwsOQhrwy+abxZJMHPlhQ6XphOpX1ShhytKRW9ufMD9pGGJL6HD58WLKzs2XQA3fJnrKxrhc80XvuKRsrgx7sKb173SuHDx9mTGJKjz8AAAiGMAQRndRrYYiIyHvT/8HaIWjpp5/skkUzK+TdacvcHqYAKUlCw5CGvLKoDt6QV+Z6cTpVdTsM2Z8zX041NIqIEIZopksYopg+Y5Zcc93vpWDY/VI+ZYjsWvSs60VQdM9di56V8ilDpGD4A3LNdb+XadOmMSYxrcYfAACchjAEEZ3Ui2GIiEhlyUcydcgbsuz1VfLxko2uF+HR3QBkXcVWWfb6Kpk1cr5UzK/h9lgASSJhYUhd5qigGSGnGhrlYEGl1GWOkk3GAKnvMF6OltQGPeebxpOuF6cxOeqYw5B0Nt3CEBGRdbW1Mn3mSzIw92Hp1OlWuapdB0xTO3XqLIMGDpTp02fIutpaxiSm5fgDAADCEER0Vq+GISIin+8+KBXza2ReQZlMHDAH09Rpj78hr+a/J+Wzl8tnn+5ze1gCpDQJC0OOlnxbWDjV0BgIQcw25JUF1g7Z3bXI9eI0JkcdwpBvTccwBAAAAABAhzAEEZ3Uy2EIfEurVq1k+/btbjcDAFKchIUh6pZIIvGvB3KwoDLoNk/fNJ6UYyt2WIYn+i2XvtryudR3GC/HVuwIzEA51dAoR0tqpS5zlO1j4Qr5dZmj5GhJbeD8VFvqO4y3fcwcBDV1Wyg9SPpqy+e252Y+nojIiTV7LPulqdtkNeSVyYk1e4L6+MSaPbbBxe6uRXJizZ6Q2T+qL6zOxYw6t0huk7U/Z37I8U6s2WN7azXz/g4WVMrXuw4Ftn2965Dla1Wf6s9VbU3GujaEIQAAAACQ7hCGIKKTEoZ4n3Hjxknz5s3l7rvvdrspAJDiJCQMqcscFbRTvTge7X7MRWkz5gK1Xlg/1dBou3j7V1s+t32scfEW28K6XXtONTTaPvb1rkMJD0O+3nXI9njfNJ4M6fNwYcixFTss96Mw9/HurkW2faeOrwKgRIQhTbXv2IodYcOQcK83ByJNjTerYxGGAAAAAADEDmEIIjopYYj3+eEPfyiGYch3vvMdZocAQFJJSBiSqAWx9QL+17sOBQr8Bwsqg4rxekHbfGz9dY2LtwQ99k3jycDMB3PRXp/NYfcaqwXiDxfVWLYjXBtjCUPMbdmfMz+oT8yBjl0YcrCgMqiv9P3p6OGKvi/1/PoO44OOr/rBqg+jWUBd7wvz+erBRbgAS29PfYfxITNErPrixJo9gTFg7ttE3uYr3cKQ4ycbZfXOKplZNUYKlz0hoxfmSN7b2ZjivlD+qBRXj5eVdYvdHoK2MDbTU6+PTcZleur1cRmO7Q2bZOmmEpm0bKS8UP5oSo5ZP18fL0MYgohOShjibcaNGycXX3yxGIYh55xzDrNDACCpeCYM0fehzzSwKlyfami0PbYeQtR3GB/0WKQFex1z0d18i6pIAohEhSHmGRt62KO/Llxb9PabZ0noMyrUee/uWhT1+cYahtRljgobQpivpx7Y6Jhnc5hDLKt+P7FmT9D+9L5N5OyQdApDtjdsksJlT8iMqnx5r/YNqdq2VFbv/sj1P4Qx+a6qXy7lGxfIyytekNELc2T1ziq3h2MQjM301ctjk3GZvnp5XNpx/GSjLKp9VSYsHS5zP54pVduWyqr65Sk5Zv14ffwAYQgiOilhiLdRs0KUzA4BgGTimTBELz6bAwhVKNdR62Q0dWwdc3Hd7rFwrwkXACQ7DDGvDWL3Oru2mMOEWK/10ZLaoPVGrPoiXB/a9YceWphvNabUZ3no4ZaOOfSyO97hohox8/WuQ9K4eIs05JWFBHKEIZGhCiTj3x8m5RsXuP6HL7pr1bal8lzZQJn/yXS3hyZjEz05NhmX6MVxGQ4V3L26qjAlww+/Xx+/QBiCiE5KGOJd9FkhSmaHAEAySUgYEu4b+5Ha1ILfdgX2dApDIn2dXVtiDa3U4unhSEQYEu58murjWI7X1Bo13zSelMbFWxIaiqR6GHL8ZKPMrBqTlgUSDO8bH0+XFxY/xthEz+nm2GRcop1uv2fasWnvJzK2bGDaB3devT5+gjAEEZ2UMMS7XHTRRdKsWTO54IIL5Oyzz5Yf/vCHcu6558oZZ5zB7BAASAoJCUM2GcG3XzLfzokwxL9hiHnx9FMNjdK4eIvsz5mf8NtkOR2GqEDkaElt0Pg1Y9cWwpBQln9aJjOq8l3/Yxe96fTK0a59CGFsYjjdGpuMSwynm++ZVhw/2SijF+bIsq2lrveNF/Ta9fEbhCGI6KSEId5k3Lhx0qxZMxk+fLicOHFCLr74YvnnP/8pkyZNkubNm0t2drbbTQSAFCRhYYh+m6tTDY2236bfnzM/UFDXb/sU7W2y1OwTwpDQ19m1xTyDJ5IZD/o6ItGsGaKHC8m6TZYeuoW7ZpGGQPUdxsvBgko5tmJHSDgSy2yndAtD9h7eKc+XD5KqbUtd/2MXvenq3R/JMwtzZO/hnYxN9JRujE3GJTalW++ZdixcVyyvrip0vV+8oteuj98gDEFEJyUM8SZPP/20nDhxIvCzCkMUkydPZnYIACSchIUh9R3Gh8wgMC9mfrioJug5+kLpeiE8ngXUvRiGNHUbMb3An8wwxBxSmGfw6H2swohIA49wfRHNbavC9X2kC6hHerxwfWG3Rg1hiD3F1eNlwZo5rv+hi972vdo3ZPI/8hib6DmdHpuMS4xEN94zrdh7eKeMLR/E7dw8en38CGEIKlduXiELli6QGcXT08YFSxfIys0r6DMH+4wwxB+YwxAAgGSQsDDEXEyPBPNC13oo8PWuQ4Fi98GCyqAQRS92+yEM2WQMCGr/sRU7pC5zlNRljgqaeSGS/DBEv0bfNJ4Mut2YVTigt+9UQ6PUdxhv2e5I+iKSRe/1GULm9unjIxG35bLri7rMUUGLq+vhG2GINcdPNsrzFEkwQp9ZmCNfNDYwNtFzOjU2GZcYjU6+Z9qxdFOJzP14put94UW9cH38CGEIlrxfIrn9+0rOg9ny2H1d5JF7bpUnbr8i5R1x+5UypG936ftAb+n/8INS8v5b9FkS+0xJGOIPCEMAwAkSGoZYBRd2WK0L0tSC1iKh3+D3SxiiBxdmnJwZYg44rDi2YkfgueY1Q3T07eZbaFmdr2pjU+cVTfviCUMiOdY3jScTNisklcOQ7Q2bZMoHT7n+oQr94fTKMbJ6ZxVjEz2nU2OTcYnR6OR7ph0zq8ak/aLpXr4+foQwJL0dVzhW+j/UW8Z0uVQm32ykrWO6XCr9H7xXxhU+R58loc90CUP8AWEIADhBwsMQFWocLakNCTa+2vK5NC7e0uT6CwcLKoOK+d80npRjK3ZYKBt/RQAAIABJREFUvs4vYYg6L3PwcbCgMugcnAhDNhmnb0t2Ys2ekOtjDptUIKI/9+tdh+RoSW3IraT0W5vVZY6SxsVbggITtRZMJGt47M+ZLyfW7AkJXMzXI94wRO8L823e7MYcYUgoq3dWSdHKF13/YIX+8NVVhbKybjFjEz2nU2OTcYnR6OR7ph0vlD8qq+qXu94XXtQL18ePEIakr+MKn5P+2d1l0i3fcb2w7gUn3fIdefjerjKucCx9lsA+M0sY4g8IQwDACZIShiCitakahqysWyxzPpzo+ocr9IdOfhhhbGI0OjU2GZcYjV4o4OS9ne16P3hVL1wfP0IYkp6WvP+W9H+oN0V9q+J+n79Jyfsl9FkC+sxK3qv9AWEIADgBYQiig6ZqGLJs0wJ54+Pprn/Aisf217YXwzCSfhzDMEKOkzssN7DdyvbXtpf8Sfmu91GidPLDSCqMTXROp8Ym4xKj0QsFHCfDEPXvcVHJy4FtXv530gvXx48QhqSn/R9+MO1v82TnmC6XSv+HH6TPEtBnVvJe7T2++OIL+fLLL4O2WYUhO3fudLJZAJAGEIYgOihhiHf1QhjSqnUraX9t+yDbXt428Jrsfr1d76dESBiCXpUwBL2oFwo4XglDvPjvpBeujx8hDEk/V25eIX0f6O16Ad3L9r3/Xlm5eQV9Fkef2cl7tTfp3r275OXlBUIRPQwZP368dOzY0cXWAUCqQhiC6KCEId7VC2FI7rBcy9fMWzJXMlpkiGEYUlq9yPW+ilfCEPSqhCHoRb1QwPFKGOLFfye9cH38CGFI+rlg6QIZ0re768VzLzvobzfLgqUL6LM4+sxO3qu9yUcffSRnnXWWnH/++ZKXlyff//735ZlnnpFLLrlEzj33XHn11VfdbiIApCCEIYgOShjiXb0chqzfVyvdenYVwzBkxJjhrvdVvBKGoFclDEEv6oUCjtfDkPX73Pt30gvXx48QhqSfM4qny4B7bnW9eO5lc3veIjOKp9NncfSZnbxXe5e//OUvYhiGNG/eXAzDkIyM019u+NnPfuZ20wAgRSEMQXRQwhDvGmkYom7HYbddL96s3/dtcUZ9UzXWMCSS5/hFwhD0qoQh6EW9UMDxQxji1r+TXrg+foQwJP2cUTxdnrj9CteL5172iduvCAlD6LPo+sxO3qu9y0cffSTnnntu0FpgLVq0YFYIACQNwhBEByUM8a6RhiGq2KIXaao2Vgb+cDMXYVq1biVtL28b+DnWMES1r3D2RNf7Kl4JQ9CrEoagF/VCAccPYYhb/0564fr4EcKQ9JPCfvSFffos+j6zk/dqb6NmhyiZFQIAyYQwBNFBCUO8a6RhSFHJyyEFmcLZE09P6W2RIe2vbR/YXlq9KGRB12jDkNLqRYHHM1pkSNXGStf7Kl4JQ9CrEoagF/VCAcfLYYjb/0564fr4EcKQ9JPCfvSFffos+j6zk/dqb6PPDmFWCAAkG8IQRAclDPGu0awZYg49svv1lowWGYFbYqntI8YMF8MwZN6SuYFt4cKQcGa0yAi5BZdfJQxBr0oYgl7UCwUcr4QhXvx30gvXx48QhqSfFPajL+zTZ9H3mZ28V3sfNTuEWSEAkGwIQxAdlDDEu0YThmR1vinouW0vbytZnW+S/En5QeFHVuebJKNFRtBrw4UhrVq3kvbXtg8yq/NNMmLM8MCaI6kgYQh6VcIQ9KJeKOB4JQzx4r+TXrg+foQwJP2ksB99YZ8+i77P7OS92vt89NFHcuaZZzIrBACSDmEIooMShnjXaMIQFXoUlbwcWC9EFWLU/6/fdzr46Naza9BrY10zJJUkDEGvShiCXtQLBRyvhCFe/HfSC9fHjxCGpJ8U9qMv7NNn0feZnbxX+4Pbb7/d7SYAQBrgqzCkcfGWkBOoyxzlert0v9ryeaBtR0tqA9v358wParfb7Yy03ZhYCUO8azRhiAo9coflBtYLUbNBWrVuJVmdbwpsz5+UH/RawhDCEPSuhCHoRb1QwCEM8fb18SOEIeknhf3oC/v0WfR9ZqeX36u3N2ySpZtKZNKykTJ6YY7kvZ0teW9ny09/1bLJW0Qqb+h5tdzQ82oxDEPuHd0psA83fGzOXfLbv/5SLrokI9C+iy7JkKv+8PMm25b97K2utj1RPjDuz3LVH34u5zU/RwzDkPOanyP/2aGN9J/aLezr5lQXSOn61+SLxga3hyVASuOrMOSbxpMhJ3C4qMb1dul6PQzZ3bVIGhdvibjdmFgJQ7xrNGHI+n2nb43V9vK2gfVC1HZ1a6zsfr3FMIyQhVwJQwhD0LsShqAX9UIBhzDE29fHjxCGpJ8U9qMv7NNn0feZnV58rz5+slEW1b4qz5cPkrkfz5SqbUtl9e6PAm3O7tc75NaQao0s8/b8SfmBfyvdXGdy3pK5ktEiI6SdrVq3CnwONn9ZMNXU+6Bbz66SOyw3sLZoRouMoPVEzZZvXCAla16RZxbmSOn619weoinNFU9tECO7xtYZVckJpK54aoNkF+1Iyr6jIbtohxjZNXLJwDUJ2+eMqoaQfqzYejRh+08kvglDGvLKLE/g612HXG+brlfDkLrMUYGZNV9t+TzidmNiJQzxrtGGISrsUOuFqO1q0XTzIutKwhDCkEhVYyXcBxqrDz1WY1n/5li4Y6rbvhmGETR+Ix2j5tf5zXQJQ+YtmRu4zuYPZOo9LLtf7yb3o9ZPUuMv3DcWszrfFPWH86qNlZLdr3fQB+hWrVtJt55dLfelxr6d6rXmkLqo5OWwr2t7eVvJHZYb8rpUG5fhIAzx9vXxI4Qh6SeF/egL+/RZ9H1mpxffq+d/Ml0m/eNJWVW/POLfI6//ra3+DVe3jdYtKnlZMlpkSEaLDNf+pnKyD8x/Y6tbbeu1AztX7/5IpleOlllV+W4P05SlqTDEyK6RJ97ek9Bjqv2mYhhiFYQovYhvwpBjK74dLCfWBA/I+g7jXW+f0quhwtGS2kC7rMIQdEbCEO+q/mgxf8tGV/+DRi+e6X/s6UVGqz8CCUMIQyJVL+DafWCIJQwpnD3R9pjqj3TCkNQel+rbaVbrGqnbALZq3SrsPlRwpj/P7tuKepgRbvzpxvLNQjX21bfwzKrXtr28bdDvlHo/t2q7HrC0vbxtSo/LcBCGePv6+BHCkPSTwn70hX36LPo+s9Nr79Wrd1bJ+PeHBc0EiUSv/63d1N9L6guFbs5eSbatWrey7YO2l7eN6guY498fJpv2fuL2cE1JVBhyy/itIY+pIv4VT21I6DFTOQyx2t8lA9ckJVRKBL4JQ/RbZO3uWiRf7zoU+Nnqtk9uSRiC4SQM8a5NfaPY6o82u29WqwKe1RRYwhDCkEjVx57dt/QjnQ6vPphYFb911Tf9CUNSe1zqRX+rb+epcRBuGr8KzvQxEe76q3WUmgpZlLF8s9CqiB7JflUYYtf2qo2Vgd8fN27t4IUCDmGIt6+PHyEMST+jLewrzNv3b1oRMp5KHu1guY9onntod/D6pDtWlkTc1tq3C0KOc/xIg2fCkEj6wQ678wjXX1bX7viRBsv92V3nVA9DXih/VJZtLY369yjc3ytWnwvU84tKXg78LZPRIiMwU3bekrlBf/9ndb7J8ktYhbMnhnxBxOoLLtH8rbd+37f/5pdWLwp5TP2tqf720s9Fb0tW55ss/2at2lgp3Xp2DfpyTXa/3jHNSlEhjtU5qy9DhvuMZT7fSI+7qn65jF7Yz+3hmpKEC0PMhf0n3t4TFGRYhRrmmSb6fiu2HrWcMaHfQirc63VuGb816Hl2gY0KIuwCGLswxLz/SGd26H2kzku1IVm3HIsHX4Qh+i2yvmk8KZuMAXKwoDKw7VRDo+1rdeoyR8nRklo51dAY2NexFTssF2GP9XWx3iZL3cZKHUPk9C3AjpbU2i4Sf7SkNigUEjkddBwsqLQ9FzP7c+aHbbfePvPxTjU0SuPiLZbt08OXoyW1Ut9hvBxbsSMQaoXrw/058+XEmj1BAdiphkY5tmKHp2YBxSJhCCJhSKSqDxrhwrVowpD217YPrGlj9Rz1TX/1gYgwJDXHpQolRowZHrgllrnArz58hrtVlhon+ofXpq5/NN+Gi+WbhZGEIVbBR1NhiN4nkdzawK/jMhxOhiF+0wvXx48QhqSfiQhDVEHditq3C2J+rlVYYPW8SEIBM3bhi1NhSKT9EA5zgNFUf6k+qZqcY7l/1SdVk3NEROTQ7i1pFYbsPbxTxr8/LKbfo1jCEPP6FervMfW5oP217SV3WG7QnRL0/aq/gVSYoM+2Nf+tqP4+tAsozKp9W335Re1LhRcqaFFtNK/FoYccVRsrA+ed1fmmsOcXieECD/U3aVPnq2ZfRzvTePz7w2Tv4Z1uD9uUI5qZIXqh3yrMCHerLZGmw5CmXq8wBxxWgYjdsczBh1UYYhWERBOIWLXPLtRxG1+EIfotso6t2BEozuuoon64UMMcHCi+aTwpu7sWJeR1sYQhu7sWWS4Orx/fHBrofWKFfuxwRBKGNNU+q37QwxBzsGE+N/11dmvDhDuWnyQMQSQMiVT1x7oqXlv94RzNbbLaX9s+UPy2+laT/u0rwpDUHZd6iGH3oUx9gLQLztTrzNe6qevfqnUr231ajaVovlmoj/1khCGRPMfv4zIchCHevj5+hDAk/Yw3DNEL8HZhRCzP1Y+livRqpkdTRfodK0tCXjv5ZkNKHu0Q2B5NoT/RYUg0/dDUeVgFG3b9pfpFzRZRoYdChSbqddHMwkmFMGT1ziopWvliTL9HsYQh5rBBDwrMf9ursEH9rP+taJ5RYbU2hj6bVoUUWZ1vkhFjhtvO3rD7W9QcPlidy/p9397+Vf9yj9pmfq76OzjS27aa+8bq79hWrVtF9DerOna0s4xfXVUoK+sWuz1sU45I1gxRMxr0MMRc3NcDBBVu6IGE/nyrWRqRvl5vg2qX/jy1TT8vhb6ehzp2uNta6e1Tr4vkVlfmMMWLM0IUvghD9EJ6Q15ZYLu+dogKScKFISIih4tqZJMxQOo7jA8KOcy3jor1dbGEIfpsEDUTpC5zlO356fs6sWZPIChRC6SLfDuDxiqciGYB9brMUUH9r2ZzqJki+vH0WRv6YyL/j737j5KiuvP/X8D8RBiMURM3QTHx7Fljspscs99kj4esJn4S3e8a/e7XE7Ke7C7Jfp2ErAIa3ZCPa0SiRuVEMKKgu6If0aj4A4kGIUF+xBl+Iw4fBnAmCjiCo44gzA4wDMP7+8d8bnP7TlV1VdNd91b183HO6yTO9I/q6mK6u1597x0oPdTv98/LbxX151TfF6qoefOs2/LKnzRP80UZQghlSNToH3bUm2fzA0vcMkR9oPH7xv+ll18i5/3Veb4nfSlDsnFc+n3gVB9YzekJ1IdIvw+LQSNKgp5/tRB6nGmO4n6zUD/2w8oQdSzr/waiFB1+18vacRmGMsTt5yeNKEMqLydahijmSAt1wl7/eZzL6pePe1Je0YsClS0v3hd7qqxSlyGl2GdhozyC9pc54kOVI6qceW/76ryyxm//ZbkMWfPmUvnNuvgn41s7iy9DzMsGTU9l/lzdpt/7QfX+ye+90fQ50/Om31Ix1+Fs7Tz+nlPfFvXlLP1+gx6L2g5z6la/gkKtSec3EqVQ/PaFGjFS6P2heozFjDB26djNkkJliM5vCiglzjRUfpeNen1VNIStY6KXI2Z5YV7fb/vMfRJnbZOwkSjn37510H6zzfkyxG+KLBV9qizzd36lhlmYmKNL9BEHxV4vbhmiPwZzlMSusbPyrqNKD70k0e87rHAptgwpdD2/UTvm9UQGL3KvF0pBo1j0ksTc52mdLosyhBDKkKjRP+wsWbs49w0u/YNC3DKktXPg5Lf54UCdJL/l7p9ThmS4DPGbiiBoSix1HPhNB6CmbzO/IWh+4DUTZS5l/ZiM881C/dj3K0OatzXlSpyGUQ15/47CypDmbU0yfc703L8/Gwt+uvAhmDLE7ecnjShDKi8nUoaok+tRyoU4l1Uxp32KMj1WMfeTZBkSd/uUKCNDouwv/flTl1e3p7ZJFS1xphLLQhlyIu8DiylD/EaXB61dYb6XUv+tptgyE+W9/7yFj+VNrWW+D9OncFU/85vaN+ixmGWIKihKPbWp+lKZ/n5WfdnHb80TFVWE+I2uiRKXjt0sCZsmy6SXIaag8sHvOmFlSKHrxy1DzFEZZvkRtGZIoVEyftS+VNumb4c+dZZLI0WcL0PCRn+YJ8jNtTLCTq4XKgGKvV7cMkQvE4pZcH3X2Fmy976mQeuN6Pex3Su+DNFLC7/9EFRWmaNGot6fOZ1Wf88ROdyyR/bP25Dq6bFUKEMIoQyJGvPDhTqR61dSxClD1O3oJ5TVCfElaxdThmS4DPEbBaKKsKBh/+bP/T4I6s+/vji7il5qxF0AO843C/XFNIMyeszoQddTx3yhFPMtwjQdl2EoQ9x+ftKIMqTyUooyJMqUU8WuQ+G39kfYSfqg+/G7HZtlSNT9EMbvNgrtL31EyaEDXbnbUGuYmMUIZUi0FFOG+F0+bhkSljjv/VUxYL6PbBjVkCs61HtT84s6QfdlliF+I0VKFfWFIPXfo8eMDlwDpHlbU95ajMUUIa4du1lS6jIkCyNDTPq0V2H36ze9lrl2Sdj1bXC6DDHLjkIOt+wZdBs6v3VFopQhca4XtwwptHB5UPQF3YOYl1filCGF9kPQ4yr2/vSRMn76Oj4KXB8mDaEMIYQyJGr83vCrDyTqpGwxZYjfVFlqiqzWTv9vyVOGpP+4DFu0MWgOY7/pAPyOuSjP/5K1i3PfCCx2dEWhbxb6fXuxcdLVufVPguZoVse8X5GjFuiMOlVXmo/LMJQhbj8/aUQZUnlxeWSIij4Swu/+lUMHugLvx7UyJO7IEFNYmRK0vx78+/x1Q0QGT41l/pwyJFpslSFRTuSrL1yFvc9TRYe5TfpUWepLWuZ7r6hlSLlGhrR25k/fpe7H78sy+gjnOCOjXT92s6RUZUicNUP8SoMTWTNEZHCZUuyaIUFFitq+sNJEPa5Co0xcmirL6TKk0IlxP+ZC47qslCHm4umHW/bI3vuaBu0v/TppKUPUbeojgvyktRChDCGEMiRq/N7wqzfdaoqiYsqQ1s7BU2Xpb+T9yhD14SasDAn6cJOmZLkMUcP4w2J+aPQbBRK2SGSh5199gCzFh1O/bxYGTZOl5oc2ix0Vm4uju3RchqEMcfv5SSPKkMpLudYMUb+Lsv6F32ULneRvfnCibxmi34/fmhf6bdgoQ0q5zwrFbzotvYwRGbxouhJlSjLKkONJugxR7x/9vlAyb+Fj0jCqIff5IMr7PPXe0ryMXixcevklvu81o5Yh6rJh71eLXQNOX9g9aIqsUhYhrh27WVKqMsQcAeG3ZoaiTxmlSo041w9b50TRiw8z+ugMv5Eh5gLoUdcP0fdPobhSiDhdhhQ6Ie5HLXTudzK/0HRX+nWLvd6JTJPVs7St4D4x1xGJumaIXpSUa5qso109uZ+fSBmi572JC6R74Za8y4sMnjItLaEMIYQyJGqC3vCrDzqXXn5J0WWIKjeWrF2cm6dXvZH3OzEctkCieRlXTyi7dGzaOC7VaAq/+Z6vv/l63zVpWjvzpwNQH1SDSrFCz3/UY6TYbxaGrRmijnNzNEkajl0XPgRThrj9/KQRZUjl5UTLEDWiIGwkRjGXVSfnzcsqYYt7q9ENfpfT19WwVYbE2Q9KoTIkzv7Sqds1R5OcyHohlCH5KUcZosqL0WNG540O0U/4q8s2b2vKvZ9snHT1oNEkS9Yuzl3H78spo8eMHjQKPspj9ytD1JdmzBJHvcc8kalPVVkzesxo3+JHlSSlKEJcO3azpFRliHl7fiNCFLOo0Ed4RLm+yODCImjEhlm8RJnGy3ysQVNu+fErdfTyJertJMXZMiTKeiAqemliLkKuM6fRirqAepzrncgC6nqZoKJPhdU17feRCw/zd/r14pQTPUvbQq8XZQH1qPdXaF/o2+I3JVoaQhlCCGVI1IR92FEnts0PIa2d0coQ/dtX3x0/Lm/qJL8Tw/oHoaDtjTqVlsvJahmintOwb+qpD43m86dPB1BokchChYIqJAqNDCn2m4VhZUhr55a8eZv99g9lSDDKELefnzSiDKm8nGgZ8uDfH19vwo85wiDOZYNEmWLKb1osXZxpoEpdhsTZD0qUciLq/vIrXfRtKsXi85Qhx1OOMqS183iB0DCqQRonXZ03Zal5wl8fjas+q5jrxwWVBPooZr/3mnHKEL2YUdOnqveBxS5krqLep/qVLer9qdrWoMS5P5eOXSArnC1DzBP75vRXYZfdNXZW7nem7oVb5M2zbpNdY2flnZA3T9gXe724ZYhZeBxcvVPePOs2efOs2/JO/qtywBwZou7jvYkLBi0+HlSG9PccyT0WtV+DtnvX2Fl5t6tvn7lIuv4cFTsyxG9fbPd+IrvHzcsbpRJWjrkcypDCUSdp/eYJjfpGMKnccvfPrS2oq7/5M99QBr25dSWUIdESdoybCz7HLUNaO48v+NcwqiHvOA46Mayvx2B+gFDD5MNOlKchWS1Dgr4dp0f97TULL306APWNvWKOWf3bgGHboe6zmG8WFipD9NvVt4EypLCgMkSdeAlKw6gGufTySxJdc6V5W5M0Trq66LVp0vj8pBFlSOWlFGXIg3+fP+JCCTqBH+eyZmkQZwF2cxotkeJO9JejDIm6Hwrtn2L2lxo5Y/5Obc+JrhdCGZKfcpUhrZ0DX2jRF1MfPWZ04Beg1FS+egGi3g+EvTarIiHo8cUpQ9R2fHf8uNx7P1XmnEgRoqJu07wtvSgJS5z7cunYBbLC2TJEH+3hdzJdjzlSQ59uSqefTNf19xzJK1BO5HrFlCG7x80bVGSY96OPPjHXDDEvq+jXefOs23zvQ629ETZtVdztO5EypNB9iaR3iizKkGhRJ+0KDS21feIq6E1X0gk7aW1zu1x5Q5fVMqS1M//bU8WUIUHfvgo6MWx+00t9s0l9MyzKSW7Xk9UyJOgDmxn1XJpTF+gfJMOeY/VB0+8bcPpxE2Wbi/lmYaEypLXz+IdUte5O2DHvSlz4EFyoDFELzZtRz0nDqIbEChG/k0FZf37SiDKk8lKqE/tZTrnKkCyn0sqQLEd9MSftnydKHZeOXSArnCxDzHLDXAekUHmiT7Gke2/iAuma9vvc6IP+niN5ow+CypA41yumDFGPuWdpW97IiKNdPXJw9c5BhYsqG/TtOdyyR3aPm5c3msRcg+S9iQvyip2jXT25EqPQGh5qJIh5fTVixm/7lLhrhqh9YZZQvW0fpHZEiAplSOHoJ9L0k1VmbJ+4crkMcT2UIaV5bvVvuRdThqgPHPoUWa2d4SeG1Teu437TKy3JYhmiTv5HmbdYTYNgTk+lr7cRVqiEfQPugosuiD2SLu43C6OUIfrl1D6hDCmsUBkS9lqor3OUxP6iDEkHypDKCyf245/YZ5/F32dBcelvdZo/n5Qzl15+ScH3mpUYl45dICucLENKGZ0aBVHO6xESFsqQ8KgTbmr6qbBvhtg+cUUZko43dHzYIHGSxTKEpD8ufAg+kTKktfN4UZbE/qIMSQfKkMoLJ/bjn9hnn8XfZ0Fx6W817wOP5/lXnssbaW77s7WLcenYBbKCMqTE1yMkLJQh4VGLmi1Zuzg3Z6j5rXUVVQLMW/hY7lvDDaMafNczaO0cKFrUt030aVfM6WBaO7fkLQqn7sdvXno98xY+litIGiddnbvM6DGjcydknn/ludy8+1HmWzW349LLL8lNZ+Q3T7u6naBpsvxuzzxZpJc80+dMz10+bN+6/IaODxskTihDiItx4UNwucqQ2U88kDfy57y/Om/QlyDCvnxgFh+F5uU2Rxr5rWeibvOWu3+eew0MW2zVhecnjShDKi+c2I9/Yp99Fn+fBcWlv9W8D8yPvk5cUvdprr9YKDZHwLt07AJZQRlS4usREhbKkOCoRXr18kOdsPBbkFmdoNfnKlclgHnSQk0TM3rMaGmcdLVcf/P1eXPg60WHWkdB3WbjpKtzJ0PUCZrpc6bn1jZRl1uydnHuTVXDqIZcyXHp5ZdI87am3Pz3qlQwb9t886c/FrW9+jQ18xY+ljtho+5LvUnzK0PUvlS31zjp6tCFhNV2qW1Vt1mKUSiUIcTVUIYQF+PCh+ATKUPU64r55Qb1equ/NuuvPeb1o5Qh+uuVev1Sl1Wvo+o1U38d1N8HqNtU03aq12CXn580ogypvHBiP/6JffZZ/H0WFJf+VvM+0H7U5+mosTl1l0vHLpAVlCElvh4hYaEMCY4qLPQ55dXP/L4lor6lYf5OnezQbydo/lF1gkWfx9zvhL8qavT78js5o5ch5n2pab/Mb5WodR8aRjUMetzm/OrqNvTt8NteswxRJ3bMkzl6QWMuJOx53qBvy6qTVH7llKtv6PiwQeKEMoS4GBc+BBdbhsx+4gHfwkEvSPTXy+ZtTbnyXr1exilDgn4WtHaO32uwvih8Wp6fNKIMqbxwYj/+iX32Wfx9FhSX/lbzPpDEiUvHLpAVlCElvh4hYaEMCY7fKBBVQugnKVSCfu43wiQs5gkP9a3RQt/+CCtD4o6eMMsL9d9+pYMaWRK0/X63p0oMv8ekTvqo0SFhj6FU87BThhBXQxlCXIwLH4ILlSFhaRjVMGjqK/XFBb+pKtXrkLnA/YmUIep1Mex1UG1L1Km/XHp+0ogypPLCif34J/bZZ/H3WVBc+lvN+0ASJy4du1lyxo0t4jVuEK9xg5x/+9bE7lfd59QX94iIyNzmrtzPXm3vLuv9zm3uCtyOSpP5MoQQl0IZ4p+w9UHUOiLmiZSw0iFozQw1lZWa8kKVBPrtqGk79CmwzBESrZ3hZUjYCRQ1JPeWu38ujZOuzpu7XF3G/JZqWKKUIWH7ytxmfd0T87JazKccAAAgAElEQVSUISTroQwhLsaFD8GFyhD1eqkSNAWkStDrtIr+ulWKMkS9zurbqKKKGXX7cV/rXHh+0ogypPLCif34J/bZZ/H3WVBc+lvN+0ASJy4du1mhFxBJFBG6pMsQ/fYpQ46jDCEkwVCG+EcvIIJiThkVpwx5/pXnBi16PnrM6Lx1P/TrmwuNq8vrpUjcMqR5W1Pu/vRvy156+SW5+4ry2MyUqwyJetLJ9Td0fNggcUIZQlyMCx+C406TpU935VeI2CpDwkIZkizKkMoLJ/bjn9hnn8XfZ0Fx6W817wNJnLh07GbFZbPacyNC1AiRxnk7E7nvpEuIoDKk0lGGEJJgKEP8o8oAv29sXn/z9bn5xvVpo+KUIfrtm6M8wm5nydrFMn3O9NzoFL+1NaKWIaoIufTySwadYDG314WRIZQhpBJDGUJcjAsfgotZM2TJ2sW+64W0dtopQ6JOn0kZkgzKkMoLJ/bjn9hnn8XfZ0Fx6W91Ft8HFnpdL/ayYdNxqi83+s3ikKW4dOxmhV5INM7bKV7jBjnjxpZBlzv/9q3iNW6Qy2a15woUv1EcU1/ck1c46JczS5Y4I0PU/atcNqs9cBv9tk3fLhX1OINKmSijZvQCSe2/oNvz2wYXShnKEEISDGXI4PgtYm7GnMKitfP42h7mZc01Q8y5x/3uW51wef6V52T0mNGhZUbYgq5hJ2yCtlf9Tn9DGLZmyAUXXZB3QidKGRJlzRC14DxlCKnkUIYQF+PCh+BiF1C/5e6fD/oyQWtntDVD1PuCsOkb1etdoTLEb10y/fKjx4wetGYIZUh5UYZUXjixH//EPvss/j4Likt/q7P4PrDcZcjoMaPlgosuyIv6woXnDZ5SO0tx6djNAv3k/Kvt3aEjJ/yKBr+T+n4n/INKjKhlSJTbMgsaPUHbFVaGmMVGUKmjr7dS7H6xXYh4T9ddIq3eZOsniQmphFCGDI46IRL2Bub5V54bVCaoNz7qJH7Q7QUtCK5P4aF+p4oUvwXUzYKimDLEPBmkb6/+hnD6nOm+BY7aD3pxFKUMUW8i/W5PjUIJG/Fi3g5lCMlqKEOIi3HhQ3CxZUhr5/HXJP01SL3WnPdX5+W9Luqvzeq1Rn9t1m9XvSZGKUPU66r5xQu/10HKkGRQhlReOLEf/8Q++yz+PguKS3+rs/g+sNxlSKEvXQR94SELcenYzQJVcOiLpquT++bIC70MUSfvX23vzv1M3YZ+0l+/Df36quiIUobopYT6mXk5fTuCLmP+LGzNEP32ggoXdZt6GeJ3P6o40acjM/eJ3yiXJHkvnf09ec2bYP0kMSFZz2bvWnn+1P/H6j/4cjmRN3TqGx1+oxb0qNEN6pubqlxQJ1iuv/n63BsrsxzQS4/rb75eGiddLQ2jGuS8vzpPGkY1+C6grkaIXH/z9b7znusncq6/+frc4uxBb9b8bnf0mNG57TDfEOqPRS3wqk7Y6EOB1X64/ubrcydu/N5gqvtQ26v2gVlEUYaQSg5lCHExLnwIPpEyZMnaxb6lhf662Djp6rz1uszyXr2uqddQ9UUCszjRt+nSyy/J2y415aW6jaDXQcqQZFCGVF44sR//xD77LP4+C4pLf6uz+D7QVhmiX8ZvJogsxKVjNwsKjYjQBZ24Ny+vlyE6vWBQ9xelDIlbGOj3U2wZErQP/C4bVB6Z66+YI030UsQ2b8kXfyjrvUbrJ4oJyXpe8ybIS2d/z/a/+bIo9g1d0AgIv6hvfahvdaqiYPYTD+ROngRNcbVk7eLcSRD9cs3bmnI/18uY6XOm506wqJMtfiNX9IXfZz/xQMEF1PUTLw2jGuS748fJkrWLc4/NnC7EXMj90ssvGfSNl+lzpuduU5U1fm8wm7c1+d6eebKHMoRUcihDiItx4UPwiZQh+uXM0R1RX2/N11A1rZXf61Lztqbc66D5+q5/wUHdn99rL2VI+VGGVF7mPvmw3PKPX7Z+8tzl3PKPXx5UhrDP4u2zoLj0tzqL7wNtliHN25py7w9s74dyxKVjN+0KTWdlliRBpYRZfgSVISKDi4RSliFh03gVW4b4rZ1ilhxBi877/TxoG5NasD6I13zlrdLsjbd+opiQrGe91yi///IEq//gyyWLb+hI+UIZQlwNZQhxMS58CA4qQ4gbz08aUYZUXn67/Lcy5YdXWj957nKm/PBK+e3y37LPTmCfBcWlv9VZfB9oswzRb/NEv7TnYlw6dtOu0BogQVM6mSMazOLAXIdE0UdsqCKiVGWIfp9ht1XOkSFRypCgbfa7nyR5Lbc8Iktqxlk/UUxI1rO87p+lZcp/Wv0HXy5ZfENHyhfKEOJqKEOIi3HhQzBliNvPTxpRhlRe1ryxWq798dXWT567nGsn/H+y5o3V7LMT2GdBcelvdRbfB9ouQ9SMDZQhCOI3ZZXOb50OvTzRr2OuraGf5NeLE329DfO6cdcMMbffbySH3/oefoWM33YUs2ZIoTLEbzqtoOIoaV7vvm55uuZb1k8UE5L1LBz1D9K5fJO1f+zllMU3dKR8oQwhroYyhLgYFz4EU4a4/fykEWVIZeb6666Vu6880/oJdBdz95VnynWT/419VoJ95heX/lZn8X2g7TKkVNM5uxiXjt008ysYdHoZoE7mFxpJom6n0PRbemkQpQwRyV+kXI/faBS/+C34rhczfiWPXnyY0S8XtQwJ20bb64d4IiILTv8H2exda/1kMSFZzWveBFlw+j9Y/cdeTll8Q0fKF8oQ4mooQ4iLceFDMGWI289PGlGGVGYWLlsokyd8X+ZcNtT6iXSXMueyoTJ5wvdl4bKF7LMS7DO/uPS3OovvA22XId8dP44yBKHUifqwk/Cq/FCFgz5dlbkYuM4c7RBUIohEL0P0+w8qEMxterW9O3cdvajw2/ag7dO3J2i74kyT5VfGRF0Yvpw8EZH1E2YyVRYhZczyun+W1yfPtv3vvWyy+IaOlC+UIcTVUIYQF+PCh2DKELefnzSiDKnc/Hr2PTL56n/k5L5+Uv9fx8nM++5kn5Vwn5lx6W91Ft8H2i5DWDME5RB1IfOwBdThJk9EpHdftzzhXcjoEELKkM3etfL8yZfLf+941/a/97LJ4hs6Ur5QhhBXQxlCXIwLH4IpQ9x+ftKIMqSy8+vZ98h1//avFT/9091XnimTf/QvkU7qs8/i7zM9Lv2tzuL7QJtlSPO2JvE8TxpGNVjfD+WIS8dupaEMyS5P/Z+WWx6RRcO/Y/3EMSFZy9LaqzK7cLry+tvN8tjqmdbfKJB0JMk3dBybJE6SOjY5LkmcuPAh+K6XJ8nruzda3xcuxoXnJ40oQ8jCZQvlukk/lmt/fLVM+eGV8pPxl8nUfzw/87n1n/9GpvzwSrn2R/8q1036ceRpnthnxe0zFZf+VlOGlLYMUZf57vhx1vdDOeLSsVtpKEOyK1eG9O7rlgWn/4Os9xqtnzwmJCt5zZsgz59yhfTuG7xAU5Zsf3eTzG2ebv2NAklH5jZPl+3vbuLYJM4lqWOT45LESZJ/M4PMXjFVmt9abn1fuBgXnp80ogwhKmveWC2/Xf5bmfvkwxWTF1e8KGvb1rDPEtxnLp1QpgwpXRlyy90/z40KWbJ2sfX9UI64dOwCWeHp/7F3U7s8XfMtec2bYP0kMiFpz2bvWnmu4dvSseBVW/++E3PoSI/c+fJE628USDoy4w//Lvt6ujg2iXNJ6tjkuCRxkuTfzCCLtzwlC1set74vXIwLz08aUYYQQpKMSyeUs1yGXHDRBYF5/pXnYl9WlSGjx4wedJmGUQ3ieZ54nifT52T3S0YuHbtAVnjmDzoWvCrP1f3f0upNtn4ymZC0ptWbLC/Uf1ta7/iNjX/XVjy5dpYs2vKM9TcLxO38YdtvZc6KWzk2iXNJ+tjkuCRRYuNvpp8dXds5ce3w85NGlCGEkCTj0gnl7e9ukoeb7ra+T0oZVXCERS1uHueyqgzxy+gxo+W748dldkSIyrw198rrbzfbPmyBTBlUhoiIrJ8wU14YcQUjRAgpIq95E+SFEVfI+gkzk/73bNW+ni658+WJsn7XKutvGIibeX33Rrnz5Ymyo2s7xyZxKjaOTY5LUii2/mYGeWrd/Zn7JmuWnp+0oQwhhCQZl8oQRgiTOHl01a+YjhMoMd8yRERk24xn5Onab7GGCCExst5rlOcaKmtEiG7xlqcy9y0XUro8tX6OLN7yFMcmcS62jk2OSxIWm38z/Rw60iN3vTyJtUMcfX7ShjKEEJJkXCpDRITXUxIp63etkhl/+Hc5dKTH9iELZEpgGSIysIbI/PpL5JWGf5bN3rXWTzQT4mpavcmytPYqef6UKypijZAwc1bcyjdHSV5e371Rnlo/W2avmGr1jRzHJjHjwrHJcUnMuHBcBtn+7ia55/c3VvQJHJefnzShDCGEJBnXypDt726SX/3+Ruv7hbidB1feJqv+9HvbhyuQOaFliLJtxjPyhHeh/MH7DqUIIVpe8ybkSpCWKf8pvfu6y/1v1nmHjvTI8689LLOW3VzRJ0vIQJrfWi6zlt0sjzTfbX2BWY5N4uKxyXFJXDwuw7z+drNMe7GxIku8NDw/aUEZQghJMq6VISIiT62bxQhh4hv1xYvfrL3P9mEKZFKkMkREpHdft2ycPEvmD79Ufnfqd+UP3ndkvdco671GFlsnFZFWb7K85k2QNd6/yvK6f5YXRlwh8+svkfUTZsp/73i3nP9OU0mdLHlq/WxZ0b6EefErJK/v3iiv794oK9qXyFPrZ8uMP/zUuW+zcGxWZlw/NjkuKzOuH5dB9BLvmdcezmyRl9bnJw0oQwghScbFMkREZEnr03LnyxNlYcvjsqJ9ifX9ROzl9d0bpfmt5bKw5XG55/c3yuItTzECFSiTyGWIrnP5Jmm55RFZ8sUfyktnf0/mD79UnvAulKdrv0USym+qLra+DZWW+fWXyEvn/JMsv+gGaZnyn7J3UzsjQSJY8+ZSmdt0l8z8w09l2ouNJOO58+WJctfLE+WR5rtl+faFTn9zlmOzspKWY5PjsrKSluMyyPZ3N8mS1qcze7ym/flx2b6eLuvPLyGksuJiGSIi8u7+t2XxlqdkbtNd1vcRsZe7Xp4oc1bcKs+/9rDs6Npu+7AEMq2oMiRI775uklD+r89/UdataLK+HZUUoBhnnHGGdHR02N4MIM95551nexOAPN3d3fK1r33N9mbAcR988IF861vfsr0ZACz6xje+IR9++KHtzQBQBl/96lfl8OHDtjcDQMaVtAxBMh5//HGpq6uTK664wvamAAjxq1/9SoYPHy7XXXed7U0BcmbNmiV1dXXy8MMP294UIOdnP/uZ1NXVyYIFC2xvChx23XXXSV1dnSxZssT2pgCwYNGiRVJXVyc33XST7U0BUGLz58+XmpoaueOOO2xvCoCMowxJoc9+9rPieZ7U19fLxo0bbW8OgAAf//jHxfM88TyP0SFwxic/+UnxPE/OPPNM25sCiMjAqJDhw4eL53nypS99yfbmwFEffPCBDBs2TDzPYxQRUKG+8pWviOd5Ul1dzegQIGM+97nPied5MmLECEaHACgrypCUefzxx+Xkk0/OnWBldAjgpl/96le5f6u1tbWMDoETZs2aJaeeemquUGd0CFzws5/9TE455RTxPE+GDx/O6BD4uu6662TkyJHieZ40NDQwOgSoMIsWLZKPfexjuffWjA4BsmP+/PnS0NAgnucxOgRA2VGGpIwaFaLC6BDATfqoEEaHwBVqVIgKo0Ngmz4qRIXRITDpo0JUGB0CVBY1KkSF0SFAdqhRISqMDgFQTpQhKWKOCmF0COAmfVSICqNDYJs+KkQv1BkdApv0USEqjA6BSR8VosLoEKBy6KNC9PfWjA4B0k8fFaLC6BAA5UQZkiKjR4+WqqoqqampkREjRsinPvUpqaurk5qaGkaHAA4ZNWqUVFdXy8iRI6Wqqko+/vGPS319PaNDYNUnPvEJqampkZqaGhk2bFjumGR0CGzp7u6W+vp6qa2tlaqqKqmurpYRI0YwOgR51KiQmpoaGTp0qFRXV+dOmjA6BKgMalRIfX197m8Bo0OAbFCjQtT7waqqKvE8T0466SRGhwAoC8qQlHj88cdl6NChcuONN8q+ffvk3HPPla1bt8pjjz0mp5xyinznO9+xvYkAZGBUSE1NjUydOlX6+vpk1KhRsm/fPnnggQdk+PDhcv3119veRFSgWbNmybBhw+Tb3/62vPbaa1JdXS0bN26Uv/u7v5Nhw4YxOgRWTJs2TYYOHSrf+973pLm5Wc444wxpamqSb3zjG1JVVcXoEIjIwOihIUOGyPjx42XFihVyzjnnyIoVK+Rv//ZvpaqqitEhQMYtWrRIqqqq5MILL5SVK1fK2WefLStXrpTGxkYZMmQIo0OAFJs/f74MGzZMLr74Ylm1apWceuqpsnr1ahk/frwMHTqU0SEAyoIyJCVuvvlm2bdvX+6/VRmiPPbYY4wOARxw1113SV9fX+6/VRmiPPDAA/LOO+/Y2DRUsPHjx8vmzZtFROTIkSNSXV2d+93GjRtl/PjxtjYNFeq///u/ZcKECdLe3i4iIrt375Yzzjgj9/umpiZpbGy0tXlwxAcffCDXXnut7NixQ0RE2tvb5Zxzzsn9fsWKFTJhwgRLWwcgCRMmTJCVK1fm/vvss8+WN998U0RE3nrrLbnmmmsYHQKk1NVXXy2rVq3K/fepp54q77//voiIvPHGG9LY2MjoEAAlRxmSUmYZAsBNZhkC2GaWIYANvb29ef9tliGAiMjBgwfz/tssQwBUHr0MUcy/FQDSSS9DFP2LhgBQCpQhKUUZAqQDZQhcQxkCF1GGIArKEAB+ZQiAbPArQwCg1ChDUooyBEgHyhC4hjIELqIMQRSUIQAoQ4DsogwBkATKkJSiDAHSgTIErqEMgYsoQxAFZQgAyhAguyhDACSBMiSlKEOAdKAMgWsoQ+AiyhBEQRkCgDIEyC7KEABJoAxJKcoQIB0oQ+AayhC4iDIEUVCGAKAMAbKLMgRAEihDUooyBEgHyhC4hjIELqIMQRSUIQAoQ4DsogwBkATKkJSiDAHSgTIErqEMgYsoQxAFZQgAyhAguyhDACSBMiSlKEOAdKAMgWsoQ+AiyhBEQRkCgDIEyC7KEABJoAxJKcoQIB0oQ+AayhC4iDIEUVCGAKAMAbKLMgRAEihDUooyBEgHyhC4hjIELqIMQRSUIQAoQ4DsogwBkATKkJSiDAHSgTIErqEMgYsoQxAFZQgAyhAguyhDACSBMiSlKEOAdKAMgWsoQ+AiyhBEQRkCgDIEyC7KEABJoAxJKcoQIB0oQ+AayhC4iDIEUVCGAKAMAbKLMgRAEihDUooyBEgHyhC4hjIELqIMQRSUIQAoQ4DsogwBkATKkJSiDAHSgTIErqEMgYsoQxAFZQgAyhAguyhDACSBMiSlKEOAdKAMgWsoQ+AiyhBEQRkCgDIEyC7KEABJoAxJKcoQIB0oQ+AayhC4iDIEUVCGAKAMAbKLMgRAEihDUooyBEgHyhC4hjIELqIMQRSUIQAoQ4DsogwBkATKkJSiDAHSgTIErqEMgYsoQxAFZQgAyhAguyhDACSBMiSlKEOAdKAMgWsoQ+AiyhBEQRkCgDIEyC7KEABJoAxJKcoQIB0oQ+AayhC4iDIEUVCGAKAMAbKLMgRAEihDUooyBEgHyhC4hjIELqIMQRSUIQAoQ4DsogwBkATKkJQ699xz5Te/+Y2sWrWKEOJwRowYIffee6889NBDhDiR2bNny9ChQ2XKlCmEOJN/+7d/k/r6evmnf/onkqJ8/etfl89//vOJHSc//OEP5fTTT7f+d5QQYi+nnnqqPPvss9bf4xNCSp9Ro0ZRhgAoO8qQlPrqV79KCElBRowYQYhzGTZsGCFOZejQoTJkyBCSsnieJ57nJX682P4bSgixmy996UvW3+MTQsoTyhAA5UYZAgCA4bXXXrO9CQDgvOuuu048j48TAAAAANKBTy8AABi+//3v294EAHAeZQgAAACANOHTCwAAmu3bt8vQoUNlyZIltjcFAJxGGQIAAAAgTfj0AgCA5vvf/75UV1fLV7/6VdubAgBOowwBAAAAkCZ8egEA4P948803paqqSjzPk4aGBnnppZdsbxIAOIsyBAAAAECa8OkFAID/o7GxUerq6sTzPPE8T7785S/b3iQAcBZlCAAAAIA04dMLAAAi8vbbb8uQIUNyRYjneTJ8+HBZsGCB7U0DACdRhgAAAABIEz69AAAgIj/+8Y+loaFB6urqZOjQoblC5Itf/KLtTQMAJ1GGAAAAAEgTPr0AACreu+++K57nSXV1tVx++eVy2mmnyeTJk6Wurk5qa2vlmWeesb2JAOAcyhAAAAAAacKnFwBAxbvxxhvliiuukNdff11EREaPHi27du2S7u5u+e53vytf+cpXLG8hALiHMgQAAABAmvDpBQBQ0d59911Zv3593s/OOuss2bFjR+6/Dx48KNu3b094ywDAbZQhAAAAANKETy8AABjOPvtsefPNN21vBgA4jTIEAAAAQJrw6QUAAMM555wjbW1ttjcDAJxGGQIAAAAgTfj0AgCA4c///M+ZFgsACqAMAQAAAJAmfHoBAMDwF3/xF7J161bbmwEATqMMAQAAAJAmfHoBAMDwuc99TrZs2WJ7MwDAaZQhAAAAANKETy8AABg+//nPy+bNm21vBgA4jTIEAAAAQJrw6QUAAMNf/uVfyuuvv257MwDAaZQhAAAAANKETy8AABi+9KUvycaNG21vBgA4jTIEAAAAQJrw6QUAAMP5558v69evt70ZAOA0yhAAAAAAacKnFwAADH/9138ta9eutb0ZAOA0yhAAAAAAacKnFwAADF/5yldk9erVtjcDAJyyY8eOvP/2K0P27t0r+/fvT3CrAAAAACAayhAAAAx/8zd/I83NzbY3AwCcctttt0ldXZ3cf//9IpJfhuzdu1cmTJggtbW1NjcRAAAAAAJRhgAAYLjgggvk1Vdftb0ZAOCcqqoq8TxPhg0bJl//+tfF8zz5wQ9+IJ7nied58ulPf9r2JgIAAACAL8oQAAAMY8eOlZUrV9reDABwzu23354rPvwCAAAAAK7iEwsAAIYLL7xQli1bZnszAMBJw4YN8y1CTjvtNNubBgAAAACBKEMAADB8/etfl6VLl9reDABwUtDoEAAAAABwGZ9aAAAwXHzxxfL73//e9mYAgLPM0SGMCgEAAADgOsoQAEDFu/vuu6WzszP339/85jdl8eLFuf9++umn5cUXX7SxaQDgJHN0CAAAAAC4jk8uAICK98orr4jnefKTn/xEOjo65JJLLpFFixbJc889J5/+9Kdl7NixtjcRAJyjRocwKgQAAABAGlCGAAAgIhdddJF4nidDhgyR008/Xc4++2z52Mc+JnV1dbJw4ULbmwcAzpkwYQKjQgAAAACkBp9eAAf09x+TDdvfk0d/t1WmPbpObpj1qlxzz3JCSIL5h2vulera+kELAn/8jM9Y3zZCCHE1V/37I9a3gRBCCCGkUCbOXCE3PbRK7npio7y8eqfs6jxg+1QQAAsoQwDLtrzVJVPnrpEZ81tkQfM7svqNA/K/3z4sbZ1HCSEJ5+vf+vu8ImTEyAaZNfcZ69tFCCGEEEIIIaT4bN/TJxvf7JFlLR/Kw4va5D8eWi3PLGuT/v5jtk8LAUgQZQhg0TPL2uWmh1bJy+s7rb8xIIQcladfapL64SflypCzz/lz69tECCGEEEIIIaS0aX2nV+b8dptMe2StbN3xoe3TQwASQhkCWHLb/1onD764TVrf6bX+JoAQcjz/4++uEM/zZGTDKJn50JPWt4cQQgghhBBCSHmyaF2n/M8HV8kfX99t+zQRgARQhgAWPLOsXR56cZv1F31CyOA8t3iN1NTUyJljPmt9WwghhBBCCCGElDfN2z6SSTNXyHt7e2yfLgJQZpQhQMK2vNUlNz20ihEhhDicb/+/V8mvHphnfTsIIYQQQgghhJQ/Ty7bKbOea7F9yghAmVGGAAnq7z8mU+euZY0QQhzPgj+st74NhBBCCCGEEEKSy92/2STLNnbYPnUEoIwoQ4AEbdjWKTOeabH+Ak8IIYQQQgghhBBCjuePW/bKLx5dZ/vUEYAyogwBEvTooq3yfFOH9Rd4QgghhBBCCCGEEJKf//ngKnn3Q9YOAbKKMgRI0LRH1srqNw5Yf3EnhBBCCCGEEEIIIfm599n/La+98b7t00cAyoQyBEjQDbNelc1vH7b+4k5I3Lxwv0cyHtvHGCGEEEIIIYTYzn/97g3WDQEyjDIESNA19yy3/sJOSDF54X5POtaQrIYyhBBCCCGEEEKOyrw/vCW/W/WW7dNHAMqEMgRIEGUISWsoQ7IdyhBCCCGEEEIIoQwBso4yBEgQZQhJayhDsh3KEEIIIYQQQgihDAGyjjIESBBlCElrKEOyHcoQQgghhBBCCKEMAbKOMgRIEGUISWsoQ7IdyhBCCCGEEEIIoQwBso4yBEgQZQhJa6KWIQf3Lgw8/vv7uqS3e7V82D5u0PX27ZyYu1zfobbQ+9j/zrTcZQ/uXRh4uSM9LSIicqSnJXY5UOzjUNfbt3OitWLj/daxBfchZQghhBBCCCGEDA5lCJBtlCFAgihDSFoTtwzp7+uSvkNteTnW35P7t9DdeV9gGSIismfTWYH30du9One5oDLk/daxebf3fuvYosqQuI/DhTKk71CbiAhlCCGEEEIIIYTEDGUIkG2UIUCCKENIWhO3DAkqKXo+mJf796AXFKoMOdrbISKDSwY9ehlR6H4KbU+pH4cLoQwhhBBCCCGEkOJCGQJkG2UIkCDKEJLWlKoM0S/T2716UBlycO9COdbfEzi1lZoiS02BFXQ/R3s75Fh/T6486e/rKmkZEvQ4XAhlCCGEEEIIISVpcgsAACAASURBVIQUF8oQINsoQ4AEUYaQtKaUZcieTWflRnf4lSGq6PCbKqu3e7X093WF3s+H7eNE5HhJoabV2v/OtJKWIX6Pw2+aLJGBdVAO718qIiLH+nuk54N5eQWPKjBEBkbHBG3r/nem5UbPqMuq+zKnGlP3SxlCCCGEEEIIIdFCGVJ5zr99q3iNG+T827cWdf25zV3iNW4o8VaJeI0b8oLSoAwBEkQZQtKaUpYh+ugF80T+wb0LpbvzPhHxLy+O9ffI4f1LQ+9HlQ7q+mo0SZwRHMU+jqAy5Fh/T27be7tX536vHqv+uPr7ukRE5PD+pb7b1N/XJYf3L5XD+5fmyph9OyfK+61j866v9iVlCCGEEEIIIYREC2VI5TmRMqRx3s6ylBWXzWrPK0LOuLGlpLdfyShDgARRhpC0ptRliCos/MqQPZvOEpHB5YUqNT5sHxd6P/19XbkpsvSfiYQvzF6KxxFUhpg/61hzfJH3o70dg7ZLlSwfto/Lu2x/X1feZdUomKO9HYOuG7X4oQwhhBBCCCGEkIFQhlQeF8uQEx2tgmCUIUCCKENIWlPqMsQsDfQypGONJ0d6WgYVGmqKrLD7CRoFokoLfXqqcjyOsDIk6Lp+I2DU/lCjQ9Rl/UZ6HOlpyStUKEMIIYQQQgghpLhQhlQes3hQ0155jRvk1fZuOePGFt/pqszRG17jBrlsVnvu93pRYv5Ov9/LZrUPug8zU1/ck7ue+Tu/USP6Y9Afi8m837nNXSe8P11HGQIkiDKEpDWlLkPUOh5BZYjfVFlqKqmw+wlaH0SNoIi6kHqxjyNszRDzuqq06O1eLQf3LhwU/XpqHRU1UiQslCGEEEIIIYQQUlwoQypPWBniF1U+hJUhfr8zR3qo+zV/H1aGBJUm+u2aJUxQIRKleMkiyhAgQZQhJK1Jcs2QjjXeoKmy1O9VGeB3P+o6hUQpFEq9ZkhYGRJGXS9OwUEZQgghhBBCCCHFhTKk8oSVIXrJoBccqlTwmyZLv77OHH2hFx/miAy/abKmvrhn0EgQdf/6z/xGouijUPTHol/G7/aziDIESBBlCElrSlmGqNJCnwbLLEPUaAg1kuPw/qV5ozr87keNJuk71OY70kKNroiykHqxj6OYMiTKOiaMDCEkfp5cuFI8zxPP8+TMMZ/1vYz6/VXjfzTodzfe/Mvc7wvdzpljPjvosnpuvPmXkbY57Db0jL3om4nvz1fWtoXuL9einpO4+2rsRd+MtJ+vGv+j2M+RzeePEEIIIdFCGVJ5wsoQvaQwp88S8S9DwkZmeI0bpHHeTt/7DdsmkyouzNEqftvop9C0XGHXTTvKECBBlCEkrSllGaIuo5cSfmVIzwfzRGSgAOjv68pNkRV0P+ai42bUIuTH+nsKFhDFPo44ZYhax8RvHZB9OyfKsf6e3P2HrRlycO9C6e/ryj1uyhBCBqKXIUGFRNDJff2EuF9eWduWd/lCZUjUE+CUIaVLMWWI/hiDnmuVQmWIit/zSxlCCCGEuBvKkMpTaM0QpVRliBqNYY7WCNsmpdDUXaUqQ7K8dghlCJAgyhCS1pSqDFEFx7H+Hnm/dWxoGaLKC7+Sw7wfddlCa4KoERZ+pUIpHkecMkTfZr2c2bPpLDna25F3O+qy+kLp6rL9fV15o1MoQwgZiFmGmCem2zr9y5AZc54oeILbHCESpQzxPE+eXLgydJspQ0qXYsoQv9FAQaN6opYh+vUpQwghhBD3QxlSecpVhhSabipuGRI2TVexZYgapVJJKEOABFGGkLQmbhnS39clfYfa8nKsvyf3b8EsI/zKkI41Xq4UMEsOs6xQ5YQ+esQvaiqto70dZXkcccoQs1Q5vH9pbpSHyODpvPRtOrh3YW7qMHM7VBlyeP/SgqUPZQjJcvzKEPMkvt/P9ZPcZnkRNGIg7MS7foI96nRZ5v0FnTz3K27C9sONN/9y0En8QgWNSrFliDnKRt8H+m2a+ybsd+Zj8NueYsoQ/Trq/wdNjaZvQ9g+1+8/6Pn0K1bSUDgRQgghWQxlSOU5kTJEn67K73JqMXK/qbfiliF+l1elRqE1Q1SR4rf4e9BlsooyBEgQZQhJa+KWIX76+7qkt3t13kiKQmVIUMlhliGqFPC7bTOqzAhbf6PYxxG3DOlY48n+d6blLaauyo6gy6qCSGSg1NHvq2ONl5tWTP2eMoRUavzKEPPkf6EyxLxNvXyYMeeJ3M8LnXgv9gR3WBkSNpWXvm1B+yHo8kEppgyJMrJFPQ6zdND3tf6cBY3CCRqtE7UMMUsjvcTyK4zCjpOgx+X3+MNGmFCIEEIIIcknahmya9eugpdBOpSqDNFvQ18c3e/3+mWKGRniF8XcJj2qnHm1vbvgZbKKMgRIEGUISWuiliEknaEMIVmMfnJbP+Hs9039sGmyoozmSHpkiL6N+m3qRYEauWKWIar40MuNoNEPeuKWIX5lgb4tajv0x6KPtvErE/R9qS4bNIIkbhli3nahx1uKkSFB267fdtCaJYQQQggpTwqVIY8++qh87WtfS/BMEsrtRMoQ/fqFyguz9ChmzRD9vtQIDr91PvRtDVsHpJLWClEoQ4AEUYaQtIYyJNuhDCFZTNj0UOpEfNDJ7rBRF36jBEq1ZoiZoDIkaAonv5PrZimkX77Q6Ieg245ShgQVQGrf+pUEfutr+BUc5v2r51bfH3HLEL/L68eBeflSrBkSt5AihBBCSPkTVIY8+uij8pnPfEZqamrk17/+tYUzSgBKgTIESBBlCElrKEOyHcoQksWYZUhbZ/60Tfp/+53cD1tIvZgF1IuZ8sivDClUSpgn9f1GY/jtI/U7v8fy5MKVscqQKFNz6fvQHAXiN1pEv/+wBO2HqNur76OgadHaOqOVIeZx4vd8Bl2XESGEEEKInZhliCpBRo4cKZ7nyZ/92Z9ZPKsE4ERRhgAJogwhaQ1lSLZDGUKyGL8yxJxeKk5RYY4W0a9TqAyJsiaHXwqVIX7TbqWxDDHLD7/RI+UsQ6IUG1EWPS9UfhV6PsMeDyGEEEKSiSpDzBLE8zypr6+XadOmSUdHR8UEyBrKECBBlCEkraEMyXYoQ0gW41eGtHX6n+xXJ66jnPD3W8si7pRMURN0Ij5sG8PKELM8SaIMiVoE+ZVU+vYWKoEK7Yco910o+miNQguox3k+w47NuOvMEEIIIeTEMu8Pb8kPp8yUYcOGDXpdrqqqkk996lPy6U9/OvM57bTT5MILL7R9Gg0oOcoQIEGUISStoQzJdihDSBYTVAL4jVoIGuURNpLCZhlS7Joh5u0ksWZI1OnB/EZamFNFxdnPUS8bNh1aWDFRjjKk2H1NCCGEkNJFjQzZvHmzXHnllVJbW5t7Xa6pqZFf/OIXtk8tJWL58uWUIcgkyhAgQZQhJK2hDMl2KENIFhM2IsI88a6fcNYLgrD4FShJlSFBoyf0IkcVCWb5owqeuIt3R52mSu0XfR+roiVsdIe5nX77Un/celF1Is+JPv1Z0DodfvupFGWIOW1blGOXEEIIIeWNuWaIWYqcdNJJ0tPTY/HMUjIoQ5BVlCFAgihDSFpDGZLtUIaQLCbshLJ5Yt/89r25PoiZoAXUkypDCm2jXhREWb+j0KgQv30WpSQKu5zffYSNyvG7jBm9zIjynOiPKexyfsVOqUaGhD2PUUoqQgghhJQ2ZhmiqFJk2LBhFTE6hDIEWUUZAiSIMoSkNZQh2Q5lCMliCn27vtAC6kHTJ0VZtLxUKXSi3m8bC+0Hc+RL0GgIM8WUIfq+iVs6hG2XWSD4lQZRnpOgkSZh+9Bv5MuJPp9+z2OpjyVCCCGEREtQGaJs3rxZxo8fn/nRIZQhyCrKECBBlCEkraEMyXYoQwjJbphyiRBCCCEkegqVIUp3d3cCZ5HsoQyJZuqLe8Rr3CBe4wbbm4KIKEOABFGGkLSGMiTboQwhJLuhDCGEEEIIiZ6oZUjWUYZEQxmSPpQhQIIoQ0haQxmS7VCGEJLdUIYQQgghhEQPZcgAypBoKEPShzIESBBlCElrylWG7Ns5UURE+g61FX0bezadJYf3L5V9OyeWZRu7O++T/r6u3L/j91vHWi8vKEMIIVFDGUIIIYQQEj2UIQMoQ6IJKkPmNnflfq5y2az23O/Vz+Y2d+Vdr3HeTvEaN8gZN7bkfvZqe/eg2wq6L3V98/5wHGUIkCDKEJLWuFyGHNy7UESkLGXI+61jRUTkWH+PHN6/VA7uXWi9uKAMIYQQQgghhJDyhDJkAGVINH5liF95oZcVIiKXzWr3LSzOuLEl73J+pYrKq+3doZcxixYMoAwBEkQZQtKaSi1D1PYd3r/UemFBGUIIIYQQQggh5Q1lyADKkGj8yhC/ouP827fm/UwvMBS/n6lyZOqLewJvX7/e+bdvLdtjzQrKECBBlCEkran0MiSrI0IoQwghhBBCCCHkeChDBlCGRFNozRBVXPhNXWUWHWbJETbCRJ9KSy9DGA1SGGUIkCDKEJLWJF2GqJ/t2zlR+g615f4NHelpkQ/bx+VdzmQWJUd7OwKvr2/D4f1Lc/fV39clx/p7Bt22Xor0fDAvb9uCbr9jjScfto+TIz3H5/zs7+uSng/mBV5O3Xd/X1ciRQxlCCGEEEIIIYRQhiiUIdH4lSFhU1vpZYha30ON5lDliCo0CpUh6j71+1NTZyEYZQiQIMoQktbYKEPUouV9h9rk4N6F0tu9WkQG1u/Ys+msXNmhCone7tV5xYG6vCoUDu9fmisZ9r8zbdA2HOvvyV32SE+L9HwwL3cbahvU6BP186O9HXJw78LcddTt6Ius67evtlE9Nn17P2wfl9s+dTn12I72dlCGEEIIIYQQQkiZQxkygDIkGr8yRJUa+iLo5jRZIvllh7qdoIXTw0Z8UIbEQxkCJIgyhKQ1NsoQERk0ekKVEN2d9+WN/hDJnyaru/M+ERkoFfTr79l0lhzr75Fj/T2+ZYUqWczf6aXFnk1nSX9fl+/UXmpb9O1WxYc+YkTdhojk7lONRjFHlvjdJmUIIYQQQgghhJQ+lCEDKEOi8StD9IJDJL/UMBdMVyWJucC6oooVfS0Q9TO/NUMoQwqjDAESRBlC0hpbZUjQ5fVywq8MUSMqzHJDv7waHRK2bkncNUPMy6v/NkuZjjUD02z193XJvp0TCy7ULlLe0SGUIYQQQgghhBBCGaJQhkQTNjLEL+YC5/r1/dYdMX+vRxUflCHxUIYACaIMIWmNjTLE7+R/1DJEUVNY6VGjS8zCwq/wKFSGfNg+Tva/My03TZaa5kpdvueDeSJSeFSHegxqOi4zahQJZQghhBBCCCGElC+UIQMoQ6IJWkDdXCdELyxMQaNGFL81SIJ+TxlSGGUIkCDKEJLW2FpA/UTLkDAnUobsf2darqBQjvZ25NYNUZf327awMqQQyhBCCCGEEEIIKV8oQwZQhiQj6rogKB3KECBBlCEkrUljGRJ1Wqm4Zcj7rWNFZGCNke7O+3wXSy92ZIi+sHuSoQwhhBBCCCGEEMoQhTKkvMzpr/SF01FelCFAgihDSFqTtjLkaG+HiEheUaFfvr+va9CaIVHLEHV/+iLu5u+irBmyb+fEXKGy/51pgZdTi74f6WmhDCGEEEIIIYSQMoYyZABlSHmZU18hOZQhQIIoQ0hak7YypLvzPhGRQQXCh+3j5Fh/jxzr78ktrl5sGWJeXt22+bv+vi451t8jH7aPy7u8mlJL/VxNu2VezlzjhDKEEEIIIYQQQsoTypABlCHIKsoQIEGUISStSUMZcqSnJe/nqmzo7+uSg3sXyuH9S3NlhT6qo5hpstTt9HavzluUve9Q26DLq9s41t8jh/cvlYN7F+ZGrugjQdRIEf121e0d7e3IlTeUIYQQQgghhBBSnlCGDKAMQVZRhgAJogwhaY3LZcieTWflSgMRySsN9OJBZKBUMNflKGYB9X07Jw66XVWwHOvvGbReyYft43LljMhAQeO3joi6nCpFjvX3SG/36rIWIZQhhBBCCCGEEDIQypABlCHIKsoQIEGUISStKVcZQtwIZQghhBBCCCGEUIYolCHIKsoQIEGUISStoQzJdihDCCGEEEIIIYQyRKEMQVZRhgAJogwhaQ1lSLZDGUIIIYQQQgghlCEKZQiyijIESNANs16VzW8ftv7iTkjcUIZkO5QhhBBCCCGEEHJU/ut3b8iyjR2FT/BkHGUIsooyBEjQtEfXyeo3Dlh/cSckbihDsh3KEEIIIYQQQgg5Kr9+bou89sb7tk8fWUcZgqyiDAES9OjvtsrzTR3WX9wJiRvKkGyHMoQQQgghhBBCjspND62Wdz/ssX36yDrKEGQVZQiQoA3b35MZ8zdbf3EnJG4oQ7IdyhBCCCGEEEJIpeePW/bKbf9rne1TR06gDEFWUYYACervPyZT566Rl9d3Wn+RJyROKEOyHcoQQgghhBBCSKVn+pOvyysbWC9EhDIE2UUZAiRsy1tdctNDq6X1nV7rL/SERA1lSLZDGUIIIYQQQgip5Dy1fKfMem6z7VNGzqAMQVZRhgAWPLOsXR58cZv1F3tCouaF+z2S8dg+xgghhBBCCCHJZtOf9lnfBhfSvO0jmTRzhby3l7VCFMoQZBVlCGDJbY+ukzkLtzFChBDHsn3PETn1tE9Ic0uH9W0hhBBCCCGEkHLl2ht+bn0bbGfRuk752YOrZMVr79g+TeQUyhBkFWUIYMmxY8fk2eXtctNDq1lDhBCH8tNb7pa6+uHyrz/+ifVtIYQQQgghhJByZNOf9slJJ42o2NEhre/0ypzfbpNb566V1h0f2j5F5BzKEGQVZQhg2Za3uuSWh9fIjPkt8nxTh6x+44Bsfvuw9TcGhFRitu85IqNO/ph4nidDhgxhdAghhBBCCCEkk2m89t+lpra2YkaHbN/TJxvf7JFlLR/K3Jfb5KaHVstTr7RJ/zHbZ4XcsGvXrrz/pgxBVlGGAA7o7z8mG7Z1ytzftcq0R9bKDbNelWvuWU4ISTgXfPtHUls/UjzPk2FV1fKli8ZZ3yZCCCGEEEIIKWUaf/k7GVZVI57nSVV1jTT+8nfWt6ncmThzhdz04Cq564mNsmjVTtnVecD2qSCn7Nq1S6666irZsGGDiAwuQ+677z6ZNGmSrc0DSoYyBAAAEenv75ePfWxgVIjKkCFDZM+ePbY3DQBQQc4991wZNmyY7c0AAGTYlClTZOTIgS+B1dTUyNSpU21vEhwwYcIEqa6ulssvv1wefPBBufDCC+W+++6TT3ziE+J5nrz99tu2NxE4YZQhAACIyPTp0weVIbW1tXLDDTfY3jQAQAVRr0ETJ060vSkAgAw6cOCA1NXV5X3uqa+vlwMHGClR6d5++20ZMmSIeJ4nw4cPl5NOOklGjRol1dXV8oMf/MD25gElQRkCAKh4/f390tDQINXV1TJy5EipqqqSj3/841JfX8/oEABAYs4999zciSlGhwAAykEfFaLC6BAoEyZMyDs21IwJjApBVlCGAAAq3vTp06WmpkZuvfVWOXr0qIwcOVIOHDgg999/vwwfPpzRIQCARJgnHxgdAgAopQMHDkhNTY3U19fLySefLJ7nycknnyz19fVSW1vL6BDkjQ5RsyUwKgRZQhkCAKho/f39cvfdd8vRo0dzP1NliHL//fczOgQAUFb6qBBGhwAAyuGWW26Ruro6ueOOO0RkoIQXEZkxY4bU1tYyOgQikj86hFEhyBrKEAAADGYZAgBAuZlFCKNDAACltH//fpkxY0bez1QZosycOZPPQciNDqmpqWFUCDKHMgQAAANlCAAgSX6jQlSGDh1qe/MAABllliGA8i//8i+MCkEm8VcPAAADZQgAIEmq+Lj44ovlC1/4glRVVcmdd94p1dXVjA4BAJQNZQiC7Nq1i/cfyCT+6gEAYKAMAQAk5Qtf+IJcfPHFef9dVVWV++8777xTPvnJT9rYNABAxlGG2DPfI6XIlltsP5NIG/7qAQBgoAwBANhiliEAAJQLZYg9tkuErIQyBHHxVw8AAANlCADAFsoQAEBSKEPssV0iZCWUIYiLv3oAABgoQwAAtlCGAACSQhlij+0SISuhDEFc/NUDAMBAGQIAsIUyBACQFMoQe2yXCFkJZQji4q8eAAAGyhAAgC2UIQCApFCG2GO7RMhKKEMQF3/1AAAwUIYAAGyhDAEAJIUyxB7bJUJWQhmCuPirBwCAgTIEAGALZQgAICmUIfbYLhGyEsoQxMVfPQAADJQhAABbKEMAAEmhDLHHdomQlVCGIC7+6gEAYKAMAQDYQhkCACiH/fv3y8yZM/N+ZpYhM2bM4HNQQmyXCFkJZQjiogwBAMBAGQIAsIUyBABQLlOnTpX6+nqZMWOGiBwvQ+644w6pr6+XW265xeLWVRbbJUJWQhmCuChDAAAwUIYAAGyhDAEAlMuBAwektrZWRo4cKaeccop4nienn366jBw5Uqqrq/kMlCDbJUJWQhmCuChDAAAwUIYAAGyhDAEAlNOUKVNk5MiR4nmeVFdXi+d5UlNTI1OmTLG9aRXFdomQlVCGIC7KEAAADJQhAABbKEMAAOV04MABqa+vF8/zcqmtreXzT8JslwhZCWUI4qIMAQDAQBkCALCFMgQAUG766BBGhdhhu0TISihDEBdlCAAABsoQAIAtlCEAgHLTR4cwKsQO2yVCVkIZgrgoQwAAMFCGAABsoQwBADf0HO6TtVs75eGXWuX2x9bLlNlNcs09yzOT879xlQyrqpHzv3GV9W0pZabMbpI7HlsvD7/UKuu2dkrP4T7bh5Iv2yVCVkIZgrgoQwAAMFCGAABsoQwBALsO9ByRZ5a1y6SZK+XeZzfLC83vSNPWj2TTjoPS1nk0M9n0p31y0kkjZNOf9lnflpI+rh0HpWnrR/JC826599nNMmnmSnl2ebsc6Dli+9DKY7tEyEooQxAXZQgAAAbKEACALZQhAGBPU8tumXzvSnnk5TZp2XXI+on9cufaG35ufRvKnZZdh+ThRW0y+d6V0tSy2/YhlmO7RMhKKEMQF2UIAAAGyhAAgC2UIQBgx4KVf5Jpj66T5m0fWT+Bn1SyNiokLM3bPpKpj6yTF/74pu1DTUTslwhZCWUI4qIMAQDAQBkCALCFMgQAkrdg5Z9kypxm2dLRa/2kPSlftnT0yk9nNztRiNguEbISyhDERRkCAICBMgQAYAtlCAAkq6llt9z6yDqKkArJlo5emfrIOutTZtkuEbISyhDERRkCAICBMgQAYAtlCAAk50DPEZl878qKmhqLDEyZNfnelXKgp9fasWe7RMhKKEMQF2UIAAAGyhAAgC2UIQCQnGeWtcvcRW3WT86T5DN3UZs8/UqbtWPPdomQlVCGIC7KEAAADJQhAABbKEMAIBk9h/tk0syV0rLrkPUT8yT5tOw6JJNmrpSew31Wjj/bJUJWQhmCuChDAAAwUIYAAGyhDAGAZKzb2in3PrvZ+kl5Yi8zntksa7d2Wjn+bJcIWQllCOKiDAEAwEAZAgCwhTIEAJLxXy9ukRead1s/IU/s5YXmd+Thl1qtHH+2S4SshDIEcVGGAABgoAwBANhCGQIAybjjsfXStJWF0ys5TVs/ktsfW2/l+LNdImQllCGIizIEAAADZQgAwBbKEABIxpTZTbJpx0HrJ+SJvWzacVCmzG62cvzZLhGyEsoQxEUZAgCAgTIEAGALZQgAJOOae5aX5IT6kwtXiud5BTNjzhPS1nlUXlnblvvZ2Iu+Oej2brz5l7nfv7K2raj7iHp5z/NK9jjPHPPZwMur7dIzY84TeY9Tv7x5WypnjvnsoH1zornmnuVWjj/bJUJWQhmCuChDAAAwUIYAAGyhDAGAZLhQhvgVBWktQ8zbi1uGtHUelavG/yjwOvrlb7z5lyUbHUIZku5QhiAuyhAAAAyUIQAAWyhDACAZrpQhZiGR9jJEFRXFlCFtnUcDt63QqBHKkMoMZQjiogwBAMBAGQIAsIUyBACSUY4yxO+kvxm/MkQf6VCoDIlyH1GLh1I+TvW7q8b/6ITKEL8RIPo+eXLhSsoQQhmColGGAABgoAwBANhCGQIAyXCpDNELgTSWIfpjOtEypK3zqIy96Jt55Yd525QhhDIExaIMAQDAQBkCALCFMgQAkpHkNFn61E56caAXH2ox9WKnyQqbPqrUZUjcabIKxdymoMKo1EUIZUj6QxmCuChDAAAwUIYAAGyhDAGAZLhQhsyY80Re+WH+d9rKEH0bTqQMMUuhYkfEUIZkP5QhiIsyBAAAA2UIAMAWyhAASIYrZUhb51E5c8xnc5dLaxliTmF1omWIvl/UqBnKkHjZvbDwdnS3ibTfN/i63W3HL7NzXvj9rB6Xf3uUIXAZZQgAAAbKEACALZQhAJAMF9YMUZcPKg7SsmZIMZePsk2UIaUpQ7rbBv6/mY9ajm/Pe0uDy5CDHeH3897S45elDIHrKEMAADBQhgAAbKEMAYBkuFSGtHXmLxpOGUIZUsoyZPfCaKM6lo0dXIYc7Rn8OzO9XccvRxkC11GGAABgoAwBANhCGQIAyUhymix9GqmgMsRv0fA402T5TVVFGUIZIhJehujFhz5dlvpZ1+qB/w2aKkuVKepylCFwHWUIAAAGyhAAgC2UIQCQDNfKkLbOwYuGU4ZQhiRZhuiFh/pZ67SB/w2aKktNkaUuRxkC11GGAABgoAwBANhCGQIAyXCxDNELAMoQypAkypCXzhqY5kpkYJSHWYZsmnh81IffVFm9XQNrj2yaOHAZyhC4jjIEAAADZQgAwBbKEABIRqnKEJLuVHIZsnrc8dLDLDH0MkSN+jCnylI/b51GGYL0oAwBAMBAGQIAsIUyBACSQRlC2jorowwppGv1wAiRoDJkvjewQLo5VVbX6oGfz/coQ5AelCEAABgoQwAAtlCGAEAyKEOOytiLvhlp+q1yTlNlO5VQhnS3Dfx/nkclJAAAIABJREFUFTUtVnfb4BIkqAzxmyrraM/AzylDkCaUIQAAGChDAAC2UIYAQDIoQyhDKqUM8ZsmS5UbBzv8CxGzDDGnytKnyKIMQZpQhgAAYKAMAQDYQhkCAMmgDCFtnZVbhrx01kARInJ8dEdYGaJGgqipsvQpsihDkCaUIQAAGChDAAC2UIYAQDKmzG6STTsOWj8ZT+xl046DMmV2k5Xjz3YZMt8bWEBdUSM8wsoQfaosfYosyhCkCWUIAAAGyhAAgC2UIQCQjNsfWy9NWz+yfkKe2EvT1o/k9sfWWzn+XChD9Msc7cmfLsuvDFFTY6nfrR5HGYL0oQwBAMBAGQIAsIUyBACS8fBLrfJC8zvWT8gTe3mhebc8/FKrlePPlTJkvnd8uqyPWsLLkPneQGkiMrAIu/5zyhCkBWUIAAAGyhAAgC2UIQCQjLVbO2XmM5utn5An9nLvs5tl7dZOK8efS2WI33RZQWWImirrvaWUIUgnyhAAAAyUIQAAWyhDACAZPYf7ZNLMldKy65D1k/Ik+bTsOiSTZq6UnsN9Vo6/JAuDLIcyBHFRhgAAYKAMAQDYQhkCAMl5Zlm7zF3UZv3EPEk+cxe1ydOvtFk79myXCFkJZQjiogwBAMBAGQIAsIUyBACSc6DniEy+d6U0b2Mh9UpK87aPZPK9K+VAT6+1Y892iZCVUIYgLsoQAAAMlCEAAFsoQwAgWU0tu+XWR9bJlo5e6yfpSfmzpaNXpj6yTv74+m6rx53tEiEroQxBXJQhAAAYKEMAALZQhgBA8has/JP8dHYzhUjGs6WjV346u1kWrPyT7UPOeomQlVCGIC7KEAAADJQhAABbKEMAwI4FK/8kUx9Zx5RZGU3zto9k6iPrnChCROyXCFkJZQjiogwBAMBAGQIAsIUyBADsaWrZLZPvXSkPL2qTll2HrJ/AJyeell2HZO6iNpl870rrU2PpbJcIWQllCOKiDAEAwEAZAgCwhTIEAOw60HNEnl3eLpNmrpCZz2yWF5p3S9PWj2TTjoPWT+yTwnl950Fp3vqRvND8jtz77GaZNHOlPP1KmxzoOWL70Mpju0TISihDEBdlCAAABsoQAIAtlCEA4Iaew32ybmun/OeLW+T2x9bLlNnNcs09y4njmTK7WW5/bL3852+3yNqtndJzuM/2oeTLdomQlVCGIC7KEAAADJQhAABbKEMAAElobm6Wm266yfZmVCzbJUJWQhmCuChDAAAwUIYAAGyhDAEAJOFrX/uaDBs2TPbu3Wt7UyqS7RIhK6EMQVyUIQAAGChDAAC2UIYAAMqtublZRo4cKbW1tfIf//EftjenItkuEbISyhDERRkCAICBMgQAYAtlCACg3C699FKpr68Xz/OkpqaG0SEW2C4RshLKEMRFGQIAgIEyBABgC2UIAKCc1KgQz/PE8zxGh1hiu0TISihDEBdlCAAABsoQAIAtlCEAgHLSR4WoMDokebZLhKyEMgRxUYYAAGCgDAEA2EIZAgAol+bmZhkxYoTU1tbKkCFDZMSIEVJfXy/V1dWMDkmY7RIhK6EMQVyUIQAAGChDAAC2UIYAAMrlM5/5jAwZMkSuvfZamTNnjowbN04efPBBOe2002To0KGMDkmQ7RIhK6EMQVyUIQAAGChDAAC2UIYAAMqhublZbrjhBtmzZ4+IiDz11FMybty43O/nzJnD6JAE2S4RshLKEMRFGQIAgIEyBABgC2UIAKAcVAmimGUIkmW7RMhKKEMQF2UIAAAGyhAAgC2UIQCAJFCG2GW7RMhKKEMQF2UIAAAGyhAAgC2UIQCAJFCG2GW7RMhKKEMQF2UIAAAGyhAAgC2UIQCAJFCG2GW7RMhKKEMQF2UIAAAGyhAAgC2UIQCAJFCG2GW7RMhKKEMQF2UIAAAGyhAAgC2UIQCAJFCG2GW7RMhKKEMQF2UIAAAGyhAAgC2UIQCAJFCG2GW7RMhKKEMQF2UIAAAGyhAAgC2UIQCAJFCG2GW7RMhKKEMQF2UIAAAGyhAAgC2UIQCAJFCG2GW7RMhKKEMQF2UIAAAGyhAAgC2UIQCAJFCG2GW7RMhKKEMQF2UIAACG4cOHyx//+EfZsGEDISSDWbBggcybN48QJzN69GgZOnSo9e2o5PziF7+QX/ziF9a3gxCSvth+jxMnv/zlLylDLLJdImQllCGIizIEAPD/s3fncXLUdeL/O+FOQKOS4AVkZBUVdTcCHqsoGjXI5RqUw4srBLKgIOEQ5EjCGRFBRI4NBJAjCigCgqArHiEqLK4kQCLEBPwGkYWoEGT5yYLv3x8z1anp6emZnumuqq55vh6P10PTXdVdn56umq7Pi5pGDaNGjYq3ve1tse2225IsoW95y1ti1KhRMWbMGLJwrrvuut6fBfgZjB49OvftINk5brTRRrHeeuvl/hmnWcWQ/Mg7IpRFMQTNIoYAAFDDqFGj4rHHHst7MwC0ieXLl8c//dM/5b0ZAArK3nvvHdtss03emwGgg3j88cdjs802y3sz0EHkHRHKohiCZhFDAACoQQwByo0YAqARYgiAZhFD0Cx5R4SyKIagWcQQAABqEEOAciOGAGiEGAKgWcQQNEveEaEsiiFoFjEEAIAaxBCg3IghABohhgBoFjEEzZJ3RCiLYgiaRQwBAKAGMQQoN2IIgEaIIQCaRQxBs+QdEcqiGIJmEUMAAKhBDAHKjRgCoBFiCIBmEUPQLHlHhLIohqBZxBAAAGoQQ4ByI4YAaIQYAqBZxBA0S94RoSyKIWgWMQQAgBrEEKDciCEAGiGGAGgWMQTNkndEKItiCJpFDAEAoAYxBCg3YgiARoghAJpFDEGz5B0RyqIYgmYRQwAAqEEMAcqNGAKgEWIIgGYRQ9AseUeEsiiGoFnEEAAAahBDgHIjhgBohBgCoFnEEADoDMQQAABqEEOAciOGAGiEGAKgWcQQAOgMxBAAAGoQQ4ByI4YAaIQYAqBZxBAA6AzEEAAAahBDgHIjhgBohBgCoFnEEADoDMQQAABqEEOAciOGAGiEGAKgWcQQAOgMxBAAAGoQQ4ByI4YAaIQYAqBZxBAA6AzEEKBALLxzUZw5d258bv/PxM677RrvePcOpXfn3XaNz+33uThj7lmx8M5Fef8IgIgQQ4CyI4YAaIQYAqBZxBAA6AzEEKAAXPfd78Uuu+8ehxz6ybjqmkNj6dLj4oknZsU//nFmRJTXf/zjzHjiiVmxdOlxcdU10+OQQ/eJXXbfLa777vda+OoCzSOGAOVGDAHQCDEEQLOIIQDQGYghQI6sevTRmDZ9Wnxx5j6xePGxkXecKIKLFx8bX5y5T0ybPi0effTRYb/GwFAQQ4ByI4YAaIQYAqBZxBAA6AzEECAn7rr7v2KnXXaJq64+NPIOEEX0qqunx0677Bx33f1fw3qdgaEghgDlRgwB0AgxBECziCEA0BmIIUAOPProo7HTzjvHN765X+QdHYrsN765X+y0y86xyhUiyBgxBCg3YgiARoghAJpFDAGAzkAMAXJg2vRprggZpFddPT2mTZ825NcaGApiCFBuxBAAjRBDADSLGAIAnYEYAmTMdd/9Xnxx5mci78jQSR4xcy9fqo5MEUOAciOGAGiEGAKgWcQQAOgMxBAgY3bdfXdflt6kixcfG7vuvtsQX3GgecQQoNyIIQAaIYYAaBYxBAA6AzEEyJCFdy6KQw7dJ/KOC53oIYd+MhbeuWhIrzvQLGIIUG7EEACNEEMANIsYAgCdgRgCZMiZc+fGVdf4rpCheNU10+OMuacN6XUHmkUMAcqNGAKgEWIIgGYRQwCgMxBDgAz53H6fi6VLj4u8w0InunTpcfG5/T8zpNcdaBYxBCg3YgiARoghAJpFDAGAzkAMATJk5912jSeemBV5h4VO9IknZsXOu+4ypNcdaBYxBCg3YgiARoghAJpFDAGAzkAMATLkHe/eIf7xj/zDQif6j3+cGe949w5Det2BZhFDgHIjhgBohBgCoFnEEADoDMQQIEO6J/PzDwudqhiCrBBDgHIjhgBohBgCoFnEEADoDMQQIEPEEDEEnYEYApQbMQRAI8QQAM0ihgBAZyCGABkihogh6AzEEKDciCEAGiGGAGgWMQQAOgMxBMgQMUQMQWcghgDlRgwB0AgxBECziCEA0BmIIUCGiCFiCDoDMQQoN2IIgEaIIQCaRQwBgM5ADAEyRAwRQ9AZiCFAuRFDADRCDAHQLGIIAHQGYgiQIWKIGILOQAwByo0YAqARYgiAZhFDAKAzEEOADBFDxBB0BmIIUG7EEACNEEMANIsYAgCdgRgCZIgYIoagMxBDgHIjhgBohBgCoFnEEADoDMQQIEPEEDEEnYEYApQbMQRAI8QQAM0ihgBAZyCGABkihogh6AzEEKDciCEAGiGGAGgWMQQAOgMxBMgQMUQMQWcghgDlRgwB0AgxBECziCEA0BmIIUCGiCFiCDoDMQQoN2IIgEaIIQCaRQwBgM5ADAEyRAwRQ9AZiCFAuRFDADRCDAHQLGIIAHQGYgiQIWKIGILOQAwBysWSJUvisssuq/67NoasWbMmTj755Ow3DEAhEUMANIsYAgCdgRgCZIgYIoagmLztbW+LX/ziF9V/p2PI0qVL413velc8+eSTeW0egBaw3377xUtf+tK47LLLqjFkzZo18aUvfSlGjx7dK5YAGFkccsghcdBBB1X/XRtDZs+eHVOmTMlj0wAUlNWrV8cJJ5wQf/nLXyKibwx56KGH4vOf/3xemwcA6AcxBMgQMUQMQTH57Gc/G5VKpRpFRo0aFT//+c9j0qRJUalUYvLkyXlvIoBhsmTJklhvvfVi4403jle+8pUxZsyY2HDDDWOjjTaKV77ylXlvHoCcGTVqVIwePToOOuigagyZPXt2bLDBBlGpVOKhhx7KexMBFIzjjz8+1llnnTjhhBPiwQcfjM022yweeuih2H///WP06NFx5ZVX5r2JAIAaxBAgQ8QQMQTFZZ111olKpdLLUaNGRaVScVUIUBI+9alP9dnPN9lkk7j88svz3jQAOXPIIYfEqFGjqo4ePTpGjx4dlUoltt1227w3D0ABWb16dayzzjqx/vrrx/rrrx/rrrturLvuurH++uvHlltumffmAQDqIIYAGSKGiCEoLsnVIbW+5z3vyXvTALSIJUuWVP8r78TNN988780CUBDWXXfdup8FXBUCoD+OPPLI2GSTTXodM8aNG+eqEAAoKGIIkCFiiBiCYlPv6hBXhQDlIn11iKtCAKRJrg5Jfw5wVQiARqxevbpPSH3d616X92YBAPpBDAEyRAwRQ1Bsaq8OcVUIUD7SV4e4KgRALbWTmq4KATAQ6atDXBUCAMVGDAEyRAwRQ1B80leHuCoEKCef+tSnYoMNNnBVCIA+pK8OcVUIgMGQvjrEVSEAUGzEECBDxBAxBMUnuTrEVSFAeVmyZEm88Y1vzHszABSU5D+McFUIgMFy5JFHxpgxY1wVAgAFRwwBMkQMEUMiIm77xL+x4K47enRcu/vOuW8HG9sqln9nQe5jIdlel39nQcuOGWnyHhfb4zHv2Db2eMM/5b4dbK95kPeYSQ5PAJ2PGAJkiBgihkR0nwQ98flDWGA//oZ/yn0b2NhWnows/86CWLz/Z3IfE8n2uHj/z7Q1huQ9PrbH3x20X+7bwPaZ16SmYwbZuYohQDkQQ4AMEUPEkIjuk6AnvzCD5DBsfQz5bO5jItkeF+//2bbGkLzHR7J584wheY+d5NAUQ4ByIIYAGSKGiCERPSdBRxxKchi2PIYc8Nncx0SyPS4+oM0xpABjJNmcucaQAoyfZPOKIUA5EEOADBFDxJCInpOgIz9Pchi2PIYcuG/uYyLZHhcfuG97Y0gBxkiyOXONIQUYP8nmFUOAciCGABkihoghET0nQTO/QHIYtiWGFGBcJFtv22NIAcZIsjlzjSEFGD/J5hVDgHIghgAZIoaIIRE9J0FHH0FyGLY8hhy0X+5jItkeFx+0X3tjSAHGSLI5c40hBRg/yeYVQ4ByIIYAGSKGiCER3SdBq485kuQwbHUMWXLQ/rmPiWR7XHLQ/m2NIXmPj2Tz5hlD8h47yaEphgDlQAwBMkQMEUMiek6CjjuK5DBseQw5+IDcx0SyPS45+ID2xpACjJFkc+YaQwowfpLNK4YA5UAMATJEDBFDInpOgo4/huQwbH0MOTD3MZFsj0sOPrC9MaQAYyTZnLnGkAKMn2TziiFAORBDgAwRQ8SQiJ6ToBOOJTkMWx5DDjkw9zGRbI9LDmlzDCnAGEk2Z64xpADjJ9m8YsjIYbfzl0dl+j3xqqMXV2+rTL+noUMlWX/WzY+1dFn0jxgCZIgYIoZEdJ8E/fnE40gOw1bHkPtmHJT7mEi2x/tmHNTWGJL3+Eg2b54xJO+xkxyaYsjIYSgxpDL9nli4/Jmmn0sMyR4xBMgQMUQMieg5CTr5yySHYVtiSAHGRbL1tj2GFGCMJJsz1xhSgPGTbF4xZOTQKIbUhoj5i1ZX75t+5SNNP5fAkT1iCJAhYogYEtFzEjT7BJLDsOUx5NDpuY+JZHu879Dp7Y0hBRgjyebMNYYUYPwkm1cMGTk0E0MiIrY9bWlUpt8Tu52/vOHjTr/ykT5XktQ+bvLc2562tPq4len39IouybL9bdOrjl7cJ86kn6ven/aadfNjvaJObeBJtqsVfxosb8QQIEPEEDEkouckaM5JJIdh62PIwbmPiWR7vO/Qg9sbQwowRpLNmWsMKcD4STavGDJyaMeVIbUhpNbaGJI22Y5G4SQhHT2SP9uV3sb+/rRXOobU3l9vmzo5iIghQIaIIWJIRPdJ0F9OnUVyGLY8hhx2SO5jItke7zvskLbGkLzHR7J584wheY+d5NAUQ0YOQ/3OkEYky6TDRToy1IshteGl9vZ05EiiRhJd0s+TXCmSfrzkeZKrWdIxpPYKl3pXmnTyn/cSQ4AMEUPEkIiek6DTZpMchi2PIZ+fkfuYSLbH+z4/o70xpABjJNmcucaQAoyfZPOKISOHZmNIOjzUo160qH3c2hiSfu7+lo3oGzpq/13vz2PVu+okHUNqtzH957qG+t0oRUIMATJEDBFDInpOgs44heQwbEsMKcC4SLbetseQAoyRZHPmGkMKMH6SzSuGjBya/c6QgRhKDKkXWOptQ/pKkPTzJAwUQ5Jl0zGkHv2tO3/R6qZfj7wRQ4AMEUPEkIiek6C5p5Ichi2PIYf/e+5jItke7zv839sbQwowRpLNmWsMKcD4STavGDJy6KQYkr699k9fRfSOIY3CxUAxJE36T3kNdFVMERFDgAwRQ8SQiJ6ToK+cTnIYtj6GHJr7mEi2x/sOP7S9MaQAYyTZnLnGkAKMn2TziiEjh1bHkPT6g/3OkGZiSO0XnNdGj+RPZ9X7HpF63xmSJh1T6n3nSL0/51V0xBAgQ8QQMSSi+yTor189k+QwbHkMOeKw3MdEsj3ed8RhbY0heY+PZPPmGUPyHjvJoSmGjBzaEUOSP2fVn8OJIekrT+rFiXToqDW5UqXRlSG1saXTvz9EDAEyRAwRQyJ6ToLOnssWWqlU6jpuo41i6r/8c/zwsBl91pm1687V5a6dtn+/j71w5hHV5WbtunO/y43baKOoVCpx6Wc+lfvrMRJseQz54udzH1MRTfaTRu/9Sz/zqZj6L/9c3QcqlUpM3voNDfeFFXNOjlm77hyTNn9tr3128tZviK99YmqsmHNyS9cbjD88bEYc8K/viq5XvGJQx5BGTt76DQMelxodd9ha7/vi59sbQwowxiyst49M2vy1MWvXnevue+nfs/XsesUr4oB/fVf89vhj+32+2mNLsk7tPnnAv74rKpVKfO0TU+s+1qWf+dSAv/OPnPzBho8x3NdqqMeTwbyGC2cekfv7o9PMNYYUYPxF9rfHHxtHTv5g3d/1/X22SB9vpv7LPw/4HOnjymCWO+Bf3zXo7R/K56J62veLpxgycmhHDInoG0TSEWM4MSRi7ZUe/cWJ9HPVix4D/ZmsekFlOK9FnoghQIaIIWJIRM9J0DlnsYVWKpXo2vQVMWu3XXo5ddI/x7gxPZHic5/utc6s3XapnlAc8J539/vYR35o8toYstsudZe59HOfrm7D5DdunfvrMRJsSwwpwLiKZrKf1Hvv//aEL1UnKro2fUUc+aHJMWu3XeLID02Ork27JwAnv3HrWHHq7F7rrTh1dq8Jjslv3Domv3HrXrdN2vy1LVtvIFecOjumTvrntZMok/651zFkMMeJWie/cevq9iTbmZgck5p9TA7dtseQAoyxna44dXYc8J53d0/oj9koDnjPu6v7SPoYsPDoL/ZaLzl+JL8b+9sXxo3ZqM+6ye/V2vXT+0/693qyfH/7VHpfPvJDk+suk4yldluafa1afTypPealTU+O1n7OYWNzjSEFGH9RTX8+n7T5a6v7zwHveXd1/6/3uz69XqVSafhZ4NqDDuy1bH/LpY9D48ZsNODni6F+LupP+37xFEOAciCGABkihoghET0nQV8/my00OVGod9/CY2ZWT55+e9Lx1dtn7b5r9eRm3JiN+n3srk1fEZO22Lx7Qnj3XesuM3XSv3Sf9Hx4cp/nYXtseQyZeXjuYyqiyX5S+95fcfqc6ol9vf1ixelzYuqkf+me9Hvvv/a674D3/mv19hWnz+mzXnKS36r1BjJZb+qkf+nzuH/9+tnx25OOH/AY0N9j/vDww+re/8PDD6selwb7mBy69808vL0xpABjbKfJvtzfPpIcJyZtsXmv+/s7fqRN9uv07/DfnnR89fdzvX3o2oOnVScBk9+3K06fU52ArPc848ZsVI0p/S3TaP3B2o7jSXXCtp/7v7bnJ6rL9HfMYV9zjSEFGH8RTR9LFh4zs8/9K06fU/eYkV63+h9B7fuZfp/ngPf+a6+w2t9yybEveexGjzmcz0X9ad8vnmIIUA7EECBDxBAxJKL7JOipb5zDFlqpVGLym97Y7/23HfH5qFQqceAO76neNvtju1Vvq1Qqce0hB/VZ784vHR2VSiXO2fuTUalUYvbHduuzzL0nnxCVSiVmfuRD1eVnfuRDub8mZbfVMeT+mYfnPqYimuwnte/9ZL9p9F5feeapMW7MmKhUKnHnl46u3p6cuDdar3tCY0yv24e6XiMv3e9z1YmXRssl+/lgH3vym94YlUolbjvi8/0ukxwvKpVKrDzz1Nx/1mX2/jbHkLzH104Hu48k7/lz9v5k9bb+jh9pk/02vW8PZr2ZH/lQn+dLIsO9J5/Qa9nkM8Dsj+1WPXb1t0z6c0K7XqtmjycDHfue+sY51c8pAz03Uz/zHGNI3mMvoun9onb/rLVr0037fLao/Vw/9e2T+l1/3Jgx1eX627eS7Zm0xea9/n9/jzmcz0X9ad8vnmIIUA7EECBDxBAxJKLnJOj8r7OFVmNIg2XGjRnTPfHQ8+/Z/7Z7dwSZcXD3ycuUD/dZZ+aUD0fXppvGbV88vHsi5d9277PMOXvv2X1Sc9wx8dT5X49JW2zR63nYHlseQ476Yu5jKqLJfpJ+76+ce3r1ZH7l3NMbrj9zyodj0hZbxLUzDq7eNth1ax3qeo1MJlRu++LhAy574A7vjclvemPcO+ukAZetxpABHnfq2yf1TOju2WfdO487prp9k7bYIg7c4b3d/2Xq/vvWfaxJW2zR8tenLN5/1BfbG0MKMMZ2mbwf0/twPa+dcXB0bbppr2NFveNHPasTfj3/Tn6v1vu93MiZUz5cd1uT2+887pi4dP99++xz6W1N71+T3/TG6j6f7KvdV49sWnc/bNfxpPb16c/qJGvP55Fk3clvemNcuv++1fsP3OG91eNFvedfOff06nEn7/dfO801hhRg/EUz+R030PHiqfO/Hpfuv2+fzxbp402j34fJ5/7kf/vbt5LHS44VyWPW27+H+7moP+37xVMMAcqBGAJkiBgihkT0nARdcB5baKVSiclvflPDZSa/+U3dH/7nnBxPXXBezP5490nObTOPiKnbvj26xm/aZ52u8ZvGzJ0+Erf1fIn67I/vXneZ9Lrn7LNX94TKAfvl/rqU2ZbHkKO/mPuYimiyn6Tf+8n+MGnLLYb0mAe+773V9a/990Pavl5/3jvn5LX/dXaLX7fkeHPbzCMaLpccL6Zu+/Y+644bMyYmv/lNMfvju8fkN7+pur31jnV3Hn9sn8fhWu8/us0xpABjbJfVq5fOOqPpdesdP2pNjifp/TB5ryfrJr+3B/Lafz+kO6Ls9JFet0/acovq4yePXbuvJPtdepyT3/ym6Bq/aYwbMyYmbblFzP747jFzp49UJxbT42rn8aQ6ITrAclO3fXv35O0+e/VatzoR+r73xsydPhIzd/pIXHrAfv3+bJLjUvpxymiuMaQA4y+aXeN7rvY4/tghrZ8+3iTv73qfxQ9833ur+2mjfSvZnuT4kzzmge97b9/30jA/F/Wnfb94iiFAORBDgAwRQ8SQiJ6ToIvOZwutThA2WKY6OXnUF+Opi86P2VP/rfrvS6ft330CdsJx1eXvPOG46m23HfXF7hOHqb1/dsky53x67+ptK8+e2z3Rst3bc39dymzLY8gxR+Y+piKa7Cfp935y21Df4yvPnlvdHxMnv/lNMfOjU+Law2a0fL1+30M9+/VAx46hWHu8aWYbknXrbdekLXv+i85TZ/W6feZHp3T/l65DeB1Ggvcfc2R7Y0gBxtgOk/fnuDFjhrR+veNH2msPm1F9T9cuc+m0/asTeZVKJbrGbxpTt3t7nPPpvfu8/9NWJyR7/p38Tj7w/TtUb0ues9F6T120dl9Mr/vURWt/93eN37TPa9WO40l1QnQIr3c1KtW8vsnrkh5D7euz8uy5ub8H22muMaQA4y+ag32f92f6/d/fZ/Hk9pkfndLwOZP9Ob1+sm69fWO4n4uG+5rY97NTDAHKgRgCZIgYIoYPI3iKAAAgAElEQVRE9JwEXXwBW2ilUonJ27y54TKTt3lz9+Tk0TPjqYsviNlTP17998qvndVzcrRTdfmZH90pusaPj6cuviBuO3pmzwnFx3s95oHvf1/3xORpc3rdPnW7beveztbZ8hhy7Mzcx1REk/0k/d6vd9uQfoZHz4wD3/++XhOeycRro8ce6nr1HqfRsSM5ZtQ6mOeoPd40sw3JupdOO6DP8pdOO6AnwO7T6/au8eO7J6wL8J4povcfO7O9MaQAY2yHA+0jA5kcKwZy8jZvjpVfO6vP+iu/dlac8+l9YtKWW9Zd584Tj++zTrL/JP9O9pn0/jTzozt1x8PP/3uvcaY/A6Qfq97v8uT4M9jXajjHk+qE6CBf7/RjJuvWG0PyGSb9Ot572pyeSd1tc3//tf39nWcMKcD4i2aj93l/x5L0/lb7/k8+i6ePLcnxIHnP9/ecyb5R+3s4ub32d3CrPhc185oM9Pz2/fYohgDlQAwBMkQMEUMiuk+Cnp53IVtockLUaJlkIuLhc74aT8+7MGbv0RNDjp0ZT8+7MKZuv110jR9fXb5r/PiYufNO8fS8C+O2Y3tiyB4f7/WYtZOxfSY5apZn62x1DHmg533A3ib7Sfq9fO5nPtV9wrz9di17nsWnnxLzpx8YU7ffrrr/HLjj+9q23tPz1u7X/R07Zu68U0ze5s1Vu8aPH/R+XY0hA7yv6m1Do3UfPuerUalUYtLELfs8RnK8Yl8faHMMyXt87XLRSV+uhsahrJ8cP7rGj++1LyXO3HmnuO4Lhw768W47dmbM3Hmn6r44bsyYWHTSl+s+Z7L/HLhj96Tf4tNP6fU46X2mdp3EZF+sty2197XzeJIc2wb7eqcfs9G6133h0D7HjuQxmvm5dKp5xpC8x15EG71X508/sNf+M2niln32t9r3//zpB0alUon50w+sLlP7Wb/ecya/Z8eNGVM9Z0hM9pn0Yzw9rz2fiwZ6TdLa97NTDAHKgRgCZIgYIoZE9JwEXXIxW2j3CdE2DZdJvkA9+ffsT0ztmfw4Op6+5OKYP31aVCqVWHTyibHo5BOr///pSy6O2449uvsk4xNTq+snyx+44/tj9iem9nHcmDHdJ0sFeH3KaMtjyJeOzn1MRTTZT9Lv/WR/mDRxy7Y856KTT6yGxmQfHOp6k7fZps5/SbpNdfnqpMYQX4v+TJ43Ob7057mf/XT1ODLYdQ/c8f3dk7tnnNbr3828ViPNB750dHtjSAHG2C6T/ebhc7/W9LrN7DPNmrzvp26/Xa/bk/06ec5xY8bUPValj2GTt9mm1+eDxGRfrPf8tfe183hSndQcYLkkCs+fPm3Q63aNH99rm5OrzPJ+32VhrjGkAOMvmsnv7+R3W8OfXc/nkPRn/9p96uFzv9brGJH8e+YuH62uU2//SD7fD+R1h3++z/a0+nORfb94iiFAORBDgAwRQ8SQiJ6ToPnz2EIrlUpMfss2/d4//+Dp3ROOH9ixetvsT+7RPeF43LHx9Px58fB553SfJO26c8zcdefomjC+uuxtx3V/OfHsT+5RvW3qO7bvniA675y6z3ngB3bsPlk64gu5vz5ltOUx5Lijcx9TEU32k/R7/+n582Lc2J5Ji7mnN1z/uiO+EJMmToxzP/eZeHr+vDj3c5+JSqVS/fdAzzvc9Sa/pU4MSR0ruiaM73UcGMprUc/keQd63GS5+QdPH/S61x3xheqxKvlZTJo4Mff3SpF94Lg2x5ACjLFdJr/r0u/Rej583jnRNWF83d+zg9ln0o4bOybGjR0z4HKVSqXucuPGjonJb9kmFs0+qde+Um9cye/+qe/Yvs8yyb5Y77nr3deu40l1UnOA17/ecXmgdWfuunP1s0qj16uM5hpDCjD+opl8bh7MPpF8Lk//Pq+3T6X38+RcYNHsk6r319s/Jk2c2BM2Jsbkt2zTx2Q/rz1mDPVzUSPt+8VTDAHKgRgCZIgYIoZEdJ8Erbn8ErbQSqUSk9+6Td37Fp1ycnViZclZZ1Rvn7PnJ6JSqcTtxx9bvW2Pd24fk7omRteE8XHUbrtUb7/9+O6Trjl7fiLWXH5JLDnrjKhUKrHHO7fvd5sWnXLygMtw6LY8hhx/TO5jKqLJfpK892tvT+8n9Zz81u4Jw3P3/WysufySmD9jesP9NXHaB7snRa4/8vBhrTeQg33cRq9Fo3Gnjy+1JseVcWPHxCPnn9vUul0TxkfXhPFx/ZGH93p9Wd8Hjj+mrTEk7/G10+R9OqlrYsPlkv0j/TuvmX0mbTLZ2GgfSH4P19uuPd65fYwbOybO3fez/T5Ocl+yjfX2oWRfrPf89e5r1/EkmdQczOPVPvdA6yav47QP7hhH7bZL92TxKSfn/r7LwjxjSN5jL6LJe7H2d2I9k+NS+v1eb59K9sn5M6bHHu/cPromjO/1OLX7R/LZfdzYMQNuZ6VSqXte0eznokba94unGAKUAzEEyBAxRAyJ6DkJumI+W2ilUomuCRNizl6f7OUe73xH9WRg/oyDe60zZ69Pdk+SfPm46m3zZxxcXX7RKbOrt9/+5eO6T7D2+mSsuWJ+nLvf5+o+Zq1dEyZ0nyx9dW7ur1HZbHkM+fKxuY+piCb7SfLeT3zkm+fFuLFj696XOO2DH6hOVj7yzfOqtyf7xR7vfEfdfSPZv7omTOh1+1DXG8jJb31Lw8ddc0X3sSF5/v7GW+8x08eXtLd/+bh+X7+B1l1zxfw4arddeyY/updNv77s6wNfPra9MaQAY2yn6X2k3nst+d05buzYXr87+zt+DGT68er9nl3y1bkxqWtiv7+H08eCcWPH1n2OJV+dW12mv9/TybgbvSaNXqtWHU+qk5r93J+Mt95xY6B111wxv+c/ApkQXRMmdMelArznsjDXGFKA8RfR5JgxqWtiw9+fyX42+a1v6bNuep965Jvn9fpdee5+n+v1WLX7R/K79ajddm24ncnj1T7XUD8X9ad9v3iKIUA5EEOADBFDxJCInpOgKy9nC00+8NfaNWFCTJv8wVh02il91pmz957dJw8nHl+9bcnZZ62dTE0te/uJx3ef3Oy9Z6y58vLqJMYjF57fcLuO2n23XuuxdbY+hnwp9zEV0WQ/qfceXnTaKdV9oWvChDhq991izt57xlG771a9fVJXV5/9L71esu7kt741Jr/1rdXbxo0d27L1BvKRC8+v7qvdkyZvjTl77xlz9t4zpk3+YK/nnDb5gwPu92uuvLy6TZO6uqrbmJhMliSP19+66WNTrcmxqlKpxB7vemfu75Oi+8CXv9TeGFKAMbbTRy48v/q+HDd2bEyb/MHqPjKpq6t6+/VHHdlrvUbHj4FM75PJfjn5rW/tsz/WW3ew+0f6+FXv/mTMzdzXjuNJ7WuQNv0azT90Rr/rNnr8+YfOqC537v775v5+y8pcY0gBxl9Uz91/3+rvyUldXb0+WyTHm2R/SP++7+94s8e73lldZ8nZZ/W6r3b/SJ63drlak32m9tgx1M9F/WnfL55iCFAOxBAgQ8QQMSSi5yTo6itIDsOWx5ATj8t9TEV0zj57dU8u7LNX3fsfufibce4B+8Xkt/U+MZ/8trfGuQfsF49c/M2m1pv0uq6Ys89eLV9vMC4645SY9qEPxqTXddUdy5Jzvjrox6rdvl6RdrMJsce73hm3n/Tlhuv2d39isp3XH31k7u+TovvAice1N4YUYIxZOP+wGbHHu97ZK+hNel1XHPWx3eruHwMdPwby9pO+HNM+9MHo2mxtQBg3dmzD/ScxWefcA/brd5lpH/pgd5T40Afr3p/si83et+bq1h5P+juWJK//tA99sN/Hq06INnj8Ry7+ZnW54RxDO81cY0gBxl9kl5zz1Zizz151f9cf9bHdYtEZp/RZp7/jzfzDZlTXrV0nvX80Wq6eyXFw/mEzet0+1M9F9bTvF08xBCgHYgiQIWKIGBLRcxJ0zZUkh2FbYkgBxkWy9bY9hhRgjCSbM9cYUoDxk2xeMQQoB2IIkCFiiBgS0X0S9My3ryY5DFseQ076cu5jItkeHzjpy22NIXmPj2Tz5hlD8h47yaEphgDlQAwBMkQMEUMiek6Crl1Achi2PIac/OXcx0SyPT5wcptjSAHGSLI5c40hBRg/yeYVQ4ByIIYAGSKGiCERPSdB13+H5DBseQyZdWLuYyLZHh+YdWJ7Y0gBxkiyOXONIQUYP8nmFUOAciCGABkihoghET0nQd+9luQwbEsMKcC4SLbetseQAoyRZHPmGkMKMH6SzSuGAOVADAEyRAwRQyK6T4L+dsP1JIdhq2PI0tkn5T4mku1x6eyT2hpD8h4fyebNM4bkPXaSQ1MMAcqBGAJkiBgihkT0nAR9/3skh2HLY8ick3MfE8n2uHTOye2NIQUYI8nmzDWGFGD8JJtXDAHKgRgCZIgYIoZE9JwE3XQDyWHY8hhyysm5j4lke1x6SptjSAHGSLI5c40hBRg/yeYVQ4ByIIYAGSKGiCERPSdBP7iR5DBseQw5dVbuYyLZHpeeOqu9MaQAYyTZnLnGkAKMn2TziiFAORBDgAwRQ8SQiO6ToGdvuZnkMGx1DFl26uzcx0SyPS47dXZbY0je4yPZvHnGkLzHTnJoiiFAORBDgAwRQ8SQiJ6ToB/+gOQwbHkMOW1O7mMi2R6XnTanvTGkAGMk2Zy5xpACjJ9k84ohQDkQQ4AMEUPEkIiek6DbbiU5DFseQ04/JfcxkWyPy04/pb0xpABjJNmcucaQAoyfZPOKIUA5EEOADBFDxJCInpOgH/2Q5DBseQw545Tcx0SyPS47o80xpABjJNmcucaQAoyfZPOKIUA5EEOADBFDxJCInpOg/7yd5DBseQw589Tcx0SyPS4789T2xpACjJFkc+YaQwowfpLNK4YA5UAMATJEDBFDIrpPgv73Jz8mOQxbH0NOy31MJNvjsjNPa2sMyXt8JJs3zxiS99hJDk0xBCgHYgiQIWKIGBLRcxL00/8kOQxbHkPmnp77mEi2x2VzT29vDCnAGEk2Z64xpADjJ9m8YghQDsQQIEPEEDEkouck6Gd3kByGLY8hXzkj9zGRbI/LvnJGe2NIAcZIsjlzjSEFGD/J5hVDgHIghgAZIoaIIRE9J0ELf0ZyGLY8hpx1Zu5jItkel511ZntjSAHGSLI5c40hBRg/yeYVQ4ByIIYAGSKGiCER3SdBz935C5LDsOUx5Ktzcx8Tyfa47Ktz2xpD8h4fyebNM4bkPXaSQ1MMAcqBGAJkiBgihkT0nAT98k6Sw7DlMeTsr+Q+JpLtcdnZX2lvDCnAGEk2Z64xpADjJ9m8YghQDsQQIEPEEDEkouck6FeLSA7D1seQs3IfE8n2uOzss9obQwowRpLNmWsMKcD4STavGAKUAzEEyBAxRAyJ6DkJuutXJIdhy2PIOWflPiaS7XHZOW2OIQUYI8nmzDWGFGD8JJtXDAHKgRgCZIgYIoZE9JwE/dddJIdh62PI2bmPiWR7XHbO2e2NIQUYI8nmzDWGFGD8JJtXDAHKgRgCZIgYIoZEdJ8E/X/33E1yGLY6hvzu3LNzHxPJ9vi7c9sbQ/IeH8nmzTOG5D12kkNTDAHKgRgCZIgYIoZEdJ8EkRy+rWL5dxbkPhaS7bWdMYRkZ5oHeY+Z5PAE0PmIIUCGiCFiCAAAAAAAAIDsEUOADBFDxBAAAAAAAAAA2SOGABkihoghAAAAAAAAALJHDAEyRAwRQwAAAAAAAABkjxgCZIgYIoYAAAAAAAAAyB4xBMgQMUQMAQAAAAAAAJA9YgiQIWKIGAIAAAAAAAAge8QQIEPEEDEEAAAAAAAAQPaIIUCGiCFiCAAAAAAAAIDsEUOADBFDxBAAAAAAAAAA2SOGABkihoghAAAAAAAAALJHDAEyRAwRQwAAAAAAAABkjxgCZIgYIoYAAAAAAAAAyB4xBMgQMUQMAQAAAAAAAJA9YgiQIWKIGAIAAAAAAAAge8QQIEPEEDEEAAAAAAAAQPaIIUCGiCFiCAAAAAAAAIDsEUOADBFDxBAAAAAAAAAA2SOGABkihoghAAAAAAAAALJHDAEyRAzp7Bjyt9X3x58fviUeW3xerFw4M5beuifb4PKfzohV95wZTzx0bTz/v09k+jN+4fm/xZrH747Hl14WKxfOjAd/tG/ur8dINc/3AQAAAAAAKB9iCJAhYkhnxpAXnv9bPL70slh+xyHx+OKz4qnll8dzf7o1Ys09bIPPP/mTWPPwgnjy/q/H8jsOjseXXpbJz/lvq++PlQuPjFV3nxR//t1F8dyfbo0X/rIo99djpJrX+wAAAAAAAJQTMQTIEDGk82LIc08/HCsXzow//uZUE+M5+cffnBIrFx4Zzz39cFt+xknsWvmLw+PZVTfkPl7m8z4AAAAAAADlRgwBMkQM6awY8sLzf4uVC2fGU8svz30ieKT77Kob4sEf7deWn/OTD30nVt19ktjVAbbzfQAAAAAAAMqNGAJkiBjSWTHkyYe+E48vPiv3CWB2+8ffnBKr7pnb0p/xc08/HMvvOEQI6SDb8T4AAAAAAADlRwwBMkQM6ZwY8tzTD8fKXxxhkrxAvvCXRbH8joNb+mXaKxfOjDUPL8h9bMz3fQAAAAAAAMqPGAJkiBjSOTHkzw/fEo8v/mruE7/s7ZP3nxdPPHRtS37Gz//vE7H8joNzHxPzfR8AAAAAAICRgRgCZIgY0jkxZNU9Z7pioICueXhBrLrnzJb8jNc8fnesuvvk3MfEfN8HAAAAAABgZCCGABkihnRODFn+0xnx/JM/yX3Sl7194S+L4sEf7duSn3H31T++E6YTbeX7AAAAAAAAjAzEECBDxJDOiSFLb90z9wlf1nfprXu25Gf82OJvxFPLL899PMz3fQAAAAAAAEYGYgiQIWKIGMLiTIKLIZ2tGAIAAAAAAJpBDAEyRAwRQ1icSXAxpLMVQwAAAAAAQDOIIUCGiCFiCIszCS6GdLZiCAAAAAAAaAYxBMgQMUQMYXEmwcWQzlYMAQAAAAAAzSCGABkihoghLM4kuBjS2YohAAAAAACgGcQQIEPEEDGExZkEF0M6WzEEAAAAAAA0gxgCZIgYIoawOJPgYkhnK4YAAAAAAIBmEEOADBFDxBAWZxJcDOlsxRAAAAAAANAMYgiQIWKIGMLiTIKLIZ2tGAIAAAAAAJpBDAEyRAwRQ1icSXAxpLMVQwAAAAAAQDOIIUCGiCFiCIszCS6GdLZiCAAAAAAAaAYxBMgQMUQMYXEmwcWQzlYMKQePrXwiFv/id/GfV/8ybjj/xyRJkmSu/viqRbH4F7+Lx1Y+kfdHZQBtQAwBMkQMEUNizT1RqVRiwfzTe9228PZLolKp9Fqm1hnTPlG9f8H80/vcFmvuiSmT3x2VSiUW3n5J9bYVS26s+5xpt+p6bb/3N7pvoO0s8iR4EWNI8rNK3KrrtU293lm/b/JUDOls/v7c8/GTBb+Kq0//Qdz6Hwvj51f/Nu66YSlJkiSZqz+76r/jBxf+Iq4+7eb4z6t/FX9/7vm8PzoDaCFiCJAhYogYkkxYDyaG1C6zVddrq5PYC+afHlt1vbbXOsl6W3W9ttek9tw5X4gpk9/dMFIMJ4Y02s4iT4IXLYYk74Han106iNTeX/vzyfp9k6diSOey5s9/i8tn3xA//I87Y/mdfyJJkiQL6a0X3xmXz7ohnl79TN4foQG0CDEEyBAxRAzpb8J6MDEkWWbFkhurk9pTJr+7OoG98PZLYsrkd/eZ1N6q67XV/8q/v21qZQxJb2eRJ8GLFkO26nptzJ3zhbq3Jz/PejFkxrRPVNfL+n2Tp2JI53LLJT+LH13269xPbkmSJMmB/NGlv44fzPtZ3h+hAbQIMQTIEDFEDBlowrrRMunJ8GRSe+6cL1QnwpP/n57UXrHkxpgy+d3VSfOhBI9mY0h/k/ZFmwQvUgxJosNAr1m9ZdK3Zf2+yVMxpDO5/5fL4ztn3Zb7SS1JkiQ5WL8994dx/y+X5/1RGkALEEOADBFDxJD+JqwHG0OSMJFMaif/VX+suaf6X/unJ7XTk94L5p/e7588anUMabROUSbBixhDBrqapt53gqSvJsn6fZOnYkhn8uMrF8XPr/7v3E9oSZIkycH686v/O3585aK8P0oDaAFiCJAhYogY0l8oGOqVIclt6f9NT2onX4yddrDbNJj7XBnSOod6ZUgzP49Wv2/yVAzpTK454wfx37csz/2EliRJkhys/33L8rjqtJvy/igNoAWIIUCGiCFiSDLpXDthnZ6k7m9SOx1M0stPmfzu6pddpye1611t0F/YaMd3hhR9ErxoMST5Oda7Pf0F6c3GkHa+b/JUDOlMLph5Te4nsyRJkmSzXjDzmrw/SgNoAWIIkCFiiBgSa7r/BFFtLKj98ux6k9rpZdKT2snjJfclk9rpie7EGdM+UfdPHrUyhvT3ReBFmwQvWgxJokU6diTf5ZF+vZuNIe183+SpGNKZiCEkSZLsRMUQoByIIUCGiCFiSHpyOf0niGonmgf6boj0pHbtJHoyqV0vSiyYf3rdqza26nptn+dLtqnRfQNtZ5EnwYsWQ9I/y8R0CEle74FiSJbvmzwVQzoTMYQkSZKdqBgClAMxBMgQMUQMYXEmwYsYQ5j9+wDZIoaQJEmyExVDgHIghgAZIoaIISzOJLgY0tmKIZ2JGEKSJMlOVAwByoEYAmSIGCKGsDiT4GJIZyuGdCZiCEmSJDtRMQQoB2IIkCFiiBjC4kyCiyGdrRjSmYghJEmS7ETFEKAciCFAhoghYgiLMwkuhnS2YkhnIoaQJEmyExVDgHIghgAZIoaIISzOJLgY0tmKIZ2JGEKSvb3j2l9HpVKpusVrJvZZJn1/pVLpdd8Wr5kY58y6sOnnSUzWHezjkORIVQwpD7udvzwq0+/p5fQrH2lq+f6WedXRi5vahoXLn4lXHb244WPPuvmxXvfPuvmxuts1f9HqXustXP5Mr/t3O395RETMX7S6z3hqXbj8mUGNoxMRQ4AMEUPEEBZnElwM6WzFkM5EDCHJtS644MaoVCqx4IIbq7cdM+OEXkFki9dMjGNmnNDr/nQQaTaG3HHtr+veL4aQZGPFkM6nNg7Us5Z6IaReMGg2hrzq6MXVZWtjSG3U2Pa0pYOKIbVBZ/qVjww5hpQ5iIghQIaIIWIIizMJLoZ0tmJIZyKGkORaa0NH+vYFF9zYb8AYyhUdYghJDk8xpPNJR4c06WiQBIOI3vEkCRARUXfZZmJI8rjJ+rUxJP246ecbKIbUPndtRKkXQ+oFj/62oyyIIUCGiCFiCIszCS6GdLZiSGcihpBkt0mcSF8VUs8d3rljr/hRqxhCktkohnQ26T81VS8AbHva0j6T/+kYkr5aI4kQ2562tM9tg4khybYkUSOJIUm8SD9Gsmw6bNTGkOQqk/TY0tuerDvYGFK7fNkQQ4AMEUPEEBZnElwM6WzFkM5EDCHJbgeKE2nPmXVh3e/5WH7n8L4zZId37tj045DkSFUM6WzqBYzB0OjKi3qPP5gYkv6+kIi1MWS385f3iRrJsumYUy+GpJeLWBtRdjt/eVMxJB1RGn2PSicjhgAZIoaIISzOJLgY0tmKIZ2JGEKSax3MlSG11n7PSH8R41Mf37caPT718X1dGUKSw1QM6WyGerVDf9+vkf6zWRHNxZD094Uk/062LXmcJESk40ijGJK+giR936ybH2sYQ5r5/pSyIIYAGSKGiCEsziS4GNLZiiGdiRhCkmvd4Z071v3OkB3euWOcM+vCOGfWhb2u3khMhwt/Josks1EM6WyG+6efar9/Y6jfGVL7fSERvWNIEiq2PW1p9f8nj9kohqTvT///hcufaTqG1IaesiGGABkihoghLM4kuBjS2YohnYkYQpJrrb3KY/mdf4pjZpwQW7xmYvXftX8WK/mTWUnUEENIMhvFkM5mqH8mqx7pcFD756wGiiG13xcS0TuGpB+/9iqRgWJIOnqkxzqYP5PV35fIlxExBMgQMUQMYXEmwcWQzlYM6UzEEJLsbRJEEtMhJLH2uz7SQWOL10zsc/+nPr5vn8cYTAwZzOOQ5EhVDOlsBvoC9eS7NdIkgaA2cNT7YvXBxpDa7wuJ6BtDkmVqn2OgGJIeYzqiDPY7Q9LPW+arQ8QQIEPEEDGExZkEF0M6WzGkMxFDSJIk2YmKIZ1PEh1qvw8jfVVEOoiko0H6y8TTyzd7ZUjt94WktyuJFbVRI2GgGJKONOmI0swXqKdfo3rRqAyIIUCGiCFiCIszCS6GdLZiSGcihpAkSbITFUM6n9pYMJgvDa/3XSGNvjOkkfW+LySibwxJb2d62YFiSPqx0rc1E0PS97XiT4oVETEEyBAxRAxhcSbBxZDOVgzpTMQQkiRJdqJiSHmoFy4afU9G+kqQeleK9PeY9b6YvN6foKqNIRFrA0Z62cHEkGRb6z3WYGJI7VjK+OeyxBAgQ8QQMYTFmQQXQzpbMaQzEUNIkiTZiYohQDkQQ4AMyTKGLFiwT68vQJw796N9lqn9ksTa+1esOCYqlUosWLBPr9u32uoVfW4rWwxZ/tMZ8fyTP8l9wpe9feEvi+LBH+3bkp/x40sviz//7qLcx8R83wfIFjGEJEmSnagYApQDMQTIkKxiSBJCVqw4pnpbpVKJGTPeVf33Vlu9olcgmTv3o32CyNy5H40pU97Qa72REkNW/eYrsebhBblP+rK3z666IR751Qkt+RmvefzuWHXXibmPifm+D5AtYghJkiQ7UTEEKAdiCJAhWcWQSqUSCxce0uu25CqPFSuO6fX/a9dLR46ttnpFddmRFkOeeOjaePL+83Kf9GVv//y7i+LxpZe15Gf8wvN/6766oADjYn7vA2SLGEKSJMlOVAwByoEYAmRIFjFk4cJD6v7Jq9qIMWXKG+r+Cax0PJky5Q0RcWbMmPGuPpGk7DHkb6vvj+V3HAOo2ZcAACAASURBVJz7pC/X+sJfFsUjvzw21jx+d8t+zst/OiOe+9OtuY+N+b4PkB1iCEmSJDtRMQQoB2IIkCF5x5ApU97Q609j1X6vSDpwzJ370eqyCxbs0+dPbJU9hkR0/6msx+/9Su6Tv+z2yfvPi1X3nNnSn/HfVt8fD/7oc7mPjfm+D5AdYghJkiQ7UTEEKAdiCJAheceQRhEjWS/581rJlSP1vmB9pMSQF57/mysHCuJzf7o1lt9xSLzw/N9a/nNe9ZuvxKq7Tsh9jMz3fYBsEENIkiTZiYohQDkQQ4AMyfI7Q2pjRfp7QhYs2Kf6J7DqxZJ63ymSDiAjJYZEJFcO7BtP3v/13CeCR6Iv/GVRPL74rFh+xyFt+7NILzz/t1i58KhY+YsvxPNP/iT3MTOf9wGyQQwhSZJkJyqGAOVADAEyJKsYkvz5q3TMqFQqvf7UVW0wSa8zd+5H+8SSGTPeVV1/JMWQiO7J8scWnxcrf3F4/Pl3F8Wzq27IfXK4zL7wl0Xx3J9ujT//7qJY+YvD45FfnxTP/+8Tbf85//nhW2LprXvGk/d/PZ5ddUO88JdFub8WI9m83gdoL2IISZIkO1ExBCgHYgiQIVnFkIi1f/YqMf1dIekgkjaJJ1tt9Yo+yyexJLm/dt10aClbDElY8/jd8fjSy+ORX50QS2/dM5bfcTDb4iGxcuHMeHzpZfHXVT/N9Gf83NMPxxMPXRuP/OqEePBH+8byOw4pwOsxUs3vfYD2IYaQJEmyExVDgHIghgAZkmUMKaN5x5Banv/fJ9gGi/R9EHm/FiPZIr0P0DrEEJIkSXaiYghQDsQQIEPEkHLFEABAc1x28vfivh8/kvvJLEmSJDlY7/vxI3HZSd/L+6M0gBYghgAZIoaIIQAwkvnBvJ/Fouvuy/2EliRJkhysi667L2684I68P0oDaAFiCJAhYogYAgAjmbtuWxK3XHxn7ie0JEmS5GC95aKF8aub7837ozSAFiCGABkihoghADCS+ftzz8cVs2+IX333/txPakmSJMmB/NV374/LZ90Qf3/u+bw/SgNoAWIIkCFiiBgCACOd3y/+Q1x5yk1x1w1Lcz+5JUmSJPvzrhuWxpWn3BQrlvy/vD9CA2gRYgiQIWKIGAIAiHjovx+J+Sd+N269+M64+/vL4nc/ezT3k12SJEnydz97NO7+/rL44X8sivknfjce/K+VeX90BtBCxBAgQ8QQMQQA0M1zf/v/4ufX3x3Xfe22uOiYb8f8E79LkiRJ5upFx3w7rvvabfHT79wV//vMc3l/ZAbQYsQQIEPEEDEEAFCfZ9c8R5IkSeYqgHIjhgAZIoaIIQAAAAAAAACyRwwBMkQMEUMAAAAAAAAAZI8YAmSIGCKGAAAAAAAAAMgeMQTIEDFEDAEAAAAAAACQPWIIkCFiiBgCAAAAAAAAIHvEECBDxBAxBAAAAAAAAED2iCFAhoghYggAAAAAAACA7BFDgAwRQ8QQAAAAAAAAANkjhgAZIoaIIQAAAAAAAACyRwwBMkQMEUMAAAAAAAAAZI8YAmSIGCKGAAAAAAAAAMgeMQTIEDFEDAEAAAAAAACQPWIIkCFiiBgCAAAAAAAAIHvEECBDxJDOjSH/9/f/i59ee1dcdfpNccHMa0iSJEmSZIm96vSb4ufX3x3/9/f/y20uAkBrEUOADBFDOjOG/N/f/y+uPO3GuO2yhfHAot/HHx74E0mSJEmSLLEPLPp9/HD+wrjytBsFEaAkiCFAhoghnRlDfnrtXfHD+Qtz/yBGkiRJkiSz9YfzF8ZPr70rl/kIAK1FDAEyRAzpzBhy1ek3uSKEJEmSJMkR6AOLfh9XnnZTLvMRAFqLGAJkiBjSmTHkgpnX5P7hiyRJkiRJ5uMFM6/JZT4CQGsRQ4AMEUPEEJIkSZIk2VmKIUA5EEOADBFDxBCSJJmvC2//dVQqlapbbj6xzzLp+yuVSq/7ttx8YnzjrAvrPnbteokLb/917uMmSZJDVwwByoEYAmSIGCKGkCTJ/Lz+yhujUqnE9VfeWL3tuCNP6BVEttx8Yhx35Am97k8HkYFiSO19n91733j/e3bMfewkSXLoiiFAORBDgAwRQ8QQkiSZn7WhI3379VfeWL1qpPZKjnTkaDaGJAEm77GTJMmhK4YA5UAMATJEDBFDSJJkPiahI31VSD3f/54d60aNRFeGkCQ58hRDgHIghgAZIoaIISRJMh/7u+qjnt8468Je3/mRDhxD+c6QvMdOkiSHpxgClAMxBMgQMUQMIUmS+TmYK0Nqrf2ekcFeGZLEl/6WJUmSnaMYApQDMQTIEDFEDCFJkvn5/vfsWPc7Q97/nh3jG2ddGN8468K6f9IqHUCa+TNZyRUmg7kahSRJFlcxBCgHYgiQIWKIGEKSJPOz9iqPPzzwpzjuyBNiy80nVv89UNBo9jtD3v+eHX1nCEmSHa4YApQDMQTIEDFEDCFJkvmaBJHEdAhJrP3Oj/SVHVtuPrHP/Z/de9/qerUxJPlzWfWuSCFJkp2hGAKUAzEEyBAxRAwhSZIkSZKdpRgClAMxBMgQMUQMIUmSJEmSnaUYApQDMQTIEDFEDCFJkiRJkp2lGAKUAzEEyBAxRAwhSZIkSZKdpRgClAMxBMgQMUQMIUmSJEmSnaUYApQDMQTIEDFEDCFJkiRJkp2lGAKUAzEEyBAxRAwhSZIkSZKdpRgClAMxBMgQMaQzY8jVZ9wc9y1cnvuHL5IkSZIkma33LVweV59xcy7zEQBaixgCZIgY0pkx5M7v/yZ+8B8/y/0DGEmSJEmSzNabL/5p3Pn93+QyHwGgtYghQIaIIZ0ZQyIirj37h3HThXfEb3+yLJb/5v+RJEmSJMkS+9s7fhc3XXRHfOert+Y2FwGgtYghQIaIIZ0bQyIifn3LvXHdObfFpSdcT5IkSZIkS+z1594ev7z5t7nOQwBoLWIIkCFiSGfHEAAAAAAAAACdiRgCZIgYIoYAAAAAAAAAyB4xBMgQMUQMAQAAAAAAAJA9YgiQIWKIGAIAAAAAAAAge8QQIEPEEDEEAAAAAAAAQPaIIUCGiCFiCAAAAAAAAIDsEUOADBFDxBAAAAAAAAAA2SOGABkihoghAAAAAAAAALJHDAEyRAwRQwAAAAAAAABkjxgCZIgYIoYAAAAAAAAAyB4xBMgQMUQMAQAAAAAAAJA9YgiQIWKIGAIAAAAAAAAge8QQIEPEEDEEAAAAAAAAQPaIIUCGiCFiCAAAAAAAAIDsEUOADBFD8o8h06dPJ0mSJEmSbEoAnY8YAmSIGFKMGPLss8+SJEmSJEkOSjEEKAdiCJAhYogYQpIkSZIkO0sxBCgHYgiQIWKIGEKSJEmSJDtLMQQoB2IIkCFiiBhCkiRJkiQ7SzEEKAdiCJAhYogYQpIkSZIkO0sxBCgHYgiQIWKIGEKSJEmSJDtLMQQoB2IIkCFiiBhCkiRJkiQ7SzEEKAdiCJAhYogYQpIkSZIkO0sxBCgHYgiQIWKIGEKSJEmSJDtLMQQoB2IIkCFiiBhCkiRJkiQ7SzEEKAdiCJAhYogYQpIkSZIkO0sxBCgHYgiQIWKIGEKSJEmSJDtLMQQoB2IIkCFiiBhCkiRJkiQ7SzEEKAdiCJAhYogYQpIkSZIkO0sxBCgHYgiQIWKIGEKSJEmSJDtLMQQoB2IIkCFiiBhCkiRJkiQ7SzEEKAdiCJAhYogYQpIkSZIkO0sxBCgHYgiQIWKIGEKSJEmSJDtLMQQoB2IIkCFiiBhCkiRJkiQ7SzEEKAdiCJAhYogY0mqf+esf43+WXBB/uPXD8fsFr4kHL9swls2rkGRbffCyDeP3CzaPP9z64fifJRfEM3/9YxuPc4/F6ge/Hatu/7dYsWBiPDh/o9zHT7J4Lr9yfPzhpvfFE/ddHM/89bHcP6M5fpGd64OXjYkV394qVv14z3jivotzP5awGIohQDkQQ4AMEUPEkFb6xAPz46ErXhKPfu/V8dSPXxV/X/S6ePHuN0T85o0k2VZfvPsN8fdFr4unfvyqePSGLeOhK14STzwwv+XHub88fFssv/IV8cgVY+PPV1TiuSsr8eJVlYirSbK3z19ViWe+VYnHvrVxLJtXyX0C0/GL7FxfvKp7n/3zFZV45FsvjRXXbB5/ffRXuZ//MV/FEKAcVPLeAGAkIYYMTzGk22f++sdY9Z97xcoF4+PZn24ecc/WJJmrz/5081h5zbhY9eOpLblK5Jm/PhZ//NlBsfLKl8UzV46KuIYkB+9zV42KlZdvFKtu/3jmV4k4fpHl87mrRsXyyzeOR39xaO7ngsxPMQQoB2IIkCFiiBgyXJ/56x/joasmxP/ctFnEf72BJAvl/9y0WSy/avywgsgzf30sVnzn9fH4tzaIF68ZHbGAJIfmk1eMigcvGxNPP7E0o89pjl9kmX3sivVjxbe3yv2ckPkohgDlQAwBMkQMEUOG66r/3EsIIVlo/+emzWLVj6cO+Tj3x58dFI9/a4PcJzxIlsM/f2tUPPy9t2fyOc3xiyy/qy5fzxUiI1QxBCgHYgiQIWKIGDIcn3hgfqy85uURd7+eJAvtyqvHDek7RFY/+O34/eVj4sUF60R8myRb48rL1m/7d4g4fpEjwxcXrBO/v3yM7xAZgYohQDkQQ4AMEUPEkKH6zF//GA9dsUk8e8drcp/kJMmBfPaO18RD33ppU38u65m/PhYrrn51PHv16NwnOkiWyxcXrBMPzt+obX8uy/GLHFk+e/XoWH7l+NzPEZmtYghQDsQQIEPEEDFkqP7Pkgvi0e++KuKufyLJjvDR618W/7PkgkEf51Y/+O1YddVLI76zLkm23Mev3DAe/++vtOVzmuMXOfJceflGbb/ijMVSDAHKgRgCZIgYIoYM1T/c8oF46rYJEb/eiiQ7wqdumxB/uPXDgz/O3fz+eOqqdSKuXY8kW+6z16wbD162cXs+pzl+kSPOp65aJ1bd/vHczxOZnWIIUA7EECBDxBAxZKj+/prXxN9/vnnuk5skOVj//vPN4/dXbzbo49yKb0+M5xasm/vkBsly+uJ31osHL9uoLZ/THL/Ikeez16wbD3/3bbmfJzI7xRCgHIghQIaIIWLIUH1w/obx4p0TI371OpLsCF+8c2I8OH/DQR/nln/r5fH8d9aLuG59kmyLD87fMJ7562Mt/5zm+EWOPF+8dv22BVYWUzEEKAdiCJAhYogYMlSXzavkPrFJks26bF6lueNcASY3SJbX5Zdv3JYvUXf8IkeeYsjIUwwByoEYAmSIGCKGDNVl8yoRv+wiyY6y6Rhy/QYk2TbbGkMKMD6S2fnidRuIISNMMQQoB2IIkCFiiBgyVMUQkp2oGEKySIohJFulGDLyFEOAciCGABkihoghQ3XZvErEookk2VE2HUO+uyFJts3lV7QxhhRgfCSz88XrxZCRphgClINK3hsAjCTEkOE54mPInVuSZEcphpAskmIIyVYphow8xRCgHIghQIaIIcNTDNmSJDvKpmPI9zYiybbZ1hhSgPGRzM4Xv7uhGDLCFEOAciCGABkihoghQ3XZvErEwi1IsqNsOobcMIYk22ZbY0gBxkcyO1/83kZiyAhTDAHKgRgCZIgYIoYMVTGEZCcqhpAskmIIyVYphow8xRCgHIghQIaIIWLIUF02rxLxi81JsqNsOoZ8fyxJts22xpACjI9kdr54wxgxZIQphgDlQAwBMkQMEUOG6rJ5lYifv5YkO0oxhGSRFENItkoxZOQphgDlQAwBMkQMEUOGqhhCshNtOobcuDFJts22xpACjI9kdr74/bFiyAhTDAHKgRgCZIgYIoYM1WXzKhE/ew1JdpRNx5CbNiHJtrn8ik3aF0MKMD6S2fnijRuLISNMMQQoB2IIkCFiiBgyVMUQkp2oGEKySIohJFulGDLyFEOAciCGABkihoghQ3XZvErET1/NDnbheZtGpVKJKdtv0HC5BSe+LKZsv0G8bJPRUalUolKpxHZbrxdzD35JrL7xlQM+x4yPjY2tXr1udd2tXr1uzPjY2Fh43qYN111xzWZx/Kc3ju22Xq+67ss2GR17fWCjWHDiy1r2GtRu38s2GR1Ttt8gLjrypQOOj51n0zHk5pcwJxccvVFMefu68bKNR6099rx+nZi734ax+ppN6q6TLNefW71qdMzYef1YOHdsv8+7cO7YmLHz+rHVq0YPar3j99wgKpVKzNh5/X4fM1mmUqnEgqM36ne55DlvOXlMS1/HvXZYr9fruNWrRsdeO6zXcFuYjW2NIQUY30h3qPvflLev/VzS6NiSeO95Y3sd6wbapsEcj+q5cO7Y2GuH9eoeH1fM2zj313uk++KNm4ghI0wxBCgHYgiQIWKIGDJUxZDOd6AYcu8l43tFgu22Xi+mbL9Bnzhxy5kvr7v+8Z/eeMCJyRkfG1t33QUnvqxXfKnndluvN+RYseKazWLK9hv0GseU7TeIKdtv0CeM3HvJ+Nx/VmydYkjxvfe8sb0m2rZ7/Tox5e3rxnavX2ftvrnxqLrBYKBjTtp6k4DpaNHvcatmYvKWk8dUJwT7G1N62/ub2Fx9zSbVZfqLPc24cO7YPhOWU96+bt3A1Irn49AUQ8rpcPe/dAx52cajBny+2mNXo2XTjz3l7esOajyrr9mk13rp8aSfd+5+G+b+2o9kxZCRpxgClAMxBMgQMUQMGarL5lUi7ngVO9iFX3/F2hhSc9+98zatxoi9PrBRrLh6Qq/7V39/s5ix+5jqye+98zbtdf8tZ7x87Ynx9E16rb/i6gkxd/omve5Pr7vi6gm9njv92Ku/v1ksOGFc9f562z6Qq7+/WXX97bZeL2454+V9lllx9YTY6wMbVYNI7fjZuTYdQ37wUmbovd/YuDpRuNcO68WKSzbpdf/qBS+JGTuvv/bY842Ne92f3L7wK2P7ffwkTLxs41GxesFLqvfdMmvtf1k9d/8Nez33iks2ibn7b9jr/vQ2VSNG6vFq70+ed6tXja67bcnzb/f6dYb9Oi78ytqx7LXDen1ep2SZZJta8Zwcmm2NIQUY30i0FftfEhmS4+Ets+of0xLT4aVS6f9nv+KSTaoRJFmn9jhb6+oFL+m1rfWOrxcduvZqk4sO3Sj3n8FI9cWbXiKGjDDFEKAciCFAhoghYshQFUM630YxZKtXd5/0zth9TMPHSIJB7WMkt9eGjrQXffGl1dhQ7/ZGoePeeZv2G2IGMrkiZLut14vV399sUOMb6HVg5yiGFNtkcm7Gzus3XG6vHdZb+181p24fKIbED7on9pIJxvSkXfKY6dBRazLh97KNR/W6PZkorDdhueCYMdXHTSY4602OJv9ld6PnH4zp8Q30Oq5esPZPcy04ZkzuP/+RqBhSLlu1/yXHiiT+Nnqse7+xca/g2iiGJFF37v4bVo85x++5QcPtTLZhu9evUzf4JqaPj42WY/sUQ0aeYghQDsQQIEPEEDFkqC6bV4n4ySvZwS78+svXRofU7QtOGNf9Xy+/ep0BH2PFVeNjq1evEzN2HxOrb5hQvT0JDgu//vJ+1119w4RqDEmvm1w1Mnf6Jg2fO/lzXY2eo9Z7/2NtRFlx1fhBLb/Vq9cZcFvYOTYdQ24Zx4xccGzqz00NsOyKS7snEWfsskGs/vZLq7evjSEbN1w/mWicu/9GfW5rtO7qb7907WRf6nmP32vDPo+XOGOX7uPhvedvEnP3754svOiwMX2WSyYy08+fbFPy+qQnO/d633p1t/Wiwwb/OibLb/f6dbpDTgHeByPNtsaQAoxvpNmq/S/Z95Mrxl628ah+HyM5/iTPnRwz6pnEl3vP3yTuPX+TAbd1xaVrr3xbcelLBhzPdq9fJ/Z633px7/mb5P6zGIm+ePNL///27je2iTvP47ghIYTEceIkQMNCl2sW7h7eCWulvdO2fUYXwp5upb2UqqpaoFER7ZVTtwLSJ7Q9dM2WbistdIOi419Cw//SpYFS2t2yhmPbcqvQVYloCGyVwAJ1D04IVa1kvvcg/Mbjicf2jO0Zz8z7I70e1B7PH6f+Cf8+nhnKkIChDPFPOnr/IqGOM9Ly/NkJz8WHb0mo44yEOs7I1lOJku7H+sNXtG0R50IZQoiDoQyhDLFrqCck8sFMeFj8jbtlSKwq7fGFsfFfAHY+Umt73e0PVtteR/fqu5eUmT+l6Mfc+cj4pEL7g9Wuv/9wh+Uy5EgUDlm4YLzg7Gyvtr0OrQx5tS6vbXUtm6Y91n5/le3tD7w4/svshQumTHiutWXy+ETmkajEX627W2RUme672XuiXad/QfrNmI3HqgqT7qdrXP+bIreSliFlcHxBU6zPn/rsx1+t08amgRfDGZdtbZksrS2TtfHFOI4o6vnWlslpr8227q5l01KX8iqD9xfZJd9toAwJGMoQ/4QyJNihDCHEwVCGUIbYRRnifWZliPoiPbChoeB1q/X3v1AviYPT83pt4uB07Z4erbMqpHt1REZ6m4tyzLH545ML3asjrr//cAdlSPnSxh6TSTkr68hWhiR2N2hlQv+aWu1x/UTiwgVTpH9NrSR2N+S13cTuhoyTkIObIhPKD7Vt/XJq28YyRU2IGidXE7sbtAlS/br1+zG4KeL63xS5UYb4RzE/f/oypH9NrWlRq8aYzvbqnGWIOktNP5aos0kyFbT6/SikpIZzKEOChzLEP6EMCXYoQwhxMJQhlCF2DfWERI7PgIfFX4+myhDd49pk4uvRgtbf3xlJ+/WyKjdWLpkm/Z0RSRxoNn3t4JZG7b4lSjQ8SdofrJbuZ+tkZGeTrX0q1rHBuyyXIUcb4RDt87kxUrJ1DLxUJ7F5qRsTJ/ZE057vXxueOG7dvRxX/9rwhOX11HoHN9drj3U/Mz6J2f1MrfaYKjH0+9i1rGbCcnK0UZuIXLl46oTtxTdGUpfPMTwWCvH/rleUtAwpg+MLkmJ+/rQyZGNEEnuiqTM6DMupsWNwc33W7Sf2pIrYkW0N2uMj21IFjv5x4350Latx/f1FbsmBKGVIwFCG+Cd2yhD948qCDefSXqseV+s3bqPl+bNprzWWIQs2nNNeb9zXUMcZiQ/fmrCt9YeviEh6saLfDxX98/p1qmUyHZ9fQxlCiIOhDKEMsYsyxPtKXYbI8RkysrNJup+tk9j8yrTJRTWB17UibPraxIFm6e+MaJfcMlq5ZFrWQiWTXMemLhGWCQWKP1CGlK9iliG5RMOTTLczsq1Bup+p1cqNCeOWyaRg58PTTIsP/SSjKkg6H56mPaYmHPVFiv7x/rXhrMer/jufydhs74vb/w8EEWWIfxTz86cvQ+RoaiwxjhGxeZVaSZJt+/1r1U3WKyc8l63woAzxFsqQ4KEM8U/slCHGokBZsmk46zKqbNAXIZno90tfsqiCRF98bD2VSHud/r+NspUlqmDJ9np9AeOXUIYQ4mAoQyhD7BrqCYm8Px0eFv9VQ6oM0T2uTUj+qqGo20vsb5KB/6iXzqU1aWd9GLefbX+7VtSmFSvR8CRJ7G/Kex9yHVvWMqTI7wfcYbkMea8JDtE+a6/VF7wOM7H5lbKyrXq8nMhjfYm9jTLwcp10PjxNWlt049aCKROWjb82fnP1lW3VafvT2lKRttzgm/XavuiXi4YnTVinNiFq8p5oE5+GfdA/ZuU9cvv/gSAqaRlSBscXJMX8/Bk/+/3rwqkS9e4y6qwO9Vi27WvF6rrwhOfUuo1jlf51XctrXH9/kVvySCNlSMBQhvgn+jMjslFlSKaSYsmm4QmPmZ1VoS8iVDmRaXl9EaNKiEzFi3F/Mp1RosoX9Zh+H/QFjn5Z/b6p4zMu64dQhhDiYChDKEPsGuoJiRxrhoepL80LY1Vpj6vLKAy8HCnp9rv/Lax9ae9fV2d539V+rmyrTjuejBMMd1+nJjOtbC9tgrYM/m4ojOUypAz2OSiKMfaU+vOaa9zSJhSPNaeXI4bl1FiU2JeawGx/YOqE5VRBa3Y8xjFuZHvqvikj26N5HVPaBGoZ/H8QNCUtQ8rg+IKkmJ8/42c/sa8pbXyRY6nxaPA3DVnXpd+vXIzjb/sD4/cZ6Vxa4/r7i9ySR5soQwKGMsQ/sVqGZHttpjJEX0qIZC5ORDLfM0RfTKjn1WPqTBZVfujLCxX9mSRmZYj+bI9Ml8fSy3T2jNdDGUKIg6EMoQyxiy/Z3mdWhlj94hubXyntD0zVvoz3r6sbv79Hhok9o86lNWnbGvxNg7S2VIz/QjrHawdejqR+XX0svzJkZVu16eSkGcoQf6EMKV+Fjj1yzP7ntZBxS09NYCb2NWnLZSpN1FgUf61em9DMtJzVMkSOWS99KUPcRRniL8X6/GX67KsxUo15sfmVaeWI2brUGNPaUiELY1UZqf02joHqterfWrmsbKuWhbGqkv+gBplRhgQPZYh/YvUyWdkKg0xliLGksFKGqH1bsmlYe936w1e0QkR/SStVaphdAsusDDE73myX8PJTKEMIcTCUIZQhdvEl2/vMypD+dXUTfn2Yax36X0GqkiKfQqNreW1aOaF++aj/sp9r2/nsZ7b9zYUyxF8oQ8pXoWOPHLP/eS1k3Mr03MDLkbRixOxYu5bXahOcmcYkO2WI2od8x0bKEHcN76QM8ZNiff4yffbVuNG5tEY720NfypqtK5+CxmxMtXK2S2Jfk3aGn9UzflEclCHBQxnin1gtQ/RnW6hku0xWIWWIKjtanj+rFSDx4Vtp6zDbrv6xbJfJynW8fg9lCCEOhjKEMsQurkXtfVoZkuHa9+qLs/7a95mo+3cY15F2CSuT1yb2Nuq+oKeuYd3+QJX2K8TE3kbT16vlcu2jkbr+da71K2mTq2Xwd0NhLJchZXCfkyBR9xNauWRa1uW0saeI9zzSxq0s207sb9L2sb8zMuF5dS+mrhW1qV9TZ1jPyI5G7VfYrbMqpHVWRcbltAlRk+PRJj4N+5jPsRj32bgepAoZlwAADftJREFUOKOkZUgZHF/QFOvzl+mzn9jfpI0r3c+OFyOD3dGs6xrsjqaK3hz7osa2rhW1aY+vXDIt9e+mLPdpU2fDWb2fG4on+V4zZUjAUIb4J1bLEGOxIJK5gDArQ/K9Z4iK/mbrah+NNzlX+5Jpf/XL5ipD9NvLVKZwzxBCSEGhDKEMsWuoJyRytBEeFt8YSRUZJs+FQiFpv79q/GbDuudHtjVIbF6l9qXX+Hz3M7Xa6xcumCIDL9VJYk9U5GijJPZEZeClOu31rS2TtefkaKMMbk79OrG1ZbL0rw2nrT++MSLt96dudD64ud7ScSf2RNO23b82nHG5gZfqtOIkFApJfGPE9b8ZCme5DDk+Aw6Kv576FXL7g9UysrMp7fmRnakSNhqeNOF57fP6etTyttXkoipZBjY0SOJAs8jxGZI40CwDGxq0bbfOqtCeM1L7Nv6r7VrT7cXmV6aXPxmW0SZETY5Hm/g0PD64pVHbh4WxqoyvTxxolv7OiLYPmdaD0itpGVIGxxdExfj8mX329WNQ66yKtOf046d6TBUZZmOMXufSWm3dxn1VxxObXzlhnxIHmrXthEIhGdjQ4PrfIKiSx6ZThgQMZYh/UsiZIdnuqWFWhoikFxy5LkWlzgIxlhH65fX3/ci2XvX6bGVItsts6bfjl1CGEOJgKEMoQ+yiDPG+bGWIHB0vA9SX31AoJLF5lbJwwRStSFBlglkZ0bWsRlvOjNnrjdvOJBqeZFpk5JLYE00rVNT7YDy+XIUJvIcypPwNbGhIH3vmV8rCWJU2Cagm6wa3NE54bSFliByfIV0rwrnHLZNtK2oSM9ekoJp4zLac3TJEjo9PyOrfs2h4Uur+ALoJ2GwTtig9yhB/KvTzZ/bZ15e2xrI1UxmixtJ8CoqRnU2mY5LxeFpnpe4/kvbvss6I6+99kFGGBA9liH9itQwRSS8zFmw4l7acKgyylSHGdbQ8f9a0oNCf2aFflypljPttvO9HR+9f0m6+LpK9DDFu06/3ClGhDCHEwVCGUIbYNdQTEjkShYfFX61LlSEmyyR2N0jXsmlpZ0io13Q/XSOJ3Q1ZtzGytV4626slNq/C8usTuxuk++maCduOzauQzvZqGdlaX/B7MLgpknH/YvMqZOXiqTLwYtj1vxOKy3IZ8sFMuCBxcLp0PRlOm2hTk4bdqyOSODg94+u0MuSNRtvbHultls5HaiU2f4qlbStdT6YKlWzLDWxIXdLGbJ3ahKjJ8eS7nZVLpmWcgO18pFYGtzS5/vcOspKWIWVwfEFn9/Nn9tkf6U3dK8j42vgbjWljQv8L42faRusm572/atxrf7A64/P9L9TLwliVROsm6wrrKdL5SK2M9Da7/n4HXfL9GZQhAUMZQog/QhlCiIOhDKEMsYsyBIAXUYYAKCeUIQCKJUkZEjiUIYT4I5QhhDgYyhDKELuGekIiAw0A4CmWy5AP7wGAkilpGVIGxwfAOcnjMylDAoYyhBB/hDKEEAdDGUIZYtdQT0jk3XoA8BTLZcjvWgCgZEpahpTB8QFwTvIDypCgoQwhxB+hDCHEwVCGUIbYRRkCwIsoQwCUk+GdEcoQAEVBGRI8lCGE+COUIYQ4GMoQyhC7hnpCIocjAOAplsuQ388CgJIpaRlSBscHwDnJD++hDAkYyhBC/BHKEEIcDGUIZYhdlCEAvIgyBEA5oQwBUCyUIcFDGUKIP0IZQoiDoQyhDLFrqCck8ts6APAUy2XIR98DgJIpaRlSBscHwDnJ37VQhgQMZQgh/ghlCCEOhjKEMsQuyhAAXkQZAqCcUIYAKBbKkOChDCHEH6EMIcTBUIZQhtg11BMSeScMAJ5iuQw5MRsASqakZUgZHB8A5yR/P4syJGAoQwjxRyhDCHEwlCGUIXYN9YREDtUCgKdQhgAoJ5QhAIqFMiR4KEMI8UcoQwhxMJQhlCF2UYYA8CLLZcgf5gBAyZS0DCmD4wPgnORH36MMCRjKEEL8EcoQQhwMZQhliF1DPSGRt2sAwFMslyHxewGgZEpahpTB8QFwTvLEbMqQgKEMIcQfoQwhxMFQhlCG2EUZAsCLKEMAlBPKEADFQhkSPJQhhPgjlCGEOBjKEMoQu4Z6QiIHpwGAp1guQ05+HwBKpqRlSBkcHwDnJE/MoQwJGMoQQvwRyhBCHAxlCGWIXUM9IZED1QDgKZQhAMrJcC9lCIDioAwJHsoQQvwRyhBCHAxlSGEoQ9yf2AQAKyyXIafmAkDJlLQMKYPjA+Cc5B/upQwJGMoQQvyRkNs7QEiQQhlSmMCXIfunAoCnWC5D/vtvAKBkSlqGlMHxAXBOMv59ypCAoQwhxB+hDCHEwVCGUIbYRRkCwIsoQwCUE8oQAMVCGRI8lCGE+COUIYQ4GMoQyhC7hnpCIvuqAMBTLJchp+8DgJIpaRlSBscHwDnJk3Pl/LYa178nwjmUIYT4I5QhhDgYyhDKELvOb50qyb3uT2wCQL6Se6vk/Naq/Me5bTWSPDnX9ckNAP413NtQkjKE8QsInu9O3CvDfdNd/54I51CGEOKPUIYQ4mAoQyhD7Lqwq0W+3V0psncKAHjCt7sr5ULfzLzHuZE998k3H80W+WMrAJSElbPVrGD8AoLnm49my8ie+1z/ngjnUIYQ4o9QhhDiYChDKEPs+vLIT+TmrgrXJzcBIF83d1XIl+/8U97j3OgH7XLz6AzXJzcA+FMpJy4Zv4Dg+frdZhk9/jPXvyfCOZQhhPgjlCGEOBjKEMoQu6599qaM9YZF9lQCgCeM9UXl2mdv5j3OXf/zFhnd1yTy8Q8AoOi+OnyP/PX0L0ry7zTGLyB4RvfPlMT53a5/T4RzKEMI8UcoQwhxMJQhlCF23bpxWb7YEZHbuyaL7K4AgLJ2e9dk+WJbrdy6cdnCOHdFhvtmyjcn7hX5ZB4AFM13J+fKcG+D3Bg7XaJ/pzF+AUFy63iLDPdNl1s3rrj+PRHOoQwhxB+hDCHEwVCGUIYU4vrnW+Xizojrk5wAkMvFHWG5/vlWy+Pc/156Ty701rk+yQHAX0b3l+6sEMYvIFiSp1vlYv8MzgoJIMoQQvwRyhBCHAxlCGVIoUaP/6tc2z5JpH8yAJSla73VMnp0se1x7ssjP5Grh6Iin84HgIJ9/d4cufT23zvyC27GL8D/rr4zQy6f8PZ3SthDGUKIP0IZQoiDoQyhDCnUrRuXZbi3mUIEQFm61lstwzujli6PNXGcuyLDu+5hQhFAwb5+b44M900v2eWxGL+A4Ej+8Qdy9Z0ZMrLnPi6PFVCUIYT4I5QhhDgYyhDKkGK4deOyjB5vl4s7I3K7d5LIWwDgrtu9k+TijloZPfYvBRUhqXHuiox+0C4X+5vkm/hckTN/CwB5+yY+V0YPzJZLb8fk/66fc/jfaYxfgN/c/miOXNhZK6PHf0YREmCUIYT4I5QhhDgYyhDKkGK6/vlW+WJ7WMZ21sjNHSH5tjckyb6QyC4AKK1k3/iYc3NHSMa2T5Evtoflq882FX+c+/MWOb+tRq4cukduvt8i351uFfmfvwOANMlP5st3p1vl9ol75epvZ8pwX5NcPfOyu/9OY/wCPEuNKbc+nC2XD82R4b4m7hECyhBCfJKQ2ztASJBCGVIYypCJbt24LNc+e1O+fOcf5ULfTDn/X1Uy1BMCgJI6v3WqXOidLl8efkCuffZmUc4Gyebqn34pl97+Bxnum+76sQMoP+e318hwX5NcOhSTv57+heNngzB+Af4yPqZMl0uHYnL1T7/kbBDI7duUIYT4JZQhhDgYyhDKEAAAAAAA4C2UIYT4I5QhhDgYyhDKEAAAAAAA4C2UIYT4I5QhhDgYyhDKEAAAAAAA4C2UIYT4I5QhhDgYyhDKEAAAAAAA4C2UIYT4I5QhhDiYH/7ox3LnjvulghfduUMZAgAAAAAAnEcZQog/QhlCiINZ1NYm16+vF7eLBS+6fn29LFrSZut914cyBAAAAAAAWEEZQog/QhlCiIN57IlH5dy5deJ2seBF586tk8eeeNTW+64PZQgAAAAAALCCMoQQf4QyhBAH80pXl/S91SFuFwte1PdWh/xn1wZb77s+lCEAAAAAAMAKyhBC/BHKEEIcTPzkKXlqVbu4XSx40VOrfi7xk6dsve/6UIYAAAAAAAArKEMI8UcoQwhxOG0/XSJnz64Rt8sFLzl7do20/XPh9wsRoQwBAAAAAADWUIYQ4o9QhhDicPYdOCirn+PsECtWP9cu+w/stfmOp4cyBAAAAAAAWEEZQog/QhlCiAtZ3rFM+nZx75B89O1aJcuffNz2e20MZQgAAAAAALCCMoQQf4QyhBAXMjo2Jg8tXiy/3vy4uF02lLNfb35cHlq8SMbGxgp4t9NDGQIAAAAAAKygDCHEH6EMIcSlfPzJp/LQ4kWcIWKib9cqeWjxIvn4k08Lep+NoQwBAAAAAABWUIYQ4o9QhhDiYsbGxmRFxwpZ/Vw7N1W/6+zZNfLvzy2V5U8+LqNFPCNEhTIEAAAAAABYQRlCiD9CGUJIGWTfgYOy+Kdt8tSqdul7q0POnVsn16+vlzt33C8nSu36V+vl3Ll10vdWhzy1ql0W/7StaDdLzxTKEAAAAAAAYAVlCCH+CGUIIWWU+MlT8kpXlzz2xKOyaEmb/PBHP/a9RW2L5bHHH5NXul6S+MlTJX+PKUMAAAAAAIAVlCGE+COUIYSQQIUyBAAAAAAAWEEZQog/QhlCCAlUKEMAAAAAAIAVlCGE+COUIYSQQKWjowMAAAAAAMASQoj38/9IGbVlfpuwxgAAAABJRU5ErkJggg=="/>
          <p:cNvSpPr>
            <a:spLocks noChangeAspect="1" noChangeArrowheads="1"/>
          </p:cNvSpPr>
          <p:nvPr/>
        </p:nvSpPr>
        <p:spPr bwMode="auto">
          <a:xfrm>
            <a:off x="307975" y="7144"/>
            <a:ext cx="304800" cy="27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BkMAAAQUCAYAAADKu25sAAAgAElEQVR4nOzdfXwV5Z3//6kI1lbb5mvtVs1q2XR//T5+Wne3S7VpV6nSNu16t3WzSwtopVIwqEGQ2wiKIGgERBC5TxAEIzdaQFHCPQShQqQQlPsA4V4JCAgiu9t+vn+w1+E6k5lzMzmTa+bM6/l4vB8l52ZmznUO2HO9c81YAiDjJk4qk5vybyEksJk4qcz0XxMAAAAAAACgyVimDwDIRhMnlcmg0Z3kg6PDCAlcBo3uRBkCAAAAAACASKEMAXxAGUKCHMoQAAAAAAAARA1lCOADyhAS5FCGAAAAAAAAIGooQwAfUIaQIIcyBAAAAAAAAFFDGQL4gDKEBDmUIQAAAAAAAIgayhDAB5QhJMihDAEAAAAAAEDUUIYAPqAMIUEOZQgAAAAAAACihjIE8AFlCAlyKEMAAAAAAAAQNZQhgA8oQ0iQQxkCAAAAAACAqKEMAXxAGUKCHMoQAAAAAAAARA1lCOADyhAS5FCGAAAAAAAAIGooQwAfUIaQIIcyBAAAAAAAAFFDGQL4IIhliGVZMnRi+7jbyt7uKpZl+bbP+dV9xbIsmV/dN+HjGnMc+bd9TyzLksKO+U06nuq1lb3d1fh7m24oQwAAAAAAABA1lCGADyhD4gsDP8sQP48/W0MZAgAAAAAAgKihDAF8ENYypPjJO8SyrFjsj9fvUwWH2oZaoaE/Xi9D1J8LO+bHtlH85B1x2839zhVp7UtP2dtdZejE9nG32VeL6Pcle116cr9zRWws1D7sK0OS7TtIoQwBAAAAAABA1FCGAD4IYxmiJvftRYZeCKjyQk3869uwbztRGeK2DS/70gsJp3JClRt6oVH85B2x43Dbl57CjvmxxxR2zJfCjvkNypBE+w5aKEMAAAAAAAAQNZQhgA/CXIY4TeA7ncZKlQvqPqfnOZUh6nH6z/r2092XKiHs+3fbvn5/on3ptw2d2D6uPFH7S2Xfpt93yhAAAAAAAACAMgTwRRDLEKdJfnsZoH62nybLfrt+miu/ypBU96WvyLCf5itRGZJsX/bXkfudK2L/qx9/sn2bft8pQwAAAAAAAADKEMAXYSlDhk5sH3edDrcio+ztrq6P86MMSWdfqpCw35dsZUiyfdmjShK1QkQvQxLt2/T7ThkCAAAAAAAAUIYAvghiGaJWLtgLEv16GXox4HTNEPtKEacioLFlSLr7st+nblcXWVePta/iUK/VbV/216K2p+5zKkPc9h20UIYAAAAAAAAgaihDAB8EsQz54Oj5i3/rp3FSqxzc7reXAolOodWYMkTfdrr70o9TlRDqOXrRofZn34/bvuyxl0n202Ql2nfQQhkCAAAAAACAqKEMAXwQ1DKEkA+OUoYAAAAAAAAgeihDAB9QhpAghzIEAAAAAAAAUUMZAviAMoQEOZQhAAAAAAAAiBrKEMAHlCEkyKEMAQAAAAAAQNRQhgA+oAwhQQ5lCAAAAAAAAKKGMgTwAWUICXIoQwAAAAAAABA1lCGAD4JUhliWJUMnto+7reztrmJZVtxt86v7Oj7WsizHzK/uKx8cHSa537nC8f7c71zheDxDJ7aPe1zxk3ektT+n11fYMT/p63NKqo/zErVtt+OmDAEAAAAAAACaDmUI4IMwliHFT94h+bd9r0Gx4PT8wo75kn/b9+JuU2VKosl/VYToj7GXGanuT3+8ZVlS9nbXtEsOyhAAAAAAAAAgGihDAB+EsQzJ/c4VsULDy/NTKUPspYXT81Ldn77Nwo75cStRnB7vtMpEX8WSf9v3Yvu1H9PQie3jyhh9W+r1qH3m3/a92O36NvJv+57rahnKEAAAAAAAAMBflCGAD8JWhsyv7hub7C/smB/3+EytDElUaOR+54rYPrysDCl7u6vk3/a92Cm37PvK/c4VsfvU6hT744qfvCO2QmXoxPZxx1TYMT/2fKdtza/uG9uWeo5ehhR2zG+w4oYyBAAAAAAAAGg6lCGAD8JWhhQ/eUfcBL/9tFVOse+nMWWIXmSkuj97GaLvX9+X2yqYoRPbN3icWrmhCiE1DmrVjNNrtG9L3ad+DloRQhkCAAAAAACAKKIMAXwQpDJEX+HgVkyoUzs5lQ96meJ2kfXGliFuK0MS7c9ehnxw9MJ1T5zKEHuKn7yjwTGp41eliCpB1M9Or0EVOYnKEL+uS0IZAgAAAAAAAKSGMgTwQdDLEHUaKLcSI9Fpq5wugp5KGeK0Lafnpbo/pzJEHbteQOgrPpIVNGpFiDoll7qOiFrZ4WVlyPzqvnGn4ApCKEMAAAAAAAAQNZQhgA+CVIYUP3mH42mi1Gmp1GoK/X791E5OBUb+bd9L+5ohbsWGWj2RqDBx2p9bGaKvBLEXFvr9ZW93bVCGqCJEH5vc71zRoGxJdM0QpzLE6TgpQwAAAAAAAICmQxkC+CBIZYgqN/RTROnlgz65by8t3MoJVXzoz0ulDLGXFfZtpLM/tzJEf732x6nYLxCvHqv2o7bndmovfVv2x7qVIfqYmg5lCAAAAAAAAKKGMgTwQdDKEEL0UIYAAAAAAAAgaihDAB9QhpAghzIEAAAAAAAAUUMZAviAMoQEOZQhAAAAAAAAiBrKEMAHlCEkyKEMAQAAAAAAQNRQhgA+oAwhQQ5lCAAAAAAAAKKGMgTwAWUICXIoQwAAAAAAABA1lCGADyhDSJBDGQIAAAAAAICooQwBfEAZQoIcyhAAAAD/XNVrk1idq13T+dW9pg8xofL36sXqXJ3RbVbt/MxxLOz+ecgWsTpXy11jdsZuU48d+NahjB6T3VW9NmV0H+pzULXzs7jbUx2Lu8bsTPg5cjtWNYYqV/Xa5Hhc+hiLiAx861DsOfb7Or+6t8Fxqtdx15idca/J6bicXkuivwdOj3ejPq+pjA0AAJQhgA8oQ0iQQxkCAADgn2RlSJALEadJ78ZKNqmvj4WJMiTZRL4Xqlj45yFb4m5PZyySPdbpc2QvQpzKBLVde0mi789+n9qu/nrUaxz41iHXMXQrfryWQPZiyakICfrfMQCAWZQhgA8oQ0iQQxkCAADgH1WGOE3G6hO9QZTpMkRfbWAfD6dJbqcyxG9+lCHqM6BvL92xUJ8Ve6Gib18vLfRioPy9+gavTe1TPw69XEhUPCQqa6p2fuY6hnoxqNM/Z/p77bYdp8eKOJc0Qf87BgAwizIE8AFlCAlyKEMAAAD8k6gM0SeidU6/Qe/2PPtj1cS3PvHstG+n36LXJ7ydfiNfn3zWJ7BTLSzcTsmkH49+DOmsDLEfr/016++D/djVttxWFiQak2T0beqvLd2xSFSGOH2O3PZrH1P986M+O+q5V/Xa1ODz61SyqNejyhinEsOtdNGPyz4WTseWaCycPi9u4wAAgAhlCOALyhAS5FCGAAAA+CdRGaImb91+o9+trNAnlp3idGouvTywlwFOJUKiMsTt1EVOE/WK28R2IqmWIW6ng9Kfl+x0ZeXv1ScsQxKdrikRNdb6e+xlLNJdGWIvyRK9N/b3Xh3zXWN2NtivU/GiXy/Evm/1PiU6/kTsn+tE7O9RqmMLAIguyhDAB5QhJMihDAEAAPBPKtcMcTqVkH6bmuRVk81Op1jSJ/L1SWN7MaBPVOtlgT6RrEoXp9Nk6fvRJZuA9vIb+qmUIWos3IoAtS/9fVC36cekxjHZKZ70UsvpcXb2987rWKRyzRD7cbiVZvb3yH56KfVa7QWRfhxu1wtxG0OvpzxzK6jcxtzp71u6BQwAIDooQwAfUIaQIIcyBAAAwD+JyhD7JG2yC0yrCX+nUw65TeLbJ6ETXQfE/nynxyZaVWIvC3R+lSHJSgL1OLfTUtlLjmTjmOx1pvIa/ChDEm3H6TOoH7/+nuqvX9FLFKdSSL9eiEhmyxDFafWP27bcSiAAAOwoQwAfUIaQIIcyBAAAwD+JJtvtE7TJyhD1+ESnKkq1DHE65ZD9WL2UIW4T1H6dJitZSaBei9vpylItQ/R925Po9TiVMJk+TVaq3D579hUy9v3o74PTcevXC7Hvp7GnyXKSagmk71d/j+3FSrLTbwEAshdlCOADyhAS5FCGAAAA+MdpEl6ffNYnh1OdJM9EGeL0m/L25ycqQ7xMICe6aLg6fv11p1OGJJtkz0QZotMn2RPt221FRLpjkW6Z4PZ4t1Up9oIn2TVm7MfqVvakegH1u8bsbHCsbp81p78nif7u2N8DyhAAgEIZAviAMoQEOZQhAAAA/nGbhNcnmPX71OP1iWH7xHljypB0rhnitB99Ml3tR78t1RLHPh5OKy3SuWaI/jynifdUyxCnfbiNrRqzRJPpTtcM8TIW6ZYh+vadjtlehtkLAr2wsF+3I9H1QkSSX3fFvm/974K+badrutgfrx9nsgvJp3pqMwBAdFCGAD6YOKlMbsq/hZDAhjIEAADAH26T8Pp9bgWEPYlKilTLEJHEp5bSn2s/FjVR7XT9hlQn6lM9rZXbsSebZNejP89LGaKPe6LjTjTJnmglTTpj4eU0U4muV5OonEt0CjW349JLCbfPYqqngdO5fdaSFUypbBsAAMoQAIH36KOPyrBhw0wfBgAAAJBUojLE7XRZ9t/Et0/kNrYMcduH0+mL9Mlo/RjtE/npXBjbbVLcvv9UyxD7caZaerjdbp9UT1RUJTqVlv21NmYsvF5zw6lwcTpmt1UYTttJdL0Q+2ty2pfTMSX6/DidpsutgHIaT06DBQBwQxkCINAOHTokX/rSl+RrX/ua/OUvfzF9OAAAAACQkCpqUr1YOgAAaBqUIQAC7dFHH5Wvfe1r0qJFC1aHAAAAAAg8taIkndUzAADAf5QhAAJLrQqxLEssy5JvfOMbrA4BAAAAEHjqdFwAACA4KEMABJZaFaLKEFaHAAAAAAAAAPCCMgRAIOmrQi699FJWhwAAAN/84ld3yk35txBCCCEkQ6n+YIPp/7wDQAOUIQAC6eGHH5avfvWr0rx5c/m7v/s7+e53vyuXXXaZNGvWjNUhAAAgo37xqzvlkyN75NzZY4QQQghpZLoUdaUMARBIlCEAAufQoUNiWZbcfvvtsmHDBnn88cdl+PDhUlVVJa1atZJmzZqxOgQAAGQMZQghhBCSuVCGAAgqyhAAgfPyyy/Lhg0X/o+TKkOUqqoqKSsrM3FoAAAgC1GGEEIIIZkLZQiAoKIMARB49jIEAAAgkyhDCCGEkMyFMgRAUFGGAAg8yhAAAOAnyhBCCCEkc6EMARBUlCEAAo8yBAAA+IkyhBBCCMlcKEMABBVlCIDAowwBAAB+ogwhhBBCMhfKEABBRRkCIPAoQwAAgJ8oQwghhJDMhTIEQFBRhgAIPMoQAADgJ8oQQgghJHOhDAEQVJQhAAKPMgQAAPiJMoQQkonUbPqTPF/6jDzW7WH5TdtCad36X6T1rbcQ4lvu+NdfSqcHfycD+veRN+bMkLNn6o3/PTh3ljIEQHBRhgAIPMoQAADgJ8oQQojXfPF5vQx6ur/8w43fl2uuuUa6dOksw4YNkxkzZsjy5csJ8TXz5s2TcePGyYABA+S2234ql156qRT++7/J0sVvG/17QRkCIKgoQwAEHmUIAADwE2UIIcRLxrw0Qq7927+Vdu3aSVVVlel/ygD5+OOPZdy4cXLt3/6t/Pa3/yEbN6wx8neDMgRAUFGGAAg8yhAAAOAnyhBCSLpp376t/OxnbWTlypWm/wnz3en390i11Vlqcvs43r6v28zYbfu6zZRqq7Ocfn+P1OT2kWqrc4Po26ktHB93X23h+Ab7P/J8ZdxjjlWsS+v47NGPN1v99a9/lSFDhshll10ms2e+2uR/PyhDAAQVZQiAwKMMAQAAfqIMIYSkmro9W+THP/6RdOnS2fQ/XU1GFRz2IiJZGaKoMsNeYmz90XNxj1Xbsxci+j7Uc7wenypf9OPLZgsXLpRvXXmllD43uEn/nlCGAAgqyhAAgUcZAgAA/EQZQghJNbff/lN5+umBpv/ZalJbf/RcrITQi4rGlCHHKtY5rtJQz1ePVY/b+qPnMnJ86liOPF+Z/kCE1I4dO+Taa6+VaVMnNdnfE8oQAEFFGQIg8ChDAACAnyhDCCGppNODv5P777vP9D9ZTUoVCkeer5TawvFxp6JqTBliLz0Ue0liP9VVY48vaitDlBUrVsjFF18sq1ctapK/K5QhAIKKMgRA4FGGAAAAP1GGEEKS5Y05M+TGG79v+p+rJqeXG/ZSIxNliL2USLRNp2t+pHJ89tgLmKj4/e9/Lz/96a1N8veFMgRAUFGGAAg8yhAAAOAnyhBCSLLcfPMP5fXXXzf9z1WTq8ntE7faQj8VVVOsDFHsxYZ6XjrHpy7oHmU333yzTH91su9/XyhDAAQVZQiAwKMMAQAAfqIMIYQkyrRXJsrtt91m+p+qJue2skIvFOzX6cj0NUPs1GmujjxfmfT47GWIOg77BdqjZN68eXLj92/w/e8MZQiAoKIMARB4lCEAAMBPlCGEkET5TdtCmThxoul/qpqcUzFhv23rj56LW5lhX6kh4lyGqOfqxYkqL/SLpav9qQue62VLsuNzWrmiVodE9VRZIiLXXXedbPjgPV//zlCGAAgqyhAAgUcZAgAA/EQZQghJlMsvv1wOHjxo+p+qJud0Wim1okNfXeG2akRxK0NELqz0UHFatWF/jCpGkh2fUxmijkUvXKLm4YcflmcGP+nr3xnKEABBRRkCIPAoQwAAgJ/8LkNOHF4rx/YulI93zJTDW6dFPke2TpOjtXPl+P4VcubTHcYnups6n5/aJ58eWCVHd78lR7ZON/5++J1Pdr0px/ctlc+OfWR87L1k5YqFcvPNN5n+ZwrImMGDB8vPf97G1783lCEAgooyBEDgUYYAAAA/+VGGnDz8vuzfMFy2L3pA9qx+XA6sf1qObBouRz8cFfl88uEoObRhqOz70xOyffEDsnt1LzmybYbxSW+/U7/7Ldm7tr9sXfhbqVvbTw5+MEQ+2fyi8ffD7xz683Oy7/0BsmPpH6R25WNy+KNyOXv6kPH3I9W8/tor8utf/5vpf6aAjNm4caPccMP1vv69oQwBEFSUIQACjzIEAAD4KZNlyJlPd8j+D4bJjqV/kAPrB8p/HV0mcqqaJMjpfW/IgepBsmNZFzlaO9f45Hem8+mBlbJ7dS/Zu6a3nNpTIX89uc74mJvK5wfmyaENQ2X74gfk4x0zjb83qWTkC8/Jww93Nf3PFJAxn3zyiVxxxRW+/r2hDAEQVJQhAAKPMgQAAPgpU2XIiUNrZMfSP8jRj8aInFpvfOI5bDmz/4+yu+oxOVjzsvEJ8Ezlk52zZdui38nJ3dONj2+QcvbQAtm7prfs//NI4+9Rsgzo30cGDhxo+p8pIKMsy/L17w1lCICgogwBEHiUIQAAwE+ZKEM+PbBSti5sx6R3I/PXk+vkwPqBsm/9EOOT4I3NkW3TZfeqbvLFkUrj4xrUHPpgiNS9P9D4e0UZgqihDAEQVZQhAAKPMgQAAPipsWXI6WMfyfbFD8hne183PrmcLdn3fn859OEk4xPhXnOsrlJ2LP0Dp0lLIQfWPyUHa8Yaf88oQxAllCEAoooyBEDgUYYAAAA/NbYM2bOmvxzbNtH4pHI25S+frpGtC9vJ8f3LjU+Gp5uzpw/J9sUd5cz+N42PYxjy15PrpHblo3J8/zLj7x1lCKKCMgRAVFGGAAg8yhAAAOCnxpQhx+oWyZ6q7sYnlLMxJ2tfld2rexufDE83hz8qk0Mbnm3SsaooHyqWZUnpoGLH251SUT409riiToVx99XWzGva93r3dNm9uqfx944yBFFBGQIgqihDAAQeZQgAAPBTY8qQ2qrH5RSnx/Ite9f0luP7lhifEE899bJtYXv5r6NLm3ScCtrki2VZktcyN+72VMoQexGi0uTv9Xu95NMDKwPwHlKGIPtRhgCIKsoQAIFHGQIAAPzktQw5fXyb7FjyoPHCIJtzbNsEObDhBeMT4qnm+P7lsndNnyYdo9qaeWJZVqwQqaqc7PrYqsrJDUoTVX6o5+W1zG2wcqQpUr91rBzcONr4e0gZgiigDAEQVZQhAAKPMgQAAPjJaxnyyc7ZcmhD004YRy3/9ckS2b7498YnxFPNgY2j5djW8U06RqWDimOntrIsS4o6Fbo+VhUdqvhQz9HLEbVSpKnLkC+OVMqOpZ2Nv4cmypD6uiOyZ8N2WT97ucwdNEXmDiwzngXPTpc1ry2S7as3ybkzZ319/Y117szZwI2fGsPquatkz4btgRtDyhAAUUUZAiDwKEMAAICfvJYhB2vGyrFtE4wXBtme7Yt+J5+fqjM+KZ5K6t5/uslPm1bQJj9WZqjVIU6PU6fMSlSWyKlqY9cNkVPrZcs7/ynnztYbfx+bqgw5d+asrJ62UF59eIS82W20VHYbI2u6jQ9EVhWPlcWPvCTzur0k5X8oldXTFvoyBo0RG79HXgjc+KkxfPfhUfJmt9EyoeMQqZ67yvSQxVCGAIgqyhAAgUcZAgAA/OS1DNm3foic3D3DeFmQ7ald+Yh8drTG+KR4Kqmt6iFnD73ddGNjWw2iCg+nU2WpVSGJSg5VpiQrTPzKjiUPypkTtcbfx6YoQ+rrjsisvuNkfreXpKZXuWzp/UqgM++RUTKrz1iprzuS8bHw4tTREzKr7ziZ9eiLsuHxMuPjkyw1vcrlrcdflll9x8mpoydMDx9lCIDIogwBEHjZUoa4XbzSnqqqqrjnLViwQNq2bSs5OTliWZbk5ORI27ZtGzwu0T7UczZu3Oh4bHl5eVJRUSEiIgUFBed/ozAD23XTqlUrsSxLxo8fn9bzvKqqqoobW/vPmVZRURH32vzeHwCgcbyWIXvWlMiZ/X80XhZke/a+11tOHF5rfFI8lexc/rCc+3hRk42NOkWWPfYyQ10rpKBNvuu23C7C3pTZtbxITh/bYvx99LsMOXfmrMwdWCZLe4yXLX2nhiZV3cfL9O6jMjoWXr0zbIYs6DbG+Jikm8XFL8vcQVNMDx9lCIDIogwBEHjZUoaUlpbGJS8vTyzLanB7bW1t7DlFRUXnv9AWFcmCBQukqqpKKioqYmWCKjAUy7KkoKCgwTbVdnJycuK2LyKyceNGsSxL6uvrRcS9DEl3u25qa2tjz8nLy/MylGlr6jJEva9u+wcABAtlSLBDGeIeVWA4RX+cug5I6aBix+2o+91OsdVUiUoZsmnBGvlj95dkS8m00OWNh180frqnTQvWyOzHRktN31eMj4eXzHx4pNQsWmd0DClDAEQVZQiAwMuWMsTOqXTQlZSUOBYeIiL19fWxQkQvIeyT8Lrx48eLZVlSUlISd3tpaam0atUq4XF52W6y16Wet2DBgpSe1xhNXUYkGi8AQPBQhgQ7lCHOUafIsq/2cLoAuv3C6XrUqbXMXCckPlEpQ14tHil/7jtFtj7xauiyud9UKe/yfEbHI13Tu70o63uXGR+LMI8hZQiAqKIMARB4USxD1OqJgoIC1+cvWLAg7vRWIskn4Z222apVq7jnpFuGuG3XTV5enrRq1Urq6+vFsixp27Ztg8eo8qKioiJ2PDk5OVJUVBRbweLlcYlWhtTX10tpaWnc6chKS0vjtrNx48a4U5ap41enCVPbtZ/2zG1/JSUlsW3l5eU12J96Xm1trbRt29Zxn8r48eNjBZnbYwAAzihDgh3KEOeoU2TZV3s4nRIr0aoPt5UlepnSVIlCGVJfd0Qqil+UrQOmhzYVxS8au3bIqaMn5NWHRxgfg8ZmWtfhRq8dQhkCIKooQwAEXhTLkIqKCtdVIYkkKi1UwVJUVBS7TRUS+qR5umWI03bdLFiwIO5aIWqC336KLb1UUNdHGT9+vOTk5MStYkn3cYnKkFatWsUKkKqqKiktLY0ra2pra2PbVacsU/vKycmJjafadlFRkVRVVcXdpvanVvbk5OTI+PHjY/tzO+68vLzY9ioqKhqcYkyNqzr2BQsWxLaf6unLACDKKEOCHcoQ5yRa7aGv9FArSJzKEFWcUIY0XRmyffUmmd/jZdn61IzQZkGPscZO87Rnw3Z5s9tLxscgzGMoQhkCILooQwAEXhTLEDURn+5pndxKi40bN8ZWDejbVBPryY4r3e26UeWHWv2gT+LrVAlgX21iL4nSfZxbGeJWPpWUlEheXp7U19fHHmMvF5zeq2TXDFGnCLOPmdtx24sm+z7btm3b4PorGzdulJycnCY5DRkAhB1lSLBDGRKdRKEMqVm0ThZ0GyPbnq4IbSq7jzV23ZBsGD/TYyhCGQIguihDAAQeZUjq3H6zT8V+XY+ioqIGE+1uZUg623XidlospwupqxLAaSJf30a6j3MrQ1RJ44XTKpNkZUhBQYHrxeNzcnJi5Y7b67NvT12HpaSkhFNjAYAHlCHBDmVIdBKFMqR67iqp7DFOtg16PbSp7DHO2ER+Noyf6TEUoQwBEF2UIQACjzIkdWqVRGlpaVwqKiocT5eUk5PTYDWEWxmSznadqNUQ9v0VFRU1mPBPdMHzgoKCBmVBuo9zKidSveaJOj1WaWmpFBQUxK75kU4ZohceXl6f02m31PtmWReum9JUF4wHgLCjDAl2KEOik8iUIY+Pk23PzAxtKh83XIaEfPxMj6EIZQiA6KIMARB4USxDUrlmSH19feyi20qia3vYbdy4Me6UVYmOK53tutEv7u0UfcVIopKjVatWKZUhiR7npQxR1/lQZUNBQYGUlJR4Ok1WpssQZePGjVJaWho31pwmCwCSowwJdihDopPIlCE9x8m2obNCm8qehsuQkI+f6TEUoQwBEF2UIQACL4pliDqlVKIJelWYqIuRi6RXWqhJ81SOq7FliCpeWrVq1WB1SWlpqeTl5cVdjyNRyaFfQ8Pr41I9TdaCBQskJydHNm7cGHuMfV9O1//I9GmyUi1DdOqC76mueAGAKKMMCXYoQ6KT6JQh42X7s7NDm8qe4w2XIeEeP9NjKEIZAiC6KH0EMEoAACAASURBVEMABF4UyxCRC6fKclodUl9fLzk5OZKTkxO3siOd0kIVE6kcV2PLEKdTYenUa1X7cLtwuCqA1HbSfVy6F1AvKiqKjXFBQUHC8iiTF1BXBVeqZUjbtm0djy0vL48yBABSQBkS7FCGRCeRKUN6jZftpXNCm8pehsuQkI+f6TEUoQwBEF2UIQACL6pliP6YoqIiWbBgQex6FaoIsV8sO9XSQq08cbrYth9liNNF0p2ORz1GTfar115VVSWlpaUNVjqk+zi3MkTkfDmkrqGitqMXE6rQKS0tlaqqKlmwYIHrNUNycnKkVatWUlVVJfX19Y7X+FD7U9tTx62XGqmWIepY27ZtK1VVVVJVVRVbycJpsgAgOcqQYIcyJDqJTBnSe4LsGPZmaFPZe4LZMiTk42d6DEUoQwBEF2UIgMCLchkicn61gNPFsZ0uXJ5qaVFRUSE5OTkpH1djyhC12iHZ81XZoMoIVUSo41HFgb4SJt3HJSpD6uvrpaSkJFZu5OXlxZ2CrL6+PrZSRN1fWloqtbW1YlmWlJSUxL1mvSRx25/T9hIdd6Lb7dcKadWqFUUIAKSIMiTYoQy5kLyWuVJRPtTxvtqaeef//0HlZOPvmddEpgzpM1F2jPhjaFPZZ6LZMiTk42d6DEUoQwBEF2UIgMDL1jIE7lK5JkY6jwMAIBHKkGCHMuRCEpUh2ZDIlCF9J8mOkXNDm8q+k8yWISEfP9NjKEIZAiC6KEMABB5lSPRQhgAAmhJlSLBDGXIhlCFZUob0myQ7XpwX2lT2M1yGhHz8TI+hCGUIgOiiDAEQeJQh0UMZAgBoSpQhwQ5lyIWkc5osy7Kkonxo7BSalmVJbc282OPtp9Sqqpx8/lSpp6qlqFNh3OPVtgva5Pv6XkelDFlUMll2jn4rtFlUMtloGRL28TM9hiKUIQCiizIEQOBRhkQPZQgAoClRhgQ7lCEXkm4ZktcyN3Z/UafCuJ8TlSFyqloK2uTHHq//2c9Epgx5YrLsHPN2aLPoCcNlSMjHz/QYilCGAIguyhAAgUcZAgAA/EQZEuxQhlyIl5Uh6n572ZGsDNFXgzTVhdkjU4b0L5OdY9/xFH2lj56Kx4dJxePDxLIs2Tn2HVk2qFwsy5Jlg8o978sti/qXmS1DXMYvk2Nj30Y646PvK4hjKEIZAiC6KEMABB5lCAAA8BNlSLBDGXIh6ZYhicqOZPfLqWopHVQslmVJ6aDiJnmvo1KGLB5QLrvGv+splmXJ6z2HO973es/hYlmW7Br/rix/ZopYliXLn5nieV9uWTyg3GgZ4jZ+mRqba6+8Snrf+/vYz73v/X3sualE31cQx1CEMgRAdFGGAAg8yhAAAOAnypBghzLkQpq6DFGrQvy+VohKdMqQKbJrwkJPsSxLXu81wvU+y7Lk2iuvkuVDzk/49773wdjtve990PN+9SweMMVwGeI8fpkYG3Xf8iFTGjz/xU795Jbr/1le7NTP8bHqfn1fQRxDEcoQANFFGQIg8ChDAACAnyhDgh3KkAvJdBmib0tdbN3+s/6/fr/XkSlDnpwiuyZVeoplWfJ6nxGO973eZ8T5FQmTKmX50FfEsixp/9M7ZdekSnmxc7/YfY3N4icNlyEu45epsbnl+lbny4/O/Rpsp/e/Pxj3vGuvvCr2uPY/vVN6//uDcfsK4hiKUIYAiC7KEACBRxkCAAD8RBkS7FCGXEgmy5C8lrlS1Kkw7md7WaLuL+pU2GDViB+JTBny1BSpLVvkKU7XxLj2W1dLbdkimdn3BbEsS2rLFsmK56aKZVmy4rmpjj83JoufMlyGuIxfJsdmVJeSuO2M6lIS247aZvvb7pJRXUqk/W13SW3ZIrn2W1fLiuemxu0riGMoQhkCILooQwAEHmUIAADwE2VIsEMZciGqsLCndFBx2mWIenzsItPayhB7MaK2l9cy19f3OjJlyMBXpLZ8sadYliUz+410vG9mv5HnJ+HLF8uK0mnnJ/hLpzn+3JgsHviK2TLEZfz8Ghv1XLVt9dhrv3W11JYvPl+CaD/r+wriGIpQhgCILsoQAIFHGQIAAPxEGRLsUIZEJ5EpQ56eKrWvLPUUy7JkZskox/tmlow6Pwn/ylJZMWz6+Un7YdMdf25MFj891WwZ4jJ+mRibUUX95dbv/7DB86/91tUyqqi/1L6yVNrffnfc4279/g9lVFF/aX/73Q32FcQxFKEMARBdlCEAAo8yBAAA+IkyJNihDIlOolSG7J62zFMsy5JZ/Uc53jer//lJ+N3TlsmK4TPOT/APn+H4c2MShDLEz7GxLEtGde0fe+6orv3j7h/V9XwR0qdtZ9k9bZn0adtZrv3W1bF96/sK4hiKUIYAiC7KECDEnJbIE0IIiXYApI8yJNihDIlOIlOGDJ4mu6cv9xS3//6PenhA3P0rXngt9r+7py9v8HNjsnjwNLNliMv4ZXJs7NvQ71OPnzVgtOyevlxmDRgtlmU5HksQx1CEMgRAdPGNGQgxy7LkzJkzWZ/i4mJ59tlnjR8HIYQEPZQhgDeUIcEOZUh0Ep0y5FXZPWNFaLN48KuGy5Bwj5/pMRShDAEQXXxjBkKMMoQQQogeyhDAG8qQYIcyJDqJTBnyzKuyu2JlaLP4GcNlSMjHz/QYilCGAIguvjEDIUYZQgghRA9lCOANZUiwQxkSnUSlDFky5FXZM3NVaLNkiNkyJOzjZ3oMRShDAEQX35iBEKMMIYQQoocyBPCGMiTYoQyJTiJThgydIXtmrw5tlgydYbYMCfn4mR5DEcoQANHFN2YgxChDCCGE6KEMAbwxXYYUtMl3vfBv6aDiuMdWVU5u8Ji8lrlxj6mtmdfgttJBxQ2eV1szr8GxFHUqdN1uKvf7kWwoQ2pr5ollWVLUqdDxNar3Z8U7E8SyLKmqnJxwTCrKh2ZkbNVxue3PsiwpaJPvuH/LstLaVyrHHJUyZOmzM2TvG++FNkufNVuGhH38TI+hCGUIgOjiGzMQYpQhhBBC9FCGAN4EoQyxlx568aFPIleUD01aQpQOKo7bXl7L3AYT2moyW58EL+pUGLftgjb5cc9Ldj9lSOKVIapIcvsMuBUl9uS1zHX8vHhJKmWI/TOof35S3U+qxxypMuTNNaFNIMqQAIxDWMdQhDIEQHTxjRkIMcoQQggheihDAG+CWoaoCXS9cCgdVJy0gChokx+b3LY/375tVW44TYqrMqa2Zl7S+ylDkpchagztxYLb7UEpQ/Ja5jYoPihDvKueu0qWlr4me+euDW2Wlr5mtgwJ+fiZHkMRyhAA0cU3ZiDEKEMIIYTooQwBvAlTGZLosfoEtv7nRJPsqshItuIk2f1q1YPanppkz8TKkWwpQ9T757ZKx6mcUKfWcjqFmtqOW0ll/1mP+kykUoao917/3DmVIao0sZ9CTb892echOmVIheyd/35os7S0wnAZEu7xMz2GIpQhAKKLb8xAiFGGEEII0UMZAngT1DLE6TRZeS1z4yaX7RPSVZWTYxPOaqI7lZUbasWJmuS2bzvZ/ep1qElw/c+UIQ2LD/09KepUGDtFllMZYh9HezGRqAxxWnWin64r1TLEftz2MiSvZW7cab5KBxU3KERYGXJe9dxVsvT5Cql7a11os/R5w2VIyMfP9BiKUIYAiC6+MQMhRhlCCCFED2UI4E0QyhC3C6jrk9hq4lqfVLZfx0O/Xkg6p7FSE+T6hLZeaCS7Xz8+9XqSXQQ8imWIUzGQ1zLXdaWG/f1OtwxJVMikU4ao91sVbfo23PanP5cy5ILquatk6bCZUregOrRZOmym2TIk5ONnegxFKEMARBffmIEQowwhhBCihzIE8CYIZYg+Uawml1O9LoQ+mV3QJr/BqapSLUOcVnKobSe7Xy9j0jn2KJYhaoz090jd51SG2E9z5rUMsRdt6ZYh+ioTvQxRr8cp6jgpQy6onrtKlg6fKXXvfhDaLB1uuAwJ+fiZHkMRyhAA0cU3ZiDEKEMIIYTooQwBvAlaGSKnLvzmfSoX1VYrC2pr5jUoLJJtQ02Eu12YXW072f36a8nUtUKytQzR35fSQcVxq238KEPsxYTTabRSKUNU8aHec70MSXZKNMqQC6rnrpKlI2bKvsoNoc3SEYbLkJCPn+kxFKEMARBdfGMGQowyhBBCiB7KEMCbIJYherHgNsltn8yuKB8aN7GuJqrdigl9hUJV5eQGE9r6tpPdL6fiC5xUi5yoliFFnQpjp51yOhVaumWI/hi9qHC68L3X02Tpt6nr1uify0QrkChDLjg/mT9L9i36c2izdMQsw2VIuMfP9BiKUIYAiC6+MQMhRhlCCCFED2UI4E1QyxA1Ua0XHPYLVevXcSjqVOhYQKiLrjsVIfZVHYmuCZLsfv1Y9Yt0U4Y0jCoQEpVbqZYh9s+EXlTYL3yutq9u81KGqG3aL6Cul27q9antUoZcUD13lSwdOVv2LdkY2iwdOdtsGRLy8TM9hiKUIQCii2/MQIhRhhBCCNFDGQJ4E9QyRC8t7CsBVPQJ6LyWua6/na/KCT1Oj9Uv5u506iO3+/UJeP04k50+KapliBpL+0qeVMoQ9ZlQY6sXHPrKHLf3Xr/2h5cyRP8c2EsafT9O15JJ9nmIShmybORs2b+sJrRZZrgMCfv4mR5DEcoQANHFN2YgxChDCCGE6KEMAbwxXYaQaJYhpGEiU4aMmiP7V2wObZaNmmO2DAn5+JkeQxHKEADRxTdmIMQoQwghhOihDAG8oQwJdihDopPolCFvyP5VH4Y2y0a9YbgMCff4mR5DEcoQANHFN2YgxChDCCGE6KEMAbyhDAl2KEOik6iUIcvH/FEOVH0U2iwfbW4iv2bROln8wkzjY9DYLH5hptQsWmdkDEUoQwBEF9+YgRCjDCGEEKKHMgTwhjIk2KEMiU6iUIbs2bBd3hoyVQ68tyW0mf/MVNmzYXvGxiQdB7fulTeenGx8DMI8hiKUIQCii2/MQIhRhhBCCNFDGQJ4QxkS7FCGRCdRKEPOnTkr5UXD5MDaraHN9MdGyamjJzI2JlEbvwNrt8r07ubGUIQyBEB08Y0ZCDHKEEIIIXooQwBvKEOCHcqQ6CQKZYiIyOwBk+SDmcvl4PvbQ5cPZi6X2f0nZnQ80jVnwCR5f9oi42PhNasnvy3zhkw1OoaUIQCiim/MQIhRhhBCCNFDGQJ4QxkS7FCGRCdRKUNOHT0h5UXDZNfSP8vBdTtCk71VH0l50TA5uHVvRscjKuN3cN0O2bX0zzK9+2jjY0gZAiCq+MYMhBhlCCGEED2UIYA3lCHBDmVItRS0yRfLshqkqFNh0ufW1swTy7KkqnKy8fcyWaJShoiIvDdjkbzeZ6zsWr5RDlbvDHz2vrdF5g+ZJu/NWJTxsfBiz4bt8nrfcaEZv4PVO2XrwvXy1tBXZf0fV5oePsoQAJHFN2YgxChDCCGE6KEMAbyhDAl2KEPOlyGlg4ob3J7XMlcK2uQbf48ylSiVISIiNYvWyYSOQ+T9GYulbu1WObRhV+BSt3arvPfKuzK9+2jZtPB9OXfmrC9j4cX21ZtkQschsnzcPNm1YpPxsXLLrhWbZOWEeTK9x/kxDALKEABRxTdmIMQoQwghhOihDAG8oQwJdihD3MsQOVUtlmVJRflQ4+9TJhK1MkREpL7uiLz74kyZ0nW4TCkaJm8OLMtIZg+Y1OhtzOw3XqZ0HS7vvjhT6uuO+DYGjXHuzFlZPmm+zHj8JZnQcUjGxm/mE+MzsJ1ymVI0TKb3GC3vvjjT6AXT7ShDAEQV35iBEKMMIYQQoocyBPCGMiTYoQxJXIaUDiqOWx2iTp+lTqW14p0JsdNkFbTJb3BqrdJBxZLXMjf2c17L3Nhz9dudtl1bMy+jrzOKZYju3JmzcnDr3kZn2dxK6dv18UZvJ6gFSCKZGL/t6z+UDne3zci2grSSRkcZAiCq+MYMhBhlCCGEED2UIYA3lCHBDmVI4jKkonxoXGlhLzH0a4ZUlA89/98K7fl5LXNj285rmRtXltiLEqeCJJOJehmSKT//+c/lS1/6ktTV1Zk+lFDq2bOnXHLJJbJkyRLTh+IbyhAAUcU3ZiDEKEMIIYTooQwBvKEMCXYoQ5KXIXrBYVlW3GPtF1DX/1xVOTm2wkP92b59/TRc9m1nOpQhjbdu3Tq5/PLL5ZJLLpGOHTuaPpzQOX78uLRo0UIsy5LbbrvN9OH4hjIEQFTxjRkIMcoQQggheihDAG8oQ4IdypD0V4bo1xCxlyH6too6FcZOsVU6qDh2+it71OP9vj4JZUjj3XXXXXLppZeKZVly0UUXsTokTT179pTLL79cLMuSyy67LGtXh1CGAIgqvjEDIUYZQgghRA9lCOANZUiwQxmSuAzRCw05lbwM0csT/bH2U2I5hTIk2NSqEFVisTokPfqqEJVsXR1CGQIgqvjGDIQYZQghhBA9lCGAN5QhwQ5lSOIyxF5QJCtD1GPUShB1m37KLLfjoAwJNn1ViAqrQ1KnrwpRydbVIZQhAKKKb8xAiFGGEEII0UMZAnjTuDLkTeNlQbZn73u9KENcypC8lrlxq0LkVGplSFGnQrEsK+5i6U7bUwWJfr0RypBgWrdunXz1q1+VSy65RJo1ayZf//rX5ctf/rI0b96c1SEpOH78uDRv3lwuueQSad68uTRv3ly+8Y1vZO3qEMoQAFHFN2YgxChDCCGE6KEMAbzxWobs++B5OVE7zXhZkO0J4gS5W3av7i2fH3BfWeE1BW3yHa/lYS8z5FRqZYi66Lp+m0pey9y4fdhXlPhZhmxf/Dv5/FSd8fcxjGXIvffeKxdddJF0795dpk+fLnfddZe89tpr0rJlS7Esi9UhSfTv318uuugiadeunSxatEi++93vSmVlpeTn50vz5s2zbnUIZQiAqOIbMxBilCGEEEL0UIYA3ngtQw5tniD1W8caLwuyPdsqO8jZ0weNT4qnkrr1Q+Xk7hnGxyyM+euJP8nWhb81/h6GsQxZt26d9OvXT44ePSoiIvPnz5e77rordv9rr70mPXv2NHV4gXf8+HHp3LmzbNu2TUREdu7cKd/97ndj91dWVkqXLl1MHZ4vKEMARBXfmIEQowwhhBCihzIE8MZrGVK/5x3Z//4A45PI2Zyzh96WXSseNT4hnmoOf1Qmn2weaXzcwpgzB+ZK7arHjL+HYSxDVAmi2MsQJPbZZ5/F/WwvQ7IRZQiAqOIbMxBilCGEEEL0UIYA3ngtQ85+tl+2vvtb+euJ941PJGdrPvlwlBzaPMH4hHiqOXlkndSudL7QOUmcj2tekMMflRt/D8NYhthRhjQOZQhlCIDsxTdmIMQoQwghhOihDAG88VqGnDt7TOrWDZbj2yYan0jO1uxc1kVOHP6T8QnxdLJjWRc5s/+PxscubNm1/CE5+XG18fePMgSUIZQhALIX35iBEKMMIYQQoocyBPCmMWXIyY+rZceSB+WvJ1kdkunUbxkr+6qfNT4Znm6O1s6VurX9jI9fmFK/dazsWz/U+HtHGQIRyhDKEADZjG/MQIhRhhBCCNFDGQJ405gy5NzZY7J/wwtyeMOzxieUsymfH3xLtr77G/ns6Cbjk+FeUlvVQ45vn2R8HMOQLw6/K9sqO8ipoxuNv2+UIRChDKEMAZDN+MYMhBhlCCGEED2UIYA3jS1Dzp09Jnve6yP1W8Yan1jOhpz7eLHsWl4k9bvnG58I95rPjtbItsoOcrputvHxDHL+51iV1K58VI7uesP4e0YZAoUyhDIEQPbiGzMQYpQhhBBC9FCGAN5kogw5fXy77FpZLB/XvGB8gjnM+fzgW7JreZEc3jLF+CR4Y3N831LZ8k5bOVE7zfi4BjFfHFkou1d1k0ObJxh/ryhDoKMMoQwBkL34xgyEGGUIIYQQPZQhgDeZKEPOnT0mZz/bL3XvPy37/lQinx+YZ3yyOWyp3zJWtr77m1CvCLHn5JH3Zeeyh+TIxuflf46tMj7GQcnx7ZNk26L75ZOds42/R8lCGRI9lCGUIQCyF9+YgRCjDCGEEKKHMgTwJlNliMonu96QHUs6yYH1T8uJ2mnyl+PvGZ98DmrOHnpbPvlwtOxc1kX2VT8b2muEJMrnJ/fKwZrxsm1hezmyaZic3v+m8XE3kS+OLJT6LS9L7cpHpe79gXLyyDrj700qoQyJHsqQxocyBEBQ8Y0ZCDHKEEIIIXooQwBvMl2GnDt7TL74/BM5WjtP6tYNki3v/kZ2LHlQdq/qJnvf6208O1d2N3wMvWTX8iLZVtlBdq14RA59OFFOHP6T8Ulvv/NZ/YdyZOursruqp2xd2E52Lusie1Y/3qRjv2d1zyZ/v3eteFi2Lbpfdi7rIgc3vSSfHlhl/L1IJ5Qh0UMZ0vhQhgAIKr4xAyFGGUIIIUQPZQjgjR9liD1nTtTKqU82yInDa43mk70rpcv9Pzd+HKePbZGzpw8an+g2lS/OHJbTx7fJycPvN9mYVy2aLCOGdG3y9/qz+g/l7Gf7jY+514S1DPnmN78pt99+e+Dyox/9SHJycowfR7JjpAxpXChDAAQV35iBEKMMIYQQoocyBPCmKcqQoGTgUyViWZbMnzvT+LGQps1dd/5KWrRoIQf37zB+LGFKGMuQJUuWBDbPPvusXHzxxcaPI5VkM8oQAFHFN2YgxChDCCGE6KEMAbyJShny6fEDcumlXxbLsuT221sbPx7SdFmy+C2xLEssy5LevR4zfjxhShjLkCCprKyM+/ndd9+VFi1axN22bt06OXjwYFMeVuRRhgCIKr4xAyFGGUIIIUQPZQjgTVTKELUqpHnz5qwOiVjuuvNXsTKE1SHphTKk8b761a/KDTfcICLxZci6devkBz/4gfzTP/2TycOLJMoQAFHFN2YgxChDCCGE6KEMAbyJQhly4vgBycn5hliWJd/85hWsDolQ1KqQZs2ayTe+8XVWh6QZypDGe+CBB8SyLLnooovklltukYsvvlhuuOGGWEG3du1a04cYOZQhAKKKb8xAiFGGEEII0UMZAngThTJErQq55uqrxLIsueyrX2V1SESiVoVcccX/YXWIh1CGZEazZs3Esiz50pe+FPscWpYl119/velDiyTKEABRxTdmIMSytQyZPHmyHD16NPazvQypq6uT6dOnGz9OQggJWihDAG+yvQzRV4X84udtxLIsueeeO1gdEoGoVSFf/vKX5e//Pi/2nluWJb1YHZJSKEMyQ60OsYdVIWZQhgCIKr4xAyGWrWXI+vXr5etf/7qUlJRIfX19rAypq6uT+++/X1q0aCF1dXXGj5MQQoIWyhDAm2wvQ9SqkJ/97Dbp+MB9YlmWvPTS8NhKgXmsDsna3HXX+VUhfXr3kP/7f/8/sSxLXikfz+qQNEIZkjlqdQirQsyjDAEQVXxjBkIsW8uQM2fOyC9/+Utp0aKFfOUrX5H8/Hz5l3/5F2nWrJl8+ctflvvvv9/48RFCSBBDGQJ4k81liL4q5K35s2NlyPhxL8qgp/uzOiSLs1RbFXL44M5YGbLpz2vlnrvPrwzq1ZPVIclCGZI59tUhrAoxhzIEQFTxjRkIsWwuQ9avXy8tWrQ4f07ryy6Tyy+/PHbhR1aFEEKIcyhDAG+yuQz57ORhadasmfyszW1y7uyxuDLk1IlDcsUV/0euueZq48dJMp/XZpT/76qQ7nLu7LG4MmTZ0gViWZb85Cc/Mn6cQQ9lSGap1SGsCjGLMgRAVPGNGQixbC5Dzpw5I23bto37zaEWLVrII488Yvy4CCEkqKEMAbzJ5jLk3Nljsm/v1tif9TLE9HER/7Pxz2tif9bLkHNnj8npU0eMH18YQhmSWWp1CKtCzKIMARBVfGMGQizbyxB9dQirQgghJHkoQwBvsr0M0UMZEt3YyxCSWihDMu/GG280fQiRRxkCIKr4xgyEWLaXIWfOXFgdwqoQQghJHsoQwBvKEBKFUIZ4i59lSO26LfLejEUyb+g0mTdkamTy9O97Gz8GE1lTsVhq123x5bOULsoQAFHFN2YgxKJQhqxfv16aN2/OqhBCCEkhlCGAN5QhJAqhDPEWv8qQZRPnycx+46Wq7B3ZPH8NyfLUzH1PVk16W2b2HSdLJ8zN+OcpXZQhAKKKb8xAiEWhDDlz5vzqEFaFEEJI8lCGAN5QhpAohDLEW/woQ96bUSmVL8yUg+t2kAjm3WEV8t6Myox+ptJFGQIgqvjGDISYn2XIe2vWytiXx0q7du3l9p/9Qm7Kv8VYbviHH8g/tfqR0WO4Kf8Webx7N3l+2AipXLTElzHfVLNZpk2dKj26d5d27doZf7167r7n36RH9+4ydtwEqd29u8kmdhkT59TUbJaXX35ZuhV3k1/9653Gx0LPr/71TulW3E1eHjteamo2N+m4VMycJYMGDZYOHe4zPg72dOhwnwwaPFQqZs7ydQwoQwBvKENIFEIZ4i2ZLkOOHzwq07uPkrpVH8rBtdtIBFO36kN59bFRcvzg0Yx9rtJFGQIgqvjGDISYH2XIxx9/Ij26d5eHHviNTBr8sGyf+5ycqnpJpHpC5LOivL9UDO8u7f/z36Vd+w4ZnQB/8405cs/dd8uIJx6SFeX9Zfvc54y/Xj2HFo2QFeX9ZdLgh+Wm/Ftk6qszfJ/YZkycU15eLvk/aS3jBj0iy8v6y+FFLxgfCz2HF70gy8v6y7iBXSX/J62lfMpU38dk84cfSlFRkXTvcp/MHvm4bJ4zRP77/XHGx0Llv98fJ5vnDJHZIx+X7l1+J0VFRbL5ww99GQvKEMAbyhAShVCGeEumy5AdazbL20OmyYHVH5EI561npsqONZsz9rlKF2UIgKjiGzMQYpkuQzbVbJa7775HKkb0pABJkorh3eWm/FvkvTVrGz3uPXo8Lg890C5wk/1u2T73OXnogd9I5y4P+Ta5zZg455FHi6W48/2yd8Ew4685lexdMEyK/9BBfmqYBQAAIABJREFUHnm02LcxqVy0WG7+8S1S8UJP46831VQM7y43//gWqVy0mDIECAjKEBKFUIZ4S6bLkOq5q2TZqDmyf+VmEuEsGzVHqueuytjnKl2UIQCiim/MQIhlsgz5+ONPpF27drKivL/xicKw5IOKQXL7zwoaNe7Tpk6Vhx5oF8ry6aHftfVlNQRj4pzysjIp7ny/8dfoJd06tfNlhcixY8fknnt+LateGWD8NaabVa8MkHvu+bUcO3aMMgQIAMoQEoVQhniLL2XIyNmyf9kmEuEsGzmbMgQADOAbMxBimSxDnn9+mIx44iHjE4Rhy4gnHpIePR73NOa1u3fL3XffE5rVD/acqnpJbsq/JaOnC2NMnLOpZrPk/6R1aFaE2LN3wTDJ/0nrjF9DZPDgZ2R4vy7GX5/XDO/XRQYPGkQZAgQAZQiJQihDvMWPMmTpC7Nk3+I/kwhn6QuzKEMAwAC+MQMhlsky5O6775FDi0YYnxwMW9Tkt5cxn/rqDBnRv6vx19CYTBr8sIwdNyFjn0PGxDkvjx0v4wZ3M/7aGpNxA7vKy2PHZ2xMTp06JTf/+Fb5Ys1Y46/Na75YM1Zu/vGtcurUKcoQwDDKEBKFUIZ4iy9lyIiZsm/hB43K6inzxbIsGdNvaNztTre9MaJMLMuSfQs/kOuuyhXLshrkuqtyY48f029o3H39HixusH/789M5PqesnjI/9pj77iyMu++NEWWO23Y6drd93HdnYUrH3/qf8+Nerxo7/XWM6Te0wT7TzdIRMylDAMAAvjEDIZapMmRTzWZp37bQ+MRgWNO+baFs8vAb7z26dw/9aclWlPeXHt27Z2wilzFxTrfibrK8LNzjsrysv3Qr7paxMan+YIN0+E34/93q8JtCqf5gA2UIYBhlCIlCKEO8xZcyZNjrUrdgfaPSr+Oj0voH+XLfHYVxt1uWJS/1GRJ325znJ4llWXG3VZXNFcuypKpsbtztL/UZ0uB2y7Li9nPdVbnSr+Ojccdi3346x3ffHYXS+gf5sf2rPzttW72WOc9PinvMdVflxu1Dv18ds9pvouPv1/HRuGN2eh333VEY93wvWTrsdcoQADCAb8xAiGWqDHnjj3Pl6R6djE8KhjUjnnjI03Ui7r7n30K/GudU1Uty+89+kbGJXMbEOb/61zvl8KIXjL+2xuTwohfkV/96R8bG5LXXZ8ozPf9g/HU1Ns/0fFBee30mZQhgGGUIiUIoQ7zFlzKktELq5v+pUbnu29dI1cQ3zk/ia7dbliUv9Rocd9uc5yY0eJx6btXENxo8f85zE1wfm+h5+n4be3xux3Tdt6+Rfg887Dge6jFOr+G+X90r/R54OOnxz3luglz37Wtit7f+wY9cb2vM+7e0tIIyBAAM4BszEGKZKkPGjjt/ah/Tk4JhjdfTIt2Uf4vxY89EvJ4mjDFhXPh3K/OnVaMMAbyhDCFRCGWIt/hShjw7Q/a+ucZzVo2bI7f+482y98010uGX98pLPQbF7rMsK+7nvW+ukdlDxollWQ22YVmWrBo3J+HjVK779jWx7d76jzc77sfr8XX45b2xx9ujH5M65tlDxiUcH6fH6LclO/7rvn1NbFyu+/Y1DW5zG6N0svTZGZQhAGAA35iBEKMMCUYoQyhD/BwTxiW7/92iDAGCgTKERCGUId7iRxmyZOgM2TN7tef07VAkfTsUyZ7Zq2X0YwOlwy9+HbvPsiwZ/djAuMfPHjxWLMuKu23lmFliWZasHDMr4eNUbv3Hm2P7VPvVr7mh7zPZ8TnF7bValhXbltMxuz3HHv3Ykx1/h1/8WkY/NlBmDx4bO/YOv/i19O1QJLMHj5Vb//HmRr1/e2avliVDKUMAwAS+MQMhRhkSjFCGUIb4OSaMS3b/u0UZAgQDZQiJQihDvMWXMmTIq7Ln9VWec+s/3NSwTPjf+677m2tkdPFTcY+fPXBM3GP2vL5KVo5+/XyxMPr1hI9LtF3782YPHJP0+CzLim1HHYPbdi3Lkr7tHmpwm9qPW1J5TKLjH138lHT4+b9J33YPxfavbhtd/FSDY/KSJUNepQwBAAP4xgyEmJ9liP3/vKYzuVc7738vuje5l1RN7pX0+erxtfOGpLV9lbzcKzMyKVmQf71YliXtf3Vz7Pj9nMxkgtv/MbF/tpx+S6yosHWgx4TPSubKEMuypGJo/PWR7P9GpfIZyeTniDIECAbKEBKFUIZ4ix9lyOLBr8ruGSs8ZcXI18SyLFkx8rXYbdf+zdUy6pEnG/xZZdQjT8q1f3N10u3snrFCLMtq8Hz9saMeeVJuvfGHDY5L7TfZ8dm3P+qRJxs8Xm3Dfhy7Z6yQW2/8ofT5bRfH2/V9zHryJcfxS3b8av/X/s3VcuuNP4xtR93W/mf3uG47nSweTBkCACbwjRkIMb/KkLzcK6W0+N7Yz6XF96ZdiLhNNKYyYZ3K9vSiorT43owUIl5fI2VIuMoQe8mVl3tlgwnyII0Jn5WmL0Psj8nLvTKu7Mjk54gyBAiGbC1Dxrw0osFtbmXI0Y/3yrSpk4wfM2l89tVtlTfnzGhwu1sZsmnjWlnw1hzjxx3U+FKGPD1Vdk9b5il92naWW7//w7jb2re5W9q3uTt2v2VZcfdf+62rpU/bznG3rRg+43wJMXxG3O2juvZvcLtlWbHtq59Hde3v+Jxkx2d/7u5py+TW7/8w9hx1XLP6j3J8/bP6j2pwf5+2neXab10dd3xuz092/Pox6dtU42h/bV6z+OmplCEAYADfmIEQ86MMcSsm1ARhQf71sQk/+2PV/frKEKfVG/YVJ+rxqnRRf3aaOLQXNfrt+uSkvg91u9pPUWHrBvvRHz/z2T/EPU9/HeoY9fGhDAl3GVJU2Nr18xaEMeGzYr4MUY/x43NEGQIEQ7aWIa/NKJe//25eXCliL0OOfrxX+j/RWy677DLZuuUD48dMMpPHezwqt976k7hSxF6GbNq4Vn7f8T654Yb/3/jxBjm+lCEDX5HaKYs95dpvXS19/qNT3G2jHio5//9V/vfn9rfdFff9pv1tdzXYzornp50vAJ6f1uC+mSUj455v31/tlMUNVsmq7SQ7PsuyZNRDJY7H0uc/OjU4dhX9Ofbju/ZbVzc4tpklIxOOo9vxq/T5j05y6w2tkt7mNYsHvkIZAgAG8I0ZCDG/Voao00U5/ZZzafG9sd+QrhjaKe63odVkYKLTZOmPV9vSSwq1XadVGvp2E00u6oWJ2lbtvCFJ96O2bd+PPhaqSKEM8WeC20QZkspnyuSY8FkxX4bYPyeZ/BxRhgDBkK1lyLmzx+Smm1qJZVly5ZXflDEvjYiVIS+OfE76P9FbLr74YrEsSx7q8qDxYyWZy769W6VZs2ZiWZb80z/eKG/OmRErQ+a+WSG/73hfbBJ40sQxxo83yPGlDHlqitROriQRzuKnplCGAIABfGMGQsyvMkSqLxQFKmpysGpyr9gqj6LC1lIxtFOsXMjLvTKudLCXIU6nzNIfryas3VanpHI6LafHqAIm2X6cyhD7MTttnzIkXGWIPZleFZLpMeGzEowyRC9yM/k5ogwBgiGby5DXZpTH/Xv1ta99TSzLkksuuSTudlaFZF969Hg07j3+yle+0uC/Xzk53zB+nEGPL2XIgHLZNeFdEuEsHlBOGQIABvCNGQgxP8sQp8lC/beia+cNiZUiqgRRP6dThjhNWCcqPZL99rXTPgryr49bsZJOGaJWv9iPgTLEnwluEytDgj4mfFYyV4Y4XdcjUytDvIYyBAiGbC5Dzp29sDrELawKyc7oq0PcwqqQ5PGlDOlfJrvGLiARzuL+ZZQhAGAA35iBEPOjDFHX/Ug0iahWhKjHqeuIqBUifpYhqthwut1p9Yd+7KwMCf4EN2UIn5WmLkPshWeqq0coQ4Dsku1liH11iD2sCsne2FeH6OFaIanFjzJkUclk2fnSWyTCWVQymTIEAAzgGzMQYn6tDLFPBurX3VA/66VEafG9cRcwT1Qm6JOI6nnplCH2VSr6dvQJz0TXDEmnDLGPh+lrhqhjc/rN9WyY4KYMSX9c3CY49Nfp9rlxep4qNe1//91OB+VUMDTFuHgpQ0qL721QyOr/Xqgxsb8ep8dQhgDZJdvLkHNn3VeHsCoku5NodQirQlKLH2VIZd9JsmPkPBLhVPadRBkCAAbwjRkIMT9Pk2X/sqRP/tvLArfVE3qZoO5X9zndlkoZou9PxX4aK/vx20uadMsQfX+my5DS4nulIP/6BhPWJkMZ4u+YpFKGJHtNbp8bp+fq5Ya9CFXP0bcTpjJEqi8Umm7lj9Nkkb0AogwBsk8UyhC31SGsCsn+OK0OYVVI6vGlDOkzQXYMf5NEOJV9JlCGAIABfGMGQszPMoQ4x+kaIk1ZhugradRt6mf1W+/6b7Ynuk+qJ8Td7nXFSZDLEFMJWhni9Llxe25RYevY5L/T/faCKWxlSNBCGQIEQxTKkHNnG64OYVVINOK0OoRVIanHlzKk13jZXjqHRDiVvcZThgCAAXxjBkKMMsT/2FeyOK1YaaoypHbekNh1WtR1W/RjVPeplSz6qcES3Wd/remOEWWIv2PS2DLE7XPj9lx1m9s1fqQ6vgChDGlcKEOAYIhKGWJfHcKqkOhEXx3CqpD04ksZ0nOcbB86i0Q4lT3HUYYAgAF8YwZCjDIkGGmqMqS0+N64a6E4XbBePVZd0yWV+9xOR5ZqKEP8HZNUyhB79NVLbp8bt+eqxyYqQ/RrBlGGNC6UIUAwRKUMOXf2wuoQVoVEK/rqEFaFpBdfypAe42Tb4NdJhFPZgzIEAEzgGzMQYpQhwUhTlSEF+dc3mLiWaudrrCQqPPSJbPv1VzhNVmYSpJUhbp+bZM9lZUjThDIECIYolSFqdQirQqKXx3s8yqoQD8l0GbLxnbXyTo+xsm3gayTCeafHWNn4ztqMfa7SRRkCIKr4xgyEGGVIMNIUZYhTqaEmoZ1Wf6RyXyr7SCWUIf6OSWPKkESfm2TPVffbPytcMySzoQwBgiFKZci5s8dYFRLR7Nu7lVUhHpLpMuTAR3tk1mOjZeuA6STCmVU8Sg58tCdjn6t0UYYAiCq+MQMhRhkSjDRFGVJafG/sug8qRYWtpaiwdWxyWp3+yOm6IE732S8GzzVDMpeglCGJPjfJnivV50+rZS9T9M+TVFOGNDaUIUAw+FGGnDyyXg5/VCb7NwyXvWv7y541JYHJ9uU9jR+DSt26Z+TApjFSv+dt+fxUnfGJ70zl04NVcmjzeNlXXWp8jIOcunXPyMFNL0v9ngVy9tQ+4++bUzJdhoiIVPQaI6t6jJctJVNJBLOqx3ip6PFSRj9T6aIMARBVfGMGQsxUGeJ0nQF9ctRU1GS+l1M9mZjMTGfiPy/3ytiprVT0iWr1Hqj3Q01wJ7pPqifE3Z5sYtwtTVmGOH32MnHdk0SnhPIS09cMUX8PEn1u1HOTvef2U6nZt5eXe2XK/x4ErQxxOlb9s6DGyv4YdeoxL39f7KEMAYIhk2XIicNrpXZVd6ld+ah8snmknNg1VU7ve0PO7P8jccipPa/J8e0TZf+6p2TrwnZy6MMy45PfjcmxukWyY0kn2bP6canf8rKcrH3V+BgHORfe/ydl67u/lcNbXjH+HjZFGbKvZpdM7vScLCt+Wbb0mUIilGXFL8vkTs/JvppdGf1MpYsyBEBU8Y0ZCDGTZYi9cMjLvdJ4IaJ+C76pj6OprhnilkSnt8rURdITpanLEPtnr6iwdYPVD+kmzGVImBLEMsReatjLEFX22J+Xl3slZQiQRTJVhhz+qEy2L35ATuyaJnKqmqSZ/zm2Sg5UD5Laqh5y4vCfjE+Cp5Ozpw/KgT+/KLUrHpHT++YYH8sw5r/rl8v+dU/J7tW95eTH1cbfUz/LEBGRj2sPyJtPTZayPzwnZZ2ek9nFo0g257HRUvaH5+SNAZPk49qDGf88pYsyBEBU8Y0ZCLEglSH66ZfsE41Ot5cW3xv3W+TqN7CdfvM81ZULeblXNjjVk/pZ35869kT3NcVkJmVIZsoQpyLD6TNjHwv9Z/VY/bRhTp9ftS+1MqApxoQyxN8ypKiwddz77lSGFORfH/scVU3uJQX511OGAFkmE2XI7tW95MD6p+W/61can1QOe07sekW2L/qd1O9+2/hEeCr5/FSd7FjWRY5sGmZ87LIhn+4ok22VHeT4viXG31s/yxDli9Nn5eDWvZHJgS175JXRk4wfh4l8cfqsb5+jdFGGAIgqvjEDIRakMkTdriYH9dPz6Kfl0Scg9YlH9bP9sU7bcZv0V6sDVLmiT3ir+5yup+F0X1NMZjLBnZkyxL4yxO0zk6gMsRcqbp9f9bhkpRlliP/jkqkyRJUb6v12KkNKi++N3a/+TBkCZJfGliGHPyqTA+ufNj6JnE05c2CubFv0Ozlzotb4ZHiy7N8wXD6uecH4mGVTPqubJTuWdpaznx00/v76XYZETbt27cSyLJkxY4bpQ4k0yhAAUcU3ZiDEglaGqAspO/2mvn6RZfsKD7ff3nda1eB2sWZ9srJiaKdYuaK2oe9PTXwmuq8pJjOZ4PZWhjhF3Z/oM5NqGZLo85tqYUYZ4v+4ZLIMcfssqDJEFSZSPSG2SoQyBMgujSlDThxeK9sXd2zUipCCNvmu/43La5lrfGJaT0X5UKkoH9ok+/rkw1Gyb/2zxifDE6V+zzuye1W3Rr1O3n/nHNk0TA78eaTx95gyJLMoQ4KBMgRAVPGNGQixoJUhamLRfsFl++mvUi1DnCal3coKddoi+wS50+S4vQxxuq8pJjOZ4PZWhthX/eifxUSfmXTLEKfPL2VIcD4rmSxDpPrCNYecyhD1WP1/KUOA7NKYMqR2VfdGXyOkoE2+FLTJd7zPsizX+5o6tTXzzv+3t4kmw+VUtexZ3UOO7p5vfELcKWdPH5Ltix+QM/v/yPvv1z5XPGL8dFmUIZlFGRIMlCEAoopvzECIBakMsU8m6+fgTzQBaf/Zy8qQVFYD6PtL5b6mmMxkgrtxZYiarHYrONze71TKELfPL2VIcD4rmS5D1GelqLC1YxmiSjW1QoQyBMguXsuQk0fWS+3KRxs94ZtoMryifOj5//bUzIvkZPjJ2ulS9/7TxosPpxyrq5R9f3qC99/HHN8+SfZvGE4ZkkUoQ4KBMgRAVPGNGQixIJUh+jUW9AlofQJZTRymWobYt+t2zRB9glKlqLC1FBW2jm3Pfo0SvWxxuq8pJjOZ4G58GaImqVO5Zoj9+aXF97quQnL7/FKGBOez4kcZoq8KUp8fVYaoz4v6bFGGANnFaxly+KNy+Xjzi75OhldVTj7/71Xl5LjbE51KqahToRS0yZfSQcXxq2b/9z71s9M+7adsUpPwaiLc6blqwj62mnJQccYmw//y6VrZ8s5/yhdnjhgvP+zZ/8FwOb5jcqNfI++/e/7r6DLZvvgBypAsQhkSDJQhAKKKb8xAiJksQ9xOgeX2OH0CO50yxL4dp8lHexFjnwRXhYd9G4nua4rJTCa4M1OGqPdR/wy4fWbU50I93l6U6IWI0+eXMiQ4nxU/yhCpnuC6MsRe6lKGANnFaxmy/4NhcmLXK75OhjutDLAsS4o6FcZNfusT4mrCW3+MfaJaTW7rE9d5LXPjtqP2rSbinVYG2B+j9pXJCfGdy7rI6ePbjJcf9uxZ84Sc3vcG77/P7/+2he3l7OlDlCEhdPLkyQa3JSpDNmxg8rypUIYAiCq+MQMhZqoMCVOcypVU7muKyUwmuBkTxoV/tyhDgGDwWobsWdtfTu+b4+tkuP238NVv+zs9Tk1Sq8lw+z7sKwgK2uTHJsz/H3vvHh9Vde/vb6t4paFa21NbMHhov+f3K+cc2+pXD6UUtfWSVkFbWlBEqUIUlSBBUJCLRLRCFJUA4Q4aId4AgxdIAkJNAkSicgl3AwTkVgNyMYCI5/P9g65xzZ69J3Pdl5nneb2el2bPzN5rr70yZD7vWXvZ3Y5Jb5tVMbzNZS2Diu76vhJVDN9eOUAO7612Pfww++myh+TEvlKuf5Kv/9al98uXBzYShviQQYMGyYgRI4JCEasw5JNPPpEePXpIeXm5G81MSwhDACBd4RMzgI8hDGlawpDkSxiS3D6hX1L7fYswBMAbxByGLB8S9+LZquBsNfPW/O1+cwHbbrt5poBdwV3fZvUac2HbXAxXP5tv4WS3PVZ3VA2SQ3tXuB5+mN269EH5an8Z1z/J1//TpX3kywMbCEN8yP79+6VZs2by3e9+V+655x45fPhwUBiiQhDDMCQrK8vt5qYVhCEAkK7wiRnAxxCGeEPCEMKQZPYJ/ZLa71uEIQDewAthiLlQ3eaylpbfrlfbrQxX2E5GMVytZ2FnohbaTocwhOtPGJKqPProo4Ex8d3vflf+67/+SwzDkN/85jdB44VZIc5CGAIA6QqfmAF8DGGINyQMIQxJZp/QL6n9vkUYAuANvBiGyJHTtz4yF6itbktkNpHFcP22THbF8ETNACAM4fpbSRjib/bv3y9nnXVW2ODsmmuucbuZaQdhCACkK3xiBvAxhCHekDCEMCSZfUK/pPb7FmEIgDfwahiivpWvL0ZtV7TWi+SxFMMjWTNCFej1b/xbLZad6CJ5uoYhXH/CkFRBnx1iJbNCnIcwBADSFT4xA/gYwhBvSBhCGJLMPqFfUvt9izAEwBt4NQxRhW29sKy+na/PDlDf3leF7FiK4aqgrr9OFcj1ora5GK6OrT+nzWUtbc+HMITrTxiSfqi1Q6yCENYKcQfCEABIV/jEDOBjCEO8IWEIYUgy+4R+Se33LcIQAG/g5TBEFaDN39o3FxTNBfRYiuFqm75f80wBVZy3KprbLfpNGML1JwwBu9khzApxB8IQAEhX+MQM4GMIQ7whYQhhSDL7hH5J7fctwhAAb+B2GILhTfUwBMNLGJIaWM0OYVaIexCGAEC6widmAB+TqDCktGyxDOzTw/WioF8d2f8emTv/raj7vVPnW2VP2XOutz8ej1QUyHW/vyFhhVz6xNqsP9wse8vGun5u8bi3bKxk/eHmhPXJnFdfk1GP9Hb9vOJ11CP3ypxXXyMMAXAZwhBvSxiS3hKGpA7m2SHMCnEPwhAASFf4xAzgYxIVhuzf/0+57nfXu14U9KuPPPA3KS1bHHW/Dx/+hLwz4VHX2x+PHxXnyX29eyWskEufWNvv4VxZOn2o6+cWj0unD5WH+z6YsD6p+ehjubPbX1w/r3i9s+ufpeajjwlDAFyGMMTbEoakt4QhqcP+/fvlzDPPZFaIByAMAYB0hU/MAD4mUWFIY2OjXPf7G+RIRYHrhUG/eaSiQK773fWyf/8/o+7ziYWTZcqoHNfPIR6nPvmgjBmTn7BxSJ9YO2HiJCnMe8j1c4vHwicekAkTJiSsT44cOSJX//q3cmL5RNfPLVZPLJ8oV//6t3LkyBHCEACXIQzxtoQh6S1hSGqhZocwK8RdCEMAIF3hEzOAj0lkGDJ8+BMysv89rhcH/eaUUTkyfNjQmPq8bts2ue531/v2tlB7yp6Tzp06SdXyFQkbh/SJtWvWrpN27TvKjnfzXT/HWNzxbr60a99R1q5dl9B+efLJUfLs4PtcP79YfXbwffLkyCcS2ieEIQCxQRjibQlD0ttUDkOONhyWtWUfyvtTSqTkqZfSwrkjp8vzvUa43g6nXTK5RNaWVcvRhsNJGUvRQhgCAOkKn5gBfEwiw5D9+/8pnTrfKh8V57leIPSLHxXnSffbu8U0K0Q5d/5bcn/Pbq6fSywO7NNDJk6YmNBCLn1i74yZL0lO7ztdP8dY7NfrDpkxY0bC++TAgQPSufNt8sGsYa6fY7R+MGuYdO7cWQ4cOEAYAuABCEO8LWFIepuqYcjGD1bLjPvzpbxgrlTPXizr3l6OKezKV8ql7IXXZcb9+bLxg9UJH0/RQhgCAOkKn5gBfEwiw5DGxkapWr5CrmrXwfdrNjjh24VDpHOnTjGtFWI2+777pftfb/PNbIgjFQXySJ+7JTd3QFxBEH0SvQ/1zZGc3nf6ZobIjnfzJaf3nfJQ35yk9UlpWblc/esOUvxsf9fPN1KLxz4iV/+6g5SWlSe8PwhDAGKDMMTbEoakt6kYhmyr2SRzHhkvtW+vkN2rtmAaWfv2Cpk9oEC21WxK6JiKFsIQAEhX+MQM4GMSHYY0Np6+Hc8d3e+UO/96qxQ/2182v/WM64VDL3ikokA2v/WMLJsxVO7v2U3u691L1iTwlj8vFc2Wq9p1kKlPPigfFed5bv2WIxUF8lFxnkwZlSOdO3WSl196KalFf/rE3hkzX5J27TtK4RMPyNLpQ2Vv2VjX+0L3n0tekH/MHCaFeX2lXfuOSZkRYnZdba306dNH+md3lzeeHyDr3nxKvq4udL0vdDfMe1rmvjBA+t/XQ/rcly3ramuT0heEIQCx4eUwpG5tiRiGEWTxjKeTdrw+vboEjjPhudP39q8oneZqMTydwxCuf+qFIf/7zf/KK7nj5OPXl8lnKzf50uVzy4PGZOZPLg163DxmDcOQu/50e9jnqO0d/+c38viDjwR+njd59unx+ORzgW0Tnnwu5Jh+8uPXl8kruePkf//3fxM2rqKFMAQA0hU+MQP4mGSEIXoheszo0XLHHXfIVe06pL3X/f4GueOO7pLbv7/Mnf9WUorea9auk4mFk+W+3r3kut/f4Po5m88/O/s+GTMmP6EhEH0Sm2vXrpMJEyfJw30flKw//NH1vtDN+sMfpV9OP5kwYULC1whpyuLXXpe8kXly5513ut4PZu+8s4fkPTFCil97Pal9QBgCEBteDUNUYbpubUlIcbxPry4JP15F6TRPFL/NpmsYwvU/baqFIXs21csbj0+Rz5Zv9KXzCl8RwzBkXuErgW2PP/DI6XDiXz+bH/9s+UbJ/MmlMiHvucD/P/7AI0GvNwwj8P93/eldjYxzAAAgAElEQVT2oMc6Xv2boG13/en2oNf70TcenyJ7NtcnbFxFC2EIAKQrfGIG8DHJDEMQEdF/EoYAxIYXw5DiGU+HFMKTXbT2ajE8HcMQrv+3ploYsra0Wsqee00+q1jvSzN/0koe75NruX3ehCL5rGL96TDkX/+vvOvWbvJ4n1xZ/lqpGIYhy18rDXrcMAyZ8ES+zJtQJJk/aRXY3vGq9rbb3O6LeCx9tljWllYnbFxFC2EIAKQrfGIG8DGEIYiIqEsYAhAbXgxDbvxdu7Df/q8onRZUtDbfTunG37ULev7ovBxpc1nLQJFdqYrto/NyQl5vVRw3P0/tL5nF8HQMQ7j+qRuG1Lz1gbz/4puya9k631k1Z+HpoKPgpbDPs3qOvq3j/21/OvwYPsby9Zk/biVVcxYG/t+8zTAM1/siXt9/8U2peeuDhI2raCEMAYB0hU/MAD6GMAQREXUJQwBiw4thSDRrQ6ii9ei8nKBiepvLWoYUsfUiufk55uK3+We1D1VA1wvrhCFcf8KQyKh56wN5//k3ZNeSNb6z6pV3xTAMqXrl3bDPs1ozZEj2w0HPmTB0dNDjE4aODjzWo9NfZcLQ0TLvxVnSo9NfA9uGZD8s816cJR3/769d74t4ff/5NwhDAABcgE/MAD6GMAQREXUJQwBiw2thiPqWf6TF8Bt/1y5kJoB5H+ZCtl7sVtuaKoa3uaxlUMFdHZswhOtPGBI5NW99IEvGvi47yz/xpYZhyNznZ8T9HN25z88Ies34Ic9Ij1v+IoN79ZPBvfoFbRs/5JnANj+7ZOzrhCEAAC7AJ2YAH0MYgoiIuoQhALHh9zDEPCtAL1SrWy2pYrj+eDTFcNUm83oSVvtNtIQh6X39UzIMee412bnoY1/a8Yp2Mvjefpbbxw/+u+xc9PHpYOO5GZavHz/479LxinYh2zMvaRl4feXMtyXzkpbS8Yp2gf2obT1u/ovtvv3kkudeIwwBAHABPjED+BjCEERE1CUMAYgNr4Uh4QrcySiG280E0H+2W1ybNUOSd5ssrn8KhyH5r0n9uzW+9M0xp8fCm2OmBbYN/luOZF7SMvCz+XGzhmFIwaNPB34uePT0OKqYXhLY1vFX7YL2Wf9uzemA5FftXO+DRLgknzAEAMAN+MQM4GMIQxARUZcwBCA2vBiGNLWAtn5rJLtieJvLWiasGG43M4AwxJ0F1NPp+qdkGDKmWOrf/tC3vjl6StB6H5mXtAx63DAMeXP0lLD7MK8pUjF1ftDjg3v2lY6/+p8mt/nVJWOKCUMAAFyAT8wAPoYwBBERdQlDAGLDi2GI+RZGVo+p2yhFs2ZErMVwVVw3F9379OpCGML1JwyJgpq3PpAlo+fIjrdWYBq7ZPQcwhAAABfgEzOAjyEMQUREXcIQgNjwYhiiF5r1b+OrArVe/Fbb9EL1jb9rJ20uaxn4ORHFcPMi3GpWAGEI158wJHJq3vpAlvx9tuyYW4Vp7JK/zyYMAQBwAT4xA/gYwhBERNQlDAGIDa+GIeaCs9JqYW01E0BpnimQiGK4vh8lC6gnLwzh+qduGLL4qVdk++sVmMYufuoVwhAAABfgEzOAjyEMQUREXcIQgNjwchjidUfn5QTNQEiG6RyGeF0nrn9qhiFFsv3VDzCNXfxUEWEIAIAL8IkZwMcQhiAioi5hCEBsEIZEpmEYQYt6m9elSJaEId7QreufimFI+ZNFsm32Mkxjy58kDAEAcAM+MQP4GMIQRETUJQwBiA3CkMg034rJiUK4HCEM8YpuXf+UDENGviTbXn4f09jykS8RhgAAuACfmAF8DGEIIiLqEoYAxAZhiLclDElvUzIMeWKW1M1c7LjLxhQFhVmX/vDHCdnvb//zSjEMQzr/z+/EMAx5bcgLCW2beuy1IS8E/X+s7X1tyAtiGIYr10BZ/sQswhAAABfgEzOAjyEMQUREXcIQgNggDPG2hCHpbUqGISNmSt30Mkd97bGxp0OEx8YGtj3apdfp0CHOfRuGkdS2LXvmpZDHE3E8p6+BbvmImYQhAAAuwCdmAB9DGIKIiLqEIQCxQRjibQlD0tuUDEOGz5RPpyxy1Et/cIkM+vO9lttfHfRc4Gd9dobavvSpmWIYhnTveHPgMbUv/fnjsocEve7VQc8FPd8wDFn6VOi5N9U2dXzz/1u1We0/kjZf+oNLHL8OyvLhhCEAAG7AJ2YAH0MYgoiIuoQhALFBGOJtCUPS25QMQ4bOkE8LFzrm0if/FSAMeDbs8y79wSUy6LZ75NPChfLCvY+dDheenBl4ffff/jHoMfU6tW/zcQzDkBfufUw+LVwo3X/7x8D+om2b/hzz863arL/Gqs2vDng2qP1uWD50BmEIAIAL8IkZwMcQhiAioi5hCEBsEIZ4W8KQ9DYVw5Cyx6fL1gnvOub7I6eLYRjy/kj741o959KLL5Hn73k05DHzz4ZhSHHumMD24twxUpw7RgzDaLIN0bStqWNE2mar1zlt2ePTCUMAAFyAT8wAPoYwBBERdQlDAGLDL2HI6LycoNvBGIYR8pwbf9dObvxdO5EjNVJROk0Mw5CK0mkJb4s6hhMShqT39U/JMGTIVNk6boGjGoYhxQ8/Y/t48cPPnA4ItG0d/v9fyaBOPeX9EVNOBwkjpsjWcQtCflb7VtuLH35Gnu85UC69+EchbVCviaZt+n71/1dtNttUm63O1WnLhkwlDAEAcAE+MQP4GMIQRETUJQwBiA0/hCGGYYQUoFVxXC9268XwZOnEMXQJQ9L7+qdiGFL62FTZ8vxbjtrh//ulDLzlbsvtz981QJYMnSyGYciSoZMDj1168Y8sHzP/bBiGFPf9e2B7cd+/S3Hfv4thGIF9We0/2rZZHePSi39keb7h2mxumxuWPkYYAgDgBnxiBvAxhCGIiKhLGAIQG14PQ8IVn/v06iJtLmuZ0sXwdA9D0v36p2QY8uhk2fLsPEctfvCp0yHCg08Ftg38Yw+59Ps/Cvx86fd/JAP/2EO2PDtPnr8z93R4MLhQlgwuDPz/lmfnhfys9qu2q2MYhiHP35krW56dJ3f8+qag10TTNn2/5mNc+v0fBY6h7ydcm9XznL4GuqWPTiYMAQBwAT4xA/gYwhBERNQlDAGIDS+HIXVrS8Le6qiidJrUrS2RurUlIYVqq9skqW3KPr26hBS6+/TqIn16dQk8x1xs11+vjptM0zkM4fqnaBgyaLJsHjPXcec8MCro+l36/R+FPEd/fM4Do2TzmLmy+LGJYhiGLH5souXP6rlqu3qdfrzb290Y9Jpo2qbv13wMc5vH3tE/4jYbhuHKddg8Zq6UDiIMAQBwAz4xA/gYwhBERNQlDAGIDS+HIcUznrZcG8LOcMVw9XPxjKcDz29zWcuggrgqdo/OywlsMxfNmRniXBjC9U/RMOSRSbL572+klWO7PSyXfv/fXG+HVyx9ZBJhCACAC/CJGcDHEIYgIqIuYQhAbHg5DFHrQiSiGG5VxFbP0WcW6DMBVBucvhWTbjqHIVz/FA1DBhTKplGvpbTlueNCFjYvzx3neru8YumAQsIQAAAX4BMzgI8hDEFERF3CEIDYSJcwxDwrQKlvtyp0u10MJwxJ7+ufkmFI/4myaWQxprGl/ScShgAAuACfmAF8DGEIIiLqEoYAxIaXwxB1m6RI12awK4artSfsVLdFsiuG6wV5whDnwhCuf+qFIZ9Wr5f5uRNk4/DZmMbOz50gn1avT9i4ihbCEABIV/jEDOBjCEMQEVGXMAQgNrwchjS1gLZ63Oqb/VbFcKuZAXbFdK8Uw9M5DOH6p14YcmjfASl6cKxsGFokGzEt3TC0SF5+4Dk5tO9gwsZVtBCGAEC6widmAB9DGIKIiLqEIQCx4eUwRI7USJ9eXWyLz316dbEtVJtvk2ReLLupYrpdMTxce5JhOochXP/UC0NERP4x/W15p1+BbBj8Mqah7/QrkKUT5yd0TEULYQgApCt8YgbwMYQhiIioSxgCEBteD0PkyOl1HcwLW6tCuP5t/3DFcHXLJfPzm1oPwu1ieLqHIel+/VMxDPn6q5PyxuOTpaRfgawaMFU2PDoL08CaAdPkrYdelNcHTZSvvzqZ0DEVLYQhAJCu8IkZwMcQhiAioi5hCEBs+CEMUYVq81oPVs+xK4br25TmonYkxXB9H3a3b0qkhCHpff1TMQxRVL/xvsy8P19e7vOsvJHzIqawL/d5VmbeN0ZWFJcnZSxFC2EIAKQrfGIG8DGEIYiIqEsYAhAbfglD0lWvhiGfLntITuwrdb1/Ut2tS++XLw9sTMkwRHFo3wHZvXEHprCH9h1I6hiKFsIQAEhX+MQM4GMIQxARUZcwBCA2Yg1D6j8cJUe2z3G9WJzq1v2jrxz5fLXr4YfZ7csfly93znW9f1LdTaXd5fiXe1I6DAFwGsIQAEhX+MQM4GMIQxARUZcwBCA2Yg1DPlszXg5unuJ6sTjV3Vz+Nzl2eIfr4YfZXR8/Kwe3JP82Uensyc/fl83lPV29zoQhkIoQhgBAusInZgAfQxiCiIi6hCEAsRFrGNKw/R3Z9eFw1wvGqezxPe+eXpvDA+GH2QP1pbJz5RDX+yiVPbh5quz6+FnCEIAEQxgCAOkKn5gBfAxhCCIi6hKGAMRGrGHIsSP1snHRHXLqwAeuF41T1frlA2XP2kLXgw8rj3+5RzaX/411Y5Jo3bKH5ODOxYQhAAmGMAQA0hU+MQP4GMIQRETUJQwBiI1Yw5Cvjh+QPbXT5LOaPNeLxqnosc9KZFNpD2n8YqvrwYedDdvfk20f5LjeV6novtX58tknY12/xoQhkIoQhgBAusInZgAfYxgGIiJikAAQPfGEIV8dPyB1Fbly6NNZrhePU83tFf3l820lrhfDm3LXx8/K/rXPud5fqeTR+tdly5JsOX50t+vXlzAEUhHDIAwBgPSET8wAAOBrsrKy5Oqrr3a7GQAA4GPiDUMO7V0pm8vulsbP3nK9iJwq7qjMlZ01z7heCI/EY0fqZcv798m+1WNc77dU8Ist02VT6Z2u3x6LMARSGcIQAEhXCEMAAMC3HD9+XM444wwxDEPWr1/vdnMAAMCnxBuGfHX8gDRse0c2ld0t/6x9wfVisp899lmJbK/oLztrnpHjR3e5XgiP1ONf7pbPPnlB6pY9KF/ufNP1fvSjXzcslc8+HC7bKgfK4f01rl9TwhBIZQhDACBdIQwBAADfkpWVFQhDmB0CAACxkogw5KvjB6TxUJ3sXPW0bK/MlcN1r8g3X6xwvcDsF4/veVfqqwbKptIevrg1lp0H6stky+Jesr1ygDRsGC+H64rkwKbJ0rhrPlp4ZPscObh5iuyqHiYbF94uezfMdP0aEoZAOkAYAgDpCmEIAAD4En1WiJLZIQAAEAuJCkOUn29bIPXVT8iG9/4qW9+/T7ZXDpAdVYPQwrp/9JXN5X+TrUsfkD3rJnl6sfRo/GJ3hexZN1l21jwj25cPQRvrPxwlu9cUSMP29+T4kZ2uXzfCEEgXCEMAIF0hDAEAAF+izwpRMjsEAABiIdFhiPJE4z758uAmOby3Wg7tXYEWHvl8tRw7vMP1gjeinYQhkIoQhgBAukIYAgAAvsNqVgizQwAAIFaSFYYgov8lDIFUhDAEANIVwhAAAPAdWVlZgfCjWbNm0qxZs8DPV111ldvNAwAAn0EYgoh2EoZAKkIYAgDpCmEIAAD4iuPHj4thGHLBBRdIYWGh/OEPf5CrrrpKZs+eLd/73veYHQIAAFFDGIKIdhKGQCpCGAIA6QphCAAA+IqePXtKYWFh4GcVhihmz54t3bp1c6NpAADgUwhDENHOvJFD5bHHHnX7bQogYRw7dkzOOeecpP7eEIYAgFchDAEAAF9jDkMAAACihTAEEe2cNmW83NWjh9tvUwAJo66uTlq3zkzq7w1hCAB4FcIQAADwNYQhAAAQL4QhiGjnu2+/Kb///e/cfpsCSBgVFRXS7n+uTurvDWEIAHgVwhAAAPA1hCEAABAvhCGIaOeG9TXyb//2b26/TQEkjBdffFF63t09qb83hCEA4FUIQwAAwNcQhgAAQLwQhiBiOK/41S9l2bJlbr9VASSE66+/Xl579aWk/s4QhgCAVyEMAQAAX0MYAgAA8UIYgojhHPr4IHnkkUfcfqsCiJu6ujpp1qyZfHlkX1J/ZwhDAMCrEIYAAICvIQwBAIB4IQxBxHBuqK2RZs2aye7du91+uwKIi0ceeUT63N8r6b8zhCEA4FUIQwAAwNcQhgAAQLwQhiBiU+b27ysPPviA229XADGzdetWadbsLNm+bX3Sf18IQwDAqxCGAACAryEMAQCAeCEMQcSm3L93m/zg4otl/vz5br9lAcTEzTffLI8PGeTI7wthCAB4FcIQAADwNYQhAAAQL4QhiBiJby94Q7773e/K2rVr3X7bAoiKfv36yZ//fKtjvyuEIQDgVQhDAADA1xCGAABAvBCGIGKkjnshX/7jP/6PVFdXu/3WBRARjz32mPzql7+QI4f2OPZ7QhgCAF6FMAQAAHwNYQgAAMQLYQgiRuOUyQVy1llnSXFxsdtvXwC2HDhwQP7yl7/IH/+YJfv3bnP0d4QwBAC8CmEIAAD4GsIQAACIF8IQRIzWxWUL5D/+4//IbbfdJqtWrXL7bQwgiLFjn5OLL75Y+j50vyu/H4QhAOBVCEMAAMDXEIYAAEC8EIYgYqzmjxklF198sWRlZcmECROkvr7e7bc0SENOnTol5eXl0q9fP2nTpo3ceustsrxqiWu/F4QhAOBVCEMAAMDXEIYAAEC8EIYgYjweObRHZr8yQ+7s3k0uvPBCueCCC+RnP/updPztb+Wajh0Rk+avfvVL+dGPfiRnnHGGXH3V/5UnRjwuq6r/4frvBGEIAHgVwhAAAPA1hCEAABAvhCGImEgb/lkv69ZUS3npAsSkuqJqiezYtt71MW+WMAQAvAphCAAA+BrCEAAAiBfCEERExMRJGAIAXoUwBAAAfA1hCAAAxAthCCIiYuIkDAEAr0IYAgAAvoYwBAAA4oUwBBERMXEShgCAVyEMAQAAX0MYAgAA8UIYgoiImDgJQwDAqxCGAACAryEMAQCAeCEMQURETJyEIQDgVQhDAADA1xCGAABAvBCGICIiJk7CEADwKoQhAADgawhDAAAgXghDEBEREydhCAB4FcIQAACHqK6ulmHDhmGC/elPfyo//vGPXW+H3wQAgG+5IetmeeHFsVI4aQIiIiLGaefbuhCGAIAnIQwBAHCI6upq+clPfiIjR47EBHrDDTfIdddd53o7/OLw4cOlWbNmbv86AAB4ipeLZsuUqdMR0ePefEtn19uAiJG5Z89et/95BwAIgTAEAMAhqquruZ0TuM7JkycJQwAAAMB3bNiwQb7zne/I1KlT3W4KAAAA+BTCEAAAhyAMAS9AGAIAAAB+5K677pKzzz5bWrZs6XZTAAAAwKcQhgAAOARhCHgBwhAAAADwGxs2bJBzzjlHDMOQ8847j9khAAAAEBOEIQAADkEYAl6AMAQAAAD8xl133SXnnnuuGIYhhmEwOwQAAABigjAEAMAhCEPACxCGAAAAgJ/QZ4UomR0CAAAAsUAYAgDgEIQh4AUIQwAAAMBP3HXXXXLOOefI2WefLWeeeaacd955zA4BAACAmCAMAQBwCMIQ8AKEIQAAAOAXNmzYIGeeeaace+65MnjwYMnMzJTRo0dLy5YtpVmzZswOAQAAgKggDAEAcAjCEPAChCEAAADgF3r16iUjR46Uo0ePiojIZZddJnV1dSIiMmPGDOnQoYObzQMAAACfQRgCAOAQhCHgBQhDAAAAwA80NjYGQhCFHoYoduzY4WSzAAAAwMcQhgAAOARhCHgBwhAAAADwK1ZhCAAAAECkEIYAADgEYQh4AcIQAAAA8CuEIQAAABAPhCEAAA5BGAJegDAEAAAA/AphCAAAAMQDYQgAgEMQhoAXIAwBAAAAv0IYAgAAAPFAGAIA4BCEIeAFCEMAAADArxCGAAAAQDwQhgAAOARhCHgBwhAAAADwK4QhAAAAEA+EIQAADkEYAl6AMAQAAAD8CmEIAAAAxANhCACAQxCGgBcgDAEAAAC/QhgCAAAA8UAYAgDgEIQh4AUIQwAAAMCvEIYAAABAPBCGAAA4BGEIeAHCEAAAAPArhCEAAAAQD4QhAAAOQRgCXoAwBAAAAPwKYQgAAADEA2EIAIBDEIaAFyAMAQAAAL9CGAIAAADxQBgCAJAkli5dKqtXrw78bBWGzJo1y+lmQZqxadMmKS8vD/xsFYa89957snPnTqebBgAAABAVhCEAAAAQD4QhAABJpH379nL11VfL6tWrg8KQWbNmSfPmzWXq1KkutxDSgfvuu08yMzOlvLw8KAx577335JJLLpGHH37Y5RYCAAAANA1hCAAAAMQDYQgAQBJ59dVX5bzzzpNzzz1Xrr32WmnZsqW0adNGzj//fLnooovcbh6kCZs3b5YzzzxTMjIy5Le//a2ceeaZcsUVV8hFF10kZ5xxBrNCAAAAwBcQhgAAAEA8EIYAACSZX/ziF2IYhhiGIRdccIEYhiHnnXeejBs3zu2mQRrRs2fPwDg899xz5fzzz5dzzjlH7rnnHrebBgAAABARhCEAAAAQD4QhAABJZu7cuXLhhRcGCtGGYciPf/xjt5sFacbmzZulWbNmQeOQWSEAAADgJwhDAAAAIB4IQwAAHECfHcKsEHALfXYIs0IAAADAbxCGAAAAQDwQhgAAOIA+O4RZIeAW+uwQZoUAAACA3yAMAQAAgHggDAEAcIhf/OIXcvbZZzMrBFylZ8+ectZZZzErBAAAAHwHYQgAAADEA2EIAIBDzJ07V/793//d7WZAmrN582YxDINZIQAAAOA7CEMAAAAgHghDACCprKutlekzX5JBAwdKp863ylXtOmCa2qnTrTJo4ECZPvMlWVdby5jEtBx/AAAAEDuEIQAAABAPcYchX31xVA5+slV2za9ATFn3Lf1Evty+NxG/c2nFtGnT5Jrrfi/jRzwgS6Y9LnvKxorUTMY0ddeiZ6V8yhApGHa/XHPd72X6jFmMSUyr8QcAAADxQRgCAAAA8RB1GHLwk62y5rGp8s5Pe8jr590kr51zo5Rc1EUWXdxdFrbohpiSvntxN5l7/s0y27hGZhvXSOkv7pM1I2bKwU+2JuP30vccPnxYevfuLYMe7EmxGS3dUzZWBj3YU7Kzs+Xw4cOMSUzp8QcAAACJgTAEAAAA4iHiMGTf0k/knZ/2kNfOvlEWn3OHfGz0kfXGw7LJGICYdq407pVy468yt/kt8vald0jdzIXJ/D31HSPznpQXh/VxveCJ3vfFYX1k5BNPMCbRFZ0afwAAAJAYCEMAAAAgHpoMQ1QI8s73/iIrjXtdL0Ijes1VRra8efYf5N3/uFv2Lf3Eid9bT7NwUZl079rF9SIn+sfuXf8sCxeVMSbRFZM9/gAAACBxEIYAAABAPIQNQ9Y/PUfmZnSSivPuYRYIYhNWGT1lbvNbZM2ImQ79+nqTzrfeJqvmjHS9wIn+cdWckdK5822MSXTFZI8/AAAASByEIQAAABAPlmHIV18cleV3PCUlLf4ka42+rheZEf3ieuNheeu8TlL2Pw86/bvsCRoaDsjvr7/R9eIm+s/rr79RGhoOMCbRFZM1/gAAACCxEIYAAABAPISEIV99cVSWXvuILMm4i9kgiDFaenZXKbuyjxu/065SWbVc+mbf7XphE/1n33vvkMqq5YxJdMVkjT8AAABILIQhAAAAEA8hYciqPi9I+UU9CEIQ4/S9Zn+WZX8c7MbvtWtMmzFLxo/Mcb2wif5zwhMPybQZsxiT6IrJGn8AAACQWAhDAAAAIB6CwpD1T8+RkhZ/IghBTJBvnddJ6mYudOv323GmTJ0uU5980PXCJvrPqU8+KFOmTmdMoisma/wBAABAYrEKQ06ePOlSawAAAMBvBMKQL7fvlXnf6ywfG31cLyAjporrjYdltnGNfLl9r5u/545B4RljlTAE3ZQwBAAAwJs89NBD8uGHHwZ+1sOQvXv3ysCBA2Xfvn1uNQ8gbj77dJ98uGitvJr/nkx7/A2ZOGAOpqnvTlsmlSUfyZEDX7o9LAFSmkAYsuqeZ2XpuXe5XjxGTDWXGrfLshsGufl77hgUnjFWCUPQTQlDAAAAvMmCBQvkrLPOkltuuUU+/PBDueyyy6S6ulpycnLkjDPOkEcffdTtJgLExIljX0nF/Bp5KW++LJ6zQtZVbJVPP9kl9ev3Ypr64XvrZNnrq2TakDeksuQjt4coQMpiiIgc/GSrzM3oxO2xEJPgeuNhmdv8Fjn4yVa3f9+TDoVnjFXCEHRTwhAAAADvcuWVV4phGNK8eXM5++yz5YwzzpDmzZvLd77zHdm/f7/bzQOIicVzVsjrzy2UTdXbXS/Co7f89JNdMq+gXOZPWOz2MAVISQwRkWV/HMysEMQkWmX0TIvZIRSeMVYJQ9BNCUMAAAC8y4IFC+R73/ueGIYR8JxzzpF+/fq53TSAmNj4YZ3MeeYdZoJgWOf8/W3Ztm6X28MVIOUwRETmXXSrrDX6ul4wRkxV1xsPy+vn3eT273vSofCMsUoYgm5KGAIAAOBt1OwQJbNCwM+8/ORb8vGSja4X29HbbqreLtMef8Pt4QqQchj7ln4iJS3+5HqxGDHVfed7f5G6mQvd/p1PKhSeMVYJQ9BNCUMAAAC8jT47hFkh4Gc+331Q5jzzjuuFdvSHc555Rz7ffdDtYQuQUhhrHpvKLbIQHbDK6ClVXUa6/TufVCg8Y6wShqCbEoYAAPiTioqKoNkCVrZp00b69OkjdXV1bjfXN1RUVEifPn2kTZs2nupHNTvkjDPOCLTrwgsvlEmTJsno0aMD20aPHp20NjQ0NMiQIUOCZqpceOGF0rVrV6moqEjacSF12Gb61nwAACAASURBVPhhnbwzZanrRXb0h4tmVsiaf2xye9gCpBTG0msfkZXGva4XihFT3ZXGvfL+b/q7/TufVCg8Y6wShqCbEoYAAPiTSMIQvWC9evVqt5scN6NHj05q0X3IkCFN9mVxcXHSjh+OBQsWBAUhSqfCkNWrV8uFF14Ytm+GDBmSlGND6rDmH5tk4YwPXC+yoz8sf2WFfLhordvDFiClMEp/cZ+sMrJdLxQjprprjb4y7+Lb3P6dTyqpVng2DENubNc2afsfnfMnMQxDKqYNDNlm+c3Glj+QPl06Sl3JU673jV+K0ak2JjE5EoYAADjLF40Nkvd2dtzeO7pTxGGIYRjynx3aJOS4bvjAuD/LT372AzEMQ+4d3Skpx/jtX38ZcV/eOeImV/pBHf+85ufIY3Pukry3swP/TbY//VXLiPomWdcH43PZpgVuv/WJiMiHi9ZK+SsrXC+yoz8kDAFIPMa8i29j8XREB0yHRdRTrfDsZhjSp0tHGZ3zpyC73nB6Ov6FGedLw5KxrvePH4rRqTYmpWay1JU8FXZs9unSUdq0/EHQz3Yf1q2CNcMwZHTOn2yPax6zqSBhCACAs3zR2CBjywfJ+n21cVlU8nLg36b217a3fM6IMcOD/u2L95hu2f7a9oFzKCp5OeH7n7dkblA/ZXW+SeYtmRt4PH9SvmS0yAg83vbyto73gd5Gu+udLEurFwWOndEiQ/In5Qe1q+3lbQOPd+vZ1fXxgsG+8fF0whD0pYQhAInHmG1c43qRGDFdnG1c4/bvfFJJtcKzm2GIXbFZPT7knizX+yeREoZErh5KFD/dK+RxqzBE/1lZ/HQvy31YhSHqmFb7SQUJQwAAnMXJMGT9vtqwYUj+pPygQnbby9sGFbqVehhRWr1IuvXsGggH2l7eVgpnTwzZX0aLDOnWs6tUbay0bFf+pPyg/bZq3Uq69ewqpdWLLM/RrB6KFJW8LFmdbwraV+6wXNtjm+3Ws2vgtdn9els+Z96SudKqdSvJ7tc7KChRqn5p1bpV0HWx6s/cYbmB5+QOy5XC2RNDAgW9H/R+Mmu1P6t26W2at2RuVAGTfh2sgqCmgppIr4/epsLZEwM/Z7TIkOx+vcNeI33/+vWp2lgpucNyg65LVuebQs7Z/PukB2B+D3gIQ9CvEoYAJB7CEEQHJQzxl14MQxqWjE16u9yQMCRy9TDEMIyQxyMNQ/Txpm8zhyGpHoQkc/wBAIA1ToUhVRsrg2aGZLTIsA0AzJqLv3qRWp8hoWtXsLdqW7hjZ7TICBSzIwlD8ifl2z6n7eVtIwpE9EK5HkJE6rwlc237xao/9fBCD0F0W7VuZdn/0YQhpdWLLNuV0SIj6JwjmW2j76dbz64Rz9CJ5vqYwzH9ufq56H2jxrpVv1VtrLTtX8MwgoIqfayZj20XkPlFwhD0q4QhAImHMATRQQlD/GUkocOVP8+UCzPOD9pmVzxW2ycN6R5UiI4mDIm0XX6TMCRy1ThSY8U8FqIJQ9R40meHmMOQVA9Ckjn+AADAmmSEIZGoF8n1ArWavVG1sTIopFCzPcxF6raXtw0EBvq38fV9mcMBPWAwBwHqMb1NGS0ybIvkehFev32Tvi89BIqkkG0OF6KxamNl0LmOGDM80Da93Xr/632gv8bcb+bZL2q7OWCyC0P062l3nSMNQ8xt1tuSOyzXMkSK9vqYQzc9FDOfj/k2Zua+ND9fvy767CXVJvPvkwqwSqsXxRSQecl0CkPeLCoJ+z74320vl8G5Q2V11YbAa6J5H32zqETq1++Vju2vsX1Oi4wWcktW58BzI/XpEWPkv9teHrKfgvxC2+c/PWJM0gMJwzCkY/trCEMAUgTCEEQHJQzxl5GEDqogvXrOsMA2dfshwwhek2HSkO5B22IJQyqmDRTDMKTrDVe63j9+KEan2piUmm/DkOKne1ne6iraMKRNyx9Iny4dAz/rYUg6BCHJHH8AAGCNG2GIeWaC/m15c2Ffbc/qfJNlkVoPSfQ2mGee2AUYerHfPGtDL7jrRW27fem3TjIX9PWCd1N9GU8YEi540YMSvR36eZqvjR4wxRuG6NdG72v9OkcahqjjhJsB0/7a9kHHifb66NfZ6tZUeh/oj+vjWR1fP0dzfxXOnhgyzsy/T34PQHTTMQxpkdFCOra/JkQ9FFGvMT9HBRKZrVqHPLZo3uKgMOS/214e8pzMVq0Dx5lV+EqTbV5dtSEoBDG3wzAM6dHtbsvzHJw7lDAEAKIircKQ/Tnzg07eiWN+teXzwPGOltS63gexqrM/Z75n9uU3CUP8ZSRhyOo5w8Qwvp3toRefzUXqG9u1DSosRxuGvPtiX7ny55lhwxK/ShgSuXoYosaVYXx7q6tow5Ab27W1DEPUGNYfS1UJQwAAnMXJMEStDxGu+G+n3W2aIi3QW70mkrUlrB63O36420dFU9iOJwyxCy/CtT3cGh92gVC0YUhTt1GLdVH6qo2Vkj8pX7I63xRyOynDCF5TJNrrYzeTRlcdU4Uo+uwTPcCLNCxUoYr5+W4HGIk0HcMQu+K9HjzYzbiIJGhQYYjd7I+C/MJAoNJUmwfnDg0EHvqMlfr1e6WidGWgvfqxCEMAIFYIQ5Ksl8KQhrwyOVxUE9NrdQhDYpcwxF9GEoZIzelv1uvPa9PyBzLknqygb9yrtT70hc/DhSHhtFo02+8ShkSuOQxRP6uxlogwRKnGYyqOOSfGHwAAWJPMNUPM64QYhmG5gHckRWK9IJyoMKSpAn2ywpCmiv3xrBnSVKgQTxiiP+aVMMRsafUiGTFmuOXtvaK9PpG0SR/fhbMnhvxs1V/hVH3TVH/5WcIQ66DilqzOSQtD6tfvDcwQUbNJmtqXOQhRzip8JaQ9hCEAECuEIUnWC2FIfYfxgXbE2gYdwpDYJQzxl5GGIX26dBTDMIIK0xXTBgYCEak5PavDMIJvpxUuDOnTpaOMzvlTkMVP95KGJWNd7xc/FaNTbUzqY0wPKPSxlIjbZKnxLDXfzjzRb/mWahKGAAA4ixMLqDcViFgFHrEU/L00MySegr55bQ27on/by9tKdr/eQbNtkjkzxCthiH6OVuGaXRuivT6RPF+//VW3nl0Dt8gyL6oebbhBGOIMXghDmnpOosKQSJ6jP6+idGVE52i1Xok6xuqqDfJQdr+QtUesZp3Ur98ri+YtlluyOgeem9mqdcg6JFZ9pQKl/257uW2IQxgC4E0IQ5KsF8IQL7RBV4cwJLVItcJzpGGICjoqpg0MrAuib189Z5j06dIxZKH1WBdQT0UJQyLXKgyRmtOhhgo2Ig1DrPZlGMELqKttqbx2CGEIAICzOBGGmAvY+kLR6/cFr7Ggb9fXUtBDgUSFIev3JW/NEL1IrxfMzUXypvrSME7fbsncL3qf6etcxLtmSLLCkPX7ErdmiHlx+/xJ+UFrc+RPyg+6rupaRHt9Ig1P1NjWZ/RY9b3dGLBqF2GIM3ghDFG3pXoou1/SwpDVVRukRUaL05+HmwgLnh4xJhAsRLLGSEF+ofTodnfgPAfnDpWK0pVBtwC7JauzDM4dKoNzhwa26euk6OepwpLBuUMDs1n0czf3p1NBCGEIQHIgDEmyXggivNAGXR3CkNQi1QrPkYYh6rlD7smSrjdcGXiNujXWpCHd5cKM80PWXiAMSX4xOtXGpNTYhyEV0wYGPsBGGoao8aZvswpD1L5Tdf0QwhAAAGdxKgzRC/GqwG9VwG97eVsprV4kVRsrbUOSRIYheuFeHduq4K4X780LuFdtrJSqjZVBM00yWmQEjqPP9LCbyWBWL5A3pR7UmPtZPVZavch2DQynwhDzjBfVb+bbVzUVhpjPMZz6tYv2+kQahuihndV4VeqBoDr/eUvmBs5FD0kIQ5zBzTBkddUGKcgvDIQUdkFGvGGIPtsi0ttLqXBDqUKOaNr4ZlGJtMhoYdlu1V79ll1Wt/FaXbUhsF0FHfp5OBmEEIYAJAfCkH+pBwb7c+bL/pz5cmLNnsC2Uw2NYYOEoyW1cqqhUUREvmk8KcdW7JC6zFG2QURTAYWOOTA4WFAZ9HoRka93HZKjJbVSlznK9nzNmJ/z1ZbP5WBBZeA8TjU0Bo4drj27uxbJiTV75JvGk0H9dWzFDqnvMD6qc0t1CUP8ZTRhSNcbrpQrf54pF2acH7SY+pU/zwwsRP3ui30tC9GEIYQh0WgXhkjNt7dsiyQMKX66l+V+rMIQfWym4vohhCEAAM7iVBhiVTTW11TQgw+z5gJ9IsMQczHcqphuXvTdfNsvvYgeLsSItqgdSSBinoGgiv7hwgLzrbecCkNKqxdZtiujRUbQrIpIbmHV1Dmq/epjLNrrE81ttfT264u269qdf7Rj2e+mYxjSlOZbQcUahoQzs1XrqAKDN4tKpEe3uwNhjb4f84yRaNcMUbNhVLiiXt+j290hz316xBjJbNU68FwVhqjXOBWEEIYAJAfCECM0nDi2YodthzUu3hL0urrMUfL1rkOWz/2m8WQgWBBJTBjSuHhL2Av69a5DgUAk2jBEb6vI6XCkqfbs7loUFIKY+abxZFBAE25f6SBhiL9URWXz2h1KPbBQhWXDCF4XZMg9WYHtdsVlwhDCkGgMF4bo41b9rAISK63WATEM6zBEaiYHgj27x/0qYQgAgLM4GYas3xd6uyx9xkXusNygUKTt5W1DitnhitSxhiHr952eCaK3rVXrVtKtZ1fLb/hXbayUbj27Bn2jX59RUDh7YtDxWrVuFRIyRNOv3Xp2DSq2q7aFK9CXVi+S7H69g17X/tr2ljNTnApD1u87HWLo/axuARbLeitVGyslu1/vkCBNraVit/h8pNcnmjbZ3YLLbuzo1yWr800hgRthiDM4FYa0yGghHdtfE+Lg3KFNLmgeTRjy320vDzlGj253S0F+YVyBwaJ5i+XpEWOCQhc9EGmqjW8WlUhBfqEMzh0atA8VcKhbc4ULhZQqkFEhjd3txQhDAPwBYYgRGk6ISGBmR13mqJBwRC/uHy2pDWz/pvFkoLhf32F8SEgSbxhS32F8YNuphsbArAvzscz7C3csc598vetQVLM5zDNqVHv0gORwUU1E+0oHCUP8ZVPfdNELwqpAbV4XRK0b0vWGK0P2TxiS/GJ0qo1JTI6EIQAAzpKoMAQxHvXgwe22YHJNxzAk0ttTxRuGNLU4eiJUt6bKbNW6yTYOzh0aMrNEhTR6e80zRZoKQ1Two9YfceK8CUMAkgNhiEVR/1RDY9BjdZmjgl6nF/D1ov/Bgsqg1+nhhUj8YYh5FsfurkWB5zfkldm2P5owpCGvzLLvrNqzu2tRYNuJNXsiPqZdX6aDhCGI1hKGoJsShgAAOAthCDqlPoNDXzNGnwURyQLz6G8JQ7wbhiyatzii212pECJcG/X1PGYVvhI0M8UcfsQyM2R11YagW2URhgD4E8IQi+K9ubBvV8DXwwARCbkd1CZjQEJvk2U+nsi3a3McLKi0nNHR1LHMfWJ1DnbtserfoyW1QWutWB0zkn2lqoQhiNYShqCbEoYAADgLYQg6pX77LDutbouGqSVhiHfDkIrSlUFhg93z1G2qwrVRtamidGWT7Q23ZohaiL0gvzAQhuj9qRZ7j3S9EsIQAG9BGPIv452pYd5fU/uNdc2QcOuZiJwOcsyhSDRhiF3f2bVHLZ4eDsKQbyUMQbSWMATdlDAEAMBZCEPQSfMn5Uv7a9sHLSSe0SJDsjrfFPFaIehvCUO8G4bo++rY/pqQIGN11YZA+KCv1REuDDG3Sc0YMT+mAhbzGiq3ZHUWwzAC2839ubpqg7TIaCEtMlpYBi+EIQDehjDEaDowsCvguxGGbDIGyMGCSttF20VCFy1PVhhiXjz9VEOjNC7eIvtz5nObLBsJQxCtJQxBNyUMAQBwFsIQRHRSwhBvhyGrqzYEboOlZono63yo21LpM0f021UNzh0qFaUrZVbhK4HF4x/K7he0eLpVe/XF5tXzVTv0GSNW/alusxVPPxOGALgDYYjRdGBgV8A3rwmS7Ntkma3LHCUNeWXSuHhLSDiir1+izyZJZBii75c1QyKTMATRWsIQdFPCEAAAZyEMQUQnJQzxdhiiLMgvDApA1Hmo21WZfSi7X+B5swpfCYQUma1aB7bfktVZ3iwqCaxNos8uqV9/es0SNRNEBTHmdUTs+lMFJ+rYhCEA/oAwJILifbgCvh52mBdQNx9P368eJBxbsSPodfpi6Prxwr1mkzEgKBA5XFQT2H60pNb23OIJQ8L1mV0IFK4v00HCEERrCUPQTQlDAACchTAEEZ00ncIQTC0JQwASD2HIv4w1DDlcVBPY/k3jyaBbaJlna+j7Dfc6/dZT+vHMM1H0wKMhryzodfq6IXoY8tWWz2WTcfoWV031SVPnr4czpxoapb7DeKnLHBWyrglhyLcShiBaSxiCbkoYAgDgLIQhiOikhCHoVwlDABIPYci/jOe2VeEWNbfbb13mqJDQQ/FN48mgmRX68Q4WVDZ5UZuaoaKffyLXDDGfg8J8Cy2rfaWLhCGI1hKGoJsShgAAOAthCCI6KWEI+lXCEIDEQxjyL+Ndw+NwUU1QgHFizR7Z3bUo7C2q6juMl2MrdgSCg1MNjXJsxQ6p7zA+qD3m4+3uWiTHVuwIOt43jSflxJo9tuGCuX1f7zrUZJ9Ecv67uxbJiTV7gvZ7tKRW6jJHBb1GX0+lqb5MZQlDEK0lDEE3JQwBAHAWwhBEdFLCEPSrhCEAiSetwhBEtyUMQbSWMATdlDAEAMBZCEMQ0UkJQ9CvEoYAJB7CEEQHJQxBtJYwBN2UMAQAwFkIQxDRSQlD0K8ShgAkHsIQRAclDEG0ljAE3ZQwBADAWQhDENFJCUPQrxKGACQewhBEByUMQbSWMATdlDAEAMBZCEMQ0UkJQ9CvEoYAJB7CEEQHJQxBtJYwBN2UMAQAwFkIQxDRSQlD0K8ShgAkHsIQRAdN9TBk2oxZMuGJh1wvbKL/HD/8fpk2YxZjEl0xWeMPAACsIQxBRCclDEG/ShgCkHgIQxAdNNXDkMqq5fJQrx6uFzbRf/bt1V0qq5YzJtEVkzX+AADAGsIQRHRSwhD0q4QhAImHMATRQVM9DGloOCDXX3+j64VN9J/XX3+jNDQcYEyiKyZr/AEAgDWEIYjopF4KQ7at2yXzC8pdL7KjP3xnylLZ+GGd28MWIKUgDEF00FQPQ0REOt/6J1k1Z6TrxU30j6vmjJTOnW9jTKIrJnv8AQBAKIQhiOikXgpDThz7SqYOecP1Ijv6w5KJS2Tbul1uD1uAlIIwBNFB0yEMWbioTLp37eJ6gRP9Y/euf5ZFC99jTKIrJnv8AQBAKIQhiOikXgpDRESmPf6GrKvY6nqhHb3tpurt8lLeW3Li2FduD1mAlCIpYUhd5ig5XFQjX235POhgX+86JI2Lt0h9h/GuF6VTXb3vj5bUut4e3f0584PGhdvtcdJ0CENEREbmPSkvDr3P9SInet8Xh/WRkSOGMybRFZ0afwAAEAxhCCI6qdfCkG3rdsmsJ+a7XmxHb/v6cwvlk2Ub3B6uAClHwsOQhrwy+abxZJMHPlhQ6XphOpX1ShhytKRW9ufMD9pGGJL6HD58WLKzs2XQA3fJnrKxrhc80XvuKRsrgx7sKb173SuHDx9mTGJKjz8AAAiGMAQRndRrYYiIyHvT/8HaIWjpp5/skkUzK+TdacvcHqYAKUlCw5CGvLKoDt6QV+Z6cTpVdTsM2Z8zX041NIqIEIZopksYopg+Y5Zcc93vpWDY/VI+ZYjsWvSs60VQdM9di56V8ilDpGD4A3LNdb+XadOmMSYxrcYfAACchjAEEZ3Ui2GIiEhlyUcydcgbsuz1VfLxko2uF+HR3QBkXcVWWfb6Kpk1cr5UzK/h9lgASSJhYUhd5qigGSGnGhrlYEGl1GWOkk3GAKnvMF6OltQGPeebxpOuF6cxOeqYw5B0Nt3CEBGRdbW1Mn3mSzIw92Hp1OlWuapdB0xTO3XqLIMGDpTp02fIutpaxiSm5fgDAADCEER0Vq+GISIin+8+KBXza2ReQZlMHDAH09Rpj78hr+a/J+Wzl8tnn+5ze1gCpDQJC0OOlnxbWDjV0BgIQcw25JUF1g7Z3bXI9eI0JkcdwpBvTccwBAAAAABAhzAEEZ3Uy2EIfEurVq1k+/btbjcDAFKchIUh6pZIIvGvB3KwoDLoNk/fNJ6UYyt2WIYn+i2XvtryudR3GC/HVuwIzEA51dAoR0tqpS5zlO1j4Qr5dZmj5GhJbeD8VFvqO4y3fcwcBDV1Wyg9SPpqy+e252Y+nojIiTV7LPulqdtkNeSVyYk1e4L6+MSaPbbBxe6uRXJizZ6Q2T+qL6zOxYw6t0huk7U/Z37I8U6s2WN7azXz/g4WVMrXuw4Ftn2965Dla1Wf6s9VbU3GujaEIQAAAACQ7hCGIKKTEoZ4n3Hjxknz5s3l7rvvdrspAJDiJCQMqcscFbRTvTge7X7MRWkz5gK1Xlg/1dBou3j7V1s+t32scfEW28K6XXtONTTaPvb1rkMJD0O+3nXI9njfNJ4M6fNwYcixFTss96Mw9/HurkW2faeOrwKgRIQhTbXv2IodYcOQcK83ByJNjTerYxGGAAAAAADEDmEIIjopYYj3+eEPfyiGYch3vvMdZocAQFJJSBiSqAWx9QL+17sOBQr8Bwsqg4rxekHbfGz9dY2LtwQ99k3jycDMB3PRXp/NYfcaqwXiDxfVWLYjXBtjCUPMbdmfMz+oT8yBjl0YcrCgMqiv9P3p6OGKvi/1/PoO44OOr/rBqg+jWUBd7wvz+erBRbgAS29PfYfxITNErPrixJo9gTFg7ttE3uYr3cKQ4ycbZfXOKplZNUYKlz0hoxfmSN7b2ZjivlD+qBRXj5eVdYvdHoK2MDbTU6+PTcZleur1cRmO7Q2bZOmmEpm0bKS8UP5oSo5ZP18fL0MYgohOShjibcaNGycXX3yxGIYh55xzDrNDACCpeCYM0fehzzSwKlyfami0PbYeQtR3GB/0WKQFex1z0d18i6pIAohEhSHmGRt62KO/Llxb9PabZ0noMyrUee/uWhT1+cYahtRljgobQpivpx7Y6Jhnc5hDLKt+P7FmT9D+9L5N5OyQdApDtjdsksJlT8iMqnx5r/YNqdq2VFbv/sj1P4Qx+a6qXy7lGxfIyytekNELc2T1ziq3h2MQjM301ctjk3GZvnp5XNpx/GSjLKp9VSYsHS5zP54pVduWyqr65Sk5Zv14ffwAYQgiOilhiLdRs0KUzA4BgGTimTBELz6bAwhVKNdR62Q0dWwdc3Hd7rFwrwkXACQ7DDGvDWL3Oru2mMOEWK/10ZLaoPVGrPoiXB/a9YceWphvNabUZ3no4ZaOOfSyO97hohox8/WuQ9K4eIs05JWFBHKEIZGhCiTj3x8m5RsXuP6HL7pr1bal8lzZQJn/yXS3hyZjEz05NhmX6MVxGQ4V3L26qjAlww+/Xx+/QBiCiE5KGOJd9FkhSmaHAEAySUgYEu4b+5Ha1ILfdgX2dApDIn2dXVtiDa3U4unhSEQYEu58murjWI7X1Bo13zSelMbFWxIaiqR6GHL8ZKPMrBqTlgUSDO8bH0+XFxY/xthEz+nm2GRcop1uv2fasWnvJzK2bGDaB3devT5+gjAEEZ2UMMS7XHTRRdKsWTO54IIL5Oyzz5Yf/vCHcu6558oZZ5zB7BAASAoJCUM2GcG3XzLfzokwxL9hiHnx9FMNjdK4eIvsz5mf8NtkOR2GqEDkaElt0Pg1Y9cWwpBQln9aJjOq8l3/Yxe96fTK0a59CGFsYjjdGpuMSwynm++ZVhw/2SijF+bIsq2lrveNF/Ta9fEbhCGI6KSEId5k3Lhx0qxZMxk+fLicOHFCLr74YvnnP/8pkyZNkubNm0t2drbbTQSAFCRhYYh+m6tTDY2236bfnzM/UFDXb/sU7W2y1OwTwpDQ19m1xTyDJ5IZD/o6ItGsGaKHC8m6TZYeuoW7ZpGGQPUdxsvBgko5tmJHSDgSy2yndAtD9h7eKc+XD5KqbUtd/2MXvenq3R/JMwtzZO/hnYxN9JRujE3GJTalW++ZdixcVyyvrip0vV+8oteuj98gDEFEJyUM8SZPP/20nDhxIvCzCkMUkydPZnYIACSchIUh9R3Gh8wgMC9mfrioJug5+kLpeiE8ngXUvRiGNHUbMb3An8wwxBxSmGfw6H2swohIA49wfRHNbavC9X2kC6hHerxwfWG3Rg1hiD3F1eNlwZo5rv+hi972vdo3ZPI/8hib6DmdHpuMS4xEN94zrdh7eKeMLR/E7dw8en38CGEIKlduXiELli6QGcXT08YFSxfIys0r6DMH+4wwxB+YwxAAgGSQsDDEXEyPBPNC13oo8PWuQ4Fi98GCyqAQRS92+yEM2WQMCGr/sRU7pC5zlNRljgqaeSGS/DBEv0bfNJ4Mut2YVTigt+9UQ6PUdxhv2e5I+iKSRe/1GULm9unjIxG35bLri7rMUUGLq+vhG2GINcdPNsrzFEkwQp9ZmCNfNDYwNtFzOjU2GZcYjU6+Z9qxdFOJzP14put94UW9cH38CGEIlrxfIrn9+0rOg9ny2H1d5JF7bpUnbr8i5R1x+5UypG936ftAb+n/8INS8v5b9FkS+0xJGOIPCEMAwAkSGoZYBRd2WK0L0tSC1iKh3+D3SxiiBxdmnJwZYg44rDi2YkfgueY1Q3T07eZbaFmdr2pjU+cVTfviCUMiOdY3jScTNisklcOQ7Q2bZMoHT7n+oQr94fTKMbJ6ZxVjEz2nU2OTcYnR6OR7ph0zq8ak/aLpXr4+foQwJL0dVzhW+j/UW8Z0uVQm32ykrWO6XCr9H7xXxhU+R58loc90CUP8AWEIADhBwsMQFWocLakNCTa+2vK5NC7e0uT6CwcLKoOK+d80npRjK3ZYKBt/RQAAIABJREFUvs4vYYg6L3PwcbCgMugcnAhDNhmnb0t2Ys2ekOtjDptUIKI/9+tdh+RoSW3IraT0W5vVZY6SxsVbggITtRZMJGt47M+ZLyfW7AkJXMzXI94wRO8L823e7MYcYUgoq3dWSdHKF13/YIX+8NVVhbKybjFjEz2nU2OTcYnR6OR7ph0vlD8qq+qXu94XXtQL18ePEIakr+MKn5P+2d1l0i3fcb2w7gUn3fIdefjerjKucCx9lsA+M0sY4g8IQwDACZIShiCitakahqysWyxzPpzo+ocr9IdOfhhhbGI0OjU2GZcYjV4o4OS9ne16P3hVL1wfP0IYkp6WvP+W9H+oN0V9q+J+n79Jyfsl9FkC+sxK3qv9AWEIADgBYQiig6ZqGLJs0wJ54+Pprn/Aisf217YXwzCSfhzDMEKOkzssN7DdyvbXtpf8Sfmu91GidPLDSCqMTXROp8Ym4xKj0QsFHCfDEPXvcVHJy4FtXv530gvXx48QhqSn/R9+MO1v82TnmC6XSv+HH6TPEtBnVvJe7T2++OIL+fLLL4O2WYUhO3fudLJZAJAGEIYgOihhiHf1QhjSqnUraX9t+yDbXt428Jrsfr1d76dESBiCXpUwBL2oFwo4XglDvPjvpBeujx8hDEk/V25eIX0f6O16Ad3L9r3/Xlm5eQV9Fkef2cl7tTfp3r275OXlBUIRPQwZP368dOzY0cXWAUCqQhiC6KCEId7VC2FI7rBcy9fMWzJXMlpkiGEYUlq9yPW+ilfCEPSqhCHoRb1QwPFKGOLFfye9cH38CGFI+rlg6QIZ0re768VzLzvobzfLgqUL6LM4+sxO3qu9yUcffSRnnXWWnH/++ZKXlyff//735ZlnnpFLLrlEzj33XHn11VfdbiIApCCEIYgOShjiXb0chqzfVyvdenYVwzBkxJjhrvdVvBKGoFclDEEv6oUCjtfDkPX73Pt30gvXx48QhqSfM4qny4B7bnW9eO5lc3veIjOKp9NncfSZnbxXe5e//OUvYhiGNG/eXAzDkIyM019u+NnPfuZ20wAgRSEMQXRQwhDvGmkYom7HYbddL96s3/dtcUZ9UzXWMCSS5/hFwhD0qoQh6EW9UMDxQxji1r+TXrg+foQwJP2cUTxdnrj9CteL5172iduvCAlD6LPo+sxO3qu9y0cffSTnnntu0FpgLVq0YFYIACQNwhBEByUM8a6RhiGq2KIXaao2Vgb+cDMXYVq1biVtL28b+DnWMES1r3D2RNf7Kl4JQ9CrEoagF/VCAccPYYhb/0564fr4EcKQ9JPCfvSFffos+j6zk/dqb6NmhyiZFQIAyYQwBNFBCUO8a6RhSFHJyyEFmcLZE09P6W2RIe2vbR/YXlq9KGRB12jDkNLqRYHHM1pkSNXGStf7Kl4JQ9CrEoagF/VCAcfLYYjb/0564fr4EcKQ9JPCfvSFffos+j6zk/dqb6PPDmFWCAAkG8IQRAclDPGu0awZYg49svv1lowWGYFbYqntI8YMF8MwZN6SuYFt4cKQcGa0yAi5BZdfJQxBr0oYgl7UCwUcr4QhXvx30gvXx48QhqSfFPajL+zTZ9H3mZ28V3sfNTuEWSEAkGwIQxAdlDDEu0YThmR1vinouW0vbytZnW+S/En5QeFHVuebJKNFRtBrw4UhrVq3kvbXtg8yq/NNMmLM8MCaI6kgYQh6VcIQ9KJeKOB4JQzx4r+TXrg+foQwJP2ksB99YZ8+i77P7OS92vt89NFHcuaZZzIrBACSDmEIooMShnjXaMIQFXoUlbwcWC9EFWLU/6/fdzr46Naza9BrY10zJJUkDEGvShiCXtQLBRyvhCFe/HfSC9fHjxCGpJ8U9qMv7NNn0feZnbxX+4Pbb7/d7SYAQBrgqzCkcfGWkBOoyxzlert0v9ryeaBtR0tqA9v358wParfb7Yy03ZhYCUO8azRhiAo9coflBtYLUbNBWrVuJVmdbwpsz5+UH/RawhDCEPSuhCHoRb1QwCEM8fb18SOEIeknhf3oC/v0WfR9ZqeX36u3N2ySpZtKZNKykTJ6YY7kvZ0teW9ny09/1bLJW0Qqb+h5tdzQ82oxDEPuHd0psA83fGzOXfLbv/5SLrokI9C+iy7JkKv+8PMm25b97K2utj1RPjDuz3LVH34u5zU/RwzDkPOanyP/2aGN9J/aLezr5lQXSOn61+SLxga3hyVASuOrMOSbxpMhJ3C4qMb1dul6PQzZ3bVIGhdvibjdmFgJQ7xrNGHI+n2nb43V9vK2gfVC1HZ1a6zsfr3FMIyQhVwJQwhD0LsShqAX9UIBhzDE29fHjxCGpJ8U9qMv7NNn0feZnV58rz5+slEW1b4qz5cPkrkfz5SqbUtl9e6PAm3O7tc75NaQao0s8/b8SfmBfyvdXGdy3pK5ktEiI6SdrVq3CnwONn9ZMNXU+6Bbz66SOyw3sLZoRouMoPVEzZZvXCAla16RZxbmSOn619weoinNFU9tECO7xtYZVckJpK54aoNkF+1Iyr6jIbtohxjZNXLJwDUJ2+eMqoaQfqzYejRh+08kvglDGvLKLE/g612HXG+brlfDkLrMUYGZNV9t+TzidmNiJQzxrtGGISrsUOuFqO1q0XTzIutKwhDCkEhVYyXcBxqrDz1WY1n/5li4Y6rbvhmGETR+Ix2j5tf5zXQJQ+YtmRu4zuYPZOo9LLtf7yb3o9ZPUuMv3DcWszrfFPWH86qNlZLdr3fQB+hWrVtJt55dLfelxr6d6rXmkLqo5OWwr2t7eVvJHZYb8rpUG5fhIAzx9vXxI4Qh6SeF/egL+/RZ9H1mpxffq+d/Ml0m/eNJWVW/POLfI6//ra3+DVe3jdYtKnlZMlpkSEaLDNf+pnKyD8x/Y6tbbeu1AztX7/5IpleOlllV+W4P05SlqTDEyK6RJ97ek9Bjqv2mYhhiFYQovYhvwpBjK74dLCfWBA/I+g7jXW+f0quhwtGS2kC7rMIQdEbCEO+q/mgxf8tGV/+DRi+e6X/s6UVGqz8CCUMIQyJVL+DafWCIJQwpnD3R9pjqj3TCkNQel+rbaVbrGqnbALZq3SrsPlRwpj/P7tuKepgRbvzpxvLNQjX21bfwzKrXtr28bdDvlHo/t2q7HrC0vbxtSo/LcBCGePv6+BHCkPSTwn70hX36LPo+s9Nr79Wrd1bJ+PeHBc0EiUSv/63d1N9L6guFbs5eSbatWrey7YO2l7eN6guY498fJpv2fuL2cE1JVBhyy/itIY+pIv4VT21I6DFTOQyx2t8lA9ckJVRKBL4JQ/RbZO3uWiRf7zoU+Nnqtk9uSRiC4SQM8a5NfaPY6o82u29WqwKe1RRYwhDCkEjVx57dt/QjnQ6vPphYFb911Tf9CUNSe1zqRX+rb+epcRBuGr8KzvQxEe76q3WUmgpZlLF8s9CqiB7JflUYYtf2qo2Vgd8fN27t4IUCDmGIt6+PHyEMST+jLewrzNv3b1oRMp5KHu1guY9onntod/D6pDtWlkTc1tq3C0KOc/xIg2fCkEj6wQ678wjXX1bX7viRBsv92V3nVA9DXih/VJZtLY369yjc3ytWnwvU84tKXg78LZPRIiMwU3bekrlBf/9ndb7J8ktYhbMnhnxBxOoLLtH8rbd+37f/5pdWLwp5TP2tqf720s9Fb0tW55ss/2at2lgp3Xp2DfpyTXa/3jHNSlEhjtU5qy9DhvuMZT7fSI+7qn65jF7Yz+3hmpKEC0PMhf0n3t4TFGRYhRrmmSb6fiu2HrWcMaHfQirc63VuGb816Hl2gY0KIuwCGLswxLz/SGd26H2kzku1IVm3HIsHX4Qh+i2yvmk8KZuMAXKwoDKw7VRDo+1rdeoyR8nRklo51dAY2NexFTssF2GP9XWx3iZL3cZKHUPk9C3AjpbU2i4Sf7SkNigUEjkddBwsqLQ9FzP7c+aHbbfePvPxTjU0SuPiLZbt08OXoyW1Ut9hvBxbsSMQaoXrw/058+XEmj1BAdiphkY5tmKHp2YBxSJhCCJhSKSqDxrhwrVowpD217YPrGlj9Rz1TX/1gYgwJDXHpQolRowZHrgllrnArz58hrtVlhon+ofXpq5/NN+Gi+WbhZGEIVbBR1NhiN4nkdzawK/jMhxOhiF+0wvXx48QhqSfiQhDVEHditq3C2J+rlVYYPW8SEIBM3bhi1NhSKT9EA5zgNFUf6k+qZqcY7l/1SdVk3NEROTQ7i1pFYbsPbxTxr8/LKbfo1jCEPP6FervMfW5oP217SV3WG7QnRL0/aq/gVSYoM+2Nf+tqP4+tAsozKp9W335Re1LhRcqaFFtNK/FoYccVRsrA+ed1fmmsOcXieECD/U3aVPnq2ZfRzvTePz7w2Tv4Z1uD9uUI5qZIXqh3yrMCHerLZGmw5CmXq8wBxxWgYjdsczBh1UYYhWERBOIWLXPLtRxG1+EIfotso6t2BEozuuoon64UMMcHCi+aTwpu7sWJeR1sYQhu7sWWS4Orx/fHBrofWKFfuxwRBKGNNU+q37QwxBzsGE+N/11dmvDhDuWnyQMQSQMiVT1x7oqXlv94RzNbbLaX9s+UPy2+laT/u0rwpDUHZd6iGH3oUx9gLQLztTrzNe6qevfqnUr231ajaVovlmoj/1khCGRPMfv4zIchCHevj5+hDAk/Yw3DNEL8HZhRCzP1Y+livRqpkdTRfodK0tCXjv5ZkNKHu0Q2B5NoT/RYUg0/dDUeVgFG3b9pfpFzRZRoYdChSbqddHMwkmFMGT1ziopWvliTL9HsYQh5rBBDwrMf9ursEH9rP+taJ5RYbU2hj6bVoUUWZ1vkhFjhtvO3rD7W9QcPlidy/p9397+Vf9yj9pmfq76OzjS27aa+8bq79hWrVtF9DerOna0s4xfXVUoK+sWuz1sU45I1gxRMxr0MMRc3NcDBBVu6IGE/nyrWRqRvl5vg2qX/jy1TT8vhb6ehzp2uNta6e1Tr4vkVlfmMMWLM0IUvghD9EJ6Q15ZYLu+dogKScKFISIih4tqZJMxQOo7jA8KOcy3jor1dbGEIfpsEDUTpC5zlO356fs6sWZPIChRC6SLfDuDxiqciGYB9brMUUH9r2ZzqJki+vH0WRv6YyL/j737j5KiuvP/X8D8RBiMURM3QTHx7Fljspscs99kj4esJn4S3e8a/e7XE7Ke7C7Jfp2ErAIa3ZCPa0SiRuVEMKKgu6If0aj4A4kGIUF+xBl+Iw4fBnAmCjiCo44gzA4wDMP7+8d8bnP7TlV1VdNd91b183HO6yTO9I/q6mK6u1597x0oPdTv98/LbxX151TfF6qoefOs2/LKnzRP80UZQghlSNToH3bUm2fzA0vcMkR9oPH7xv+ll18i5/3Veb4nfSlDsnFc+n3gVB9YzekJ1IdIvw+LQSNKgp5/tRB6nGmO4n6zUD/2w8oQdSzr/waiFB1+18vacRmGMsTt5yeNKEMqLydahijmSAt1wl7/eZzL6pePe1Je0YsClS0v3hd7qqxSlyGl2GdhozyC9pc54kOVI6qceW/76ryyxm//ZbkMWfPmUvnNuvgn41s7iy9DzMsGTU9l/lzdpt/7QfX+ye+90fQ50/Om31Ix1+Fs7Tz+nlPfFvXlLP1+gx6L2g5z6la/gkKtSec3EqVQ/PaFGjFS6P2heozFjDB26djNkkJliM5vCiglzjRUfpeNen1VNIStY6KXI2Z5YV7fb/vMfRJnbZOwkSjn37510H6zzfkyxG+KLBV9qizzd36lhlmYmKNL9BEHxV4vbhmiPwZzlMSusbPyrqNKD70k0e87rHAptgwpdD2/UTvm9UQGL3KvF0pBo1j0ksTc52mdLosyhBDKkKjRP+wsWbs49w0u/YNC3DKktXPg5Lf54UCdJL/l7p9ThmS4DPGbiiBoSix1HPhNB6CmbzO/IWh+4DUTZS5l/ZiM881C/dj3K0OatzXlSpyGUQ15/47CypDmbU0yfc703L8/Gwt+uvAhmDLE7ecnjShDKi8nUoaok+tRyoU4l1Uxp32KMj1WMfeTZBkSd/uUKCNDouwv/flTl1e3p7ZJFS1xphLLQhlyIu8DiylD/EaXB61dYb6XUv+tptgyE+W9/7yFj+VNrWW+D9OncFU/85vaN+ixmGWIKihKPbWp+lKZ/n5WfdnHb80TFVWE+I2uiRKXjt0sCZsmy6SXIaag8sHvOmFlSKHrxy1DzFEZZvkRtGZIoVEyftS+VNumb4c+dZZLI0WcL0PCRn+YJ8jNtTLCTq4XKgGKvV7cMkQvE4pZcH3X2Fmy976mQeuN6Pex3Su+DNFLC7/9EFRWmaNGot6fOZ1Wf88ROdyyR/bP25Dq6bFUKEMIoQyJGvPDhTqR61dSxClD1O3oJ5TVCfElaxdThmS4DPEbBaKKsKBh/+bP/T4I6s+/vji7il5qxF0AO843C/XFNIMyeszoQddTx3yhFPMtwjQdl2EoQ9x+ftKIMqTyUooyJMqUU8WuQ+G39kfYSfqg+/G7HZtlSNT9EMbvNgrtL31EyaEDXbnbUGuYmMUIZUi0FFOG+F0+bhkSljjv/VUxYL6PbBjVkCs61HtT84s6QfdlliF+I0VKFfWFIPXfo8eMDlwDpHlbU95ajMUUIa4du1lS6jIkCyNDTPq0V2H36ze9lrl2Sdj1bXC6DDHLjkIOt+wZdBs6v3VFopQhca4XtwwptHB5UPQF3YOYl1filCGF9kPQ4yr2/vSRMn76Oj4KXB8mDaEMIYQyJGr83vCrDyTqpGwxZYjfVFlqiqzWTv9vyVOGpP+4DFu0MWgOY7/pAPyOuSjP/5K1i3PfCCx2dEWhbxb6fXuxcdLVufVPguZoVse8X5GjFuiMOlVXmo/LMJQhbj8/aUQZUnlxeWSIij4Swu/+lUMHugLvx7UyJO7IEFNYmRK0vx78+/x1Q0QGT41l/pwyJFpslSFRTuSrL1yFvc9TRYe5TfpUWepLWuZ7r6hlSLlGhrR25k/fpe7H78sy+gjnOCOjXT92s6RUZUicNUP8SoMTWTNEZHCZUuyaIUFFitq+sNJEPa5Co0xcmirL6TKk0IlxP+ZC47qslCHm4umHW/bI3vuaBu0v/TppKUPUbeojgvyktRChDCGEMiRq/N7wqzfdaoqiYsqQ1s7BU2Xpb+T9yhD14SasDAn6cJOmZLkMUcP4w2J+aPQbBRK2SGSh5199gCzFh1O/bxYGTZOl5oc2ix0Vm4uju3RchqEMcfv5SSPKkMpLudYMUb+Lsv6F32ULneRvfnCibxmi34/fmhf6bdgoQ0q5zwrFbzotvYwRGbxouhJlSjLKkONJugxR7x/9vlAyb+Fj0jCqIff5IMr7PPXe0ryMXixcevklvu81o5Yh6rJh71eLXQNOX9g9aIqsUhYhrh27WVKqMsQcAeG3ZoaiTxmlSo041w9b50TRiw8z+ugMv5Eh5gLoUdcP0fdPobhSiDhdhhQ6Ie5HLXTudzK/0HRX+nWLvd6JTJPVs7St4D4x1xGJumaIXpSUa5qso109uZ+fSBmi572JC6R74Za8y4sMnjItLaEMIYQyJGqC3vCrDzqXXn5J0WWIKjeWrF2cm6dXvZH3OzEctkCieRlXTyi7dGzaOC7VaAq/+Z6vv/l63zVpWjvzpwNQH1SDSrFCz3/UY6TYbxaGrRmijnNzNEkajl0XPgRThrj9/KQRZUjl5UTLEDWiIGwkRjGXVSfnzcsqYYt7q9ENfpfT19WwVYbE2Q9KoTIkzv7Sqds1R5OcyHohlCH5KUcZosqL0WNG540O0U/4q8s2b2vKvZ9snHT1oNEkS9Yuzl3H78spo8eMHjQKPspj9ytD1JdmzBJHvcc8kalPVVkzesxo3+JHlSSlKEJcO3azpFRliHl7fiNCFLOo0Ed4RLm+yODCImjEhlm8RJnGy3ysQVNu+fErdfTyJertJMXZMiTKeiAqemliLkKuM6fRirqAepzrncgC6nqZoKJPhdU17feRCw/zd/r14pQTPUvbQq8XZQH1qPdXaF/o2+I3JVoaQhlCCGVI1IR92FEnts0PIa2d0coQ/dtX3x0/Lm/qJL8Tw/oHoaDtjTqVlsvJahmintOwb+qpD43m86dPB1BokchChYIqJAqNDCn2m4VhZUhr55a8eZv99g9lSDDKELefnzSiDKm8nGgZ8uDfH19vwo85wiDOZYNEmWLKb1osXZxpoEpdhsTZD0qUciLq/vIrXfRtKsXi85Qhx1OOMqS183iB0DCqQRonXZ03Zal5wl8fjas+q5jrxwWVBPooZr/3mnHKEL2YUdOnqveBxS5krqLep/qVLer9qdrWoMS5P5eOXSArnC1DzBP75vRXYZfdNXZW7nem7oVb5M2zbpNdY2flnZA3T9gXe724ZYhZeBxcvVPePOs2efOs2/JO/qtywBwZou7jvYkLBi0+HlSG9PccyT0WtV+DtnvX2Fl5t6tvn7lIuv4cFTsyxG9fbPd+IrvHzcsbpRJWjrkcypDCUSdp/eYJjfpGMKnccvfPrS2oq7/5M99QBr25dSWUIdESdoybCz7HLUNaO48v+NcwqiHvOA46Mayvx2B+gFDD5MNOlKchWS1Dgr4dp0f97TULL306APWNvWKOWf3bgGHboe6zmG8WFipD9NvVt4EypLCgMkSdeAlKw6gGufTySxJdc6V5W5M0Trq66LVp0vj8pBFlSOWlFGXIg3+fP+JCCTqBH+eyZmkQZwF2cxotkeJO9JejDIm6Hwrtn2L2lxo5Y/5Obc+JrhdCGZKfcpUhrZ0DX2jRF1MfPWZ04Beg1FS+egGi3g+EvTarIiHo8cUpQ9R2fHf8uNx7P1XmnEgRoqJu07wtvSgJS5z7cunYBbLC2TJEH+3hdzJdjzlSQ59uSqefTNf19xzJK1BO5HrFlCG7x80bVGSY96OPPjHXDDEvq+jXefOs23zvQ629ETZtVdztO5EypNB9iaR3iizKkGhRJ+0KDS21feIq6E1X0gk7aW1zu1x5Q5fVMqS1M//bU8WUIUHfvgo6MWx+00t9s0l9MyzKSW7Xk9UyJOgDmxn1XJpTF+gfJMOeY/VB0+8bcPpxE2Wbi/lmYaEypLXz+IdUte5O2DHvSlz4EFyoDFELzZtRz0nDqIbEChG/k0FZf37SiDKk8lKqE/tZTrnKkCyn0sqQLEd9MSftnydKHZeOXSArnCxDzHLDXAekUHmiT7Gke2/iAuma9vvc6IP+niN5ow+CypA41yumDFGPuWdpW97IiKNdPXJw9c5BhYsqG/TtOdyyR3aPm5c3msRcg+S9iQvyip2jXT25EqPQGh5qJIh5fTVixm/7lLhrhqh9YZZQvW0fpHZEiAplSOHoJ9L0k1VmbJ+4crkMcT2UIaV5bvVvuRdThqgPHPoUWa2d4SeG1Teu437TKy3JYhmiTv5HmbdYTYNgTk+lr7cRVqiEfQPugosuiD2SLu43C6OUIfrl1D6hDCmsUBkS9lqor3OUxP6iDEkHypDKCyf245/YZ5/F32dBcelvdZo/n5Qzl15+ScH3mpUYl45dICucLENKGZ0aBVHO6xESFsqQ8KgTbmr6qbBvhtg+cUUZko43dHzYIHGSxTKEpD8ufAg+kTKktfN4UZbE/qIMSQfKkMoLJ/bjn9hnn8XfZ0Fx6W817wOP5/lXnssbaW77s7WLcenYBbKCMqTE1yMkLJQh4VGLmi1Zuzg3Z6j5rXUVVQLMW/hY7lvDDaMafNczaO0cKFrUt030aVfM6WBaO7fkLQqn7sdvXno98xY+litIGiddnbvM6DGjcydknn/ludy8+1HmWzW349LLL8lNZ+Q3T7u6naBpsvxuzzxZpJc80+dMz10+bN+6/IaODxskTihDiItx4UNwucqQ2U88kDfy57y/Om/QlyDCvnxgFh+F5uU2Rxr5rWeibvOWu3+eew0MW2zVhecnjShDKi+c2I9/Yp99Fn+fBcWlv9W8D8yPvk5cUvdprr9YKDZHwLt07AJZQRlS4usREhbKkOCoRXr18kOdsPBbkFmdoNfnKlclgHnSQk0TM3rMaGmcdLVcf/P1eXPg60WHWkdB3WbjpKtzJ0PUCZrpc6bn1jZRl1uydnHuTVXDqIZcyXHp5ZdI87am3Pz3qlQwb9t886c/FrW9+jQ18xY+ljtho+5LvUnzK0PUvlS31zjp6tCFhNV2qW1Vt1mKUSiUIcTVUIYQF+PCh+ATKUPU64r55Qb1equ/NuuvPeb1o5Qh+uuVev1Sl1Wvo+o1U38d1N8HqNtU03aq12CXn580ogypvHBiP/6JffZZ/H0WFJf+VvM+0H7U5+mosTl1l0vHLpAVlCElvh4hYaEMCY4qLPQ55dXP/L4lor6lYf5OnezQbydo/lF1gkWfx9zvhL8qavT78js5o5ch5n2pab/Mb5WodR8aRjUMetzm/OrqNvTt8NteswxRJ3bMkzl6QWMuJOx53qBvy6qTVH7llKtv6PiwQeKEMoS4GBc+BBdbhsx+4gHfwkEvSPTXy+ZtTbnyXr1exilDgn4WtHaO32uwvih8Wp6fNKIMqbxwYj/+iX32Wfx9FhSX/lbzPpDEiUvHLpAVlCElvh4hYaEMCY7fKBBVQugnKVSCfu43wiQs5gkP9a3RQt/+CCtD4o6eMMsL9d9+pYMaWRK0/X63p0oMv8ekTvqo0SFhj6FU87BThhBXQxlCXIwLH4ILlSFhaRjVMGjqK/XFBb+pKtXrkLnA/YmUIep1Mex1UG1L1Km/XHp+0ogypPLCif34J/bZZ/H3WVBc+lvN+0ASJy4du1lyxo0t4jVuEK9xg5x/+9bE7lfd59QX94iIyNzmrtzPXm3vLuv9zm3uCtyOSpP5MoQQl0IZ4p+w9UHUOiLmiZSw0iFozQw1lZWa8kKVBPrtqGk79CmwzBESrZ3hZUjYCRQ1JPeWu38ujZOuzpu7XF3G/JZqWKKUIWH7ytxmfd0T87JazKccAAAgAElEQVSUISTroQwhLsaFD8GFyhD1eqkSNAWkStDrtIr+ulWKMkS9zurbqKKKGXX7cV/rXHh+0ogypPLCif34J/bZZ/H3WVBc+lvN+0ASJy4du1mhFxBJFBG6pMsQ/fYpQ46jDCEkwVCG+EcvIIJiThkVpwx5/pXnBi16PnrM6Lx1P/TrmwuNq8vrpUjcMqR5W1Pu/vRvy156+SW5+4ry2MyUqwyJetLJ9Td0fNggcUIZQlyMCx+C406TpU935VeI2CpDwkIZkizKkMoLJ/bjn9hnn8XfZ0Fx6W817wNJnLh07GbFZbPacyNC1AiRxnk7E7nvpEuIoDKk0lGGEJJgKEP8o8oAv29sXn/z9bn5xvVpo+KUIfrtm6M8wm5nydrFMn3O9NzoFL+1NaKWIaoIufTySwadYDG314WRIZQhpBJDGUJcjAsfgotZM2TJ2sW+64W0dtopQ6JOn0kZkgzKkMoLJ/bjn9hnn8XfZ0Fx6W91Ft8HFnpdL/ayYdNxqi83+s3ikKW4dOxmhV5INM7bKV7jBjnjxpZBlzv/9q3iNW6Qy2a15woUv1EcU1/ck1c46JczS5Y4I0PU/atcNqs9cBv9tk3fLhX1OINKmSijZvQCSe2/oNvz2wYXShnKEEISDGXI4PgtYm7GnMKitfP42h7mZc01Q8y5x/3uW51wef6V52T0mNGhZUbYgq5hJ2yCtlf9Tn9DGLZmyAUXXZB3QidKGRJlzRC14DxlCKnkUIYQF+PCh+BiF1C/5e6fD/oyQWtntDVD1PuCsOkb1etdoTLEb10y/fKjx4wetGYIZUh5UYZUXjixH//EPvss/j4Likt/q7P4PrDcZcjoMaPlgosuyIv6woXnDZ5SO0tx6djNAv3k/Kvt3aEjJ/yKBr+T+n4n/INKjKhlSJTbMgsaPUHbFVaGmMVGUKmjr7dS7H6xXYh4T9ddIq3eZOsniQmphFCGDI46IRL2Bub5V54bVCaoNz7qJH7Q7QUtCK5P4aF+p4oUvwXUzYKimDLEPBmkb6/+hnD6nOm+BY7aD3pxFKUMUW8i/W5PjUIJG/Fi3g5lCMlqKEOIi3HhQ3CxZUhr5/HXJP01SL3WnPdX5+W9Luqvzeq1Rn9t1m9XvSZGKUPU66r5xQu/10HKkGRQhlReOLEf/8Q++yz+PguKS3+rs/g+sNxlSKEvXQR94SELcenYzQJVcOiLpquT++bIC70MUSfvX23vzv1M3YZ+0l+/Df36quiIUobopYT6mXk5fTuCLmP+LGzNEP32ggoXdZt6GeJ3P6o40acjM/eJ3yiXJHkvnf09ec2bYP0kMSFZz2bvWnn+1P/H6j/4cjmRN3TqGx1+oxb0qNEN6pubqlxQJ1iuv/n63BsrsxzQS4/rb75eGiddLQ2jGuS8vzpPGkY1+C6grkaIXH/z9b7znusncq6/+frc4uxBb9b8bnf0mNG57TDfEOqPRS3wqk7Y6EOB1X64/ubrcydu/N5gqvtQ26v2gVlEUYaQSg5lCHExLnwIPpEyZMnaxb6lhf662Djp6rz1uszyXr2uqddQ9UUCszjRt+nSyy/J2y415aW6jaDXQcqQZFCGVF44sR//xD77LP4+C4pLf6uz+D7QVhmiX8ZvJogsxKVjNwsKjYjQBZ24Ny+vlyE6vWBQ9xelDIlbGOj3U2wZErQP/C4bVB6Z66+YI030UsQ2b8kXfyjrvUbrJ4oJyXpe8ybIS2d/z/a/+bIo9g1d0AgIv6hvfahvdaqiYPYTD+ROngRNcbVk7eLcSRD9cs3bmnI/18uY6XOm506wqJMtfiNX9IXfZz/xQMEF1PUTLw2jGuS748fJkrWLc4/NnC7EXMj90ssvGfSNl+lzpuduU5U1fm8wm7c1+d6eebKHMoRUcihDiItx4UPwiZQh+uXM0R1RX2/N11A1rZXf61Lztqbc66D5+q5/wUHdn99rL2VI+VGGVF7mPvmw3PKPX7Z+8tzl3PKPXx5UhrDP4u2zoLj0tzqL7wNtliHN25py7w9s74dyxKVjN+0KTWdlliRBpYRZfgSVISKDi4RSliFh03gVW4b4rZ1ilhxBi877/TxoG5NasD6I13zlrdLsjbd+opiQrGe91yi///IEq//gyyWLb+hI+UIZQlwNZQhxMS58CA4qQ4gbz08aUYZUXn67/Lcy5YdXWj957nKm/PBK+e3y37LPTmCfBcWlv9VZfB9oswzRb/NEv7TnYlw6dtOu0BogQVM6mSMazOLAXIdE0UdsqCKiVGWIfp9ht1XOkSFRypCgbfa7nyR5Lbc8Iktqxlk/UUxI1rO87p+lZcp/Wv0HXy5ZfENHyhfKEOJqKEOIi3HhQzBliNvPTxpRhlRe1ryxWq798dXWT567nGsn/H+y5o3V7LMT2GdBcelvdRbfB9ouQ9SMDZQhCOI3ZZXOb50OvTzRr2OuraGf5NeLE329DfO6cdcMMbffbySH3/oefoWM33YUs2ZIoTLEbzqtoOIoaV7vvm55uuZb1k8UE5L1LBz1D9K5fJO1f+zllMU3dKR8oQwhroYyhLgYFz4EU4a4/fykEWVIZeb6666Vu6880/oJdBdz95VnynWT/419VoJ95heX/lZn8X2g7TKkVNM5uxiXjt008ysYdHoZoE7mFxpJom6n0PRbemkQpQwRyV+kXI/faBS/+C34rhczfiWPXnyY0S8XtQwJ20bb64d4IiILTv8H2exda/1kMSFZzWveBFlw+j9Y/cdeTll8Q0fKF8oQ4mooQ4iLceFDMGWI289PGlGGVGYWLlsokyd8X+ZcNtT6iXSXMueyoTJ5wvdl4bKF7LMS7DO/uPS3OovvA22XId8dP44yBKHUifqwk/Cq/FCFgz5dlbkYuM4c7RBUIohEL0P0+w8qEMxterW9O3cdvajw2/ag7dO3J2i74kyT5VfGRF0Yvpw8EZH1E2YyVRYhZczyun+W1yfPtv3vvWyy+IaOlC+UIcTVUIYQF+PCh2DKELefnzSiDKnc/Hr2PTL56n/k5L5+Uv9fx8nM++5kn5Vwn5lx6W91Ft8H2i5DWDME5RB1IfOwBdThJk9EpHdftzzhXcjoEELKkM3etfL8yZfLf+941/a/97LJ4hs6Ur5QhhBXQxlCXIwLH4IpQ9x+ftKIMqSy8+vZ98h1//avFT/9091XnimTf/QvkU7qs8/i7zM9Lv2tzuL7QJtlSPO2JvE8TxpGNVjfD+WIS8dupaEMyS5P/Z+WWx6RRcO/Y/3EMSFZy9LaqzK7cLry+tvN8tjqmdbfKJB0JMk3dBybJE6SOjY5LkmcuPAh+K6XJ8nruzda3xcuxoXnJ40oQ8jCZQvlukk/lmt/fLVM+eGV8pPxl8nUfzw/87n1n/9GpvzwSrn2R/8q1036ceRpnthnxe0zFZf+VlOGlLYMUZf57vhx1vdDOeLSsVtpKEOyK1eG9O7rlgWn/4Os9xqtnzwmJCt5zZsgz59yhfTuG7xAU5Zsf3eTzG2ebv2NAklH5jZPl+3vbuLYJM4lqWOT45LESZJ/M4PMXjFVmt9abn1fuBgXnp80ogwhKmveWC2/Xf5bmfvkwxWTF1e8KGvb1rDPEtxnLp1QpgwpXRlyy90/z40KWbJ2sfX9UI64dOwCWeHp/7F3U7s8XfMtec2bYP0kMiFpz2bvWnmu4dvSseBVW/++E3PoSI/c+fJE628USDoy4w//Lvt6ujg2iXNJ6tjkuCRxkuTfzCCLtzwlC1set74vXIwLz08aUYYQQpKMSyeUs1yGXHDRBYF5/pXnYl9WlSGjx4wedJmGUQ3ieZ54nifT52T3S0YuHbtAVnjmDzoWvCrP1f3f0upNtn4ymZC0ptWbLC/Uf1ta7/iNjX/XVjy5dpYs2vKM9TcLxO38YdtvZc6KWzk2iXNJ+tjkuCRRYuNvpp8dXds5ce3w85NGlCGEkCTj0gnl7e9ukoeb7ra+T0oZVXCERS1uHueyqgzxy+gxo+W748dldkSIyrw198rrbzfbPmyBTBlUhoiIrJ8wU14YcQUjRAgpIq95E+SFEVfI+gkzk/73bNW+ni658+WJsn7XKutvGIibeX33Rrnz5Ymyo2s7xyZxKjaOTY5LUii2/mYGeWrd/Zn7JmuWnp+0oQwhhCQZl8oQRgiTOHl01a+YjhMoMd8yRERk24xn5Onab7GGCCExst5rlOcaKmtEiG7xlqcy9y0XUro8tX6OLN7yFMcmcS62jk2OSxIWm38z/Rw60iN3vTyJtUMcfX7ShjKEEJJkXCpDRITXUxIp63etkhl/+Hc5dKTH9iELZEpgGSIysIbI/PpL5JWGf5bN3rXWTzQT4mpavcmytPYqef6UKypijZAwc1bcyjdHSV5e371Rnlo/W2avmGr1jRzHJjHjwrHJcUnMuHBcBtn+7ia55/c3VvQJHJefnzShDCGEJBnXypDt726SX/3+Ruv7hbidB1feJqv+9HvbhyuQOaFliLJtxjPyhHeh/MH7DqUIIVpe8ybkSpCWKf8pvfu6y/1v1nmHjvTI8689LLOW3VzRJ0vIQJrfWi6zlt0sjzTfbX2BWY5N4uKxyXFJXDwuw7z+drNMe7GxIku8NDw/aUEZQghJMq6VISIiT62bxQhh4hv1xYvfrL3P9mEKZFKkMkREpHdft2ycPEvmD79Ufnfqd+UP3ndkvdco671GFlsnFZFWb7K85k2QNd6/yvK6f5YXRlwh8+svkfUTZsp/73i3nP9OU0mdLHlq/WxZ0b6EefErJK/v3iiv794oK9qXyFPrZ8uMP/zUuW+zcGxWZlw/NjkuKzOuH5dB9BLvmdcezmyRl9bnJw0oQwghScbFMkREZEnr03LnyxNlYcvjsqJ9ifX9ROzl9d0bpfmt5bKw5XG55/c3yuItTzECFSiTyGWIrnP5Jmm55RFZ8sUfyktnf0/mD79UnvAulKdrv0USym+qLra+DZWW+fWXyEvn/JMsv+gGaZnyn7J3UzsjQSJY8+ZSmdt0l8z8w09l2ouNJOO58+WJctfLE+WR5rtl+faFTn9zlmOzspKWY5PjsrKSluMyyPZ3N8mS1qcze7ym/flx2b6eLuvPLyGksuJiGSIi8u7+t2XxlqdkbtNd1vcRsZe7Xp4oc1bcKs+/9rDs6Npu+7AEMq2oMiRI775uklD+r89/UdataLK+HZUUoBhnnHGGdHR02N4MIM95551nexOAPN3d3fK1r33N9mbAcR988IF861vfsr0ZACz6xje+IR9++KHtzQBQBl/96lfl8OHDtjcDQMaVtAxBMh5//HGpq6uTK664wvamAAjxq1/9SoYPHy7XXXed7U0BcmbNmiV1dXXy8MMP294UIOdnP/uZ1NXVyYIFC2xvChx23XXXSV1dnSxZssT2pgCwYNGiRVJXVyc33XST7U0BUGLz58+XmpoaueOOO2xvCoCMowxJoc9+9rPieZ7U19fLxo0bbW8OgAAf//jHxfM88TyP0SFwxic/+UnxPE/OPPNM25sCiMjAqJDhw4eL53nypS99yfbmwFEffPCBDBs2TDzPYxQRUKG+8pWviOd5Ul1dzegQIGM+97nPied5MmLECEaHACgrypCUefzxx+Xkk0/OnWBldAjgpl/96le5f6u1tbWMDoETZs2aJaeeemquUGd0CFzws5/9TE455RTxPE+GDx/O6BD4uu6662TkyJHieZ40NDQwOgSoMIsWLZKPfexjuffWjA4BsmP+/PnS0NAgnucxOgRA2VGGpIwaFaLC6BDATfqoEEaHwBVqVIgKo0Ngmz4qRIXRITDpo0JUGB0CVBY1KkSF0SFAdqhRISqMDgFQTpQhKWKOCmF0COAmfVSICqNDYJs+KkQv1BkdApv0USEqjA6BSR8VosLoEKBy6KNC9PfWjA4B0k8fFaLC6BAA5UQZkiKjR4+WqqoqqampkREjRsinPvUpqaurk5qaGkaHAA4ZNWqUVFdXy8iRI6Wqqko+/vGPS319PaNDYNUnPvEJqampkZqaGhk2bFjumGR0CGzp7u6W+vp6qa2tlaqqKqmurpYRI0YwOgR51KiQmpoaGTp0qFRXV+dOmjA6BKgMalRIfX197m8Bo0OAbFCjQtT7waqqKvE8T0466SRGhwAoC8qQlHj88cdl6NChcuONN8q+ffvk3HPPla1bt8pjjz0mp5xyinznO9+xvYkAZGBUSE1NjUydOlX6+vpk1KhRsm/fPnnggQdk+PDhcv3119veRFSgWbNmybBhw+Tb3/62vPbaa1JdXS0bN26Uv/u7v5Nhw4YxOgRWTJs2TYYOHSrf+973pLm5Wc444wxpamqSb3zjG1JVVcXoEIjIwOihIUOGyPjx42XFihVyzjnnyIoVK+Rv//ZvpaqqitEhQMYtWrRIqqqq5MILL5SVK1fK2WefLStXrpTGxkYZMmQIo0OAFJs/f74MGzZMLr74Ylm1apWceuqpsnr1ahk/frwMHTqU0SEAyoIyJCVuvvlm2bdvX+6/VRmiPPbYY4wOARxw1113SV9fX+6/VRmiPPDAA/LOO+/Y2DRUsPHjx8vmzZtFROTIkSNSXV2d+93GjRtl/PjxtjYNFeq///u/ZcKECdLe3i4iIrt375Yzzjgj9/umpiZpbGy0tXlwxAcffCDXXnut7NixQ0RE2tvb5Zxzzsn9fsWKFTJhwgRLWwcgCRMmTJCVK1fm/vvss8+WN998U0RE3nrrLbnmmmsYHQKk1NVXXy2rVq3K/fepp54q77//voiIvPHGG9LY2MjoEAAlRxmSUmYZAsBNZhkC2GaWIYANvb29ef9tliGAiMjBgwfz/tssQwBUHr0MUcy/FQDSSS9DFP2LhgBQCpQhKUUZAqQDZQhcQxkCF1GGIArKEAB+ZQiAbPArQwCg1ChDUooyBEgHyhC4hjIELqIMQRSUIQAoQ4DsogwBkATKkJSiDAHSgTIErqEMgYsoQxAFZQgAyhAguyhDACSBMiSlKEOAdKAMgWsoQ+AiyhBEQRkCgDIEyC7KEABJoAxJKcoQIB0oQ+AayhC4iDIEUVCGAKAMAbKLMgRAEihDUooyBEgHyhC4hjIELqIMQRSUIQAoQ4DsogwBkATKkJSiDAHSgTIErqEMgYsoQxAFZQgAyhAguyhDACSBMiSlKEOAdKAMgWsoQ+AiyhBEQRkCgDIEyC7KEABJoAxJKcoQIB0oQ+AayhC4iDIEUVCGAKAMAbKLMgRAEihDUooyBEgHyhC4hjIELqIMQRSUIQAoQ4DsogwBkATKkJSiDAHSgTIErqEMgYsoQxAFZQgAyhAguyhDACSBMiSlKEOAdKAMgWsoQ+AiyhBEQRkCgDIEyC7KEABJoAxJKcoQIB0oQ+AayhC4iDIEUVCGAKAMAbKLMgRAEihDUooyBEgHyhC4hjIELqIMQRSUIQAoQ4DsogwBkATKkJSiDAHSgTIErqEMgYsoQxAFZQgAyhAguyhDACSBMiSlKEOAdKAMgWsoQ+AiyhBEQRkCgDIEyC7KEABJoAxJKcoQIB0oQ+AayhC4iDIEUVCGAKAMAbKLMgRAEihDUooyBEgHyhC4hjIELqIMQRSUIQAoQ4DsogwBkATKkJSiDAHSgTIErqEMgYsoQxAFZQgAyhAguyhDACSBMiSlKEOAdKAMgWsoQ+AiyhBEQRkCgDIEyC7KEABJoAxJKcoQIB0oQ+AayhC4iDIEUVCGAKAMAbKLMgRAEihDUooyBEgHyhC4hjIELqIMQRSUIQAoQ4DsogwBkATKkJQ699xz5Te/+Y2sWrWKEOJwRowYIffee6889NBDhDiR2bNny9ChQ2XKlCmEOJN/+7d/k/r6evmnf/onkqJ8/etfl89//vOJHSc//OEP5fTTT7f+d5QQYi+nnnqqPPvss9bf4xNCSp9Ro0ZRhgAoO8qQlPrqV79KCElBRowYQYhzGTZsGCFOZejQoTJkyBCSsnieJ57nJX682P4bSgixmy996UvW3+MTQsoTyhAA5UYZAgCA4bXXXrO9CQDgvOuuu048j48TAAAAANKBTy8AABi+//3v294EAHAeZQgAAACANOHTCwAAmu3bt8vQoUNlyZIltjcFAJxGGQIAAAAgTfj0AgCA5vvf/75UV1fLV7/6VdubAgBOowwBAAAAkCZ8egEA4P948803paqqSjzPk4aGBnnppZdsbxIAOIsyBAAAAECa8OkFAID/o7GxUerq6sTzPPE8T7785S/b3iQAcBZlCAAAAIA04dMLAAAi8vbbb8uQIUNyRYjneTJ8+HBZsGCB7U0DACdRhgAAAABIEz69AAAgIj/+8Y+loaFB6urqZOjQoblC5Itf/KLtTQMAJ1GGAAAAAEgTPr0AACreu+++K57nSXV1tVx++eVy2mmnyeTJk6Wurk5qa2vlmWeesb2JAOAcyhAAAAAAacKnFwBAxbvxxhvliiuukNdff11EREaPHi27du2S7u5u+e53vytf+cpXLG8hALiHMgQAAABAmvDpBQBQ0d59911Zv3593s/OOuss2bFjR+6/Dx48KNu3b094ywDAbZQhAAAAANKETy8AABjOPvtsefPNN21vBgA4jTIEAAAAQJrw6QUAAMM555wjbW1ttjcDAJxGGQIAAAAgTfj0AgCA4c///M+ZFgsACqAMAQAAAJAmfHoBAMDwF3/xF7J161bbmwEATqMMAQAAAJAmfHoBAMDwuc99TrZs2WJ7MwDAaZQhAAAAANKETy8AABg+//nPy+bNm21vBgA4jTIEAAAAQJrw6QUAAMNf/uVfyuuvv257MwDAaZQhAAAAANKETy8AABi+9KUvycaNG21vBgA4jTIEAAAAQJrw6QUAAMP5558v69evt70ZAOA0yhAAAAAAacKnFwAADH/9138ta9eutb0ZAOA0yhAAAAAAacKnFwAADF/5yldk9erVtjcDAJyyY8eOvP/2K0P27t0r+/fvT3CrAAAAACAayhAAAAx/8zd/I83NzbY3AwCcctttt0ldXZ3cf//9IpJfhuzdu1cmTJggtbW1NjcRAAAAAAJRhgAAYLjgggvk1Vdftb0ZAOCcqqoq8TxPhg0bJl//+tfF8zz5wQ9+IJ7nied58ulPf9r2JgIAAACAL8oQAAAMY8eOlZUrV9reDABwzu23354rPvwCAAAAAK7iEwsAAIYLL7xQli1bZnszAMBJw4YN8y1CTjvtNNubBgAAAACBKEMAADB8/etfl6VLl9reDABwUtDoEAAAAABwGZ9aAAAwXHzxxfL73//e9mYAgLPM0SGMCgEAAADgOsoQAEDFu/vuu6WzszP339/85jdl8eLFuf9++umn5cUXX7SxaQDgJHN0CAAAAAC4jk8uAICK98orr4jnefKTn/xEOjo65JJLLpFFixbJc889J5/+9Kdl7NixtjcRAJyjRocwKgQAAABAGlCGAAAgIhdddJF4nidDhgyR008/Xc4++2z52Mc+JnV1dbJw4ULbmwcAzpkwYQKjQgAAAACkBp9eAAf09x+TDdvfk0d/t1WmPbpObpj1qlxzz3JCSIL5h2vulera+kELAn/8jM9Y3zZCCHE1V/37I9a3gRBCCCGkUCbOXCE3PbRK7npio7y8eqfs6jxg+1QQAAsoQwDLtrzVJVPnrpEZ81tkQfM7svqNA/K/3z4sbZ1HCSEJ5+vf+vu8ImTEyAaZNfcZ69tFCCGEEEIIIaT4bN/TJxvf7JFlLR/Kw4va5D8eWi3PLGuT/v5jtk8LAUgQZQhg0TPL2uWmh1bJy+s7rb8xIIQcladfapL64SflypCzz/lz69tECCGEEEIIIaS0aX2nV+b8dptMe2StbN3xoe3TQwASQhkCWHLb/1onD764TVrf6bX+JoAQcjz/4++uEM/zZGTDKJn50JPWt4cQQgghhBBCSHmyaF2n/M8HV8kfX99t+zQRgARQhgAWPLOsXR56cZv1F31CyOA8t3iN1NTUyJljPmt9WwghhBBCCCGElDfN2z6SSTNXyHt7e2yfLgJQZpQhQMK2vNUlNz20ihEhhDicb/+/V8mvHphnfTsIIYQQQgghhJQ/Ty7bKbOea7F9yghAmVGGAAnq7z8mU+euZY0QQhzPgj+st74NhBBCCCGEEEKSy92/2STLNnbYPnUEoIwoQ4AEbdjWKTOeabH+Ak8IIYQQQgghhBBCjuePW/bKLx5dZ/vUEYAyogwBEvTooq3yfFOH9Rd4QgghhBBCCCGEEJKf//ngKnn3Q9YOAbKKMgRI0LRH1srqNw5Yf3EnhBBCCCGEEEIIIfm599n/La+98b7t00cAyoQyBEjQDbNelc1vH7b+4k5I3Lxwv0cyHtvHGCGEEEIIIYTYzn/97g3WDQEyjDIESNA19yy3/sJOSDF54X5POtaQrIYyhBBCCCGEEEKOyrw/vCW/W/WW7dNHAMqEMgRIEGUISWsoQ7IdyhBCCCGEEEIIoQwBso4yBEgQZQhJayhDsh3KEEIIIYQQQgihDAGyjjIESBBlCElrKEOyHcoQQgghhBBCCKEMAbKOMgRIEGUISWsoQ7IdyhBCCCGEEEIIoQwBso4yBEgQZQhJa6KWIQf3Lgw8/vv7uqS3e7V82D5u0PX27ZyYu1zfobbQ+9j/zrTcZQ/uXRh4uSM9LSIicqSnJXY5UOzjUNfbt3OitWLj/daxBfchZQghhBBCCCGEDA5lCJBtlCFAgihDSFoTtwzp7+uSvkNteTnW35P7t9DdeV9gGSIismfTWYH30du9One5oDLk/daxebf3fuvYosqQuI/DhTKk71CbiAhlCCGEEEIIIYTEDGUIkG2UIUCCKENIWhO3DAkqKXo+mJf796AXFKoMOdrbISKDSwY9ehlR6H4KbU+pH4cLoQwhhBBCCCGEkOJCGQJkG2UIkCDKEJLWlKoM0S/T2716UBlycO9COdbfEzi1lZoiS02BFXQ/R3s75Fh/T6486e/rKmkZEvQ4XAhlCCGEEEIIISVpcgsAACAASURBVIQUF8oQINsoQ4AEUYaQtKaUZcieTWflRnf4lSGq6PCbKqu3e7X093WF3s+H7eNE5HhJoabV2v/OtJKWIX6Pw2+aLJGBdVAO718qIiLH+nuk54N5eQWPKjBEBkbHBG3r/nem5UbPqMuq+zKnGlP3SxlCCCGEEEIIIdFCGVJ5zr99q3iNG+T827cWdf25zV3iNW4o8VaJeI0b8oLSoAwBEkQZQtKaUpYh+ugF80T+wb0LpbvzPhHxLy+O9ffI4f1LQ+9HlQ7q+mo0SZwRHMU+jqAy5Fh/T27be7tX536vHqv+uPr7ukRE5PD+pb7b1N/XJYf3L5XD+5fmyph9OyfK+61j866v9iVlCCGEEEIIIYREC2VI5TmRMqRx3s6ylBWXzWrPK0LOuLGlpLdfyShDgARRhpC0ptRliCos/MqQPZvOEpHB5YUqNT5sHxd6P/19XbkpsvSfiYQvzF6KxxFUhpg/61hzfJH3o70dg7ZLlSwfto/Lu2x/X1feZdUomKO9HYOuG7X4oQwhhBBCCCGEkIFQhlQeF8uQEx2tgmCUIUCCKENIWlPqMsQsDfQypGONJ0d6WgYVGmqKrLD7CRoFokoLfXqqcjyOsDIk6Lp+I2DU/lCjQ9Rl/UZ6HOlpyStUKEMIIYQQQgghpLhQhlQes3hQ0155jRvk1fZuOePGFt/pqszRG17jBrlsVnvu93pRYv5Ov9/LZrUPug8zU1/ck7ue+Tu/USP6Y9Afi8m837nNXSe8P11HGQIkiDKEpDWlLkPUOh5BZYjfVFlqKqmw+wlaH0SNoIi6kHqxjyNszRDzuqq06O1eLQf3LhwU/XpqHRU1UiQslCGEEEIIIYQQUlwoQypPWBniF1U+hJUhfr8zR3qo+zV/H1aGBJUm+u2aJUxQIRKleMkiyhAgQZQhJK1Jcs2QjjXeoKmy1O9VGeB3P+o6hUQpFEq9ZkhYGRJGXS9OwUEZQgghhBBCCCHFhTKk8oSVIXrJoBccqlTwmyZLv77OHH2hFx/miAy/abKmvrhn0EgQdf/6z/xGouijUPTHol/G7/aziDIESBBlCElrSlmGqNJCnwbLLEPUaAg1kuPw/qV5ozr87keNJuk71OY70kKNroiykHqxj6OYMiTKOiaMDCEkfp5cuFI8zxPP8+TMMZ/1vYz6/VXjfzTodzfe/Mvc7wvdzpljPjvosnpuvPmXkbY57Db0jL3om4nvz1fWtoXuL9einpO4+2rsRd+MtJ+vGv+j2M+RzeePEEIIIdFCGVJ5wsoQvaQwp88S8S9DwkZmeI0bpHHeTt/7DdsmkyouzNEqftvop9C0XGHXTTvKECBBlCEkrSllGaIuo5cSfmVIzwfzRGSgAOjv68pNkRV0P+ai42bUIuTH+nsKFhDFPo44ZYhax8RvHZB9OyfKsf6e3P2HrRlycO9C6e/ryj1uyhBCBqKXIUGFRNDJff2EuF9eWduWd/lCZUjUE+CUIaVLMWWI/hiDnmuVQmWIit/zSxlCCCGEuBvKkMpTaM0QpVRliBqNYY7WCNsmpdDUXaUqQ7K8dghlCJAgyhCS1pSqDFEFx7H+Hnm/dWxoGaLKC7+Sw7wfddlCa4KoERZ+pUIpHkecMkTfZr2c2bPpLDna25F3O+qy+kLp6rL9fV15o1MoQwgZiFmGmCem2zr9y5AZc54oeILbHCESpQzxPE+eXLgydJspQ0qXYsoQv9FAQaN6opYh+vUpQwghhBD3QxlSecpVhhSabipuGRI2TVexZYgapVJJKEOABFGGkLQmbhnS39clfYfa8nKsvyf3b8EsI/zKkI41Xq4UMEsOs6xQ5YQ+esQvaiqto70dZXkcccoQs1Q5vH9pbpSHyODpvPRtOrh3YW7qMHM7VBlyeP/SgqUPZQjJcvzKEPMkvt/P9ZPcZnkRNGIg7MS7foI96nRZ5v0FnTz3K27C9sONN/9y0En8QgWNSrFliDnKRt8H+m2a+ybsd+Zj8NueYsoQ/Trq/wdNjaZvQ9g+1+8/6Pn0K1bSUDgRQgghWQxlSOU5kTJEn67K73JqMXK/qbfiliF+l1elRqE1Q1SR4rf4e9BlsooyBEgQZQhJa+KWIX76+7qkt3t13kiKQmVIUMlhliGqFPC7bTOqzAhbf6PYxxG3DOlY48n+d6blLaauyo6gy6qCSGSg1NHvq2ONl5tWTP2eMoRUavzKEPPkf6EyxLxNvXyYMeeJ3M8LnXgv9gR3WBkSNpWXvm1B+yHo8kEppgyJMrJFPQ6zdND3tf6cBY3CCRqtE7UMMUsjvcTyK4zCjpOgx+X3+MNGmFCIEEIIIcknahmya9eugpdBOpSqDNFvQ18c3e/3+mWKGRniF8XcJj2qnHm1vbvgZbKKMgRIEGUISWuiliEknaEMIVmMfnJbP+Hs9039sGmyoozmSHpkiL6N+m3qRYEauWKWIar40MuNoNEPeuKWIX5lgb4tajv0x6KPtvErE/R9qS4bNIIkbhli3nahx1uKkSFB267fdtCaJYQQQggpTwqVIY8++qh87WtfS/BMEsrtRMoQ/fqFyguz9ChmzRD9vtQIDr91PvRtDVsHpJLWClEoQ4AEUYaQtIYyJNuhDCFZTNj0UOpEfNDJ7rBRF36jBEq1ZoiZoDIkaAonv5PrZimkX77Q6Ieg245ShgQVQGrf+pUEfutr+BUc5v2r51bfH3HLEL/L68eBeflSrBkSt5AihBBCSPkTVIY8+uij8pnPfEZqamrk17/+tYUzSgBKgTIESBBlCElrKEOyHcoQksWYZUhbZ/60Tfp/+53cD1tIvZgF1IuZ8sivDClUSpgn9f1GY/jtI/U7v8fy5MKVscqQKFNz6fvQHAXiN1pEv/+wBO2HqNur76OgadHaOqOVIeZx4vd8Bl2XESGEEEKInZhliCpBRo4cKZ7nyZ/92Z9ZPKsE4ERRhgAJogwhaQ1lSLZDGUKyGL8yxJxeKk5RYY4W0a9TqAyJsiaHXwqVIX7TbqWxDDHLD7/RI+UsQ6IUG1EWPS9UfhV6PsMeDyGEEEKSiSpDzBLE8zypr6+XadOmSUdHR8UEyBrKECBBlCEkraEMyXYoQ0gW41eGtHX6n+xXJ66jnPD3W8si7pRMURN0Ij5sG8PKELM8SaIMiVoE+ZVU+vYWKoEK7Yco910o+miNQguox3k+w47NuOvMEEIIIeTEMu8Pb8kPp8yUYcOGDXpdrqqqkk996lPy6U9/OvM57bTT5MILL7R9Gg0oOcoQIEGUISStoQzJdihDSBYTVAL4jVoIGuURNpLCZhlS7Joh5u0ksWZI1OnB/EZamFNFxdnPUS8bNh1aWDFRjjKk2H1NCCGEkNJFjQzZvHmzXHnllVJbW5t7Xa6pqZFf/OIXtk8tJWL58uWUIcgkyhAgQZQhJK2hDMl2KENIFhM2IsI88a6fcNYLgrD4FShJlSFBoyf0IkcVCWb5owqeuIt3R52mSu0XfR+roiVsdIe5nX77Un/celF1Is+JPv1Z0DodfvupFGWIOW1blGOXEEIIIeWNuWaIWYqcdNJJ0tPTY/HMUjIoQ5BVlCFAgihDSFpDGZLtUIaQLCbshLJ5Yt/89r25PoiZoAXUkypDCm2jXhREWb+j0KgQv30WpSQKu5zffYSNyvG7jBm9zIjynOiPKexyfsVOqUaGhD2PUUoqQgghhJQ2ZhmiqFJk2LBhFTE6hDIEWUUZAiSIMoSkNZQh2Q5lCMliCn27vtAC6kHTJ0VZtLxUKXSi3m8bC+0Hc+RL0GgIM8WUIfq+iVs6hG2XWSD4lQZRnpOgkSZh+9Bv5MuJPp9+z2OpjyVCCCGEREtQGaJs3rxZxo8fn/nRIZQhyCrKECBBlCEkraEMyXYoQwjJbphyiRBCCCEkegqVIUp3d3cCZ5HsoQyJZuqLe8Rr3CBe4wbbm4KIKEOABFGGkLSGMiTboQwhJLuhDCGEEEIIiZ6oZUjWUYZEQxmSPpQhQIIoQ0haQxmS7VCGEJLdUIYQQgghhEQPZcgAypBoKEPShzIESBBlCElrylWG7Ns5UURE+g61FX0bezadJYf3L5V9OyeWZRu7O++T/r6u3L/j91vHWi8vKEMIIVFDGUIIIYQQEj2UIQMoQ6IJKkPmNnflfq5y2az23O/Vz+Y2d+Vdr3HeTvEaN8gZN7bkfvZqe/eg2wq6L3V98/5wHGUIkCDKEJLWuFyGHNy7UESkLGXI+61jRUTkWH+PHN6/VA7uXWi9uKAMIYQQQgghhJDyhDJkAGVINH5liF95oZcVIiKXzWr3LSzOuLEl73J+pYrKq+3doZcxixYMoAwBEkQZQtKaSi1D1PYd3r/UemFBGUIIIYQQQggh5Q1lyADKkGj8yhC/ouP827fm/UwvMBS/n6lyZOqLewJvX7/e+bdvLdtjzQrKECBBlCEkran0MiSrI0IoQwghhBBCCCHkeChDBlCGRFNozRBVXPhNXWUWHWbJETbCRJ9KSy9DGA1SGGUIkCDKEJLWJF2GqJ/t2zlR+g615f4NHelpkQ/bx+VdzmQWJUd7OwKvr2/D4f1Lc/fV39clx/p7Bt22Xor0fDAvb9uCbr9jjScfto+TIz3H5/zs7+uSng/mBV5O3Xd/X1ciRQxlCCGEEEIIIYRQhiiUIdH4lSFhU1vpZYha30ON5lDliCo0CpUh6j71+1NTZyEYZQiQIMoQktbYKEPUouV9h9rk4N6F0tu9WkQG1u/Ys+msXNmhCone7tV5xYG6vCoUDu9fmisZ9r8zbdA2HOvvyV32SE+L9HwwL3cbahvU6BP186O9HXJw78LcddTt6Ius67evtlE9Nn17P2wfl9s+dTn12I72dlCGEEIIIYQQQkiZQxkygDIkGr8yRJUa+iLo5jRZIvllh7qdoIXTw0Z8UIbEQxkCJIgyhKQ1NsoQERk0ekKVEN2d9+WN/hDJnyaru/M+ERkoFfTr79l0lhzr75Fj/T2+ZYUqWczf6aXFnk1nSX9fl+/UXmpb9O1WxYc+YkTdhojk7lONRjFHlvjdJmUIIYQQQgghhJQ+lCEDKEOi8StD9IJDJL/UMBdMVyWJucC6oooVfS0Q9TO/NUMoQwqjDAESRBlC0hpbZUjQ5fVywq8MUSMqzHJDv7waHRK2bkncNUPMy6v/NkuZjjUD02z193XJvp0TCy7ULlLe0SGUIYQQQgghhBBCGaJQhkQTNjLEL+YC5/r1/dYdMX+vRxUflCHxUIYACaIMIWmNjTLE7+R/1DJEUVNY6VGjS8zCwq/wKFSGfNg+Tva/My03TZaa5kpdvueDeSJSeFSHegxqOi4zahQJZQghhBBCCCGElC+UIQMoQ6IJWkDdXCdELyxMQaNGFL81SIJ+TxlSGGUIkCDKEJLW2FpA/UTLkDAnUobsf2darqBQjvZ25NYNUZf327awMqQQyhBCCCGEEEIIKV8oQwZQhiQj6rogKB3KECBBlCEkrUljGRJ1Wqm4Zcj7rWNFZGCNke7O+3wXSy92ZIi+sHuSoQwhhBBCCCGEEMoQhTKkvMzpr/SF01FelCFAgihDSFqTtjLkaG+HiEheUaFfvr+va9CaIVHLEHV/+iLu5u+irBmyb+fEXKGy/51pgZdTi74f6WmhDCGEEEIIIYSQMoYyZABlSHmZU18hOZQhQIIoQ0hak7YypLvzPhGRQQXCh+3j5Fh/jxzr78ktrl5sGWJeXt22+bv+vi451t8jH7aPy7u8mlJL/VxNu2VezlzjhDKEEEIIIYQQQsoTypABlCHIKsoQIEGUISStSUMZcqSnJe/nqmzo7+uSg3sXyuH9S3NlhT6qo5hpstTt9HavzluUve9Q26DLq9s41t8jh/cvlYN7F+ZGrugjQdRIEf121e0d7e3IlTeUIYQQQgghhBBSnlCGDKAMQVZRhgAJogwhaY3LZcieTWflSgMRySsN9OJBZKBUMNflKGYB9X07Jw66XVWwHOvvGbReyYft43LljMhAQeO3joi6nCpFjvX3SG/36rIWIZQhhBBCCCGEEDIQypABlCHIKsoQIEGUISStKVcZQtwIZQghhBBCCCGEUIYolCHIKsoQIEGUISStoQzJdihDCCGEEEIIIYQyRKEMQVZRhgAJogwhaQ1lSLZDGUIIIYQQQgghlCEKZQiyijIESNANs16VzW8ftv7iTkjcUIZkO5QhhBBCCCGEEHJU/ut3b8iyjR2FT/BkHGUIsooyBEjQtEfXyeo3Dlh/cSckbihDsh3KEEIIIYQQQgg5Kr9+bou89sb7tk8fWUcZgqyiDAES9OjvtsrzTR3WX9wJiRvKkGyHMoQQQgghhBBCjspND62Wdz/ssX36yDrKEGQVZQiQoA3b35MZ8zdbf3EnJG4oQ7IdyhBCCCGEEEJIpeePW/bKbf9rne1TR06gDEFWUYYACervPyZT566Rl9d3Wn+RJyROKEOyHcoQQgghhBBCSKVn+pOvyysbWC9EhDIE2UUZAiRsy1tdctNDq6X1nV7rL/SERA1lSLZDGUIIIYQQQgip5Dy1fKfMem6z7VNGzqAMQVZRhgAWPLOsXR58cZv1F3tCouaF+z2S8dg+xgghhBBCCCHJZtOf9lnfBhfSvO0jmTRzhby3l7VCFMoQZBVlCGDJbY+ukzkLtzFChBDHsn3PETn1tE9Ic0uH9W0hhBBCCCGEkHLl2ht+bn0bbGfRuk752YOrZMVr79g+TeQUyhBkFWUIYMmxY8fk2eXtctNDq1lDhBCH8tNb7pa6+uHyrz/+ifVtIYQQQgghhJByZNOf9slJJ42o2NEhre/0ypzfbpNb566V1h0f2j5F5BzKEGQVZQhg2Za3uuSWh9fIjPkt8nxTh6x+44Bsfvuw9TcGhFRitu85IqNO/ph4nidDhgxhdAghhBBCCCEkk2m89t+lpra2YkaHbN/TJxvf7JFlLR/K3Jfb5KaHVstTr7RJ/zHbZ4XcsGvXrrz/pgxBVlGGAA7o7z8mG7Z1ytzftcq0R9bKDbNelWvuWU4ISTgXfPtHUls/UjzPk2FV1fKli8ZZ3yZCCCGEEEIIKWUaf/k7GVZVI57nSVV1jTT+8nfWt6ncmThzhdz04Cq564mNsmjVTtnVecD2qSCn7Nq1S6666irZsGGDiAwuQ+677z6ZNGmSrc0DSoYyBAAAEenv75ePfWxgVIjKkCFDZM+ePbY3DQBQQc4991wZNmyY7c0AAGTYlClTZOTIgS+B1dTUyNSpU21vEhwwYcIEqa6ulssvv1wefPBBufDCC+W+++6TT3ziE+J5nrz99tu2NxE4YZQhAACIyPTp0weVIbW1tXLDDTfY3jQAQAVRr0ETJ060vSkAgAw6cOCA1NXV5X3uqa+vlwMHGClR6d5++20ZMmSIeJ4nw4cPl5NOOklGjRol1dXV8oMf/MD25gElQRkCAKh4/f390tDQINXV1TJy5EipqqqSj3/841JfX8/oEABAYs4999zciSlGhwAAykEfFaLC6BAoEyZMyDs21IwJjApBVlCGAAAq3vTp06WmpkZuvfVWOXr0qIwcOVIOHDgg999/vwwfPpzRIQCARJgnHxgdAgAopQMHDkhNTY3U19fLySefLJ7nycknnyz19fVSW1vL6BDkjQ5RsyUwKgRZQhkCAKho/f39cvfdd8vRo0dzP1NliHL//fczOgQAUFb6qBBGhwAAyuGWW26Ruro6ueOOO0RkoIQXEZkxY4bU1tYyOgQikj86hFEhyBrKEAAADGYZAgBAuZlFCKNDAACltH//fpkxY0bez1QZosycOZPPQciNDqmpqWFUCDKHMgQAAANlCAAgSX6jQlSGDh1qe/MAABllliGA8i//8i+MCkEm8VcPAAADZQgAIEmq+Lj44ovlC1/4glRVVcmdd94p1dXVjA4BAJQNZQiC7Nq1i/cfyCT+6gEAYKAMAQAk5Qtf+IJcfPHFef9dVVWV++8777xTPvnJT9rYNABAxlGG2DPfI6XIlltsP5NIG/7qAQBgoAwBANhiliEAAJQLZYg9tkuErIQyBHHxVw8AAANlCADAFsoQAEBSKEPssV0iZCWUIYiLv3oAABgoQwAAtlCGAACSQhlij+0SISuhDEFc/NUDAMBAGQIAsIUyBACQFMoQe2yXCFkJZQji4q8eAAAGyhAAgC2UIQCApFCG2GO7RMhKKEMQF3/1AAAwUIYAAGyhDAEAJIUyxB7bJUJWQhmCuPirBwCAgTIEAGALZQgAICmUIfbYLhGyEsoQxMVfPQAADJQhAABbKEMAAEmhDLHHdomQlVCGIC7+6gEAYKAMAQDYQhkCACiH/fv3y8yZM/N+ZpYhM2bM4HNQQmyXCFkJZQjiogwBAMBAGQIAsIUyBABQLlOnTpX6+nqZMWOGiBwvQ+644w6pr6+XW265xeLWVRbbJUJWQhmCuChDAAAwUIYAAGyhDAEAlMuBAwektrZWRo4cKaeccop4nienn366jBw5Uqqrq/kMlCDbJUJWQhmCuChDAAAwUIYAAGyhDAEAlNOUKVNk5MiR4nmeVFdXi+d5UlNTI1OmTLG9aRXFdomQlVCGIC7KEAAADJQhAABbKEMAAOV04MABqa+vF8/zcqmtreXzT8JslwhZCWUI4qIMAQDAQBkCALCFMgQAUG766BBGhdhhu0TISihDEBdlCAAABsoQAIAtlCEAgHLTR4cwKsQO2yVCVkIZgrgoQwAAMFCGAABsoQwBADf0HO6TtVs75eGXWuX2x9bLlNlNcs09yzOT879xlQyrqpHzv3GV9W0pZabMbpI7HlsvD7/UKuu2dkrP4T7bh5Iv2yVCVkIZgrgoQwAAMFCGAABsoQwBALsO9ByRZ5a1y6SZK+XeZzfLC83vSNPWj2TTjoPS1nk0M9n0p31y0kkjZNOf9lnflpI+rh0HpWnrR/JC826599nNMmnmSnl2ebsc6Dli+9DKY7tEyEooQxAXZQgAAAbKEACALZQhAGBPU8tumXzvSnnk5TZp2XXI+on9cufaG35ufRvKnZZdh+ThRW0y+d6V0tSy2/YhlmO7RMhKKEMQF2UIAAAGyhAAgC2UIQBgx4KVf5Jpj66T5m0fWT+Bn1SyNiokLM3bPpKpj6yTF/74pu1DTUTslwhZCWUI4qIMAQDAQBkCALCFMgQAkrdg5Z9kypxm2dLRa/2kPSlftnT0yk9nNztRiNguEbISyhDERRkCAICBMgQAYAtlCAAkq6llt9z6yDqKkArJlo5emfrIOutTZtkuEbISyhDERRkCAICBMgQAYAtlCAAk50DPEZl878qKmhqLDEyZNfnelXKgp9fasWe7RMhKKEMQF2UIAAAGyhAAgC2UIQCQnGeWtcvcRW3WT86T5DN3UZs8/UqbtWPPdomQlVCGIC7KEAAADJQhAABbKEMAIBk9h/tk0syV0rLrkPUT8yT5tOw6JJNmrpSew31Wjj/bJUJWQhmCuChDAAAwUIYAAGyhDAGAZKzb2in3PrvZ+kl5Yi8zntksa7d2Wjn+bJcIWQllCOKiDAEAwEAZAgCwhTIEAJLxXy9ukRead1s/IU/s5YXmd+Thl1qtHH+2S4SshDIEcVGGAABgoAwBANhCGQIAybjjsfXStJWF0ys5TVs/ktsfW2/l+LNdImQllCGIizIEAAADZQgAwBbKEABIxpTZTbJpx0HrJ+SJvWzacVCmzG62cvzZLhGyEsoQxEUZAgCAgTIEAGALZQgAJOOae5aX5IT6kwtXiud5BTNjzhPS1nlUXlnblvvZ2Iu+Oej2brz5l7nfv7K2raj7iHp5z/NK9jjPHPPZwMur7dIzY84TeY9Tv7x5WypnjvnsoH1zornmnuVWjj/bJUJWQhmCuChDAAAwUIYAAGyhDAGAZLhQhvgVBWktQ8zbi1uGtHUelavG/yjwOvrlb7z5lyUbHUIZku5QhiAuyhAAAAyUIQAAWyhDACAZrpQhZiGR9jJEFRXFlCFtnUcDt63QqBHKkMoMZQjiogwBAMBAGQIAsIUyBACSUY4yxO+kvxm/MkQf6VCoDIlyH1GLh1I+TvW7q8b/6ITKEL8RIPo+eXLhSsoQQhmColGGAABgoAwBANhCGQIAyXCpDNELgTSWIfpjOtEypK3zqIy96Jt55Yd525QhhDIExaIMAQDAQBkCALCFMgQAkpHkNFn61E56caAXH2ox9WKnyQqbPqrUZUjcabIKxdymoMKo1EUIZUj6QxmCuChDAAAwUIYAAGyhDAGAZLhQhsyY80Re+WH+d9rKEH0bTqQMMUuhYkfEUIZkP5QhiIsyBAAAA2UIAMAWyhAASIYrZUhb51E5c8xnc5dLaxliTmF1omWIvl/UqBnKkHjZvbDwdnS3ibTfN/i63W3HL7NzXvj9rB6Xf3uUIXAZZQgAAAbKEACALZQhAJAMF9YMUZcPKg7SsmZIMZePsk2UIaUpQ7rbBv6/mY9ajm/Pe0uDy5CDHeH3897S45elDIHrKEMAADBQhgAAbKEMAYBkuFSGtHXmLxpOGUIZUsoyZPfCaKM6lo0dXIYc7Rn8OzO9XccvRxkC11GGAABgoAwBANhCGQIAyUhymix9GqmgMsRv0fA402T5TVVFGUIZIhJehujFhz5dlvpZ1+qB/w2aKkuVKepylCFwHWUIAAAGyhAAgC2UIQCQDNfKkLbOwYuGU4ZQhiRZhuiFh/pZ67SB/w2aKktNkaUuRxkC11GGAABgoAwBANhCGQIAyXCxDNELAMoQypAkypCXzhqY5kpkYJSHWYZsmnh81IffVFm9XQNrj2yaOHAZyhC4jjIEAAADZQgAwBbKEABIRqnKEJLuVHIZsnrc8dLDLDH0MkSN+jCnylI/b51GGYL0oAwBAMBAGQIAsIUyBACSQRlC2jorowwppGv1wAiRoDJkvjewQLo5VVbX6oGfz/coQ5AelCEAABgoQwAAtlCGAEAyKEOOytiLvhlp+q1yTlNlO5VQhnS3Dfx/nkclJAAAIABJREFUFTUtVnfb4BIkqAzxmyrraM/AzylDkCaUIQAAGChDAAC2UIYAQDIoQyhDKqUM8ZsmS5UbBzv8CxGzDDGnytKnyKIMQZpQhgAAYKAMAQDYQhkCAMmgDCFtnZVbhrx01kARInJ8dEdYGaJGgqipsvQpsihDkCaUIQAAGChDAAC2UIYAQDKmzG6STTsOWj8ZT+xl046DMmV2k5Xjz3YZMt8bWEBdUSM8wsoQfaosfYosyhCkCWUIAAAGyhAAgC2UIQCQjNsfWy9NWz+yfkKe2EvT1o/k9sfWWzn+XChD9Msc7cmfLsuvDFFTY6nfrR5HGYL0oQwBAMBAGQIAsIUyBACS8fBLrfJC8zvWT8gTe3mhebc8/FKrlePPlTJkvnd8uqyPWsLLkPneQGkiMrAIu/5zyhCkBWUIAAAGyhAAgC2UIQCQjLVbO2XmM5utn5An9nLvs5tl7dZOK8efS2WI33RZQWWImirrvaWUIUgnyhAAAAyUIQAAWyhDACAZPYf7ZNLMldKy65D1k/Ik+bTsOiSTZq6UnsN9Vo6/JAuDLIcyBHFRhgAAYKAMAQDYQhkCAMl5Zlm7zF3UZv3EPEk+cxe1ydOvtFk79myXCFkJZQjiogwBAMBAGQIAsIUyBACSc6DniEy+d6U0b2Mh9UpK87aPZPK9K+VAT6+1Y892iZCVUIYgLsoQAAAMlCEAAFsoQwAgWU0tu+XWR9bJlo5e6yfpSfmzpaNXpj6yTv74+m6rx53tEiEroQxBXJQhAAAYKEMAALZQhgBA8has/JP8dHYzhUjGs6WjV346u1kWrPyT7UPOeomQlVCGIC7KEAAADJQhAABbKEMAwI4FK/8kUx9Zx5RZGU3zto9k6iPrnChCROyXCFkJZQjiogwBAMBAGQIAsIUyBADsaWrZLZPvXSkPL2qTll2HrJ/AJyeell2HZO6iNpl870rrU2PpbJcIWQllCOKiDAEAwEAZAgCwhTIEAOw60HNEnl3eLpNmrpCZz2yWF5p3S9PWj2TTjoPWT+yTwnl950Fp3vqRvND8jtz77GaZNHOlPP1KmxzoOWL70Mpju0TISihDEBdlCAAABsoQAIAtlCEA4Iaew32ybmun/OeLW+T2x9bLlNnNcs09y4njmTK7WW5/bL3852+3yNqtndJzuM/2oeTLdomQlVCGIC7KEAAADJQhAABbKEMAAElobm6Wm266yfZmVCzbJUJWQhmCuChDAAAwUIYAAGyhDAEAJOFrX/uaDBs2TPbu3Wt7UyqS7RIhK6EMQVyUIQAAGChDAAC2UIYAAMqtublZRo4cKbW1tfIf//EftjenItkuEbISyhDERRkCAICBMgQAYAtlCACg3C699FKpr68Xz/OkpqaG0SEW2C4RshLKEMRFGQIAgIEyBABgC2UIAKCc1KgQz/PE8zxGh1hiu0TISihDEBdlCAAABsoQAIAtlCEAgHLSR4WoMDokebZLhKyEMgRxUYYAAGCgDAEA2EIZAgAol+bmZhkxYoTU1tbKkCFDZMSIEVJfXy/V1dWMDkmY7RIhK6EMQVyUIQAAGChDAAC2UIYAAMrlM5/5jAwZMkSuvfZamTNnjowbN04efPBBOe2002To0KGMDkmQ7RIhK6EMQVyUIQAAGChDAAC2UIYAAMqhublZbrjhBtmzZ4+IiDz11FMybty43O/nzJnD6JAE2S4RshLKEMRFGQIAgIEyBABgC2UIAKAcVAmimGUIkmW7RMhKKEMQF2UIAAAGyhAAgC2UIQCAJFCG2GW7RMhKKEMQF2UIAAAGyhAAgC2UIQCAJFCG2GW7RMhKKEMQF2UIAAAGyhAAgC2UIQCAJFCG2GW7RMhKKEMQF2UIAAAGyhAAgC2UIQCAJFCG2GW7RMhKKEMQF2UIAAAGyhAAgC2UIQCAJFCG2GW7RMhKKEMQF2UIAAAGyhAAgC2UIQCAJFCG2GW7RMhKKEMQF2UIAAAGyhAAgC2UIQCAJFCG2GW7RMhKKEMQF2UIAAAGyhAAgC2UIQCAJFCG2GW7RMhKKEMQF2UIAAAGyhAAgC2UIQCAJFCG2GW7RMhKKEMQF2UIAACG4cOHyx//+EfZsGEDISSDWbBggcybN48QJzN69GgZOnSo9e2o5PziF7+QX/ziF9a3gxCSvth+jxMnv/zlLylDLLJdImQllCGIizIEAPD/s3fncXLUdeL/O+FOQKOS4AVkZBUVdTcCHqsoGjXI5RqUw4srBLKgIOEQ5EjCGRFBRI4NBJAjCigCgqArHiEqLK4kQCLEBPwGkYWoEGT5yYLv3x8z1anp6emZnumuqq55vh6P10PTXdVdn56umq7Pi5pGDaNGjYq3ve1tse2225IsoW95y1ti1KhRMWbMGLJwrrvuut6fBfgZjB49OvftINk5brTRRrHeeuvl/hmnWcWQ/Mg7IpRFMQTNIoYAAFDDqFGj4rHHHst7MwC0ieXLl8c//dM/5b0ZAArK3nvvHdtss03emwGgg3j88cdjs802y3sz0EHkHRHKohiCZhFDAACoQQwByo0YAqARYgiAZhFD0Cx5R4SyKIagWcQQAABqEEOAciOGAGiEGAKgWcQQNEveEaEsiiFoFjEEAIAaxBCg3IghABohhgBoFjEEzZJ3RCiLYgiaRQwBAKAGMQQoN2IIgEaIIQCaRQxBs+QdEcqiGIJmEUMAAKhBDAHKjRgCoBFiCIBmEUPQLHlHhLIohqBZxBAAAGoQQ4ByI4YAaIQYAqBZxBA0S94RoSyKIWgWMQQAgBrEEKDciCEAGiGGAGgWMQTNkndEKItiCJpFDAEAoAYxBCg3YgiARoghAJpFDEGz5B0RyqIYgmYRQwAAqEEMAcqNGAKgEWIIgGYRQ9AseUeEsiiGoFnEEAAAahBDgHIjhgBohBgCoFnEEADoDMQQAABqEEOAciOGAGiEGAKgWcQQAOgMxBAAAGoQQ4ByI4YAaIQYAqBZxBAA6AzEEAAAahBDgHIjhgBohBgCoFnEEADoDMQQAABqEEOAciOGAGiEGAKgWcQQAOgMxBAAAGoQQ4ByI4YAaIQYAqBZxBAA6AzEEKBALLxzUZw5d258bv/PxM677RrvePcOpXfn3XaNz+33uThj7lmx8M5Fef8IgIgQQ4CyI4YAaIQYAqBZxBAA6AzEEKAAXPfd78Uuu+8ehxz6ybjqmkNj6dLj4oknZsU//nFmRJTXf/zjzHjiiVmxdOlxcdU10+OQQ/eJXXbfLa777vda+OoCzSOGAOVGDAHQCDEEQLOIIQDQGYghQI6sevTRmDZ9Wnxx5j6xePGxkXecKIKLFx8bX5y5T0ybPi0effTRYb/GwFAQQ4ByI4YAaIQYAqBZxBAA6AzEECAn7rr7v2KnXXaJq64+NPIOEEX0qqunx0677Bx33f1fw3qdgaEghgDlRgwB0AgxBECziCEA0BmIIUAOPProo7HTzjvHN765X+QdHYrsN765X+y0y86xyhUiyBgxBCg3YgiARoghAJpFDAGAzkAMAXJg2vRprggZpFddPT2mTZ825NcaGApiCFBuxBAAjRBDADSLGAIAnYEYAmTMdd/9Xnxx5mci78jQSR4xcy9fqo5MEUOAciOGAGiEGAKgWcQQAOgMxBAgY3bdfXdflt6kixcfG7vuvtsQX3GgecQQoNyIIQAaIYYAaBYxBAA6AzEEyJCFdy6KQw7dJ/KOC53oIYd+MhbeuWhIrzvQLGIIUG7EEACNEEMANIsYAgCdgRgCZMiZc+fGVdf4rpCheNU10+OMuacN6XUHmkUMAcqNGAKgEWIIgGYRQwCgMxBDgAz53H6fi6VLj4u8w0InunTpcfG5/T8zpNcdaBYxBCg3YgiARoghAJpFDAGAzkAMATJk5912jSeemBV5h4VO9IknZsXOu+4ypNcdaBYxBCg3YgiARoghAJpFDAGAzkAMATLkHe/eIf7xj/zDQif6j3+cGe949w5Det2BZhFDgHIjhgBohBgCoFnEEADoDMQQIEO6J/PzDwudqhiCrBBDgHIjhgBohBgCoFnEEADoDMQQIEPEEDEEnYEYApQbMQRAI8QQAM0ihgBAZyCGABkihogh6AzEEKDciCEAGiGGAGgWMQQAOgMxBMgQMUQMQWcghgDlRgwB0AgxBECziCEA0BmIIUCGiCFiCDoDMQQoN2IIgEaIIQCaRQwBgM5ADAEyRAwRQ9AZiCFAuRFDADRCDAHQLGIIAHQGYgiQIWKIGILOQAwByo0YAqARYgiAZhFDAKAzEEOADBFDxBB0BmIIUG7EEACNEEMANIsYAgCdgRgCZIgYIoagMxBDgHIjhgBohBgCoFnEEADoDMQQIEPEEDEEnYEYApQbMQRAI8QQAM0ihgBAZyCGABkihogh6AzEEKDciCEAGiGGAGgWMQQAOgMxBMgQMUQMQWcghgDlRgwB0AgxBECziCEA0BmIIUCGiCFiCDoDMQQoN2IIgEaIIQCaRQwBgM5ADAEyRAwRQ9AZiCFAuRFDADRCDAHQLGIIAHQGYgiQIWKIGILOQAwBysWSJUvisssuq/67NoasWbMmTj755Ow3DEAhEUMANIsYAgCdgRgCZIgYIoagmLztbW+LX/ziF9V/p2PI0qVL413velc8+eSTeW0egBaw3377xUtf+tK47LLLqjFkzZo18aUvfSlGjx7dK5YAGFkccsghcdBBB1X/XRtDZs+eHVOmTMlj0wAUlNWrV8cJJ5wQf/nLXyKibwx56KGH4vOf/3xemwcA6AcxBMgQMUQMQTH57Gc/G5VKpRpFRo0aFT//+c9j0qRJUalUYvLkyXlvIoBhsmTJklhvvfVi4403jle+8pUxZsyY2HDDDWOjjTaKV77ylXlvHoCcGTVqVIwePToOOuigagyZPXt2bLDBBlGpVOKhhx7KexMBFIzjjz8+1llnnTjhhBPiwQcfjM022yweeuih2H///WP06NFx5ZVX5r2JAIAaxBAgQ8QQMQTFZZ111olKpdLLUaNGRaVScVUIUBI+9alP9dnPN9lkk7j88svz3jQAOXPIIYfEqFGjqo4ePTpGjx4dlUoltt1227w3D0ABWb16dayzzjqx/vrrx/rrrx/rrrturLvuurH++uvHlltumffmAQDqIIYAGSKGiCEoLsnVIbW+5z3vyXvTALSIJUuWVP8r78TNN988780CUBDWXXfdup8FXBUCoD+OPPLI2GSTTXodM8aNG+eqEAAoKGIIkCFiiBiCYlPv6hBXhQDlIn11iKtCAKRJrg5Jfw5wVQiARqxevbpPSH3d616X92YBAPpBDAEyRAwRQ1Bsaq8OcVUIUD7SV4e4KgRALbWTmq4KATAQ6atDXBUCAMVGDAEyRAwRQ1B80leHuCoEKCef+tSnYoMNNnBVCIA+pK8OcVUIgMGQvjrEVSEAUGzEECBDxBAxBMUnuTrEVSFAeVmyZEm88Y1vzHszABSU5D+McFUIgMFy5JFHxpgxY1wVAgAFRwwBMkQMEUMiIm77xL+x4K47enRcu/vOuW8HG9sqln9nQe5jIdlel39nQcuOGWnyHhfb4zHv2Db2eMM/5b4dbK95kPeYSQ5PAJ2PGAJkiBgihkR0nwQ98flDWGA//oZ/yn0b2NhWnows/86CWLz/Z3IfE8n2uHj/z7Q1huQ9PrbH3x20X+7bwPaZ16SmYwbZuYohQDkQQ4AMEUPEkIjuk6AnvzCD5DBsfQz5bO5jItkeF+//2bbGkLzHR7J584wheY+d5NAUQ4ByIIYAGSKGiCERPSdBRxxKchi2PIYc8Nncx0SyPS4+oM0xpABjJNmcucaQAoyfZPOKIUA5EEOADBFDxJCInpOgIz9Pchi2PIYcuG/uYyLZHhcfuG97Y0gBxkiyOXONIQUYP8nmFUOAciCGABkihoghET0nQTO/QHIYtiWGFGBcJFtv22NIAcZIsjlzjSEFGD/J5hVDgHIghgAZIoaIIRE9J0FHH0FyGLY8hhy0X+5jItkeFx+0X3tjSAHGSLI5c40hBRg/yeYVQ4ByIIYAGSKGiCER3SdBq485kuQwbHUMWXLQ/rmPiWR7XHLQ/m2NIXmPj2Tz5hlD8h47yaEphgDlQAwBMkQMEUMiek6CjjuK5DBseQw5+IDcx0SyPS45+ID2xpACjJFkc+YaQwowfpLNK4YA5UAMATJEDBFDInpOgo4/huQwbH0MOTD3MZFsj0sOPrC9MaQAYyTZnLnGkAKMn2TziiFAORBDgAwRQ8SQiJ6ToBOOJTkMWx5DDjkw9zGRbI9LDmlzDCnAGEk2Z64xpADjJ9m8YsjIYbfzl0dl+j3xqqMXV2+rTL+noUMlWX/WzY+1dFn0jxgCZIgYIoZEdJ8E/fnE40gOw1bHkPtmHJT7mEi2x/tmHNTWGJL3+Eg2b54xJO+xkxyaYsjIYSgxpDL9nli4/Jmmn0sMyR4xBMgQMUQMieg5CTr5yySHYVtiSAHGRbL1tj2GFGCMJJsz1xhSgPGTbF4xZOTQKIbUhoj5i1ZX75t+5SNNP5fAkT1iCJAhYogYEtFzEjT7BJLDsOUx5NDpuY+JZHu879Dp7Y0hBRgjyebMNYYUYPwkm1cMGTk0E0MiIrY9bWlUpt8Tu52/vOHjTr/ykT5XktQ+bvLc2562tPq4len39IouybL9bdOrjl7cJ86kn6ven/aadfNjvaJObeBJtqsVfxosb8QQIEPEEDEkouckaM5JJIdh62PIwbmPiWR7vO/Qg9sbQwowRpLNmWsMKcD4STavGDJyaMeVIbUhpNbaGJI22Y5G4SQhHT2SP9uV3sb+/rRXOobU3l9vmzo5iIghQIaIIWJIRPdJ0F9OnUVyGLY8hhx2SO5jItke7zvskLbGkLzHR7J584wheY+d5NAUQ0YOQ/3OkEYky6TDRToy1IshteGl9vZ05EiiRhJd0s+TXCmSfrzkeZKrWdIxpPYKl3pXmnTyn/cSQ4AMEUPEkIiek6DTZpMchi2PIZ+fkfuYSLbH+z4/o70xpABjJNmcucaQAoyfZPOKISOHZmNIOjzUo160qH3c2hiSfu7+lo3oGzpq/13vz2PVu+okHUNqtzH957qG+t0oRUIMATJEDBFDInpOgs44heQwbEsMKcC4SLbetseQAoyRZHPmGkMKMH6SzSuGjBya/c6QgRhKDKkXWOptQ/pKkPTzJAwUQ5Jl0zGkHv2tO3/R6qZfj7wRQ4AMEUPEkIiek6C5p5Ichi2PIYf/e+5jItke7zv839sbQwowRpLNmWsMKcD4STavGDJy6KQYkr699k9fRfSOIY3CxUAxJE36T3kNdFVMERFDgAwRQ8SQiJ6ToK+cTnIYtj6GHJr7mEi2x/sOP7S9MaQAYyTZnLnGkAKMn2TziiEjh1bHkPT6g/3OkGZiSO0XnNdGj+RPZ9X7HpF63xmSJh1T6n3nSL0/51V0xBAgQ8QQMSSi+yTor189k+QwbHkMOeKw3MdEsj3ed8RhbY0heY+PZPPmGUPyHjvJoSmGjBzaEUOSP2fVn8OJIekrT+rFiXToqDW5UqXRlSG1saXTvz9EDAEyRAwRQyJ6ToLOnssWWqlU6jpuo41i6r/8c/zwsBl91pm1687V5a6dtn+/j71w5hHV5WbtunO/y43baKOoVCpx6Wc+lfvrMRJseQz54udzH1MRTfaTRu/9Sz/zqZj6L/9c3QcqlUpM3voNDfeFFXNOjlm77hyTNn9tr3128tZviK99YmqsmHNyS9cbjD88bEYc8K/viq5XvGJQx5BGTt76DQMelxodd9ha7/vi59sbQwowxiyst49M2vy1MWvXnevue+nfs/XsesUr4oB/fVf89vhj+32+2mNLsk7tPnnAv74rKpVKfO0TU+s+1qWf+dSAv/OPnPzBho8x3NdqqMeTwbyGC2cekfv7o9PMNYYUYPxF9rfHHxtHTv5g3d/1/X22SB9vpv7LPw/4HOnjymCWO+Bf3zXo7R/K56J62veLpxgycmhHDInoG0TSEWM4MSRi7ZUe/cWJ9HPVix4D/ZmsekFlOK9FnoghQIaIIWJIRM9J0DlnsYVWKpXo2vQVMWu3XXo5ddI/x7gxPZHic5/utc6s3XapnlAc8J539/vYR35o8toYstsudZe59HOfrm7D5DdunfvrMRJsSwwpwLiKZrKf1Hvv//aEL1UnKro2fUUc+aHJMWu3XeLID02Ork27JwAnv3HrWHHq7F7rrTh1dq8Jjslv3Domv3HrXrdN2vy1LVtvIFecOjumTvrntZMok/651zFkMMeJWie/cevq9iTbmZgck5p9TA7dtseQAoyxna44dXYc8J53d0/oj9koDnjPu6v7SPoYsPDoL/ZaLzl+JL8b+9sXxo3ZqM+6ye/V2vXT+0/693qyfH/7VHpfPvJDk+suk4yldluafa1afTypPealTU+O1n7OYWNzjSEFGH9RTX8+n7T5a6v7zwHveXd1/6/3uz69XqVSafhZ4NqDDuy1bH/LpY9D48ZsNODni6F+LupP+37xFEOAciCGABkihoghET0nQV8/my00OVGod9/CY2ZWT55+e9Lx1dtn7b5r9eRm3JiN+n3srk1fEZO22Lx7Qnj3XesuM3XSv3Sf9Hx4cp/nYXtseQyZeXjuYyqiyX5S+95fcfqc6ol9vf1ixelzYuqkf+me9Hvvv/a674D3/mv19hWnz+mzXnKS36r1BjJZb+qkf+nzuH/9+tnx25OOH/AY0N9j/vDww+re/8PDD6selwb7mBy69808vL0xpABjbKfJvtzfPpIcJyZtsXmv+/s7fqRN9uv07/DfnnR89fdzvX3o2oOnVScBk9+3K06fU52ArPc848ZsVI0p/S3TaP3B2o7jSXXCtp/7v7bnJ6rL9HfMYV9zjSEFGH8RTR9LFh4zs8/9K06fU/eYkV63+h9B7fuZfp/ngPf+a6+w2t9yybEveexGjzmcz0X9ad8vnmIIUA7EECBDxBAxJKL7JOipb5zDFlqpVGLym97Y7/23HfH5qFQqceAO76neNvtju1Vvq1Qqce0hB/VZ784vHR2VSiXO2fuTUalUYvbHduuzzL0nnxCVSiVmfuRD1eVnfuRDub8mZbfVMeT+mYfnPqYimuwnte/9ZL9p9F5feeapMW7MmKhUKnHnl46u3p6cuDdar3tCY0yv24e6XiMv3e9z1YmXRssl+/lgH3vym94YlUolbjvi8/0ukxwvKpVKrDzz1Nx/1mX2/jbHkLzH104Hu48k7/lz9v5k9bb+jh9pk/02vW8PZr2ZH/lQn+dLIsO9J5/Qa9nkM8Dsj+1WPXb1t0z6c0K7XqtmjycDHfue+sY51c8pAz03Uz/zHGNI3mMvoun9onb/rLVr0037fLao/Vw/9e2T+l1/3Jgx1eX627eS7Zm0xea9/n9/jzmcz0X9ad8vnmIIUA7EECBDxBAxJKLnJOj8r7OFVmNIg2XGjRnTPfHQ8+/Z/7Z7dwSZcXD3ycuUD/dZZ+aUD0fXppvGbV88vHsi5d9277PMOXvv2X1Sc9wx8dT5X49JW2zR63nYHlseQ476Yu5jKqLJfpJ+76+ce3r1ZH7l3NMbrj9zyodj0hZbxLUzDq7eNth1ax3qeo1MJlRu++LhAy574A7vjclvemPcO+ukAZetxpABHnfq2yf1TOju2WfdO487prp9k7bYIg7c4b3d/2Xq/vvWfaxJW2zR8tenLN5/1BfbG0MKMMZ2mbwf0/twPa+dcXB0bbppr2NFveNHPasTfj3/Tn6v1vu93MiZUz5cd1uT2+887pi4dP99++xz6W1N71+T3/TG6j6f7KvdV49sWnc/bNfxpPb16c/qJGvP55Fk3clvemNcuv++1fsP3OG91eNFvedfOff06nEn7/dfO801hhRg/EUz+R030PHiqfO/Hpfuv2+fzxbp402j34fJ5/7kf/vbt5LHS44VyWPW27+H+7moP+37xVMMAcqBGAJkiBgihkT0nARdcB5baKVSiclvflPDZSa/+U3dH/7nnBxPXXBezP5490nObTOPiKnbvj26xm/aZ52u8ZvGzJ0+Erf1fIn67I/vXneZ9Lrn7LNX94TKAfvl/rqU2ZbHkKO/mPuYimiyn6Tf+8n+MGnLLYb0mAe+773V9a/990Pavl5/3jvn5LX/dXaLX7fkeHPbzCMaLpccL6Zu+/Y+644bMyYmv/lNMfvju8fkN7+pur31jnV3Hn9sn8fhWu8/us0xpABjbJfVq5fOOqPpdesdP2pNjifp/TB5ryfrJr+3B/Lafz+kO6Ls9JFet0/acovq4yePXbuvJPtdepyT3/ym6Bq/aYwbMyYmbblFzP747jFzp49UJxbT42rn8aQ6ITrAclO3fXv35O0+e/VatzoR+r73xsydPhIzd/pIXHrAfv3+bJLjUvpxymiuMaQA4y+aXeN7rvY4/tghrZ8+3iTv73qfxQ9833ur+2mjfSvZnuT4kzzmge97b9/30jA/F/Wnfb94iiFAORBDgAwRQ8SQiJ6ToIvOZwutThA2WKY6OXnUF+Opi86P2VP/rfrvS6ft330CdsJx1eXvPOG46m23HfXF7hOHqb1/dsky53x67+ptK8+e2z3Rst3bc39dymzLY8gxR+Y+piKa7Cfp935y21Df4yvPnlvdHxMnv/lNMfOjU+Law2a0fL1+30M9+/VAx46hWHu8aWYbknXrbdekLXv+i85TZ/W6feZHp3T/l65DeB1Ggvcfc2R7Y0gBxtgOk/fnuDFjhrR+veNH2msPm1F9T9cuc+m0/asTeZVKJbrGbxpTt3t7nPPpvfu8/9NWJyR7/p38Tj7w/TtUb0ues9F6T120dl9Mr/vURWt/93eN37TPa9WO40l1QnQIr3c1KtW8vsnrkh5D7euz8uy5ub8H22muMaQA4y+ag32f92f6/d/fZ/Hk9pkfndLwOZP9Ob1+sm69fWO4n4uG+5rY97NTDAHKgRgCZIgYIoYPI3iKAAAgAElEQVRE9JwEXXwBW2ilUonJ27y54TKTt3lz9+Tk0TPjqYsviNlTP17998qvndVzcrRTdfmZH90pusaPj6cuviBuO3pmzwnFx3s95oHvf1/3xORpc3rdPnW7beveztbZ8hhy7Mzcx1REk/0k/d6vd9uQfoZHz4wD3/++XhOeycRro8ce6nr1HqfRsSM5ZtQ6mOeoPd40sw3JupdOO6DP8pdOO6AnwO7T6/au8eO7J6wL8J4povcfO7O9MaQAY2yHA+0jA5kcKwZy8jZvjpVfO6vP+iu/dlac8+l9YtKWW9Zd584Tj++zTrL/JP9O9pn0/jTzozt1x8PP/3uvcaY/A6Qfq97v8uT4M9jXajjHk+qE6CBf7/RjJuvWG0PyGSb9Ot572pyeSd1tc3//tf39nWcMKcD4i2aj93l/x5L0/lb7/k8+i6ePLcnxIHnP9/ecyb5R+3s4ub32d3CrPhc185oM9Pz2/fYohgDlQAwBMkQMEUMiuk+Cnp53IVtockLUaJlkIuLhc74aT8+7MGbv0RNDjp0ZT8+7MKZuv110jR9fXb5r/PiYufNO8fS8C+O2Y3tiyB4f7/WYtZOxfSY5apZn62x1DHmg533A3ib7Sfq9fO5nPtV9wrz9di17nsWnnxLzpx8YU7ffrrr/HLjj+9q23tPz1u7X/R07Zu68U0ze5s1Vu8aPH/R+XY0hA7yv6m1Do3UfPuerUalUYtLELfs8RnK8Yl8faHMMyXt87XLRSV+uhsahrJ8cP7rGj++1LyXO3HmnuO4Lhw768W47dmbM3Hmn6r44bsyYWHTSl+s+Z7L/HLhj96Tf4tNP6fU46X2mdp3EZF+sty2197XzeJIc2wb7eqcfs9G6133h0D7HjuQxmvm5dKp5xpC8x15EG71X508/sNf+M2niln32t9r3//zpB0alUon50w+sLlP7Wb/ecya/Z8eNGVM9Z0hM9pn0Yzw9rz2fiwZ6TdLa97NTDAHKgRgCZIgYIoZE9JwEXXIxW2j3CdE2DZdJvkA9+ffsT0ztmfw4Op6+5OKYP31aVCqVWHTyibHo5BOr///pSy6O2449uvsk4xNTq+snyx+44/tj9iem9nHcmDHdJ0sFeH3KaMtjyJeOzn1MRTTZT9Lv/WR/mDRxy7Y856KTT6yGxmQfHOp6k7fZps5/SbpNdfnqpMYQX4v+TJ43Ob7057mf/XT1ODLYdQ/c8f3dk7tnnNbr3828ViPNB750dHtjSAHG2C6T/ebhc7/W9LrN7DPNmrzvp26/Xa/bk/06ec5xY8bUPValj2GTt9mm1+eDxGRfrPf8tfe183hSndQcYLkkCs+fPm3Q63aNH99rm5OrzPJ+32VhrjGkAOMvmsnv7+R3W8OfXc/nkPRn/9p96uFzv9brGJH8e+YuH62uU2//SD7fD+R1h3++z/a0+nORfb94iiFAORBDgAwRQ8SQiJ6ToPnz2EIrlUpMfss2/d4//+Dp3ROOH9ixetvsT+7RPeF43LHx9Px58fB553SfJO26c8zcdefomjC+uuxtx3V/OfHsT+5RvW3qO7bvniA675y6z3ngB3bsPlk64gu5vz5ltOUx5Lijcx9TEU32k/R7/+n582Lc2J5Ji7mnN1z/uiO+EJMmToxzP/eZeHr+vDj3c5+JSqVS/fdAzzvc9Sa/pU4MSR0ruiaM73UcGMprUc/keQd63GS5+QdPH/S61x3xheqxKvlZTJo4Mff3SpF94Lg2x5ACjLFdJr/r0u/Rej583jnRNWF83d+zg9ln0o4bOybGjR0z4HKVSqXucuPGjonJb9kmFs0+qde+Um9cye/+qe/Yvs8yyb5Y77nr3deu40l1UnOA17/ecXmgdWfuunP1s0qj16uM5hpDCjD+opl8bh7MPpF8Lk//Pq+3T6X38+RcYNHsk6r319s/Jk2c2BM2Jsbkt2zTx2Q/rz1mDPVzUSPt+8VTDAHKgRgCZIgYIoZEdJ8Erbn8ErbQSqUSk9+6Td37Fp1ycnViZclZZ1Rvn7PnJ6JSqcTtxx9bvW2Pd24fk7omRteE8XHUbrtUb7/9+O6Trjl7fiLWXH5JLDnrjKhUKrHHO7fvd5sWnXLygMtw6LY8hhx/TO5jKqLJfpK892tvT+8n9Zz81u4Jw3P3/WysufySmD9jesP9NXHaB7snRa4/8vBhrTeQg33cRq9Fo3Gnjy+1JseVcWPHxCPnn9vUul0TxkfXhPFx/ZGH93p9Wd8Hjj+mrTEk7/G10+R9OqlrYsPlkv0j/TuvmX0mbTLZ2GgfSH4P19uuPd65fYwbOybO3fez/T5Ocl+yjfX2oWRfrPf89e5r1/EkmdQczOPVPvdA6yav47QP7hhH7bZL92TxKSfn/r7LwjxjSN5jL6LJe7H2d2I9k+NS+v1eb59K9sn5M6bHHu/cPromjO/1OLX7R/LZfdzYMQNuZ6VSqXte0eznokba94unGAKUAzEEyBAxRAyJ6DkJumI+W2ilUomuCRNizl6f7OUe73xH9WRg/oyDe60zZ69Pdk+SfPm46m3zZxxcXX7RKbOrt9/+5eO6T7D2+mSsuWJ+nLvf5+o+Zq1dEyZ0nyx9dW7ur1HZbHkM+fKxuY+piCb7SfLeT3zkm+fFuLFj696XOO2DH6hOVj7yzfOqtyf7xR7vfEfdfSPZv7omTOh1+1DXG8jJb31Lw8ddc0X3sSF5/v7GW+8x08eXtLd/+bh+X7+B1l1zxfw4arddeyY/updNv77s6wNfPra9MaQAY2yn6X2k3nst+d05buzYXr87+zt+DGT68er9nl3y1bkxqWtiv7+H08eCcWPH1n2OJV+dW12mv9/TybgbvSaNXqtWHU+qk5r93J+Mt95xY6B111wxv+c/ApkQXRMmdMelArznsjDXGFKA8RfR5JgxqWtiw9+fyX42+a1v6bNuep965Jvn9fpdee5+n+v1WLX7R/K79ajddm24ncnj1T7XUD8X9ad9v3iKIUA5EEOADBFDxJCInpOgKy9nC00+8NfaNWFCTJv8wVh02il91pmz957dJw8nHl+9bcnZZ62dTE0te/uJx3ef3Oy9Z6y58vLqJMYjF57fcLuO2n23XuuxdbY+hnwp9zEV0WQ/qfceXnTaKdV9oWvChDhq991izt57xlG771a9fVJXV5/9L71esu7kt741Jr/1rdXbxo0d27L1BvKRC8+v7qvdkyZvjTl77xlz9t4zpk3+YK/nnDb5gwPu92uuvLy6TZO6uqrbmJhMliSP19+66WNTrcmxqlKpxB7vemfu75Oi+8CXv9TeGFKAMbbTRy48v/q+HDd2bEyb/MHqPjKpq6t6+/VHHdlrvUbHj4FM75PJfjn5rW/tsz/WW3ew+0f6+FXv/mTMzdzXjuNJ7WuQNv0azT90Rr/rNnr8+YfOqC537v775v5+y8pcY0gBxl9Uz91/3+rvyUldXb0+WyTHm2R/SP++7+94s8e73lldZ8nZZ/W6r3b/SJ63drlak32m9tgx1M9F/WnfL55iCFAOxBAgQ8QQMSSi5yTo6itIDsOWx5ATj8t9TEV0zj57dU8u7LNX3fsfufibce4B+8Xkt/U+MZ/8trfGuQfsF49c/M2m1pv0uq6Ys89eLV9vMC4645SY9qEPxqTXddUdy5Jzvjrox6rdvl6RdrMJsce73hm3n/Tlhuv2d39isp3XH31k7u+TovvAice1N4YUYIxZOP+wGbHHu97ZK+hNel1XHPWx3eruHwMdPwby9pO+HNM+9MHo2mxtQBg3dmzD/ScxWefcA/brd5lpH/pgd5T40Afr3p/si83et+bq1h5P+juWJK//tA99sN/Hq06INnj8Ry7+ZnW54RxDO81cY0gBxl9kl5zz1Zizz151f9cf9bHdYtEZp/RZp7/jzfzDZlTXrV0nvX80Wq6eyXFw/mEzet0+1M9F9bTvF08xBCgHYgiQIWKIGBLRcxJ0zZUkh2FbYkgBxkWy9bY9hhRgjCSbM9cYUoDxk2xeMQQoB2IIkCFiiBgS0X0S9My3ryY5DFseQ076cu5jItkeHzjpy22NIXmPj2Tz5hlD8h47yaEphgDlQAwBMkQMEUMiek6Crl1Achi2PIac/OXcx0SyPT5wcptjSAHGSLI5c40hBRg/yeYVQ4ByIIYAGSKGiCERPSdB13+H5DBseQyZdWLuYyLZHh+YdWJ7Y0gBxkiyOXONIQUYP8nmFUOAciCGABkihoghET0nQd+9luQwbEsMKcC4SLbetseQAoyRZHPmGkMKMH6SzSuGAOVADAEyRAwRQyK6T4L+dsP1JIdhq2PI0tkn5T4mku1x6eyT2hpD8h4fyebNM4bkPXaSQ1MMAcqBGAJkiBgihkT0nAR9/3skh2HLY8ick3MfE8n2uHTOye2NIQUYI8nmzDWGFGD8JJtXDAHKgRgCZIgYIoZE9JwE3XQDyWHY8hhyysm5j4lke1x6SptjSAHGSLI5c40hBRg/yeYVQ4ByIIYAGSKGiCERPSdBP7iR5DBseQw5dVbuYyLZHpeeOqu9MaQAYyTZnLnGkAKMn2TziiFAORBDgAwRQ8SQiO6ToGdvuZnkMGx1DFl26uzcx0SyPS47dXZbY0je4yPZvHnGkLzHTnJoiiFAORBDgAwRQ8SQiJ6ToB/+gOQwbHkMOW1O7mMi2R6XnTanvTGkAGMk2Zy5xpACjJ9k84ohQDkQQ4AMEUPEkIiek6DbbiU5DFseQ04/JfcxkWyPy04/pb0xpABjJNmcucaQAoyfZPOKIUA5EEOADBFDxJCInpOgH/2Q5DBseQw545Tcx0SyPS47o80xpABjJNmcucaQAoyfZPOKIUA5EEOADBFDxJCInpOg/7yd5DBseQw589Tcx0SyPS4789T2xpACjJFkc+YaQwowfpLNK4YA5UAMATJEDBFDIrpPgv73Jz8mOQxbH0NOy31MJNvjsjNPa2sMyXt8JJs3zxiS99hJDk0xBCgHYgiQIWKIGBLRcxL00/8kOQxbHkPmnp77mEi2x2VzT29vDCnAGEk2Z64xpADjJ9m8YghQDsQQIEPEEDEkouck6Gd3kByGLY8hXzkj9zGRbI/LvnJGe2NIAcZIsjlzjSEFGD/J5hVDgHIghgAZIoaIIRE9J0ELf0ZyGLY8hpx1Zu5jItkel511ZntjSAHGSLI5c40hBRg/yeYVQ4ByIIYAGSKGiCER3SdBz935C5LDsOUx5Ktzcx8Tyfa47Ktz2xpD8h4fyebNM4bkPXaSQ1MMAcqBGAJkiBgihkT0nAT98k6Sw7DlMeTsr+Q+JpLtcdnZX2lvDCnAGEk2Z64xpADjJ9m8YghQDsQQIEPEEDEkouck6FeLSA7D1seQs3IfE8n2uOzss9obQwowRpLNmWsMKcD4STavGAKUAzEEyBAxRAyJ6DkJuutXJIdhy2PIOWflPiaS7XHZOW2OIQUYI8nmzDWGFGD8JJtXDAHKgRgCZIgYIoZE9JwE/dddJIdh62PI2bmPiWR7XHbO2e2NIQUYI8nmzDWGFGD8JJtXDAHKgRgCZIgYIoZEdJ8E/X/33E1yGLY6hvzu3LNzHxPJ9vi7c9sbQ/IeH8nmzTOG5D12kkNTDAHKgRgCZIgYIoZEdJ8EkRy+rWL5dxbkPhaS7bWdMYRkZ5oHeY+Z5PAE0PmIIUCGiCFiCAAAAAAAAIDsEUOADBFDxBAAAAAAAAAA2SOGABkihoghAAAAAAAAALJHDAEyRAwRQwAAAAAAAABkjxgCZIgYIoYAAAAAAAAAyB4xBMgQMUQMAQAAAAAAAJA9YgiQIWKIGAIAAAAAAAAge8QQIEPEEDEEAAAAAAAAQPaIIUCGiCFiCAAAAAAAAIDsEUOADBFDxBAAAAAAAAAA2SOGABkihoghAAAAAAAAALJHDAEyRAwRQwAAAAAAAABkjxgCZIgYIoYAAAAAAAAAyB4xBMgQMUQMAQAAAAAAAJA9YgiQIWKIGAIAAAAAAAAge8QQIEPEEDEEAAAAAAAAQPaIIUCGiCFiCAAAAAAAAIDsEUOADBFDxBAAAAAAAAAA2SOGABkihoghAAAAAAAAALJHDAEyRAzp7Bjyt9X3x58fviUeW3xerFw4M5beuifb4PKfzohV95wZTzx0bTz/v09k+jN+4fm/xZrH747Hl14WKxfOjAd/tG/ur8dINc/3AQAAAAAAKB9iCJAhYkhnxpAXnv9bPL70slh+xyHx+OKz4qnll8dzf7o1Ys09bIPPP/mTWPPwgnjy/q/H8jsOjseXXpbJz/lvq++PlQuPjFV3nxR//t1F8dyfbo0X/rIo99djpJrX+wAAAAAAAJQTMQTIEDGk82LIc08/HCsXzow//uZUE+M5+cffnBIrFx4Zzz39cFt+xknsWvmLw+PZVTfkPl7m8z4AAAAAAADlRgwBMkQM6awY8sLzf4uVC2fGU8svz30ieKT77Kob4sEf7deWn/OTD30nVt19ktjVAbbzfQAAAAAAAMqNGAJkiBjSWTHkyYe+E48vPiv3CWB2+8ffnBKr7pnb0p/xc08/HMvvOEQI6SDb8T4AAAAAAADlRwwBMkQM6ZwY8tzTD8fKXxxhkrxAvvCXRbH8joNb+mXaKxfOjDUPL8h9bMz3fQAAAAAAAMqPGAJkiBjSOTHkzw/fEo8v/mruE7/s7ZP3nxdPPHRtS37Gz//vE7H8joNzHxPzfR8AAAAAAICRgRgCZIgY0jkxZNU9Z7pioICueXhBrLrnzJb8jNc8fnesuvvk3MfEfN8HAAAAAABgZCCGABkihnRODFn+0xnx/JM/yX3Sl7194S+L4sEf7duSn3H31T++E6YTbeX7AAAAAAAAjAzEECBDxJDOiSFLb90z9wlf1nfprXu25Gf82OJvxFPLL899PMz3fQAAAAAAAEYGYgiQIWKIGMLiTIKLIZ2tGAIAAAAAAJpBDAEyRAwRQ1icSXAxpLMVQwAAAAAAQDOIIUCGiCFiCIszCS6GdLZiCAAAAAAAaAYxBMgQMUQMYXEmwcWQzlYMAQAAAAAAzSCGABkihoghLM4kuBjS2YohAAAAAACgGcQQIEPEEDGExZkEF0M6WzEEAAAAAAA0gxgCZIgYIoawOJPgYkhnK4YAAAAAAIBmEEOADBFDxBAWZxJcDOlsxRAAAAAAANAMYgiQIWKIGMLiTIKLIZ2tGAIAAAAAAJpBDAEyRAwRQ1icSXAxpLMVQwAAAAAAQDOIIUCGiCFiCIszCS6GdLZiCAAAAAAAaAYxBMgQMUQMYXEmwcWQzlYMKQePrXwiFv/id/GfV/8ybjj/xyRJkmSu/viqRbH4F7+Lx1Y+kfdHZQBtQAwBMkQMEUNizT1RqVRiwfzTe9228PZLolKp9Fqm1hnTPlG9f8H80/vcFmvuiSmT3x2VSiUW3n5J9bYVS26s+5xpt+p6bb/3N7pvoO0s8iR4EWNI8rNK3KrrtU293lm/b/JUDOls/v7c8/GTBb+Kq0//Qdz6Hwvj51f/Nu66YSlJkiSZqz+76r/jBxf+Iq4+7eb4z6t/FX9/7vm8PzoDaCFiCJAhYogYkkxYDyaG1C6zVddrq5PYC+afHlt1vbbXOsl6W3W9ttek9tw5X4gpk9/dMFIMJ4Y02s4iT4IXLYYk74Han106iNTeX/vzyfp9k6diSOey5s9/i8tn3xA//I87Y/mdfyJJkiQL6a0X3xmXz7ohnl79TN4foQG0CDEEyBAxRAzpb8J6MDEkWWbFkhurk9pTJr+7OoG98PZLYsrkd/eZ1N6q67XV/8q/v21qZQxJb2eRJ8GLFkO26nptzJ3zhbq3Jz/PejFkxrRPVNfL+n2Tp2JI53LLJT+LH13269xPbkmSJMmB/NGlv44fzPtZ3h+hAbQIMQTIEDFEDBlowrrRMunJ8GRSe+6cL1QnwpP/n57UXrHkxpgy+d3VSfOhBI9mY0h/k/ZFmwQvUgxJosNAr1m9ZdK3Zf2+yVMxpDO5/5fL4ztn3Zb7SS1JkiQ5WL8994dx/y+X5/1RGkALEEOADBFDxJD+JqwHG0OSMJFMaif/VX+suaf6X/unJ7XTk94L5p/e7588anUMabROUSbBixhDBrqapt53gqSvJsn6fZOnYkhn8uMrF8XPr/7v3E9oSZIkycH686v/O3585aK8P0oDaAFiCJAhYogY0l8oGOqVIclt6f9NT2onX4yddrDbNJj7XBnSOod6ZUgzP49Wv2/yVAzpTK454wfx37csz/2EliRJkhys/33L8rjqtJvy/igNoAWIIUCGiCFiSDLpXDthnZ6k7m9SOx1M0stPmfzu6pddpye1611t0F/YaMd3hhR9ErxoMST5Oda7Pf0F6c3GkHa+b/JUDOlMLph5Te4nsyRJkmSzXjDzmrw/SgNoAWIIkCFiiBgSa7r/BFFtLKj98ux6k9rpZdKT2snjJfclk9rpie7EGdM+UfdPHrUyhvT3ReBFmwQvWgxJokU6diTf5ZF+vZuNIe183+SpGNKZiCEkSZLsRMUQoByIIUCGiCFiSHpyOf0niGonmgf6boj0pHbtJHoyqV0vSiyYf3rdqza26nptn+dLtqnRfQNtZ5EnwYsWQ9I/y8R0CEle74FiSJbvmzwVQzoTMYQkSZKdqBgClAMxBMgQMUQMYXEmwYsYQ5j9+wDZIoaQJEmyExVDgHIghgAZIoaIISzOJLgY0tmKIZ2JGEKSJMlOVAwByoEYAmSIGCKGsDiT4GJIZyuGdCZiCEmSJDtRMQQoB2IIkCFiiBjC4kyCiyGdrRjSmYghJEmS7ETFEKAciCFAhoghYgiLMwkuhnS2YkhnIoaQJEmyExVDgHIghgAZIoaIISzOJLgY0tmKIZ2JGEKSvb3j2l9HpVKpusVrJvZZJn1/pVLpdd8Wr5kY58y6sOnnSUzWHezjkORIVQwpD7udvzwq0+/p5fQrH2lq+f6WedXRi5vahoXLn4lXHb244WPPuvmxXvfPuvmxuts1f9HqXustXP5Mr/t3O395RETMX7S6z3hqXbj8mUGNoxMRQ4AMEUPEEBZnElwM6WzFkM5EDCHJtS644MaoVCqx4IIbq7cdM+OEXkFki9dMjGNmnNDr/nQQaTaG3HHtr+veL4aQZGPFkM6nNg7Us5Z6IaReMGg2hrzq6MXVZWtjSG3U2Pa0pYOKIbVBZ/qVjww5hpQ5iIghQIaIIWIIizMJLoZ0tmJIZyKGkORaa0NH+vYFF9zYb8AYyhUdYghJDk8xpPNJR4c06WiQBIOI3vEkCRARUXfZZmJI8rjJ+rUxJP246ecbKIbUPndtRKkXQ+oFj/62oyyIIUCGiCFiCIszCS6GdLZiSGcihpBkt0mcSF8VUs8d3rljr/hRqxhCktkohnQ26T81VS8AbHva0j6T/+kYkr5aI4kQ2562tM9tg4khybYkUSOJIUm8SD9Gsmw6bNTGkOQqk/TY0tuerDvYGFK7fNkQQ4AMEUPEEBZnElwM6WzFkM5EDCHJbgeKE2nPmXVh3e/5WH7n8L4zZId37tj045DkSFUM6WzqBYzB0OjKi3qPP5gYkv6+kIi1MWS385f3iRrJsumYUy+GpJeLWBtRdjt/eVMxJB1RGn2PSicjhgAZIoaIISzOJLgY0tmKIZ2JGEKSax3MlSG11n7PSH8R41Mf37caPT718X1dGUKSw1QM6WyGerVDf9+vkf6zWRHNxZD094Uk/062LXmcJESk40ijGJK+giR936ybH2sYQ5r5/pSyIIYAGSKGiCEsziS4GNLZiiGdiRhCkmvd4Z071v3OkB3euWOcM+vCOGfWhb2u3khMhwt/Josks1EM6WyG+6efar9/Y6jfGVL7fSERvWNIEiq2PW1p9f8nj9kohqTvT///hcufaTqG1IaesiGGABkihoghLM4kuBjS2YohnYkYQpJrrb3KY/mdf4pjZpwQW7xmYvXftX8WK/mTWUnUEENIMhvFkM5mqH8mqx7pcFD756wGiiG13xcS0TuGpB+/9iqRgWJIOnqkxzqYP5PV35fIlxExBMgQMUQMYXEmwcWQzlYM6UzEEJLsbRJEEtMhJLH2uz7SQWOL10zsc/+nPr5vn8cYTAwZzOOQ5EhVDOlsBvoC9eS7NdIkgaA2cNT7YvXBxpDa7wuJ6BtDkmVqn2OgGJIeYzqiDPY7Q9LPW+arQ8QQIEPEEDGExZkEF0M6WzGkMxFDSJIk2YmKIZ1PEh1qvw8jfVVEOoiko0H6y8TTyzd7ZUjt94WktyuJFbVRI2GgGJKONOmI0swXqKdfo3rRqAyIIUCGiCFiCIszCS6GdLZiSGcihpAkSbITFUM6n9pYMJgvDa/3XSGNvjOkkfW+LySibwxJb2d62YFiSPqx0rc1E0PS97XiT4oVETEEyBAxRAxhcSbBxZDOVgzpTMQQkiRJdqJiSHmoFy4afU9G+kqQeleK9PeY9b6YvN6foKqNIRFrA0Z62cHEkGRb6z3WYGJI7VjK+OeyxBAgQ8QQMYTFmQQXQzpbMaQzEUNIkiTZiYohQDkQQ4AMyTKGLFiwT68vQJw796N9lqn9ksTa+1esOCYqlUosWLBPr9u32uoVfW4rWwxZ/tMZ8fyTP8l9wpe9feEvi+LBH+3bkp/x40sviz//7qLcx8R83wfIFjGEJEmSnagYApQDMQTIkKxiSBJCVqw4pnpbpVKJGTPeVf33Vlu9olcgmTv3o32CyNy5H40pU97Qa72REkNW/eYrsebhBblP+rK3z666IR751Qkt+RmvefzuWHXXibmPifm+D5AtYghJkiQ7UTEEKAdiCJAhWcWQSqUSCxce0uu25CqPFSuO6fX/a9dLR46ttnpFddmRFkOeeOjaePL+83Kf9GVv//y7i+LxpZe15Gf8wvN/6766oADjYn7vA2SLGEKSJMlOVAwByoEYAmRIFjFk4cJD6v7Jq9qIMWXKG+r+Cax0PJky5Q0RcWbMmPGuPpGk7DHkb6vvj+V3HAOo2ZcAACAASURBVJz7pC/X+sJfFsUjvzw21jx+d8t+zst/OiOe+9OtuY+N+b4PkB1iCEmSJDtRMQQoB2IIkCF5x5ApU97Q609j1X6vSDpwzJ370eqyCxbs0+dPbJU9hkR0/6msx+/9Su6Tv+z2yfvPi1X3nNnSn/HfVt8fD/7oc7mPjfm+D5AdYghJkiQ7UTEEKAdiCJAheceQRhEjWS/581rJlSP1vmB9pMSQF57/mysHCuJzf7o1lt9xSLzw/N9a/nNe9ZuvxKq7Tsh9jMz3fYBsEENIkiTZiYohQDkQQ4AMyfI7Q2pjRfp7QhYs2Kf6J7DqxZJ63ymSDiAjJYZEJFcO7BtP3v/13CeCR6Iv/GVRPL74rFh+xyFt+7NILzz/t1i58KhY+YsvxPNP/iT3MTOf9wGyQQwhSZJkJyqGAOVADAEyJKsYkvz5q3TMqFQqvf7UVW0wSa8zd+5H+8SSGTPeVV1/JMWQiO7J8scWnxcrf3F4/Pl3F8Wzq27IfXK4zL7wl0Xx3J9ujT//7qJY+YvD45FfnxTP/+8Tbf85//nhW2LprXvGk/d/PZ5ddUO88JdFub8WI9m83gdoL2IISZIkO1ExBCgHYgiQIVnFkIi1f/YqMf1dIekgkjaJJ1tt9Yo+yyexJLm/dt10aClbDElY8/jd8fjSy+ORX50QS2/dM5bfcTDb4iGxcuHMeHzpZfHXVT/N9Gf83NMPxxMPXRuP/OqEePBH+8byOw4pwOsxUs3vfYD2IYaQJEmyExVDgHIghgAZkmUMKaN5x5Banv/fJ9gGi/R9EHm/FiPZIr0P0DrEEJIkSXaiYghQDsQQIEPEkHLFEABAc1x28vfivh8/kvvJLEmSJDlY7/vxI3HZSd/L+6M0gBYghgAZIoaIIQAwkvnBvJ/Fouvuy/2EliRJkhysi667L2684I68P0oDaAFiCJAhYogYAgAjmbtuWxK3XHxn7ie0JEmS5GC95aKF8aub7837ozSAFiCGABkihoghADCS+ftzz8cVs2+IX333/txPakmSJMmB/NV374/LZ90Qf3/u+bw/SgNoAWIIkCFiiBgCACOd3y/+Q1x5yk1x1w1Lcz+5JUmSJPvzrhuWxpWn3BQrlvy/vD9CA2gRYgiQIWKIGAIAiHjovx+J+Sd+N269+M64+/vL4nc/ezT3k12SJEnydz97NO7+/rL44X8sivknfjce/K+VeX90BtBCxBAgQ8QQMQQA0M1zf/v/4ufX3x3Xfe22uOiYb8f8E79LkiRJ5upFx3w7rvvabfHT79wV//vMc3l/ZAbQYsQQIEPEEDEEAFCfZ9c8R5IkSeYqgHIjhgAZIoaIIQAAAAAAAACyRwwBMkQMEUMAAAAAAAAAZI8YAmSIGCKGAAAAAAAAAMgeMQTIEDFEDAEAAAAAAACQPWIIkCFiiBgCAAAAAAAAIHvEECBDxBAxBAAAAAAAAED2iCFAhoghYggAAAAAAACA7BFDgAwRQ8QQAAAAAAAAANkjhgAZIoaIIQAAAAAAAACyRwwBMkQMEUMAAAAAAAAAZI8YAmSIGCKGAAAAAAAAAMgeMQTIEDFEDAEAAAAAAACQPWIIkCFiiBgCAAAAAAAAIHvEECBDxJDOjSH/9/f/i59ee1dcdfpNccHMa0iSJEmSZIm96vSb4ufX3x3/9/f/y20uAkBrEUOADBFDOjOG/N/f/y+uPO3GuO2yhfHAot/HHx74E0mSJEmSLLEPLPp9/HD+wrjytBsFEaAkiCFAhoghnRlDfnrtXfHD+Qtz/yBGkiRJkiSz9YfzF8ZPr70rl/kIAK1FDAEyRAzpzBhy1ek3uSKEJEmSJMkR6AOLfh9XnnZTLvMRAFqLGAJkiBjSmTHkgpnX5P7hiyRJkiRJ5uMFM6/JZT4CQGsRQ4AMEUPEEJIkSZIk2VmKIUA5EEOADBFDxBCSJJmvC2//dVQqlapbbj6xzzLp+yuVSq/7ttx8YnzjrAvrPnbteokLb/917uMmSZJDVwwByoEYAmSIGCKGkCTJ/Lz+yhujUqnE9VfeWL3tuCNP6BVEttx8Yhx35Am97k8HkYFiSO19n91733j/e3bMfewkSXLoiiFAORBDgAwRQ8QQkiSZn7WhI3379VfeWL1qpPZKjnTkaDaGJAEm77GTJMmhK4YA5UAMATJEDBFDSJJkPiahI31VSD3f/54d60aNRFeGkCQ58hRDgHIghgAZIoaIISRJMh/7u+qjnt8468Je3/mRDhxD+c6QvMdOkiSHpxgClAMxBMgQMUQMIUmS+TmYK0Nqrf2ekcFeGZLEl/6WJUmSnaMYApQDMQTIEDFEDCFJkvn5/vfsWPc7Q97/nh3jG2ddGN8468K6f9IqHUCa+TNZyRUmg7kahSRJFlcxBCgHYgiQIWKIGEKSJPOz9iqPPzzwpzjuyBNiy80nVv89UNBo9jtD3v+eHX1nCEmSHa4YApQDMQTIEDFEDCFJkvmaBJHEdAhJrP3Oj/SVHVtuPrHP/Z/de9/qerUxJPlzWfWuSCFJkp2hGAKUAzEEyBAxRAwhSZIkSZKdpRgClAMxBMgQMUQMIUmSJEmSnaUYApQDMQTIEDFEDCFJkiRJkp2lGAKUAzEEyBAxRAwhSZIkSZKdpRgClAMxBMgQMUQMIUmSJEmSnaUYApQDMQTIEDFEDCFJkiRJkp2lGAKUAzEEyBAxRAwhSZIkSZKdpRgClAMxBMgQMaQzY8jVZ9wc9y1cnvuHL5IkSZIkma33LVweV59xcy7zEQBaixgCZIgY0pkx5M7v/yZ+8B8/y/0DGEmSJEmSzNabL/5p3Pn93+QyHwGgtYghQIaIIZ0ZQyIirj37h3HThXfEb3+yLJb/5v+RJEmSJMkS+9s7fhc3XXRHfOert+Y2FwGgtYghQIaIIZ0bQyIifn3LvXHdObfFpSdcT5IkSZIkS+z1594ev7z5t7nOQwBoLWIIkCFiSGfHEAAAAAAAAACdiRgCZIgYIoYAAAAAAAAAyB4xBMgQMUQMAQAAAAAAAJA9YgiQIWKIGAIAAAAAAAAge8QQIEPEEDEEAAAAAAAAQPaIIUCGiCFiCAAAAAAAAIDsEUOADBFDxBAAAAAAAAAA2SOGABkihoghAAAAAAAAALJHDAEyRAwRQwAAAAAAAABkjxgCZIgYIoYAAAAAAAAAyB4xBMgQMUQMAQAAAAAAAJA9YgiQIWKIGAIAAAAAAAAge8QQIEPEEDEEAAAAAAAAQPaIIUCGiCFiCAAAAAAAAIDsEUOADBFD8o8h06dPJ0mSJEmSbEoAnY8YAmSIGFKMGPLss8+SJEmSJEkOSjEEKAdiCJAhYogYQpIkSZIkO0sxBCgHYgiQIWKIGEKSJEmSJDtLMQQoB2IIkCFiiBhCkiRJkiQ7SzEEKAdiCJAhYogYQpIkSZIkO0sxBCgHYgiQIWKIGEKSJEmSJDtLMQQoB2IIkCFiiBhCkiRJkiQ7SzEEKAdiCJAhYogYQpIkSZIkO0sxBCgHYgiQIWKIGEKSJEmSJDtLMQQoB2IIkCFiiBhCkiRJkiQ7SzEEKAdiCJAhYogYQpIkSZIkO0sxBCgHYgiQIWKIGEKSJEmSJDtLMQQoB2IIkCFiiBhCkiRJkiQ7SzEEKAdiCJAhYogYQpIkSZIkO0sxBCgHYgiQIWKIGEKSJEmSJDtLMQQoB2IIkCFiiBhCkiRJkiQ7SzEEKAdiCJAhYogYQpIkSZIkO0sxBCgHYgiQIWKIGEKSJEmSJDtLMQQoB2IIkCFiiBhCkiRJkiQ7SzEEKAdiCJAhYogY0mqf+esf43+WXBB/uPXD8fsFr4kHL9swls2rkGRbffCyDeP3CzaPP9z64fifJRfEM3/9YxuPc4/F6ge/Hatu/7dYsWBiPDh/o9zHT7J4Lr9yfPzhpvfFE/ddHM/89bHcP6M5fpGd64OXjYkV394qVv14z3jivotzP5awGIohQDkQQ4AMEUPEkFb6xAPz46ErXhKPfu/V8dSPXxV/X/S6ePHuN0T85o0k2VZfvPsN8fdFr4unfvyqePSGLeOhK14STzwwv+XHub88fFssv/IV8cgVY+PPV1TiuSsr8eJVlYirSbK3z19ViWe+VYnHvrVxLJtXyX0C0/GL7FxfvKp7n/3zFZV45FsvjRXXbB5/ffRXuZ//MV/FEKAcVPLeAGAkIYYMTzGk22f++sdY9Z97xcoF4+PZn24ecc/WJJmrz/5081h5zbhY9eOpLblK5Jm/PhZ//NlBsfLKl8UzV46KuIYkB+9zV42KlZdvFKtu/3jmV4k4fpHl87mrRsXyyzeOR39xaO7ngsxPMQQoB2IIkCFiiBgyXJ/56x/joasmxP/ctFnEf72BJAvl/9y0WSy/avywgsgzf30sVnzn9fH4tzaIF68ZHbGAJIfmk1eMigcvGxNPP7E0o89pjl9kmX3sivVjxbe3yv2ckPkohgDlQAwBMkQMEUOG66r/3EsIIVlo/+emzWLVj6cO+Tj3x58dFI9/a4PcJzxIlsM/f2tUPPy9t2fyOc3xiyy/qy5fzxUiI1QxBCgHYgiQIWKIGDIcn3hgfqy85uURd7+eJAvtyqvHDek7RFY/+O34/eVj4sUF60R8myRb48rL1m/7d4g4fpEjwxcXrBO/v3yM7xAZgYohQDkQQ4AMEUPEkKH6zF//GA9dsUk8e8drcp/kJMmBfPaO18RD33ppU38u65m/PhYrrn51PHv16NwnOkiWyxcXrBMPzt+obX8uy/GLHFk+e/XoWH7l+NzPEZmtYghQDsQQIEPEEDFkqP7Pkgvi0e++KuKufyLJjvDR618W/7PkgkEf51Y/+O1YddVLI76zLkm23Mev3DAe/++vtOVzmuMXOfJceflGbb/ijMVSDAHKgRgCZIgYIoYM1T/c8oF46rYJEb/eiiQ7wqdumxB/uPXDgz/O3fz+eOqqdSKuXY8kW+6z16wbD162cXs+pzl+kSPOp65aJ1bd/vHczxOZnWIIUA7EECBDxBAxZKj+/prXxN9/vnnuk5skOVj//vPN4/dXbzbo49yKb0+M5xasm/vkBsly+uJ31osHL9uoLZ/THL/Ikeez16wbD3/3bbmfJzI7xRCgHIghQIaIIWLIUH1w/obx4p0TI371OpLsCF+8c2I8OH/DQR/nln/r5fH8d9aLuG59kmyLD87fMJ7562Mt/5zm+EWOPF+8dv22BVYWUzEEKAdiCJAhYogYMlSXzavkPrFJks26bF6lueNcASY3SJbX5Zdv3JYvUXf8IkeeYsjIUwwByoEYAmSIGCKGDNVl8yoRv+wiyY6y6Rhy/QYk2TbbGkMKMD6S2fnidRuIISNMMQQoB2IIkCFiiBgyVMUQkp2oGEKySIohJFulGDLyFEOAciCGABkihoghQ3XZvErEookk2VE2HUO+uyFJts3lV7QxhhRgfCSz88XrxZCRphgClINK3hsAjCTEkOE54mPInVuSZEcphpAskmIIyVYphow8xRCgHIghQIaIIcNTDNmSJDvKpmPI9zYiybbZ1hhSgPGRzM4Xv7uhGDLCFEOAciCGABkihoghQ3XZvErEwi1IsqNsOobcMIYk22ZbY0gBxkcyO1/83kZiyAhTDAHKgRgCZIgYIoYMVTGEZCcqhpAskmIIyVYphow8xRCgHIghQIaIIWLIUF02rxLxi81JsqNsOoZ8fyxJts22xpACjI9kdr54wxgxZIQphgDlQAwBMkQMEUOG6rJ5lYifv5YkO0oxhGSRFENItkoxZOQphgDlQAwBMkQMEUOGqhhCshNtOobcuDFJts22xpACjI9kdr74/bFiyAhTDAHKgRgCZIgYIoYM1WXzKhE/ew1JdpRNx5CbNiHJtrn8ik3aF0MKMD6S2fnijRuLISNMMQQoB2IIkCFiiBgyVMUQkp2oGEKySIohJFulGDLyFEOAciCGABkihoghQ3XZvErET1/NDnbheZtGpVKJKdtv0HC5BSe+LKZsv0G8bJPRUalUolKpxHZbrxdzD35JrL7xlQM+x4yPjY2tXr1udd2tXr1uzPjY2Fh43qYN111xzWZx/Kc3ju22Xq+67ss2GR17fWCjWHDiy1r2GtRu38s2GR1Ttt8gLjrypQOOj51n0zHk5pcwJxccvVFMefu68bKNR6099rx+nZi734ax+ppN6q6TLNefW71qdMzYef1YOHdsv8+7cO7YmLHz+rHVq0YPar3j99wgKpVKzNh5/X4fM1mmUqnEgqM36ne55DlvOXlMS1/HvXZYr9fruNWrRsdeO6zXcFuYjW2NIQUY30h3qPvflLev/VzS6NiSeO95Y3sd6wbapsEcj+q5cO7Y2GuH9eoeH1fM2zj313uk++KNm4ghI0wxBCgHYgiQIWKIGDJUxZDOd6AYcu8l43tFgu22Xi+mbL9Bnzhxy5kvr7v+8Z/eeMCJyRkfG1t33QUnvqxXfKnndluvN+RYseKazWLK9hv0GseU7TeIKdtv0CeM3HvJ+Nx/VmydYkjxvfe8sb0m2rZ7/Tox5e3rxnavX2ftvrnxqLrBYKBjTtp6k4DpaNHvcatmYvKWk8dUJwT7G1N62/ub2Fx9zSbVZfqLPc24cO7YPhOWU96+bt3A1Irn49AUQ8rpcPe/dAx52cajBny+2mNXo2XTjz3l7esOajyrr9mk13rp8aSfd+5+G+b+2o9kxZCRpxgClAMxBMgQMUQMGarL5lUi7ngVO9iFX3/F2hhSc9+98zatxoi9PrBRrLh6Qq/7V39/s5ix+5jqye+98zbtdf8tZ7x87Ynx9E16rb/i6gkxd/omve5Pr7vi6gm9njv92Ku/v1ksOGFc9f562z6Qq7+/WXX97bZeL2454+V9lllx9YTY6wMbVYNI7fjZuTYdQ37wUmbovd/YuDpRuNcO68WKSzbpdf/qBS+JGTuvv/bY842Ne92f3L7wK2P7ffwkTLxs41GxesFLqvfdMmvtf1k9d/8Nez33iks2ibn7b9jr/vQ2VSNG6vFq70+ed6tXja67bcnzb/f6dYb9Oi78ytqx7LXDen1ep2SZZJta8Zwcmm2NIQUY30i0FftfEhmS4+Ets+of0xLT4aVS6f9nv+KSTaoRJFmn9jhb6+oFL+m1rfWOrxcduvZqk4sO3Sj3n8FI9cWbXiKGjDDFEKAciCFAhoghYshQFUM630YxZKtXd5/0zth9TMPHSIJB7WMkt9eGjrQXffGl1dhQ7/ZGoePeeZv2G2IGMrkiZLut14vV399sUOMb6HVg5yiGFNtkcm7Gzus3XG6vHdZb+181p24fKIbED7on9pIJxvSkXfKY6dBRazLh97KNR/W6PZkorDdhueCYMdXHTSY4602OJv9ld6PnH4zp8Q30Oq5esPZPcy04ZkzuP/+RqBhSLlu1/yXHiiT+Nnqse7+xca/g2iiGJFF37v4bVo85x++5QcPtTLZhu9evUzf4JqaPj42WY/sUQ0aeYghQDsQQIEPEEDFkqC6bV4n4ySvZwS78+svXRofU7QtOGNf9Xy+/ep0BH2PFVeNjq1evEzN2HxOrb5hQvT0JDgu//vJ+1119w4RqDEmvm1w1Mnf6Jg2fO/lzXY2eo9Z7/2NtRFlx1fhBLb/Vq9cZcFvYOTYdQ24Zx4xccGzqz00NsOyKS7snEWfsskGs/vZLq7evjSEbN1w/mWicu/9GfW5rtO7qb7907WRf6nmP32vDPo+XOGOX7uPhvedvEnP3754svOiwMX2WSyYy08+fbFPy+qQnO/d633p1t/Wiwwb/OibLb/f6dbpDTgHeByPNtsaQAoxvpNmq/S/Z95Mrxl628ah+HyM5/iTPnRwz6pnEl3vP3yTuPX+TAbd1xaVrr3xbcelLBhzPdq9fJ/Z633px7/mb5P6zGIm+ePNL///27je2iTvP47ghIYTEceIkQMNCl2sW7h7eCWulvdO2fUYXwp5upb2UqqpaoFER7ZVTtwLSJ7Q9dM2WbistdIOi419Cw//SpYFS2t2yhmPbcqvQVYloCGyVwAJ1D04IVa1kvvcg/Mbjicf2jO0Zz8z7I70e1B7PH6f+Cf8+nhnKkIChDPFPOnr/IqGOM9Ly/NkJz8WHb0mo44yEOs7I1lOJku7H+sNXtG0R50IZQoiDoQyhDLFrqCck8sFMeFj8jbtlSKwq7fGFsfFfAHY+Umt73e0PVtteR/fqu5eUmT+l6Mfc+cj4pEL7g9Wuv/9wh+Uy5EgUDlm4YLzg7Gyvtr0OrQx5tS6vbXUtm6Y91n5/le3tD7w4/svshQumTHiutWXy+ETmkajEX627W2RUme672XuiXad/QfrNmI3HqgqT7qdrXP+bIreSliFlcHxBU6zPn/rsx1+t08amgRfDGZdtbZksrS2TtfHFOI4o6vnWlslpr8227q5l01KX8iqD9xfZJd9toAwJGMoQ/4QyJNihDCHEwVCGUIbYRRnifWZliPoiPbChoeB1q/X3v1AviYPT83pt4uB07Z4erbMqpHt1REZ6m4tyzLH545ML3asjrr//cAdlSPnSxh6TSTkr68hWhiR2N2hlQv+aWu1x/UTiwgVTpH9NrSR2N+S13cTuhoyTkIObIhPKD7Vt/XJq28YyRU2IGidXE7sbtAlS/br1+zG4KeL63xS5UYb4RzE/f/oypH9NrWlRq8aYzvbqnGWIOktNP5aos0kyFbT6/SikpIZzKEOChzLEP6EMCXYoQwhxMJQhlCF2DfWERI7PgIfFX4+myhDd49pk4uvRgtbf3xlJ+/WyKjdWLpkm/Z0RSRxoNn3t4JZG7b4lSjQ8SdofrJbuZ+tkZGeTrX0q1rHBuyyXIUcb4RDt87kxUrJ1DLxUJ7F5qRsTJ/ZE057vXxueOG7dvRxX/9rwhOX11HoHN9drj3U/Mz6J2f1MrfaYKjH0+9i1rGbCcnK0UZuIXLl46oTtxTdGUpfPMTwWCvH/rleUtAwpg+MLkmJ+/rQyZGNEEnuiqTM6DMupsWNwc33W7Sf2pIrYkW0N2uMj21IFjv5x4350Latx/f1FbsmBKGVIwFCG+Cd2yhD948qCDefSXqseV+s3bqPl+bNprzWWIQs2nNNeb9zXUMcZiQ/fmrCt9YeviEh6saLfDxX98/p1qmUyHZ9fQxlCiIOhDKEMsYsyxPtKXYbI8RkysrNJup+tk9j8yrTJRTWB17UibPraxIFm6e+MaJfcMlq5ZFrWQiWTXMemLhGWCQWKP1CGlK9iliG5RMOTTLczsq1Bup+p1cqNCeOWyaRg58PTTIsP/SSjKkg6H56mPaYmHPVFiv7x/rXhrMer/jufydhs74vb/w8EEWWIfxTz86cvQ+RoaiwxjhGxeZVaSZJt+/1r1U3WKyc8l63woAzxFsqQ4KEM8U/slCHGokBZsmk46zKqbNAXIZno90tfsqiCRF98bD2VSHud/r+NspUlqmDJ9np9AeOXUIYQ4mAoQyhD7BrqCYm8Px0eFv9VQ6oM0T2uTUj+qqGo20vsb5KB/6iXzqU1aWd9GLefbX+7VtSmFSvR8CRJ7G/Kex9yHVvWMqTI7wfcYbkMea8JDtE+a6/VF7wOM7H5lbKyrXq8nMhjfYm9jTLwcp10PjxNWlt049aCKROWjb82fnP1lW3VafvT2lKRttzgm/XavuiXi4YnTVinNiFq8p5oE5+GfdA/ZuU9cvv/gSAqaRlSBscXJMX8/Bk/+/3rwqkS9e4y6qwO9Vi27WvF6rrwhOfUuo1jlf51XctrXH9/kVvySCNlSMBQhvgn+jMjslFlSKaSYsmm4QmPmZ1VoS8iVDmRaXl9EaNKiEzFi3F/Mp1RosoX9Zh+H/QFjn5Z/b6p4zMu64dQhhDiYChDKEPsGuoJiRxrhoepL80LY1Vpj6vLKAy8HCnp9rv/Lax9ae9fV2d539V+rmyrTjuejBMMd1+nJjOtbC9tgrYM/m4ojOUypAz2OSiKMfaU+vOaa9zSJhSPNaeXI4bl1FiU2JeawGx/YOqE5VRBa3Y8xjFuZHvqvikj26N5HVPaBGoZ/H8QNCUtQ8rg+IKkmJ8/42c/sa8pbXyRY6nxaPA3DVnXpd+vXIzjb/sD4/cZ6Vxa4/r7i9ySR5soQwKGMsQ/sVqGZHttpjJEX0qIZC5ORDLfM0RfTKjn1WPqTBZVfujLCxX9mSRmZYj+bI9Ml8fSy3T2jNdDGUKIg6EMoQyxiy/Z3mdWhlj94hubXyntD0zVvoz3r6sbv79Hhok9o86lNWnbGvxNg7S2VIz/QjrHawdejqR+XX0svzJkZVu16eSkGcoQf6EMKV+Fjj1yzP7ntZBxS09NYCb2NWnLZSpN1FgUf61em9DMtJzVMkSOWS99KUPcRRniL8X6/GX67KsxUo15sfmVaeWI2brUGNPaUiELY1UZqf02joHqterfWrmsbKuWhbGqkv+gBplRhgQPZYh/YvUyWdkKg0xliLGksFKGqH1bsmlYe936w1e0QkR/SStVaphdAsusDDE73myX8PJTKEMIcTCUIZQhdvEl2/vMypD+dXUTfn2Yax36X0GqkiKfQqNreW1aOaF++aj/sp9r2/nsZ7b9zYUyxF8oQ8pXoWOPHLP/eS1k3Mr03MDLkbRixOxYu5bXahOcmcYkO2WI2od8x0bKEHcN76QM8ZNiff4yffbVuNG5tEY720NfypqtK5+CxmxMtXK2S2Jfk3aGn9UzflEclCHBQxnin1gtQ/RnW6hku0xWIWWIKjtanj+rFSDx4Vtp6zDbrv6xbJfJynW8fg9lCCEOhjKEMsQurkXtfVoZkuHa9+qLs/7a95mo+3cY15F2CSuT1yb2Nuq+oKeuYd3+QJX2K8TE3kbT16vlcu2jkbr+da71K2mTq2Xwd0NhLJchZXCfkyBR9xNauWRa1uW0saeI9zzSxq0s207sb9L2sb8zMuF5dS+mrhW1qV9TZ1jPyI5G7VfYrbMqpHVWRcbltAlRk+PRJj4N+5jPsRj32bgepAoZlwAADftJREFUOKOkZUgZHF/QFOvzl+mzn9jfpI0r3c+OFyOD3dGs6xrsjqaK3hz7osa2rhW1aY+vXDIt9e+mLPdpU2fDWb2fG4on+V4zZUjAUIb4J1bLEGOxIJK5gDArQ/K9Z4iK/mbrah+NNzlX+5Jpf/XL5ipD9NvLVKZwzxBCSEGhDKEMsWuoJyRytBEeFt8YSRUZJs+FQiFpv79q/GbDuudHtjVIbF6l9qXX+Hz3M7Xa6xcumCIDL9VJYk9U5GijJPZEZeClOu31rS2TtefkaKMMbk79OrG1ZbL0rw2nrT++MSLt96dudD64ud7ScSf2RNO23b82nHG5gZfqtOIkFApJfGPE9b8ZCme5DDk+Aw6Kv576FXL7g9UysrMp7fmRnakSNhqeNOF57fP6etTyttXkoipZBjY0SOJAs8jxGZI40CwDGxq0bbfOqtCeM1L7Nv6r7VrT7cXmV6aXPxmW0SZETY5Hm/g0PD64pVHbh4WxqoyvTxxolv7OiLYPmdaD0itpGVIGxxdExfj8mX329WNQ66yKtOf046d6TBUZZmOMXufSWm3dxn1VxxObXzlhnxIHmrXthEIhGdjQ4PrfIKiSx6ZThgQMZYh/UsiZIdnuqWFWhoikFxy5LkWlzgIxlhH65fX3/ci2XvX6bGVItsts6bfjl1CGEOJgKEMoQ+yiDPG+bGWIHB0vA9SX31AoJLF5lbJwwRStSFBlglkZ0bWsRlvOjNnrjdvOJBqeZFpk5JLYE00rVNT7YDy+XIUJvIcypPwNbGhIH3vmV8rCWJU2Cagm6wa3NE54bSFliByfIV0rwrnHLZNtK2oSM9ekoJp4zLac3TJEjo9PyOrfs2h4Uur+ALoJ2GwTtig9yhB/KvTzZ/bZ15e2xrI1UxmixtJ8CoqRnU2mY5LxeFpnpe4/kvbvss6I6+99kFGGBA9liH9itQwRSS8zFmw4l7acKgyylSHGdbQ8f9a0oNCf2aFflypljPttvO9HR+9f0m6+LpK9DDFu06/3ClGhDCHEwVCGUIbYNdQTEjkShYfFX61LlSEmyyR2N0jXsmlpZ0io13Q/XSOJ3Q1ZtzGytV4626slNq/C8usTuxuk++maCduOzauQzvZqGdlaX/B7MLgpknH/YvMqZOXiqTLwYtj1vxOKy3IZ8sFMuCBxcLp0PRlOm2hTk4bdqyOSODg94+u0MuSNRtvbHultls5HaiU2f4qlbStdT6YKlWzLDWxIXdLGbJ3ahKjJ8eS7nZVLpmWcgO18pFYGtzS5/vcOspKWIWVwfEFn9/Nn9tkf6U3dK8j42vgbjWljQv8L42faRusm572/atxrf7A64/P9L9TLwliVROsm6wrrKdL5SK2M9Da7/n4HXfL9GZQhAUMZQog/QhlCiIOhDKEMsYsyBIAXUYYAKCeUIQCKJUkZEjiUIYT4I5QhhDgYyhDKELuGekIiAw0A4CmWy5AP7wGAkilpGVIGxwfAOcnjMylDAoYyhBB/hDKEEAdDGUIZYtdQT0jk3XoA8BTLZcjvWgCgZEpahpTB8QFwTvIDypCgoQwhxB+hDCHEwVCGUIbYRRkCwIsoQwCUk+GdEcoQAEVBGRI8lCGE+COUIYQ4GMoQyhC7hnpCIocjAOAplsuQ388CgJIpaRlSBscHwDnJD++hDAkYyhBC/BHKEEIcDGUIZYhdlCEAvIgyBEA5oQwBUCyUIcFDGUKIP0IZQoiDoQyhDLFrqCck8ts6APAUy2XIR98DgJIpaRlSBscHwDnJ37VQhgQMZQgh/ghlCCEOhjKEMsQuyhAAXkQZAqCcUIYAKBbKkOChDCHEH6EMIcTBUIZQhtg11BMSeScMAJ5iuQw5MRsASqakZUgZHB8A5yR/P4syJGAoQwjxRyhDCHEwlCGUIXYN9YREDtUCgKdQhgAoJ5QhAIqFMiR4KEMI8UcoQwhxMJQhlCF2UYYA8CLLZcgf5gBAyZS0DCmD4wPgnORH36MMCRjKEEL8EcoQQhwMZQhliF1DPSGRt2sAwFMslyHxewGgZEpahpTB8QFwTvLEbMqQgKEMIcQfoQwhxMFQhlCG2EUZAsCLKEMAlBPKEADFQhkSPJQhhPgjlCGEOBjKEMoQu4Z6QiIHpwGAp1guQ05+HwBKpqRlSBkcHwDnJE/MoQwJGMoQQvwRyhBCHAxlCGWIXUM9IZED1QDgKZQhAMrJcC9lCIDioAwJHsoQQvwRyhBCHAxlSGEoQ9yf2AQAKyyXIafmAkDJlLQMKYPjA+Cc5B/upQwJGMoQQvyRkNs7QEiQQhlSmMCXIfunAoCnWC5D/vtvAKBkSlqGlMHxAXBOMv59ypCAoQwhxB+hDCHEwVCGUIbYRRkCwIsoQwCUE8oQAMVCGRI8lCGE+COUIYQ4GMoQyhC7hnpCIvuqAMBTLJchp+8DgJIpaRlSBscHwDnJk3Pl/LYa178nwjmUIYT4I5QhhDgYyhDKELvOb50qyb3uT2wCQL6Se6vk/Naq/Me5bTWSPDnX9ckNAP413NtQkjKE8QsInu9O3CvDfdNd/54I51CGEOKPUIYQ4mAoQyhD7Lqwq0W+3V0psncKAHjCt7sr5ULfzLzHuZE998k3H80W+WMrAJSElbPVrGD8AoLnm49my8ie+1z/ngjnUIYQ4o9QhhDiYChDKEPs+vLIT+TmrgrXJzcBIF83d1XIl+/8U97j3OgH7XLz6AzXJzcA+FMpJy4Zv4Dg+frdZhk9/jPXvyfCOZQhhPgjlCGEOBjKEMoQu6599qaM9YZF9lQCgCeM9UXl2mdv5j3OXf/zFhnd1yTy8Q8AoOi+OnyP/PX0L0ry7zTGLyB4RvfPlMT53a5/T4RzKEMI8UcoQwhxMJQhlCF23bpxWb7YEZHbuyaL7K4AgLJ2e9dk+WJbrdy6cdnCOHdFhvtmyjcn7hX5ZB4AFM13J+fKcG+D3Bg7XaJ/pzF+AUFy63iLDPdNl1s3rrj+PRHOoQwhxB+hDCHEwVCGUIYU4vrnW+Xizojrk5wAkMvFHWG5/vlWy+Pc/156Ty701rk+yQHAX0b3l+6sEMYvIFiSp1vlYv8MzgoJIMoQQvwRyhBCHAxlCGVIoUaP/6tc2z5JpH8yAJSla73VMnp0se1x7ssjP5Grh6Iin84HgIJ9/d4cufT23zvyC27GL8D/rr4zQy6f8PZ3SthDGUKIP0IZQoiDoQyhDCnUrRuXZbi3mUIEQFm61lstwzujli6PNXGcuyLDu+5hQhFAwb5+b44M900v2eWxGL+A4Ej+8Qdy9Z0ZMrLnPi6PFVCUIYT4I5QhhDgYyhDKkGK4deOyjB5vl4s7I3K7d5LIWwDgrtu9k+TijloZPfYvBRUhqXHuiox+0C4X+5vkm/hckTN/CwB5+yY+V0YPzJZLb8fk/66fc/jfaYxfgN/c/miOXNhZK6PHf0YREmCUIYT4I5QhhDgYyhDKkGK6/vlW+WJ7WMZ21sjNHSH5tjckyb6QyC4AKK1k3/iYc3NHSMa2T5Evtoflq882FX+c+/MWOb+tRq4cukduvt8i351uFfmfvwOANMlP5st3p1vl9ol75epvZ8pwX5NcPfOyu/9OY/wCPEuNKbc+nC2XD82R4b4m7hECyhBCfJKQ2ztASJBCGVIYypCJbt24LNc+e1O+fOcf5ULfTDn/X1Uy1BMCgJI6v3WqXOidLl8efkCuffZmUc4Gyebqn34pl97+Bxnum+76sQMoP+e318hwX5NcOhSTv57+heNngzB+Af4yPqZMl0uHYnL1T7/kbBDI7duUIYT4JZQhhDgYyhDKEAAAAAAA4C2UIYT4I5QhhDgYyhDKEAAAAAAA4C2UIYT4I5QhhDgYyhDKEAAAAAAA4C2UIYT4I5QhhDgYyhDKEAAAAAAA4C2UIYT4I5QhhDiYH/7ox3LnjvulghfduUMZAgAAAAAAnEcZQog/QhlCiINZ1NYm16+vF7eLBS+6fn29LFrSZut914cyBAAAAAAAWEEZQog/QhlCiIN57IlH5dy5deJ2seBF586tk8eeeNTW+64PZQgAAAAAALCCMoQQf4QyhBAH80pXl/S91SFuFwte1PdWh/xn1wZb77s+lCEAAAAAAMAKyhBC/BHKEEIcTPzkKXlqVbu4XSx40VOrfi7xk6dsve/6UIYAAAAAAAArKEMI8UcoQwhxOG0/XSJnz64Rt8sFLzl7do20/XPh9wsRoQwBAAAAAADWUIYQ4o9QhhDicPYdOCirn+PsECtWP9cu+w/stfmOp4cyBAAAAAAAWEEZQog/QhlCiAtZ3rFM+nZx75B89O1aJcuffNz2e20MZQgAAAAAALCCMoQQf4QyhBAXMjo2Jg8tXiy/3vy4uF02lLNfb35cHlq8SMbGxgp4t9NDGQIAAAAAAKygDCHEH6EMIcSlfPzJp/LQ4kWcIWKib9cqeWjxIvn4k08Lep+NoQwBAAAAAABWUIYQ4o9QhhDiYsbGxmRFxwpZ/Vw7N1W/6+zZNfLvzy2V5U8+LqNFPCNEhTIEAAAAAABYQRlCiD9CGUJIGWTfgYOy+Kdt8tSqdul7q0POnVsn16+vlzt33C8nSu36V+vl3Ll10vdWhzy1ql0W/7StaDdLzxTKEAAAAAAAYAVlCCH+CGUIIWWU+MlT8kpXlzz2xKOyaEmb/PBHP/a9RW2L5bHHH5NXul6S+MlTJX+PKUMAAAAAAIAVlCGE+COUIYSQQIUyBAAAAAAAWEEZQog/QhlCCAlUKEMAAAAAAIAVlCGE+COUIYSQQKWjowMAAAAAAMASQoj38/9IGbVlfpuwxgAAAABJRU5ErkJggg=="/>
          <p:cNvSpPr>
            <a:spLocks noChangeAspect="1" noChangeArrowheads="1"/>
          </p:cNvSpPr>
          <p:nvPr/>
        </p:nvSpPr>
        <p:spPr bwMode="auto">
          <a:xfrm>
            <a:off x="460375" y="144304"/>
            <a:ext cx="304800" cy="27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BkMAAAQUCAYAAADKu25sAAAgAElEQVR4nOzdfXwV5Z3//6kI1lbb5mvtVs1q2XR//T5+Wne3S7VpV6nSNu16t3WzSwtopVIwqEGQ2wiKIGgERBC5TxAEIzdaQFHCPQShQqQQlPsA4V4JCAgiu9t+vn+w1+E6k5lzMzmTa+bM6/l4vB8l52ZmznUO2HO9c81YAiDjJk4qk5vybyEksJk4qcz0XxMAAAAAAACgyVimDwDIRhMnlcmg0Z3kg6PDCAlcBo3uRBkCAAAAAACASKEMAXxAGUKCHMoQAAAAAAAARA1lCOADyhAS5FCGAAAAAAAAIGooQwAfUIaQIIcyBAAAAAAAAFFDGQL4gDKEBDmUIQAAAAAAAIgayhDAB5QhJMihDAEAAAAAAEDUUIYAPqAMIUEOZQgAAAAAAACihjIE8AFlCAlyKEMAAAAAAAAQNZQhgA8oQ0iQQxkCAAAAAACAqKEMAXxAGUKCHMoQAAAAAAAARA1lCOADyhAS5FCGAAAAAAAAIGooQwAfUIaQIIcyBAAAAAAAAFFDGQL4IIhliGVZMnRi+7jbyt7uKpZl+bbP+dV9xbIsmV/dN+HjGnMc+bd9TyzLksKO+U06nuq1lb3d1fh7m24oQwAAAAAAABA1lCGADyhD4gsDP8sQP48/W0MZAgAAAAAAgKihDAF8ENYypPjJO8SyrFjsj9fvUwWH2oZaoaE/Xi9D1J8LO+bHtlH85B1x2839zhVp7UtP2dtdZejE9nG32VeL6Pcle116cr9zRWws1D7sK0OS7TtIoQwBAAAAAABA1FCGAD4IYxmiJvftRYZeCKjyQk3869uwbztRGeK2DS/70gsJp3JClRt6oVH85B2x43Dbl57CjvmxxxR2zJfCjvkNypBE+w5aKEMAAAAAAAAQNZQhgA/CXIY4TeA7ncZKlQvqPqfnOZUh6nH6z/r2092XKiHs+3fbvn5/on3ptw2d2D6uPFH7S2Xfpt93yhAAAAAAAACAMgTwRRDLEKdJfnsZoH62nybLfrt+miu/ypBU96WvyLCf5itRGZJsX/bXkfudK2L/qx9/sn2bft8pQwAAAAAAAADKEMAXYSlDhk5sH3edDrcio+ztrq6P86MMSWdfqpCw35dsZUiyfdmjShK1QkQvQxLt2/T7ThkCAAAAAAAAUIYAvghiGaJWLtgLEv16GXox4HTNEPtKEacioLFlSLr7st+nblcXWVePta/iUK/VbV/216K2p+5zKkPc9h20UIYAAAAAAAAgaihDAB8EsQz54Oj5i3/rp3FSqxzc7reXAolOodWYMkTfdrr70o9TlRDqOXrRofZn34/bvuyxl0n202Ql2nfQQhkCAAAAAACAqKEMAXwQ1DKEkA+OUoYAAAAAAAAgeihDAB9QhpAghzIEAAAAAAAAUUMZAviAMoQEOZQhAAAAAAAAiBrKEMAHlCEkyKEMAQAAAAAAQNRQhgA+oAwhQQ5lCAAAAAAAAKKGMgTwAWUICXIoQwAAAAAAABA1lCGAD4JUhliWJUMnto+7reztrmJZVtxt86v7Oj7WsizHzK/uKx8cHSa537nC8f7c71zheDxDJ7aPe1zxk3ektT+n11fYMT/p63NKqo/zErVtt+OmDAEAAAAAAACaDmUI4IMwliHFT94h+bd9r0Gx4PT8wo75kn/b9+JuU2VKosl/VYToj7GXGanuT3+8ZVlS9nbXtEsOyhAAAAAAAAAgGihDAB+EsQzJ/c4VsULDy/NTKUPspYXT81Ldn77Nwo75cStRnB7vtMpEX8WSf9v3Yvu1H9PQie3jyhh9W+r1qH3m3/a92O36NvJv+57rahnKEAAAAAAAAMBflCGAD8JWhsyv7hub7C/smB/3+EytDElUaOR+54rYPrysDCl7u6vk3/a92Cm37PvK/c4VsfvU6hT744qfvCO2QmXoxPZxx1TYMT/2fKdtza/uG9uWeo5ehhR2zG+w4oYyBAAAAAAAAGg6lCGAD8JWhhQ/eUfcBL/9tFVOse+nMWWIXmSkuj97GaLvX9+X2yqYoRPbN3icWrmhCiE1DmrVjNNrtG9L3ad+DloRQhkCAAAAAACAKKIMAXwQpDJEX+HgVkyoUzs5lQ96meJ2kfXGliFuK0MS7c9ehnxw9MJ1T5zKEHuKn7yjwTGp41eliCpB1M9Or0EVOYnKEL+uS0IZAgAAAAAAAKSGMgTwQdDLEHUaKLcSI9Fpq5wugp5KGeK0Lafnpbo/pzJEHbteQOgrPpIVNGpFiDoll7qOiFrZ4WVlyPzqvnGn4ApCKEMAAAAAAAAQNZQhgA+CVIYUP3mH42mi1Gmp1GoK/X791E5OBUb+bd9L+5ohbsWGWj2RqDBx2p9bGaKvBLEXFvr9ZW93bVCGqCJEH5vc71zRoGxJdM0QpzLE6TgpQwAAAAAAAICmQxkC+CBIZYgqN/RTROnlgz65by8t3MoJVXzoz0ulDLGXFfZtpLM/tzJEf732x6nYLxCvHqv2o7bndmovfVv2x7qVIfqYmg5lCAAAAAAAAKKGMgTwQdDKEEL0UIYAAAAAAAAgaihDAB9QhpAghzIEAAAAAAAAUUMZAviAMoQEOZQhAAAAAAAAiBrKEMAHlCEkyKEMAQAAAAAAQNRQhgA+oAwhQQ5lCAAAAAAAAKKGMgTwAWUICXIoQwAAAAAAABA1lCGADyhDSJBDGQIAAAAAAICooQwBfEAZQoIcyhAAAAD/XNVrk1idq13T+dW9pg8xofL36sXqXJ3RbVbt/MxxLOz+ecgWsTpXy11jdsZuU48d+NahjB6T3VW9NmV0H+pzULXzs7jbUx2Lu8bsTPg5cjtWNYYqV/Xa5Hhc+hiLiAx861DsOfb7Or+6t8Fxqtdx15idca/J6bicXkuivwdOj3ejPq+pjA0AAJQhgA8oQ0iQQxkCAADgn2RlSJALEadJ78ZKNqmvj4WJMiTZRL4Xqlj45yFb4m5PZyySPdbpc2QvQpzKBLVde0mi789+n9qu/nrUaxz41iHXMXQrfryWQPZiyakICfrfMQCAWZQhgA8oQ0iQQxkCAADgH1WGOE3G6hO9QZTpMkRfbWAfD6dJbqcyxG9+lCHqM6BvL92xUJ8Ve6Gib18vLfRioPy9+gavTe1TPw69XEhUPCQqa6p2fuY6hnoxqNM/Z/p77bYdp8eKOJc0Qf87BgAwizIE8AFlCAlyKEMAAAD8k6gM0SeidU6/Qe/2PPtj1cS3PvHstG+n36LXJ7ydfiNfn3zWJ7BTLSzcTsmkH49+DOmsDLEfr/016++D/djVttxWFiQak2T0beqvLd2xSFSGOH2O3PZrH1P986M+O+q5V/Xa1ODz61SyqNejyhinEsOtdNGPyz4WTseWaCycPi9u4wAAgAhlCOALyhAS5FCGAAAA+CdRGaImb91+o9+trNAnlp3idGouvTywlwFOJUKiMsTt1EVOE/WK28R2IqmWIW6ng9Kfl+x0ZeXv1ScsQxKdrikRNdb6e+xlLNJdGWIvyRK9N/b3Xh3zXWN2NtivU/GiXy/Evm/1PiU6/kTsn+tE7O9RqmMLAIguyhDAB5QhJMihDAEAAPBPKtcMcTqVkH6bmuRVk81Op1jSJ/L1SWN7MaBPVOtlgT6RrEoXp9Nk6fvRJZuA9vIb+qmUIWos3IoAtS/9fVC36cekxjHZKZ70UsvpcXb2987rWKRyzRD7cbiVZvb3yH56KfVa7QWRfhxu1wtxG0OvpzxzK6jcxtzp71u6BQwAIDooQwAfUIaQIIcyBAAAwD+JyhD7JG2yC0yrCX+nUw65TeLbJ6ETXQfE/nynxyZaVWIvC3R+lSHJSgL1OLfTUtlLjmTjmOx1pvIa/ChDEm3H6TOoH7/+nuqvX9FLFKdSSL9eiEhmyxDFafWP27bcSiAAAOwoQwAfUIaQIIcyBAAAwD+JJtvtE7TJyhD1+ESnKkq1DHE65ZD9WL2UIW4T1H6dJitZSaBei9vpylItQ/R925Po9TiVMJk+TVaq3D579hUy9v3o74PTcevXC7Hvp7GnyXKSagmk71d/j+3FSrLTbwEAshdlCOADyhAS5FCGAAAA+MdpEl6ffNYnh1OdJM9EGeL0m/L25ycqQ7xMICe6aLg6fv11p1OGJJtkz0QZotMn2RPt221FRLpjkW6Z4PZ4t1Up9oIn2TVm7MfqVvakegH1u8bsbHCsbp81p78nif7u2N8DyhAAgEIZAviAMoQEOZQhAAAA/nGbhNcnmPX71OP1iWH7xHljypB0rhnitB99Ml3tR78t1RLHPh5OKy3SuWaI/jynifdUyxCnfbiNrRqzRJPpTtcM8TIW6ZYh+vadjtlehtkLAr2wsF+3I9H1QkSSX3fFvm/974K+badrutgfrx9nsgvJp3pqMwBAdFCGAD6YOKlMbsq/hZDAhjIEAADAH26T8Pp9bgWEPYlKilTLEJHEp5bSn2s/FjVR7XT9hlQn6lM9rZXbsSebZNejP89LGaKPe6LjTjTJnmglTTpj4eU0U4muV5OonEt0CjW349JLCbfPYqqngdO5fdaSFUypbBsAAMoQAIH36KOPyrBhw0wfBgAAAJBUojLE7XRZ9t/Et0/kNrYMcduH0+mL9Mlo/RjtE/npXBjbbVLcvv9UyxD7caZaerjdbp9UT1RUJTqVlv21NmYsvF5zw6lwcTpmt1UYTttJdL0Q+2ty2pfTMSX6/DidpsutgHIaT06DBQBwQxkCINAOHTokX/rSl+RrX/ua/OUvfzF9OAAAAACQkCpqUr1YOgAAaBqUIQAC7dFHH5Wvfe1r0qJFC1aHAAAAAAg8taIkndUzAADAf5QhAAJLrQqxLEssy5JvfOMbrA4BAAAAEHjqdFwAACA4KEMABJZaFaLKEFaHAAAAAAAAAPCCMgRAIOmrQi699FJWhwAAAN/84ld3yk35txBCCCEkQ6n+YIPp/7wDQAOUIQAC6eGHH5avfvWr0rx5c/m7v/s7+e53vyuXXXaZNGvWjNUhAAAgo37xqzvlkyN75NzZY4QQQghpZLoUdaUMARBIlCEAAufQoUNiWZbcfvvtsmHDBnn88cdl+PDhUlVVJa1atZJmzZqxOgQAAGQMZQghhBCSuVCGAAgqyhAAgfPyyy/Lhg0X/o+TKkOUqqoqKSsrM3FoAAAgC1GGEEIIIZkLZQiAoKIMARB49jIEAAAgkyhDCCGEkMyFMgRAUFGGAAg8yhAAAOAnyhBCCCEkc6EMARBUlCEAAo8yBAAA+IkyhBBCCMlcKEMABBVlCIDAowwBAAB+ogwhhBBCMhfKEABBRRkCIPAoQwAAgJ8oQwghhJDMhTIEQFBRhgAIPMoQAADgJ8oQQgghJHOhDAEQVJQhAAKPMgQAAPiJMoQQkonUbPqTPF/6jDzW7WH5TdtCad36X6T1rbcQ4lvu+NdfSqcHfycD+veRN+bMkLNn6o3/PTh3ljIEQHBRhgAIPMoQAADgJ8oQQojXfPF5vQx6ur/8w43fl2uuuUa6dOksw4YNkxkzZsjy5csJ8TXz5s2TcePGyYABA+S2234ql156qRT++7/J0sVvG/17QRkCIKgoQwAEHmUIAADwE2UIIcRLxrw0Qq7927+Vdu3aSVVVlel/ygD5+OOPZdy4cXLt3/6t/Pa3/yEbN6wx8neDMgRAUFGGAAg8yhAAAOAnyhBCSLpp376t/OxnbWTlypWm/wnz3en390i11Vlqcvs43r6v28zYbfu6zZRqq7Ocfn+P1OT2kWqrc4Po26ktHB93X23h+Ab7P/J8ZdxjjlWsS+v47NGPN1v99a9/lSFDhshll10ms2e+2uR/PyhDAAQVZQiAwKMMAQAAfqIMIYSkmro9W+THP/6RdOnS2fQ/XU1GFRz2IiJZGaKoMsNeYmz90XNxj1Xbsxci+j7Uc7wenypf9OPLZgsXLpRvXXmllD43uEn/nlCGAAgqyhAAgUcZAgAA/EQZQghJNbff/lN5+umBpv/ZalJbf/RcrITQi4rGlCHHKtY5rtJQz1ePVY/b+qPnMnJ86liOPF+Z/kCE1I4dO+Taa6+VaVMnNdnfE8oQAEFFGQIg8ChDAACAnyhDCCGppNODv5P777vP9D9ZTUoVCkeer5TawvFxp6JqTBliLz0Ue0liP9VVY48vaitDlBUrVsjFF18sq1ctapK/K5QhAIKKMgRA4FGGAAAAP1GGEEKS5Y05M+TGG79v+p+rJqeXG/ZSIxNliL2USLRNp2t+pHJ89tgLmKj4/e9/Lz/96a1N8veFMgRAUFGGAAg8yhAAAOAnyhBCSLLcfPMP5fXXXzf9z1WTq8ntE7faQj8VVVOsDFHsxYZ6XjrHpy7oHmU333yzTH91su9/XyhDAAQVZQiAwKMMAQAAfqIMIYQkyrRXJsrtt91m+p+qJue2skIvFOzX6cj0NUPs1GmujjxfmfT47GWIOg77BdqjZN68eXLj92/w/e8MZQiAoKIMARB4lCEAAMBPlCGEkET5TdtCmThxoul/qpqcUzFhv23rj56LW5lhX6kh4lyGqOfqxYkqL/SLpav9qQue62VLsuNzWrmiVodE9VRZIiLXXXedbPjgPV//zlCGAAgqyhAAgUcZAgAA/EQZQghJlMsvv1wOHjxo+p+qJud0Wim1okNfXeG2akRxK0NELqz0UHFatWF/jCpGkh2fUxmijkUvXKLm4YcflmcGP+nr3xnKEABBRRkCIPAoQwAAgJ/8LkNOHF4rx/YulI93zJTDW6dFPke2TpOjtXPl+P4VcubTHcYnups6n5/aJ58eWCVHd78lR7ZON/5++J1Pdr0px/ctlc+OfWR87L1k5YqFcvPNN5n+ZwrImMGDB8vPf97G1783lCEAgooyBEDgUYYAAAA/+VGGnDz8vuzfMFy2L3pA9qx+XA6sf1qObBouRz8cFfl88uEoObRhqOz70xOyffEDsnt1LzmybYbxSW+/U7/7Ldm7tr9sXfhbqVvbTw5+MEQ+2fyi8ffD7xz683Oy7/0BsmPpH6R25WNy+KNyOXv6kPH3I9W8/tor8utf/5vpf6aAjNm4caPccMP1vv69oQwBEFSUIQACjzIEAAD4KZNlyJlPd8j+D4bJjqV/kAPrB8p/HV0mcqqaJMjpfW/IgepBsmNZFzlaO9f45Hem8+mBlbJ7dS/Zu6a3nNpTIX89uc74mJvK5wfmyaENQ2X74gfk4x0zjb83qWTkC8/Jww93Nf3PFJAxn3zyiVxxxRW+/r2hDAEQVJQhAAKPMgQAAPgpU2XIiUNrZMfSP8jRj8aInFpvfOI5bDmz/4+yu+oxOVjzsvEJ8Ezlk52zZdui38nJ3dONj2+QcvbQAtm7prfs//NI4+9Rsgzo30cGDhxo+p8pIKMsy/L17w1lCICgogwBEHiUIQAAwE+ZKEM+PbBSti5sx6R3I/PXk+vkwPqBsm/9EOOT4I3NkW3TZfeqbvLFkUrj4xrUHPpgiNS9P9D4e0UZgqihDAEQVZQhAAKPMgQAAPipsWXI6WMfyfbFD8hne183PrmcLdn3fn859OEk4xPhXnOsrlJ2LP0Dp0lLIQfWPyUHa8Yaf88oQxAllCEAoooyBEDgUYYAAAA/NbYM2bOmvxzbNtH4pHI25S+frpGtC9vJ8f3LjU+Gp5uzpw/J9sUd5cz+N42PYxjy15PrpHblo3J8/zLj7x1lCKKCMgRAVFGGAAg8yhAAAOCnxpQhx+oWyZ6q7sYnlLMxJ2tfld2rexufDE83hz8qk0Mbnm3SsaooHyqWZUnpoGLH251SUT409riiToVx99XWzGva93r3dNm9uqfx944yBFFBGQIgqihDAAQeZQgAAPBTY8qQ2qrH5RSnx/Ite9f0luP7lhifEE899bJtYXv5r6NLm3ScCtrki2VZktcyN+72VMoQexGi0uTv9Xu95NMDKwPwHlKGIPtRhgCIKsoQAIFHGQIAAPzktQw5fXyb7FjyoPHCIJtzbNsEObDhBeMT4qnm+P7lsndNnyYdo9qaeWJZVqwQqaqc7PrYqsrJDUoTVX6o5+W1zG2wcqQpUr91rBzcONr4e0gZgiigDAEQVZQhAAKPMgQAAPjJaxnyyc7ZcmhD004YRy3/9ckS2b7498YnxFPNgY2j5djW8U06RqWDimOntrIsS4o6Fbo+VhUdqvhQz9HLEbVSpKnLkC+OVMqOpZ2Nv4cmypD6uiOyZ8N2WT97ucwdNEXmDiwzngXPTpc1ry2S7as3ybkzZ319/Y117szZwI2fGsPquatkz4btgRtDyhAAUUUZAiDwKEMAAICfvJYhB2vGyrFtE4wXBtme7Yt+J5+fqjM+KZ5K6t5/uslPm1bQJj9WZqjVIU6PU6fMSlSWyKlqY9cNkVPrZcs7/ynnztYbfx+bqgw5d+asrJ62UF59eIS82W20VHYbI2u6jQ9EVhWPlcWPvCTzur0k5X8oldXTFvoyBo0RG79HXgjc+KkxfPfhUfJmt9EyoeMQqZ67yvSQxVCGAIgqyhAAgUcZAgAA/OS1DNm3foic3D3DeFmQ7ald+Yh8drTG+KR4Kqmt6iFnD73ddGNjWw2iCg+nU2WpVSGJSg5VpiQrTPzKjiUPypkTtcbfx6YoQ+rrjsisvuNkfreXpKZXuWzp/UqgM++RUTKrz1iprzuS8bHw4tTREzKr7ziZ9eiLsuHxMuPjkyw1vcrlrcdflll9x8mpoydMDx9lCIDIogwBEHjZUoa4XbzSnqqqqrjnLViwQNq2bSs5OTliWZbk5ORI27ZtGzwu0T7UczZu3Oh4bHl5eVJRUSEiIgUFBed/ozAD23XTqlUrsSxLxo8fn9bzvKqqqoobW/vPmVZRURH32vzeHwCgcbyWIXvWlMiZ/X80XhZke/a+11tOHF5rfFI8lexc/rCc+3hRk42NOkWWPfYyQ10rpKBNvuu23C7C3pTZtbxITh/bYvx99LsMOXfmrMwdWCZLe4yXLX2nhiZV3cfL9O6jMjoWXr0zbIYs6DbG+Jikm8XFL8vcQVNMDx9lCIDIogwBEHjZUoaUlpbGJS8vTyzLanB7bW1t7DlFRUXnv9AWFcmCBQukqqpKKioqYmWCKjAUy7KkoKCgwTbVdnJycuK2LyKyceNGsSxL6uvrRcS9DEl3u25qa2tjz8nLy/MylGlr6jJEva9u+wcABAtlSLBDGeIeVWA4RX+cug5I6aBix+2o+91OsdVUiUoZsmnBGvlj95dkS8m00OWNh180frqnTQvWyOzHRktN31eMj4eXzHx4pNQsWmd0DClDAEQVZQiAwMuWMsTOqXTQlZSUOBYeIiL19fWxQkQvIeyT8Lrx48eLZVlSUlISd3tpaam0atUq4XF52W6y16Wet2DBgpSe1xhNXUYkGi8AQPBQhgQ7lCHOUafIsq/2cLoAuv3C6XrUqbXMXCckPlEpQ14tHil/7jtFtj7xauiyud9UKe/yfEbHI13Tu70o63uXGR+LMI8hZQiAqKIMARB4USxD1OqJgoIC1+cvWLAg7vRWIskn4Z222apVq7jnpFuGuG3XTV5enrRq1Urq6+vFsixp27Ztg8eo8qKioiJ2PDk5OVJUVBRbweLlcYlWhtTX10tpaWnc6chKS0vjtrNx48a4U5ap41enCVPbtZ/2zG1/JSUlsW3l5eU12J96Xm1trbRt29Zxn8r48eNjBZnbYwAAzihDgh3KEOeoU2TZV3s4nRIr0aoPt5UlepnSVIlCGVJfd0Qqil+UrQOmhzYVxS8au3bIqaMn5NWHRxgfg8ZmWtfhRq8dQhkCIKooQwAEXhTLkIqKCtdVIYkkKi1UwVJUVBS7TRUS+qR5umWI03bdLFiwIO5aIWqC336KLb1UUNdHGT9+vOTk5MStYkn3cYnKkFatWsUKkKqqKiktLY0ra2pra2PbVacsU/vKycmJjafadlFRkVRVVcXdpvanVvbk5OTI+PHjY/tzO+68vLzY9ioqKhqcYkyNqzr2BQsWxLaf6unLACDKKEOCHcoQ5yRa7aGv9FArSJzKEFWcUIY0XRmyffUmmd/jZdn61IzQZkGPscZO87Rnw3Z5s9tLxscgzGMoQhkCILooQwAEXhTLEDURn+5pndxKi40bN8ZWDejbVBPryY4r3e26UeWHWv2gT+LrVAlgX21iL4nSfZxbGeJWPpWUlEheXp7U19fHHmMvF5zeq2TXDFGnCLOPmdtx24sm+z7btm3b4PorGzdulJycnCY5DRkAhB1lSLBDGRKdRKEMqVm0ThZ0GyPbnq4IbSq7jzV23ZBsGD/TYyhCGQIguihDAAQeZUjq3H6zT8V+XY+ioqIGE+1uZUg623XidlospwupqxLAaSJf30a6j3MrQ1RJ44XTKpNkZUhBQYHrxeNzcnJi5Y7b67NvT12HpaSkhFNjAYAHlCHBDmVIdBKFMqR67iqp7DFOtg16PbSp7DHO2ER+Noyf6TEUoQwBEF2UIQACjzIkdWqVRGlpaVwqKiocT5eUk5PTYDWEWxmSznadqNUQ9v0VFRU1mPBPdMHzgoKCBmVBuo9zKidSveaJOj1WaWmpFBQUxK75kU4ZohceXl6f02m31PtmWReum9JUF4wHgLCjDAl2KEOik8iUIY+Pk23PzAxtKh83XIaEfPxMj6EIZQiA6KIMARB4USxDUrlmSH19feyi20qia3vYbdy4Me6UVYmOK53tutEv7u0UfcVIopKjVatWKZUhiR7npQxR1/lQZUNBQYGUlJR4Ok1WpssQZePGjVJaWho31pwmCwCSowwJdihDopPIlCE9x8m2obNCm8qehsuQkI+f6TEUoQwBEF2UIQACL4pliDqlVKIJelWYqIuRi6RXWqhJ81SOq7FliCpeWrVq1WB1SWlpqeTl5cVdjyNRyaFfQ8Pr41I9TdaCBQskJydHNm7cGHuMfV9O1//I9GmyUi1DdOqC76mueAGAKKMMCXYoQ6KT6JQh42X7s7NDm8qe4w2XIeEeP9NjKEIZAiC6KH0EMEoAACAASURBVEMABF4UyxCRC6fKclodUl9fLzk5OZKTkxO3siOd0kIVE6kcV2PLEKdTYenUa1X7cLtwuCqA1HbSfVy6F1AvKiqKjXFBQUHC8iiTF1BXBVeqZUjbtm0djy0vL48yBABSQBkS7FCGRCeRKUN6jZftpXNCm8pehsuQkI+f6TEUoQwBEF2UIQACL6pliP6YoqIiWbBgQex6FaoIsV8sO9XSQq08cbrYth9liNNF0p2ORz1GTfar115VVSWlpaUNVjqk+zi3MkTkfDmkrqGitqMXE6rQKS0tlaqqKlmwYIHrNUNycnKkVatWUlVVJfX19Y7X+FD7U9tTx62XGqmWIepY27ZtK1VVVVJVVRVbycJpsgAgOcqQYIcyJDqJTBnSe4LsGPZmaFPZe4LZMiTk42d6DEUoQwBEF2UIgMCLchkicn61gNPFsZ0uXJ5qaVFRUSE5OTkpH1djyhC12iHZ81XZoMoIVUSo41HFgb4SJt3HJSpD6uvrpaSkJFZu5OXlxZ2CrL6+PrZSRN1fWloqtbW1YlmWlJSUxL1mvSRx25/T9hIdd6Lb7dcKadWqFUUIAKSIMiTYoQy5kLyWuVJRPtTxvtqaeef//0HlZOPvmddEpgzpM1F2jPhjaFPZZ6LZMiTk42d6DEUoQwBEF2UIgMDL1jIE7lK5JkY6jwMAIBHKkGCHMuRCEpUh2ZDIlCF9J8mOkXNDm8q+k8yWISEfP9NjKEIZAiC6KEMABB5lSPRQhgAAmhJlSLBDGXIhlCFZUob0myQ7XpwX2lT2M1yGhHz8TI+hCGUIgOiiDAEQeJQh0UMZAgBoSpQhwQ5lyIWkc5osy7Kkonxo7BSalmVJbc282OPtp9Sqqpx8/lSpp6qlqFNh3OPVtgva5Pv6XkelDFlUMll2jn4rtFlUMtloGRL28TM9hiKUIQCiizIEQOBRhkQPZQgAoClRhgQ7lCEXkm4ZktcyN3Z/UafCuJ8TlSFyqloK2uTHHq//2c9Epgx5YrLsHPN2aLPoCcNlSMjHz/QYilCGAIguyhAAgUcZAgAA/EQZEuxQhlyIl5Uh6n572ZGsDNFXgzTVhdkjU4b0L5OdY9/xFH2lj56Kx4dJxePDxLIs2Tn2HVk2qFwsy5Jlg8o978sti/qXmS1DXMYvk2Nj30Y646PvK4hjKEIZAiC6KEMABB5lCAAA8BNlSLBDGXIh6ZYhicqOZPfLqWopHVQslmVJ6aDiJnmvo1KGLB5QLrvGv+splmXJ6z2HO973es/hYlmW7Br/rix/ZopYliXLn5nieV9uWTyg3GgZ4jZ+mRqba6+8Snrf+/vYz73v/X3sualE31cQx1CEMgRAdFGGAAg8yhAAAOAnypBghzLkQpq6DFGrQvy+VohKdMqQKbJrwkJPsSxLXu81wvU+y7Lk2iuvkuVDzk/49773wdjtve990PN+9SweMMVwGeI8fpkYG3Xf8iFTGjz/xU795Jbr/1le7NTP8bHqfn1fQRxDEcoQANFFGQIg8ChDAACAnyhDgh3KkAvJdBmib0tdbN3+s/6/fr/XkSlDnpwiuyZVeoplWfJ6nxGO973eZ8T5FQmTKmX50FfEsixp/9M7ZdekSnmxc7/YfY3N4icNlyEu45epsbnl+lbny4/O/Rpsp/e/Pxj3vGuvvCr2uPY/vVN6//uDcfsK4hiKUIYAiC7KEACBRxkCAAD8RBkS7FCGXEgmy5C8lrlS1Kkw7md7WaLuL+pU2GDViB+JTBny1BSpLVvkKU7XxLj2W1dLbdkimdn3BbEsS2rLFsmK56aKZVmy4rmpjj83JoufMlyGuIxfJsdmVJeSuO2M6lIS247aZvvb7pJRXUqk/W13SW3ZIrn2W1fLiuemxu0riGMoQhkCILooQwAEHmUIAADwE2VIsEMZciGqsLCndFBx2mWIenzsItPayhB7MaK2l9cy19f3OjJlyMBXpLZ8sadYliUz+410vG9mv5HnJ+HLF8uK0mnnJ/hLpzn+3JgsHviK2TLEZfz8Ghv1XLVt9dhrv3W11JYvPl+CaD/r+wriGIpQhgCILsoQAIFHGQIAAPxEGRLsUIZEJ5EpQ56eKrWvLPUUy7JkZskox/tmlow6Pwn/ylJZMWz6+Un7YdMdf25MFj891WwZ4jJ+mRibUUX95dbv/7DB86/91tUyqqi/1L6yVNrffnfc4279/g9lVFF/aX/73Q32FcQxFKEMARBdlCEAAo8yBAAA+IkyJNihDIlOolSG7J62zFMsy5JZ/Uc53jer//lJ+N3TlsmK4TPOT/APn+H4c2MShDLEz7GxLEtGde0fe+6orv3j7h/V9XwR0qdtZ9k9bZn0adtZrv3W1bF96/sK4hiKUIYAiC7KECDEnJbIE0IIiXYApI8yJNihDIlOIlOGDJ4mu6cv9xS3//6PenhA3P0rXngt9r+7py9v8HNjsnjwNLNliMv4ZXJs7NvQ71OPnzVgtOyevlxmDRgtlmU5HksQx1CEMgRAdPGNGQgxy7LkzJkzWZ/i4mJ59tlnjR8HIYQEPZQhgDeUIcEOZUh0Ep0y5FXZPWNFaLN48KuGy5Bwj5/pMRShDAEQXXxjBkKMMoQQQogeyhDAG8qQYIcyJDqJTBnyzKuyu2JlaLP4GcNlSMjHz/QYilCGAIguvjEDIUYZQgghRA9lCOANZUiwQxkSnUSlDFky5FXZM3NVaLNkiNkyJOzjZ3oMRShDAEQX35iBEKMMIYQQoocyBPCGMiTYoQyJTiJThgydIXtmrw5tlgydYbYMCfn4mR5DEcoQANHFN2YgxChDCCGE6KEMAbwxXYYUtMl3vfBv6aDiuMdWVU5u8Ji8lrlxj6mtmdfgttJBxQ2eV1szr8GxFHUqdN1uKvf7kWwoQ2pr5ollWVLUqdDxNar3Z8U7E8SyLKmqnJxwTCrKh2ZkbNVxue3PsiwpaJPvuH/LstLaVyrHHJUyZOmzM2TvG++FNkufNVuGhH38TI+hCGUIgOjiGzMQYpQhhBBC9FCGAN4EoQyxlx568aFPIleUD01aQpQOKo7bXl7L3AYT2moyW58EL+pUGLftgjb5cc9Ldj9lSOKVIapIcvsMuBUl9uS1zHX8vHhJKmWI/TOof35S3U+qxxypMuTNNaFNIMqQAIxDWMdQhDIEQHTxjRkIMcoQQggheihDAG+CWoaoCXS9cCgdVJy0gChokx+b3LY/375tVW44TYqrMqa2Zl7S+ylDkpchagztxYLb7UEpQ/Ja5jYoPihDvKueu0qWlr4me+euDW2Wlr5mtgwJ+fiZHkMRyhAA0cU3ZiDEKEMIIYTooQwBvAlTGZLosfoEtv7nRJPsqshItuIk2f1q1YPanppkz8TKkWwpQ9T757ZKx6mcUKfWcjqFmtqOW0ll/1mP+kykUoao917/3DmVIao0sZ9CTb892echOmVIheyd/35os7S0wnAZEu7xMz2GIpQhAKKLb8xAiFGGEEII0UMZAngT1DLE6TRZeS1z4yaX7RPSVZWTYxPOaqI7lZUbasWJmuS2bzvZ/ep1qElw/c+UIQ2LD/09KepUGDtFllMZYh9HezGRqAxxWnWin64r1TLEftz2MiSvZW7cab5KBxU3KERYGXJe9dxVsvT5Cql7a11os/R5w2VIyMfP9BiKUIYAiC6+MQMhRhlCCCFED2UI4E0QyhC3C6jrk9hq4lqfVLZfx0O/Xkg6p7FSE+T6hLZeaCS7Xz8+9XqSXQQ8imWIUzGQ1zLXdaWG/f1OtwxJVMikU4ao91sVbfo23PanP5cy5ILquatk6bCZUregOrRZOmym2TIk5ONnegxFKEMARBffmIEQowwhhBCihzIE8CYIZYg+Uawml1O9LoQ+mV3QJr/BqapSLUOcVnKobSe7Xy9j0jn2KJYhaoz090jd51SG2E9z5rUMsRdt6ZYh+ioTvQxRr8cp6jgpQy6onrtKlg6fKXXvfhDaLB1uuAwJ+fiZHkMRyhAA0cU3ZiDEKEMIIYTooQwBvAlaGSKnLvzmfSoX1VYrC2pr5jUoLJJtQ02Eu12YXW072f36a8nUtUKytQzR35fSQcVxq238KEPsxYTTabRSKUNU8aHec70MSXZKNMqQC6rnrpKlI2bKvsoNoc3SEYbLkJCPn+kxFKEMARBdfGMGQowyhBBCiB7KEMCbIJYherHgNsltn8yuKB8aN7GuJqrdigl9hUJV5eQGE9r6tpPdL6fiC5xUi5yoliFFnQpjp51yOhVaumWI/hi9qHC68L3X02Tpt6nr1uify0QrkChDLjg/mT9L9i36c2izdMQsw2VIuMfP9BiKUIYAiC6+MQMhRhlCCCFED2UI4E1QyxA1Ua0XHPYLVevXcSjqVOhYQKiLrjsVIfZVHYmuCZLsfv1Y9Yt0U4Y0jCoQEpVbqZYh9s+EXlTYL3yutq9u81KGqG3aL6Cul27q9antUoZcUD13lSwdOVv2LdkY2iwdOdtsGRLy8TM9hiKUIQCii2/MQIhRhhBCCNFDGQJ4E9QyRC8t7CsBVPQJ6LyWua6/na/KCT1Oj9Uv5u506iO3+/UJeP04k50+KapliBpL+0qeVMoQ9ZlQY6sXHPrKHLf3Xr/2h5cyRP8c2EsafT9O15JJ9nmIShmybORs2b+sJrRZZrgMCfv4mR5DEcoQANHFN2YgxChDCCGE6KEMAbwxXYaQaJYhpGEiU4aMmiP7V2wObZaNmmO2DAn5+JkeQxHKEADRxTdmIMQoQwghhOihDAG8oQwJdihDopPolCFvyP5VH4Y2y0a9YbgMCff4mR5DEcoQANHFN2YgxChDCCGE6KEMAbyhDAl2KEOik6iUIcvH/FEOVH0U2iwfbW4iv2bROln8wkzjY9DYLH5hptQsWmdkDEUoQwBEF9+YgRCjDCGEEKKHMgTwhjIk2KEMiU6iUIbs2bBd3hoyVQ68tyW0mf/MVNmzYXvGxiQdB7fulTeenGx8DMI8hiKUIQCii2/MQIhRhhBCCNFDGQJ4QxkS7FCGRCdRKEPOnTkr5UXD5MDaraHN9MdGyamjJzI2JlEbvwNrt8r07ubGUIQyBEB08Y0ZCDHKEEIIIXooQwBvKEOCHcqQ6CQKZYiIyOwBk+SDmcvl4PvbQ5cPZi6X2f0nZnQ80jVnwCR5f9oi42PhNasnvy3zhkw1OoaUIQCiim/MQIhRhhBCCNFDGQJ4QxkS7FCGRCdRKUNOHT0h5UXDZNfSP8vBdTtCk71VH0l50TA5uHVvRscjKuN3cN0O2bX0zzK9+2jjY0gZAiCq+MYMhBhlCCGEED2UIYA3lCHBDmVItRS0yRfLshqkqFNh0ufW1swTy7KkqnKy8fcyWaJShoiIvDdjkbzeZ6zsWr5RDlbvDHz2vrdF5g+ZJu/NWJTxsfBiz4bt8nrfcaEZv4PVO2XrwvXy1tBXZf0fV5oePsoQAJHFN2YgxChDCCGE6KEMAbyhDAl2KEPOlyGlg4ob3J7XMlcK2uQbf48ylSiVISIiNYvWyYSOQ+T9GYulbu1WObRhV+BSt3arvPfKuzK9+2jZtPB9OXfmrC9j4cX21ZtkQschsnzcPNm1YpPxsXLLrhWbZOWEeTK9x/kxDALKEABRxTdmIMQoQwghhOihDAG8oQwJdihD3MsQOVUtlmVJRflQ4+9TJhK1MkREpL7uiLz74kyZ0nW4TCkaJm8OLMtIZg+Y1OhtzOw3XqZ0HS7vvjhT6uuO+DYGjXHuzFlZPmm+zHj8JZnQcUjGxm/mE+MzsJ1ymVI0TKb3GC3vvjjT6AXT7ShDAEQV35iBEKMMIYQQoocyBPCGMiTYoQxJXIaUDiqOWx2iTp+lTqW14p0JsdNkFbTJb3BqrdJBxZLXMjf2c17L3Nhz9dudtl1bMy+jrzOKZYju3JmzcnDr3kZn2dxK6dv18UZvJ6gFSCKZGL/t6z+UDne3zci2grSSRkcZAiCq+MYMhBhlCCGEED2UIYA3lCHBDmVI4jKkonxoXGlhLzH0a4ZUlA89/98K7fl5LXNj285rmRtXltiLEqeCJJOJehmSKT//+c/lS1/6ktTV1Zk+lFDq2bOnXHLJJbJkyRLTh+IbyhAAUcU3ZiDEKEMIIYTooQwBvKEMCXYoQ5KXIXrBYVlW3GPtF1DX/1xVOTm2wkP92b59/TRc9m1nOpQhjbdu3Tq5/PLL5ZJLLpGOHTuaPpzQOX78uLRo0UIsy5LbbrvN9OH4hjIEQFTxjRkIMcoQQggheihDAG8oQ4IdypD0V4bo1xCxlyH6too6FcZOsVU6qDh2+it71OP9vj4JZUjj3XXXXXLppZeKZVly0UUXsTokTT179pTLL79cLMuSyy67LGtXh1CGAIgqvjEDIUYZQgghRA9lCOANZUiwQxmSuAzRCw05lbwM0csT/bH2U2I5hTIk2NSqEFVisTokPfqqEJVsXR1CGQIgqvjGDIQYZQghhBA9lCGAN5QhwQ5lSOIyxF5QJCtD1GPUShB1m37KLLfjoAwJNn1ViAqrQ1KnrwpRydbVIZQhAKKKb8xAiFGGEEII0UMZAnjTuDLkTeNlQbZn73u9KENcypC8lrlxq0LkVGplSFGnQrEsK+5i6U7bUwWJfr0RypBgWrdunXz1q1+VSy65RJo1ayZf//rX5ctf/rI0b96c1SEpOH78uDRv3lwuueQSad68uTRv3ly+8Y1vZO3qEMoQAFHFN2YgxChDCCGE6KEMAbzxWobs++B5OVE7zXhZkO0J4gS5W3av7i2fH3BfWeE1BW3yHa/lYS8z5FRqZYi66Lp+m0pey9y4fdhXlPhZhmxf/Dv5/FSd8fcxjGXIvffeKxdddJF0795dpk+fLnfddZe89tpr0rJlS7Esi9UhSfTv318uuugiadeunSxatEi++93vSmVlpeTn50vz5s2zbnUIZQiAqOIbMxBilCGEEEL0UIYA3ngtQw5tniD1W8caLwuyPdsqO8jZ0weNT4qnkrr1Q+Xk7hnGxyyM+euJP8nWhb81/h6GsQxZt26d9OvXT44ePSoiIvPnz5e77rordv9rr70mPXv2NHV4gXf8+HHp3LmzbNu2TUREdu7cKd/97ndj91dWVkqXLl1MHZ4vKEMARBXfmIEQowwhhBCihzIE8MZrGVK/5x3Z//4A45PI2Zyzh96WXSseNT4hnmoOf1Qmn2weaXzcwpgzB+ZK7arHjL+HYSxDVAmi2MsQJPbZZ5/F/WwvQ7IRZQiAqOIbMxBilCGEEEL0UIYA3ngtQ85+tl+2vvtb+euJ941PJGdrPvlwlBzaPMH4hHiqOXlkndSudL7QOUmcj2tekMMflRt/D8NYhthRhjQOZQhlCIDsxTdmIMQoQwghhOihDAG88VqGnDt7TOrWDZbj2yYan0jO1uxc1kVOHP6T8QnxdLJjWRc5s/+PxscubNm1/CE5+XG18fePMgSUIZQhALIX35iBEKMMIYQQoocyBPCmMWXIyY+rZceSB+WvJ1kdkunUbxkr+6qfNT4Znm6O1s6VurX9jI9fmFK/dazsWz/U+HtHGQIRyhDKEADZjG/MQIhRhhBCCNFDGQJ405gy5NzZY7J/wwtyeMOzxieUsymfH3xLtr77G/ns6Cbjk+FeUlvVQ45vn2R8HMOQLw6/K9sqO8ipoxuNv2+UIRChDKEMAZDN+MYMhBhlCCGEED2UIYA3jS1Dzp09Jnve6yP1W8Yan1jOhpz7eLHsWl4k9bvnG58I95rPjtbItsoOcrputvHxDHL+51iV1K58VI7uesP4e0YZAoUyhDIEQPbiGzMQYpQhhBBC9FCGAN5kogw5fXy77FpZLB/XvGB8gjnM+fzgW7JreZEc3jLF+CR4Y3N831LZ8k5bOVE7zfi4BjFfHFkou1d1k0ObJxh/ryhDoKMMoQwBkL34xgyEGGUIIYQQPZQhgDeZKEPOnT0mZz/bL3XvPy37/lQinx+YZ3yyOWyp3zJWtr77m1CvCLHn5JH3Zeeyh+TIxuflf46tMj7GQcnx7ZNk26L75ZOds42/R8lCGRI9lCGUIQCyF9+YgRCjDCGEEKKHMgTwJlNliMonu96QHUs6yYH1T8uJ2mnyl+PvGZ98DmrOHnpbPvlwtOxc1kX2VT8b2muEJMrnJ/fKwZrxsm1hezmyaZic3v+m8XE3kS+OLJT6LS9L7cpHpe79gXLyyDrj700qoQyJHsqQxocyBEBQ8Y0ZCDHKEEIIIXooQwBvMl2GnDt7TL74/BM5WjtP6tYNki3v/kZ2LHlQdq/qJnvf6208O1d2N3wMvWTX8iLZVtlBdq14RA59OFFOHP6T8Ulvv/NZ/YdyZOursruqp2xd2E52Lusie1Y/3qRjv2d1zyZ/v3eteFi2Lbpfdi7rIgc3vSSfHlhl/L1IJ5Qh0UMZ0vhQhgAIKr4xAyFGGUIIIUQPZQjgjR9liD1nTtTKqU82yInDa43mk70rpcv9Pzd+HKePbZGzpw8an+g2lS/OHJbTx7fJycPvN9mYVy2aLCOGdG3y9/qz+g/l7Gf7jY+514S1DPnmN78pt99+e+Dyox/9SHJycowfR7JjpAxpXChDAAQV35iBEKMMIYQQoocyBPCmKcqQoGTgUyViWZbMnzvT+LGQps1dd/5KWrRoIQf37zB+LGFKGMuQJUuWBDbPPvusXHzxxcaPI5VkM8oQAFHFN2YgxChDCCGE6KEMAbyJShny6fEDcumlXxbLsuT221sbPx7SdFmy+C2xLEssy5LevR4zfjxhShjLkCCprKyM+/ndd9+VFi1axN22bt06OXjwYFMeVuRRhgCIKr4xAyFGGUIIIUQPZQjgTVTKELUqpHnz5qwOiVjuuvNXsTKE1SHphTKk8b761a/KDTfcICLxZci6devkBz/4gfzTP/2TycOLJMoQAFHFN2YgxChDCCGE6KEMAbyJQhly4vgBycn5hliWJd/85hWsDolQ1KqQZs2ayTe+8XVWh6QZypDGe+CBB8SyLLnooovklltukYsvvlhuuOGGWEG3du1a04cYOZQhAKKKb8xAiFGGEEII0UMZAngThTJErQq55uqrxLIsueyrX2V1SESiVoVcccX/YXWIh1CGZEazZs3Esiz50pe+FPscWpYl119/velDiyTKEABRxTdmIMSytQyZPHmyHD16NPazvQypq6uT6dOnGz9OQggJWihDAG+yvQzRV4X84udtxLIsueeeO1gdEoGoVSFf/vKX5e//Pi/2nluWJb1YHZJSKEMyQ60OsYdVIWZQhgCIKr4xAyGWrWXI+vXr5etf/7qUlJRIfX19rAypq6uT+++/X1q0aCF1dXXGj5MQQoIWyhDAm2wvQ9SqkJ/97Dbp+MB9YlmWvPTS8NhKgXmsDsna3HXX+VUhfXr3kP/7f/8/sSxLXikfz+qQNEIZkjlqdQirQsyjDAEQVXxjBkIsW8uQM2fOyC9/+Utp0aKFfOUrX5H8/Hz5l3/5F2nWrJl8+ctflvvvv9/48RFCSBBDGQJ4k81liL4q5K35s2NlyPhxL8qgp/uzOiSLs1RbFXL44M5YGbLpz2vlnrvPrwzq1ZPVIclCGZI59tUhrAoxhzIEQFTxjRkIsWwuQ9avXy8tWrQ4f07ryy6Tyy+/PHbhR1aFEEKIcyhDAG+yuQz57ORhadasmfyszW1y7uyxuDLk1IlDcsUV/0euueZq48dJMp/XZpT/76qQ7nLu7LG4MmTZ0gViWZb85Cc/Mn6cQQ9lSGap1SGsCjGLMgRAVPGNGQixbC5Dzpw5I23bto37zaEWLVrII488Yvy4CCEkqKEMAbzJ5jLk3Nljsm/v1tif9TLE9HER/7Pxz2tif9bLkHNnj8npU0eMH18YQhmSWWp1CKtCzKIMARBVfGMGQizbyxB9dQirQgghJHkoQwBvsr0M0UMZEt3YyxCSWihDMu/GG280fQiRRxkCIKr4xgyEWLaXIWfOXFgdwqoQQghJHsoQwBvKEBKFUIZ4i59lSO26LfLejEUyb+g0mTdkamTy9O97Gz8GE1lTsVhq123x5bOULsoQAFHFN2YgxKJQhqxfv16aN2/OqhBCCEkhlCGAN5QhJAqhDPEWv8qQZRPnycx+46Wq7B3ZPH8NyfLUzH1PVk16W2b2HSdLJ8zN+OcpXZQhAKKKb8xAiEWhDDlz5vzqEFaFEEJI8lCGAN5QhpAohDLEW/woQ96bUSmVL8yUg+t2kAjm3WEV8t6Myox+ptJFGQIgqvjGDISYn2XIe2vWytiXx0q7du3l9p/9Qm7Kv8VYbviHH8g/tfqR0WO4Kf8Webx7N3l+2AipXLTElzHfVLNZpk2dKj26d5d27doZf7167r7n36RH9+4ydtwEqd29u8kmdhkT59TUbJaXX35ZuhV3k1/9653Gx0LPr/71TulW3E1eHjteamo2N+m4VMycJYMGDZYOHe4zPg72dOhwnwwaPFQqZs7ydQwoQwBvKENIFEIZ4i2ZLkOOHzwq07uPkrpVH8rBtdtIBFO36kN59bFRcvzg0Yx9rtJFGQIgqvjGDISYH2XIxx9/Ij26d5eHHviNTBr8sGyf+5ycqnpJpHpC5LOivL9UDO8u7f/z36Vd+w4ZnQB/8405cs/dd8uIJx6SFeX9Zfvc54y/Xj2HFo2QFeX9ZdLgh+Wm/Ftk6qszfJ/YZkycU15eLvk/aS3jBj0iy8v6y+FFLxgfCz2HF70gy8v6y7iBXSX/J62lfMpU38dk84cfSlFRkXTvcp/MHvm4bJ4zRP77/XHGx0Llv98fJ5vnDJHZIx+X7l1+J0VFRbL5ww99GQvKEMAbyhAShVCGeEumy5AdazbL20OmyYHVH5EI561npsqONZsz9rlKF2UIgKjiGzMQYpkuQzbVbJa7775HKkb0pABJkorh3eWm/FvkvTVrGz3uPXo8Lg890C5wk/1u2T73OXnogd9I5y4P+Ta5zZg455FHi6W48/2yd8Ew4685lexdMEyK/9BBfmqYBQAAIABJREFUHnm02LcxqVy0WG7+8S1S8UJP46831VQM7y43//gWqVy0mDIECAjKEBKFUIZ4S6bLkOq5q2TZqDmyf+VmEuEsGzVHqueuytjnKl2UIQCiim/MQIhlsgz5+ONPpF27drKivL/xicKw5IOKQXL7zwoaNe7Tpk6Vhx5oF8ry6aHftfVlNQRj4pzysjIp7ny/8dfoJd06tfNlhcixY8fknnt+LateGWD8NaabVa8MkHvu+bUcO3aMMgQIAMoQEoVQhniLL2XIyNmyf9kmEuEsGzmbMgQADOAbMxBimSxDnn9+mIx44iHjE4Rhy4gnHpIePR73NOa1u3fL3XffE5rVD/acqnpJbsq/JaOnC2NMnLOpZrPk/6R1aFaE2LN3wTDJ/0nrjF9DZPDgZ2R4vy7GX5/XDO/XRQYPGkQZAgQAZQiJQihDvMWPMmTpC7Nk3+I/kwhn6QuzKEMAwAC+MQMhlsky5O6775FDi0YYnxwMW9Tkt5cxn/rqDBnRv6vx19CYTBr8sIwdNyFjn0PGxDkvjx0v4wZ3M/7aGpNxA7vKy2PHZ2xMTp06JTf/+Fb5Ys1Y46/Na75YM1Zu/vGtcurUKcoQwDDKEBKFUIZ4iy9lyIiZsm/hB43K6inzxbIsGdNvaNztTre9MaJMLMuSfQs/kOuuyhXLshrkuqtyY48f029o3H39HixusH/789M5PqesnjI/9pj77iyMu++NEWWO23Y6drd93HdnYUrH3/qf8+Nerxo7/XWM6Te0wT7TzdIRMylDAMAAvjEDIZapMmRTzWZp37bQ+MRgWNO+baFs8vAb7z26dw/9aclWlPeXHt27Z2wilzFxTrfibrK8LNzjsrysv3Qr7paxMan+YIN0+E34/93q8JtCqf5gA2UIYBhlCIlCKEO8xZcyZNjrUrdgfaPSr+Oj0voH+XLfHYVxt1uWJS/1GRJ325znJ4llWXG3VZXNFcuypKpsbtztL/UZ0uB2y7Li9nPdVbnSr+Ojccdi3346x3ffHYXS+gf5sf2rPzttW72WOc9PinvMdVflxu1Dv18ds9pvouPv1/HRuGN2eh333VEY93wvWTrsdcoQADCAb8xAiGWqDHnjj3Pl6R6djE8KhjUjnnjI03Ui7r7n30K/GudU1Uty+89+kbGJXMbEOb/61zvl8KIXjL+2xuTwohfkV/96R8bG5LXXZ8ozPf9g/HU1Ns/0fFBee30mZQhgGGUIiUIoQ7zFlzKktELq5v+pUbnu29dI1cQ3zk/ia7dbliUv9Rocd9uc5yY0eJx6btXENxo8f85zE1wfm+h5+n4be3xux3Tdt6+Rfg887Dge6jFOr+G+X90r/R54OOnxz3luglz37Wtit7f+wY9cb2vM+7e0tIIyBAAM4BszEGKZKkPGjjt/ah/Tk4JhjdfTIt2Uf4vxY89EvJ4mjDFhXPh3K/OnVaMMAbyhDCFRCGWIt/hShjw7Q/a+ucZzVo2bI7f+482y98010uGX98pLPQbF7rMsK+7nvW+ukdlDxollWQ22YVmWrBo3J+HjVK779jWx7d76jzc77sfr8XX45b2xx9ujH5M65tlDxiUcH6fH6LclO/7rvn1NbFyu+/Y1DW5zG6N0svTZGZQhAGAA35iBEKMMCUYoQyhD/BwTxiW7/92iDAGCgTKERCGUId7iRxmyZOgM2TN7tef07VAkfTsUyZ7Zq2X0YwOlwy9+HbvPsiwZ/djAuMfPHjxWLMuKu23lmFliWZasHDMr4eNUbv3Hm2P7VPvVr7mh7zPZ8TnF7bValhXbltMxuz3HHv3Ykx1/h1/8WkY/NlBmDx4bO/YOv/i19O1QJLMHj5Vb//HmRr1/e2avliVDKUMAwAS+MQMhRhkSjFCGUIb4OSaMS3b/u0UZAgQDZQiJQihDvMWXMmTIq7Ln9VWec+s/3NSwTPjf+677m2tkdPFTcY+fPXBM3GP2vL5KVo5+/XyxMPr1hI9LtF3782YPHJP0+CzLim1HHYPbdi3Lkr7tHmpwm9qPW1J5TKLjH138lHT4+b9J33YPxfavbhtd/FSDY/KSJUNepQwBAAP4xgyEmJ9liP3/vKYzuVc7738vuje5l1RN7pX0+erxtfOGpLV9lbzcKzMyKVmQf71YliXtf3Vz7Pj9nMxkgtv/MbF/tpx+S6yosHWgx4TPSubKEMuypGJo/PWR7P9GpfIZyeTniDIECAbKEBKFUIZ4ix9lyOLBr8ruGSs8ZcXI18SyLFkx8rXYbdf+zdUy6pEnG/xZZdQjT8q1f3N10u3snrFCLMtq8Hz9saMeeVJuvfGHDY5L7TfZ8dm3P+qRJxs8Xm3Dfhy7Z6yQW2/8ofT5bRfH2/V9zHryJcfxS3b8av/X/s3VcuuNP4xtR93W/mf3uG47nSweTBkCACbwjRkIMb/KkLzcK6W0+N7Yz6XF96ZdiLhNNKYyYZ3K9vSiorT43owUIl5fI2VIuMoQe8mVl3tlgwnyII0Jn5WmL0Psj8nLvTKu7Mjk54gyBAiGbC1Dxrw0osFtbmXI0Y/3yrSpk4wfM2l89tVtlTfnzGhwu1sZsmnjWlnw1hzjxx3U+FKGPD1Vdk9b5il92naWW7//w7jb2re5W9q3uTt2v2VZcfdf+62rpU/bznG3rRg+43wJMXxG3O2juvZvcLtlWbHtq59Hde3v+Jxkx2d/7u5py+TW7/8w9hx1XLP6j3J8/bP6j2pwf5+2neXab10dd3xuz092/Pox6dtU42h/bV6z+OmplCEAYADfmIEQ86MMcSsm1ARhQf71sQk/+2PV/frKEKfVG/YVJ+rxqnRRf3aaOLQXNfrt+uSkvg91u9pPUWHrBvvRHz/z2T/EPU9/HeoY9fGhDAl3GVJU2Nr18xaEMeGzYr4MUY/x43NEGQIEQ7aWIa/NKJe//25eXCliL0OOfrxX+j/RWy677DLZuuUD48dMMpPHezwqt976k7hSxF6GbNq4Vn7f8T654Yb/3/jxBjm+lCEDX5HaKYs95dpvXS19/qNT3G2jHio5//9V/vfn9rfdFff9pv1tdzXYzornp50vAJ6f1uC+mSUj455v31/tlMUNVsmq7SQ7PsuyZNRDJY7H0uc/OjU4dhX9Ofbju/ZbVzc4tpklIxOOo9vxq/T5j05y6w2tkt7mNYsHvkIZAgAG8I0ZCDG/Voao00U5/ZZzafG9sd+QrhjaKe63odVkYKLTZOmPV9vSSwq1XadVGvp2E00u6oWJ2lbtvCFJ96O2bd+PPhaqSKEM8WeC20QZkspnyuSY8FkxX4bYPyeZ/BxRhgDBkK1lyLmzx+Smm1qJZVly5ZXflDEvjYiVIS+OfE76P9FbLr74YrEsSx7q8qDxYyWZy769W6VZs2ZiWZb80z/eKG/OmRErQ+a+WSG/73hfbBJ40sQxxo83yPGlDHlqitROriQRzuKnplCGAIABfGMGQsyvMkSqLxQFKmpysGpyr9gqj6LC1lIxtFOsXMjLvTKudLCXIU6nzNIfryas3VanpHI6LafHqAIm2X6cyhD7MTttnzIkXGWIPZleFZLpMeGzEowyRC9yM/k5ogwBgiGby5DXZpTH/Xv1ta99TSzLkksuuSTudlaFZF969Hg07j3+yle+0uC/Xzk53zB+nEGPL2XIgHLZNeFdEuEsHlBOGQIABvCNGQgxP8sQp8lC/beia+cNiZUiqgRRP6dThjhNWCcqPZL99rXTPgryr49bsZJOGaJWv9iPgTLEnwluEytDgj4mfFYyV4Y4XdcjUytDvIYyBAiGbC5Dzp29sDrELawKyc7oq0PcwqqQ5PGlDOlfJrvGLiARzuL+ZZQhAGAA35iBEPOjDFHX/Ug0iahWhKjHqeuIqBUifpYhqthwut1p9Yd+7KwMCf4EN2UIn5WmLkPshWeqq0coQ4Dsku1liH11iD2sCsne2FeH6OFaIanFjzJkUclk2fnSWyTCWVQymTIEAAzgGzMQYn6tDLFPBurX3VA/66VEafG9cRcwT1Qm6JOI6nnplCH2VSr6dvQJz0TXDEmnDLGPh+lrhqhjc/rN9WyY4KYMSX9c3CY49Nfp9rlxep4qNe1//91OB+VUMDTFuHgpQ0qL721QyOr/Xqgxsb8ep8dQhgDZJdvLkHNn3VeHsCoku5NodQirQlKLH2VIZd9JsmPkPBLhVPadRBkCAAbwjRkIMT9Pk2X/sqRP/tvLArfVE3qZoO5X9zndlkoZou9PxX4aK/vx20uadMsQfX+my5DS4nulIP/6BhPWJkMZ4u+YpFKGJHtNbp8bp+fq5Ya9CFXP0bcTpjJEqi8Umm7lj9Nkkb0AogwBsk8UyhC31SGsCsn+OK0OYVVI6vGlDOkzQXYMf5NEOJV9JlCGAIABfGMGQszPMoQ4x+kaIk1ZhugradRt6mf1W+/6b7Ynuk+qJ8Td7nXFSZDLEFMJWhni9Llxe25RYevY5L/T/faCKWxlSNBCGQIEQxTKkHNnG64OYVVINOK0OoRVIanHlzKk13jZXjqHRDiVvcZThgCAAXxjBkKMMsT/2FeyOK1YaaoypHbekNh1WtR1W/RjVPeplSz6qcES3Wd/remOEWWIv2PS2DLE7XPj9lx1m9s1fqQ6vgChDGlcKEOAYIhKGWJfHcKqkOhEXx3CqpD04ksZ0nOcbB86i0Q4lT3HUYYAgAF8YwZCjDIkGGmqMqS0+N64a6E4XbBePVZd0yWV+9xOR5ZqKEP8HZNUyhB79NVLbp8bt+eqxyYqQ/RrBlGGNC6UIUAwRKUMOXf2wuoQVoVEK/rqEFaFpBdfypAe42Tb4NdJhFPZgzIEAEzgGzMQYpQhwUhTlSEF+dc3mLiWaudrrCQqPPSJbPv1VzhNVmYSpJUhbp+bZM9lZUjThDIECIYolSFqdQirQqKXx3s8yqoQD8l0GbLxnbXyTo+xsm3gayTCeafHWNn4ztqMfa7SRRkCIKr4xgyEGGVIMNIUZYhTqaEmoZ1Wf6RyXyr7SCWUIf6OSWPKkESfm2TPVffbPytcMySzoQwBgiFKZci5s8dYFRLR7Nu7lVUhHpLpMuTAR3tk1mOjZeuA6STCmVU8Sg58tCdjn6t0UYYAiCq+MQMhRhkSjDRFGVJafG/sug8qRYWtpaiwdWxyWp3+yOm6IE732S8GzzVDMpeglCGJPjfJnivV50+rZS9T9M+TVFOGNDaUIUAw+FGGnDyyXg5/VCb7NwyXvWv7y541JYHJ9uU9jR+DSt26Z+TApjFSv+dt+fxUnfGJ70zl04NVcmjzeNlXXWp8jIOcunXPyMFNL0v9ngVy9tQ+4++bUzJdhoiIVPQaI6t6jJctJVNJBLOqx3ip6PFSRj9T6aIMARBVfGMGQsxUGeJ0nQF9ctRU1GS+l1M9mZjMTGfiPy/3ytiprVT0iWr1Hqj3Q01wJ7pPqifE3Z5sYtwtTVmGOH32MnHdk0SnhPIS09cMUX8PEn1u1HOTvef2U6nZt5eXe2XK/x4ErQxxOlb9s6DGyv4YdeoxL39f7KEMAYIhk2XIicNrpXZVd6ld+ah8snmknNg1VU7ve0PO7P8jccipPa/J8e0TZf+6p2TrwnZy6MMy45PfjcmxukWyY0kn2bP6canf8rKcrH3V+BgHORfe/ydl67u/lcNbXjH+HjZFGbKvZpdM7vScLCt+Wbb0mUIilGXFL8vkTs/JvppdGf1MpYsyBEBU8Y0ZCDGTZYi9cMjLvdJ4IaJ+C76pj6OprhnilkSnt8rURdITpanLEPtnr6iwdYPVD+kmzGVImBLEMsReatjLEFX22J+Xl3slZQiQRTJVhhz+qEy2L35ATuyaJnKqmqSZ/zm2Sg5UD5Laqh5y4vCfjE+Cp5Ozpw/KgT+/KLUrHpHT++YYH8sw5r/rl8v+dU/J7tW95eTH1cbfUz/LEBGRj2sPyJtPTZayPzwnZZ2ek9nFo0g257HRUvaH5+SNAZPk49qDGf88pYsyBEBU8Y0ZCLEglSH66ZfsE41Ot5cW3xv3W+TqN7CdfvM81ZULeblXNjjVk/pZ35869kT3NcVkJmVIZsoQpyLD6TNjHwv9Z/VY/bRhTp9ftS+1MqApxoQyxN8ypKiwddz77lSGFORfH/scVU3uJQX511OGAFkmE2XI7tW95MD6p+W/61can1QOe07sekW2L/qd1O9+2/hEeCr5/FSd7FjWRY5sGmZ87LIhn+4ok22VHeT4viXG31s/yxDli9Nn5eDWvZHJgS175JXRk4wfh4l8cfqsb5+jdFGGAIgqvjEDIRakMkTdriYH9dPz6Kfl0Scg9YlH9bP9sU7bcZv0V6sDVLmiT3ir+5yup+F0X1NMZjLBnZkyxL4yxO0zk6gMsRcqbp9f9bhkpRlliP/jkqkyRJUb6v12KkNKi++N3a/+TBkCZJfGliGHPyqTA+ufNj6JnE05c2CubFv0Ozlzotb4ZHiy7N8wXD6uecH4mGVTPqubJTuWdpaznx00/v76XYZETbt27cSyLJkxY4bpQ4k0yhAAUcU3ZiDEglaGqAspO/2mvn6RZfsKD7ff3nda1eB2sWZ9srJiaKdYuaK2oe9PTXwmuq8pJjOZ4PZWhjhF3Z/oM5NqGZLo85tqYUYZ4v+4ZLIMcfssqDJEFSZSPSG2SoQyBMgujSlDThxeK9sXd2zUipCCNvmu/43La5lrfGJaT0X5UKkoH9ok+/rkw1Gyb/2zxifDE6V+zzuye1W3Rr1O3n/nHNk0TA78eaTx95gyJLMoQ4KBMgRAVPGNGQixoJUhamLRfsFl++mvUi1DnCal3coKddoi+wS50+S4vQxxuq8pJjOZ4PZWhthX/eifxUSfmXTLEKfPL2VIcD4rmSxDpPrCNYecyhD1WP1/KUOA7NKYMqR2VfdGXyOkoE2+FLTJd7zPsizX+5o6tTXzzv+3t4kmw+VUtexZ3UOO7p5vfELcKWdPH5Ltix+QM/v/yPvv1z5XPGL8dFmUIZlFGRIMlCEAoopvzECIBakMsU8m6+fgTzQBaf/Zy8qQVFYD6PtL5b6mmMxkgrtxZYiarHYrONze71TKELfPL2VIcD4rmS5D1GelqLC1YxmiSjW1QoQyBMguXsuQk0fWS+3KRxs94ZtoMryifOj5//bUzIvkZPjJ2ulS9/7TxosPpxyrq5R9f3qC99/HHN8+SfZvGE4ZkkUoQ4KBMgRAVPGNGQixIJUh+jUW9AlofQJZTRymWobYt+t2zRB9glKlqLC1FBW2jm3Pfo0SvWxxuq8pJjOZ4G58GaImqVO5Zoj9+aXF97quQnL7/FKGBOez4kcZoq8KUp8fVYaoz4v6bFGGANnFaxly+KNy+Xjzi75OhldVTj7/71Xl5LjbE51KqahToRS0yZfSQcXxq2b/9z71s9M+7adsUpPwaiLc6blqwj62mnJQccYmw//y6VrZ8s5/yhdnjhgvP+zZ/8FwOb5jcqNfI++/e/7r6DLZvvgBypAsQhkSDJQhAKKKb8xAiJksQ9xOgeX2OH0CO50yxL4dp8lHexFjnwRXhYd9G4nua4rJTCa4M1OGqPdR/wy4fWbU50I93l6U6IWI0+eXMiQ4nxU/yhCpnuC6MsRe6lKGANnFaxmy/4NhcmLXK75OhjutDLAsS4o6FcZNfusT4mrCW3+MfaJaTW7rE9d5LXPjtqP2rSbinVYG2B+j9pXJCfGdy7rI6ePbjJcf9uxZ84Sc3vcG77/P7/+2he3l7OlDlCEhdPLkyQa3JSpDNmxg8rypUIYAiCq+MQMhZqoMCVOcypVU7muKyUwmuBkTxoV/tyhDgGDwWobsWdtfTu+b4+tkuP238NVv+zs9Tk1Sq8lw+z7sKwgK2uTHJsz/H3vvHh9Vde/vb6t4paFa21NbMHhov+f3K+cc2+pXD6UUtfWSVkFbWlBEqUIUlSBBUJCLRLRCFJUA4Q4aId4AgxdIAkJNAkSicgl3AwTkVgNyMYCI5/P9g65xzZ69J3Pdl5nneb2el2bPzN5rr70yZD7vWXvZ3Y5Jb5tVMbzNZS2Diu76vhJVDN9eOUAO7612Pfww++myh+TEvlKuf5Kv/9al98uXBzYShviQQYMGyYgRI4JCEasw5JNPPpEePXpIeXm5G81MSwhDACBd4RMzgI8hDGlawpDkSxiS3D6hX1L7fYswBMAbxByGLB8S9+LZquBsNfPW/O1+cwHbbrt5poBdwV3fZvUac2HbXAxXP5tv4WS3PVZ3VA2SQ3tXuB5+mN269EH5an8Z1z/J1//TpX3kywMbCEN8yP79+6VZs2by3e9+V+655x45fPhwUBiiQhDDMCQrK8vt5qYVhCEAkK7wiRnAxxCGeEPCEMKQZPYJ/ZLa71uEIQDewAthiLlQ3eaylpbfrlfbrQxX2E5GMVytZ2FnohbaTocwhOtPGJKqPProo4Ex8d3vflf+67/+SwzDkN/85jdB44VZIc5CGAIA6QqfmAF8DGGINyQMIQxJZp/QL6n9vkUYAuANvBiGyJHTtz4yF6itbktkNpHFcP22THbF8ETNACAM4fpbSRjib/bv3y9nnXVW2ODsmmuucbuZaQdhCACkK3xiBvAxhCHekDCEMCSZfUK/pPb7FmEIgDfwahiivpWvL0ZtV7TWi+SxFMMjWTNCFej1b/xbLZad6CJ5uoYhXH/CkFRBnx1iJbNCnIcwBADSFT4xA/gYwhBvSBhCGJLMPqFfUvt9izAEwBt4NQxRhW29sKy+na/PDlDf3leF7FiK4aqgrr9OFcj1ora5GK6OrT+nzWUtbc+HMITrTxiSfqi1Q6yCENYKcQfCEABIV/jEDOBjCEO8IWEIYUgy+4R+Se33LcIQAG/g5TBEFaDN39o3FxTNBfRYiuFqm75f80wBVZy3KprbLfpNGML1JwwBu9khzApxB8IQAEhX+MQM4GMIQ7whYQhhSDL7hH5J7fctwhAAb+B2GILhTfUwBMNLGJIaWM0OYVaIexCGAEC6widmAB+TqDCktGyxDOzTw/WioF8d2f8emTv/raj7vVPnW2VP2XOutz8ej1QUyHW/vyFhhVz6xNqsP9wse8vGun5u8bi3bKxk/eHmhPXJnFdfk1GP9Hb9vOJ11CP3ypxXXyMMAXAZwhBvSxiS3hKGpA7m2SHMCnEPwhAASFf4xAzgYxIVhuzf/0+57nfXu14U9KuPPPA3KS1bHHW/Dx/+hLwz4VHX2x+PHxXnyX29eyWskEufWNvv4VxZOn2o6+cWj0unD5WH+z6YsD6p+ehjubPbX1w/r3i9s+ufpeajjwlDAFyGMMTbEoakt4QhqcP+/fvlzDPPZFaIByAMAYB0hU/MAD4mUWFIY2OjXPf7G+RIRYHrhUG/eaSiQK773fWyf/8/o+7ziYWTZcqoHNfPIR6nPvmgjBmTn7BxSJ9YO2HiJCnMe8j1c4vHwicekAkTJiSsT44cOSJX//q3cmL5RNfPLVZPLJ8oV//6t3LkyBHCEACXIQzxtoQh6S1hSGqhZocwK8RdCEMAIF3hEzOAj0lkGDJ8+BMysv89rhcH/eaUUTkyfNjQmPq8bts2ue531/v2tlB7yp6Tzp06SdXyFQkbh/SJtWvWrpN27TvKjnfzXT/HWNzxbr60a99R1q5dl9B+efLJUfLs4PtcP79YfXbwffLkyCcS2ieEIQCxQRjibQlD0ttUDkOONhyWtWUfyvtTSqTkqZfSwrkjp8vzvUa43g6nXTK5RNaWVcvRhsNJGUvRQhgCAOkKn5gBfEwiw5D9+/8pnTrfKh8V57leIPSLHxXnSffbu8U0K0Q5d/5bcn/Pbq6fSywO7NNDJk6YmNBCLn1i74yZL0lO7ztdP8dY7NfrDpkxY0bC++TAgQPSufNt8sGsYa6fY7R+MGuYdO7cWQ4cOEAYAuABCEO8LWFIepuqYcjGD1bLjPvzpbxgrlTPXizr3l6OKezKV8ql7IXXZcb9+bLxg9UJH0/RQhgCAOkKn5gBfEwiw5DGxkapWr5CrmrXwfdrNjjh24VDpHOnTjGtFWI2+777pftfb/PNbIgjFQXySJ+7JTd3QFxBEH0SvQ/1zZGc3nf6ZobIjnfzJaf3nfJQ35yk9UlpWblc/esOUvxsf9fPN1KLxz4iV/+6g5SWlSe8PwhDAGKDMMTbEoakt6kYhmyr2SRzHhkvtW+vkN2rtmAaWfv2Cpk9oEC21WxK6JiKFsIQAEhX+MQM4GMSHYY0Np6+Hc8d3e+UO/96qxQ/2182v/WM64VDL3ikokA2v/WMLJsxVO7v2U3u691L1iTwlj8vFc2Wq9p1kKlPPigfFed5bv2WIxUF8lFxnkwZlSOdO3WSl196KalFf/rE3hkzX5J27TtK4RMPyNLpQ2Vv2VjX+0L3n0tekH/MHCaFeX2lXfuOSZkRYnZdba306dNH+md3lzeeHyDr3nxKvq4udL0vdDfMe1rmvjBA+t/XQ/rcly3ramuT0heEIQCx4eUwpG5tiRiGEWTxjKeTdrw+vboEjjPhudP39q8oneZqMTydwxCuf+qFIf/7zf/KK7nj5OPXl8lnKzf50uVzy4PGZOZPLg163DxmDcOQu/50e9jnqO0d/+c38viDjwR+njd59unx+ORzgW0Tnnwu5Jh+8uPXl8kruePkf//3fxM2rqKFMAQA0hU+MQP4mGSEIXoheszo0XLHHXfIVe06pL3X/f4GueOO7pLbv7/Mnf9WUorea9auk4mFk+W+3r3kut/f4Po5m88/O/s+GTMmP6EhEH0Sm2vXrpMJEyfJw30flKw//NH1vtDN+sMfpV9OP5kwYULC1whpyuLXXpe8kXly5513ut4PZu+8s4fkPTFCil97Pal9QBgCEBteDUNUYbpubUlIcbxPry4JP15F6TRPFL/NpmsYwvU/baqFIXs21csbj0+Rz5Zv9KXzCl8RwzBkXuErgW2PP/DI6XDiXz+bH/9s+UbJ/MmlMiHvucD/P/7AI0GvNwwj8P93/eldjYxzAAAgAElEQVT2oMc6Xv2boG13/en2oNf70TcenyJ7NtcnbFxFC2EIAKQrfGIG8DHJDEMQEdF/EoYAxIYXw5DiGU+HFMKTXbT2ajE8HcMQrv+3ploYsra0Wsqee00+q1jvSzN/0koe75NruX3ehCL5rGL96TDkX/+vvOvWbvJ4n1xZ/lqpGIYhy18rDXrcMAyZ8ES+zJtQJJk/aRXY3vGq9rbb3O6LeCx9tljWllYnbFxFC2EIAKQrfGIG8DGEIYiIqEsYAhAbXgxDbvxdu7Df/q8onRZUtDbfTunG37ULev7ovBxpc1nLQJFdqYrto/NyQl5vVRw3P0/tL5nF8HQMQ7j+qRuG1Lz1gbz/4puya9k631k1Z+HpoKPgpbDPs3qOvq3j/21/OvwYPsby9Zk/biVVcxYG/t+8zTAM1/siXt9/8U2peeuDhI2raCEMAYB0hU/MAD6GMAQREXUJQwBiw4thSDRrQ6ii9ei8nKBiepvLWoYUsfUiufk55uK3+We1D1VA1wvrhCFcf8KQyKh56wN5//k3ZNeSNb6z6pV3xTAMqXrl3bDPs1ozZEj2w0HPmTB0dNDjE4aODjzWo9NfZcLQ0TLvxVnSo9NfA9uGZD8s816cJR3/769d74t4ff/5NwhDAABcgE/MAD6GMAQREXUJQwBiw2thiPqWf6TF8Bt/1y5kJoB5H+ZCtl7sVtuaKoa3uaxlUMFdHZswhOtPGBI5NW99IEvGvi47yz/xpYZhyNznZ8T9HN25z88Ies34Ic9Ij1v+IoN79ZPBvfoFbRs/5JnANj+7ZOzrhCEAAC7AJ2YAH0MYgoiIuoQhALHh9zDEPCtAL1SrWy2pYrj+eDTFcNUm83oSVvtNtIQh6X39UzIMee412bnoY1/a8Yp2Mvjefpbbxw/+u+xc9PHpYOO5GZavHz/479LxinYh2zMvaRl4feXMtyXzkpbS8Yp2gf2obT1u/ovtvv3kkudeIwwBAHABPjED+BjCEERE1CUMAYgNr4Uh4QrcySiG280E0H+2W1ybNUOSd5ssrn8KhyH5r0n9uzW+9M0xp8fCm2OmBbYN/luOZF7SMvCz+XGzhmFIwaNPB34uePT0OKqYXhLY1vFX7YL2Wf9uzemA5FftXO+DRLgknzAEAMAN+MQM4GMIQxARUZcwBCA2vBiGNLWAtn5rJLtieJvLWiasGG43M4AwxJ0F1NPp+qdkGDKmWOrf/tC3vjl6StB6H5mXtAx63DAMeXP0lLD7MK8pUjF1ftDjg3v2lY6/+p8mt/nVJWOKCUMAAFyAT8wAPoYwBBERdQlDAGLDi2GI+RZGVo+p2yhFs2ZErMVwVVw3F9379OpCGML1JwyJgpq3PpAlo+fIjrdWYBq7ZPQcwhAAABfgEzOAjyEMQUREXcIQgNjwYhiiF5r1b+OrArVe/Fbb9EL1jb9rJ20uaxn4ORHFcPMi3GpWAGEI158wJHJq3vpAlvx9tuyYW4Vp7JK/zyYMAQBwAT4xA/gYwhBERNQlDAGIDa+GIeaCs9JqYW01E0BpnimQiGK4vh8lC6gnLwzh+qduGLL4qVdk++sVmMYufuoVwhAAABfgEzOAjyEMQUREXcIQgNjwchjidUfn5QTNQEiG6RyGeF0nrn9qhiFFsv3VDzCNXfxUEWEIAIAL8IkZwMcQhiAioi5hCEBsEIZEpmEYQYt6m9elSJaEId7QreufimFI+ZNFsm32Mkxjy58kDAEAcAM+MQP4GMIQRETUJQwBiA3CkMg034rJiUK4HCEM8YpuXf+UDENGviTbXn4f09jykS8RhgAAuACfmAF8DGEIIiLqEoYAxAZhiLclDElvUzIMeWKW1M1c7LjLxhQFhVmX/vDHCdnvb//zSjEMQzr/z+/EMAx5bcgLCW2beuy1IS8E/X+s7X1tyAtiGIYr10BZ/sQswhAAABfgEzOAjyEMQUREXcIQgNggDPG2hCHpbUqGISNmSt30Mkd97bGxp0OEx8YGtj3apdfp0CHOfRuGkdS2LXvmpZDHE3E8p6+BbvmImYQhAAAuwCdmAB9DGIKIiLqEIQCxQRjibQlD0tuUDEOGz5RPpyxy1Et/cIkM+vO9lttfHfRc4Gd9dobavvSpmWIYhnTveHPgMbUv/fnjsocEve7VQc8FPd8wDFn6VOi5N9U2dXzz/1u1We0/kjZf+oNLHL8OyvLhhCEAAG7AJ2YAH0MYgoiIuoQhALFBGOJtCUPS25QMQ4bOkE8LFzrm0if/FSAMeDbs8y79wSUy6LZ75NPChfLCvY+dDheenBl4ffff/jHoMfU6tW/zcQzDkBfufUw+LVwo3X/7x8D+om2b/hzz863arL/Gqs2vDng2qP1uWD50BmEIAIAL8IkZwMcQhiAioi5hCEBsEIZ4W8KQ9DYVw5Cyx6fL1gnvOub7I6eLYRjy/kj741o959KLL5Hn73k05DHzz4ZhSHHumMD24twxUpw7RgzDaLIN0bStqWNE2mar1zlt2ePTCUMAAFyAT8wAPoYwBBERdQlDAGLDL2HI6LycoNvBGIYR8pwbf9dObvxdO5EjNVJROk0Mw5CK0mkJb4s6hhMShqT39U/JMGTIVNk6boGjGoYhxQ8/Y/t48cPPnA4ItG0d/v9fyaBOPeX9EVNOBwkjpsjWcQtCflb7VtuLH35Gnu85UC69+EchbVCviaZt+n71/1dtNttUm63O1WnLhkwlDAEAcAE+MQP4GMIQRETUJQwBiA0/hCGGYYQUoFVxXC9268XwZOnEMXQJQ9L7+qdiGFL62FTZ8vxbjtrh//ulDLzlbsvtz981QJYMnSyGYciSoZMDj1168Y8sHzP/bBiGFPf9e2B7cd+/S3Hfv4thGIF9We0/2rZZHePSi39keb7h2mxumxuWPkYYAgDgBnxiBvAxhCGIiKhLGAIQG14PQ8IVn/v06iJtLmuZ0sXwdA9D0v36p2QY8uhk2fLsPEctfvCp0yHCg08Ftg38Yw+59Ps/Cvx86fd/JAP/2EO2PDtPnr8z93R4MLhQlgwuDPz/lmfnhfys9qu2q2MYhiHP35krW56dJ3f8+qag10TTNn2/5mNc+v0fBY6h7ydcm9XznL4GuqWPTiYMAQBwAT4xA/gYwhBERNQlDAGIDS+HIXVrS8Le6qiidJrUrS2RurUlIYVqq9skqW3KPr26hBS6+/TqIn16dQk8x1xs11+vjptM0zkM4fqnaBgyaLJsHjPXcec8MCro+l36/R+FPEd/fM4Do2TzmLmy+LGJYhiGLH5souXP6rlqu3qdfrzb290Y9Jpo2qbv13wMc5vH3tE/4jYbhuHKddg8Zq6UDiIMAQBwAz4xA/gYwhBERNQlDAGIDS+HIcUznrZcG8LOcMVw9XPxjKcDz29zWcuggrgqdo/OywlsMxfNmRniXBjC9U/RMOSRSbL572+klWO7PSyXfv/fXG+HVyx9ZBJhCACAC/CJGcDHEIYgIqIuYQhAbHg5DFHrQiSiGG5VxFbP0WcW6DMBVBucvhWTbjqHIVz/FA1DBhTKplGvpbTlueNCFjYvzx3neru8YumAQsIQAAAX4BMzgI8hDEFERF3CEIDYSJcwxDwrQKlvtyp0u10MJwxJ7+ufkmFI/4myaWQxprGl/ScShgAAuACfmAF8DGEIIiLqEoYAxIaXwxB1m6RI12awK4artSfsVLdFsiuG6wV5whDnwhCuf+qFIZ9Wr5f5uRNk4/DZmMbOz50gn1avT9i4ihbCEABIV/jEDOBjCEMQEVGXMAQgNrwchjS1gLZ63Oqb/VbFcKuZAXbFdK8Uw9M5DOH6p14YcmjfASl6cKxsGFokGzEt3TC0SF5+4Dk5tO9gwsZVtBCGAEC6widmAB9DGIKIiLqEIQCx4eUwRI7USJ9eXWyLz316dbEtVJtvk2ReLLupYrpdMTxce5JhOochXP/UC0NERP4x/W15p1+BbBj8Mqah7/QrkKUT5yd0TEULYQgApCt8YgbwMYQhiIioSxgCEBteD0PkyOl1HcwLW6tCuP5t/3DFcHXLJfPzm1oPwu1ieLqHIel+/VMxDPn6q5PyxuOTpaRfgawaMFU2PDoL08CaAdPkrYdelNcHTZSvvzqZ0DEVLYQhAJCu8IkZwMcQhiAioi5hCEBs+CEMUYVq81oPVs+xK4br25TmonYkxXB9H3a3b0qkhCHpff1TMQxRVL/xvsy8P19e7vOsvJHzIqawL/d5VmbeN0ZWFJcnZSxFC2EIAKQrfGIG8DGEIYiIqEsYAhAbfglD0lWvhiGfLntITuwrdb1/Ut2tS++XLw9sTMkwRHFo3wHZvXEHprCH9h1I6hiKFsIQAEhX+MQM4GMIQxARUZcwBCA2Yg1D6j8cJUe2z3G9WJzq1v2jrxz5fLXr4YfZ7csfly93znW9f1LdTaXd5fiXe1I6DAFwGsIQAEhX+MQM4GMIQxARUZcwBCA2Yg1DPlszXg5unuJ6sTjV3Vz+Nzl2eIfr4YfZXR8/Kwe3JP82Uensyc/fl83lPV29zoQhkIoQhgBAusInZgAfQxiCiIi6hCEAsRFrGNKw/R3Z9eFw1wvGqezxPe+eXpvDA+GH2QP1pbJz5RDX+yiVPbh5quz6+FnCEIAEQxgCAOkKn5gBfAxhCCIi6hKGAMRGrGHIsSP1snHRHXLqwAeuF41T1frlA2XP2kLXgw8rj3+5RzaX/411Y5Jo3bKH5ODOxYQhAAmGMAQA0hU+MQP4GMIQRETUJQwBiI1Yw5Cvjh+QPbXT5LOaPNeLxqnosc9KZFNpD2n8YqvrwYedDdvfk20f5LjeV6novtX58tknY12/xoQhkIoQhgBAusInZgAfYxgGIiJikAAQPfGEIV8dPyB1Fbly6NNZrhePU83tFf3l820lrhfDm3LXx8/K/rXPud5fqeTR+tdly5JsOX50t+vXlzAEUhHDIAwBgPSET8wAAOBrsrKy5Oqrr3a7GQAA4GPiDUMO7V0pm8vulsbP3nK9iJwq7qjMlZ01z7heCI/EY0fqZcv798m+1WNc77dU8Ist02VT6Z2u3x6LMARSGcIQAEhXCEMAAMC3HD9+XM444wwxDEPWr1/vdnMAAMCnxBuGfHX8gDRse0c2ld0t/6x9wfVisp899lmJbK/oLztrnpHjR3e5XgiP1ONf7pbPPnlB6pY9KF/ufNP1fvSjXzcslc8+HC7bKgfK4f01rl9TwhBIZQhDACBdIQwBAADfkpWVFQhDmB0CAACxkogw5KvjB6TxUJ3sXPW0bK/MlcN1r8g3X6xwvcDsF4/veVfqqwbKptIevrg1lp0H6stky+Jesr1ygDRsGC+H64rkwKbJ0rhrPlp4ZPscObh5iuyqHiYbF94uezfMdP0aEoZAOkAYAgDpCmEIAAD4En1WiJLZIQAAEAuJCkOUn29bIPXVT8iG9/4qW9+/T7ZXDpAdVYPQwrp/9JXN5X+TrUsfkD3rJnl6sfRo/GJ3hexZN1l21jwj25cPQRvrPxwlu9cUSMP29+T4kZ2uXzfCEEgXCEMAIF0hDAEAAF+izwpRMjsEAABiIdFhiPJE4z758uAmOby3Wg7tXYEWHvl8tRw7vMP1gjeinYQhkIoQhgBAukIYAgAAvsNqVgizQwAAIFaSFYYgov8lDIFUhDAEANIVwhAAAPAdWVlZgfCjWbNm0qxZs8DPV111ldvNAwAAn0EYgoh2EoZAKkIYAgDpCmEIAAD4iuPHj4thGHLBBRdIYWGh/OEPf5CrrrpKZs+eLd/73veYHQIAAFFDGIKIdhKGQCpCGAIA6QphCAAA+IqePXtKYWFh4GcVhihmz54t3bp1c6NpAADgUwhDENHOvJFD5bHHHnX7bQogYRw7dkzOOeecpP7eEIYAgFchDAEAAF9jDkMAAACihTAEEe2cNmW83NWjh9tvUwAJo66uTlq3zkzq7w1hCAB4FcIQAADwNYQhAAAQL4QhiGjnu2+/Kb///e/cfpsCSBgVFRXS7n+uTurvDWEIAHgVwhAAAPA1hCEAABAvhCGIaOeG9TXyb//2b26/TQEkjBdffFF63t09qb83hCEA4FUIQwAAwNcQhgAAQLwQhiBiOK/41S9l2bJlbr9VASSE66+/Xl579aWk/s4QhgCAVyEMAQAAX0MYAgAA8UIYgojhHPr4IHnkkUfcfqsCiJu6ujpp1qyZfHlkX1J/ZwhDAMCrEIYAAICvIQwBAIB4IQxBxHBuqK2RZs2aye7du91+uwKIi0ceeUT63N8r6b8zhCEA4FUIQwAAwNcQhgAAQLwQhiBiU+b27ysPPviA229XADGzdetWadbsLNm+bX3Sf18IQwDAqxCGAACAryEMAQCAeCEMQcSm3L93m/zg4otl/vz5br9lAcTEzTffLI8PGeTI7wthCAB4FcIQAADwNYQhAAAQL4QhiBiJby94Q7773e/K2rVr3X7bAoiKfv36yZ//fKtjvyuEIQDgVQhDAADA1xCGAABAvBCGIGKkjnshX/7jP/6PVFdXu/3WBRARjz32mPzql7+QI4f2OPZ7QhgCAF6FMAQAAHwNYQgAAMQLYQgiRuOUyQVy1llnSXFxsdtvXwC2HDhwQP7yl7/IH/+YJfv3bnP0d4QwBAC8CmEIAAD4GsIQAACIF8IQRIzWxWUL5D/+4//IbbfdJqtWrXL7bQwgiLFjn5OLL75Y+j50vyu/H4QhAOBVCEMAAMDXEIYAAEC8EIYgYqzmjxklF198sWRlZcmECROkvr7e7bc0SENOnTol5eXl0q9fP2nTpo3ceustsrxqiWu/F4QhAOBVCEMAAMDXEIYAAEC8EIYgYjweObRHZr8yQ+7s3k0uvPBCueCCC+RnP/updPztb+Wajh0Rk+avfvVL+dGPfiRnnHGGXH3V/5UnRjwuq6r/4frvBGEIAHgVwhAAAPA1hCEAABAvhCGImEgb/lkv69ZUS3npAsSkuqJqiezYtt71MW+WMAQAvAphCAAA+BrCEAAAiBfCEERExMRJGAIAXoUwBAAAfA1hCAAAxAthCCIiYuIkDAEAr0IYAgAAvoYwBAAA4oUwBBERMXEShgCAVyEMAQAAX0MYAgAA8UIYgoiImDgJQwDAqxCGAACAryEMAQCAeCEMQURETJyEIQDgVQhDAADA1xCGAABAvBCGICIiJk7CEADwKoQhAADgawhDAAAgXghDEBEREydhCAB4FcIQAACHqK6ulmHDhmGC/elPfyo//vGPXW+H3wQAgG+5IetmeeHFsVI4aQIiIiLGaefbuhCGAIAnIQwBAHCI6upq+clPfiIjR47EBHrDDTfIdddd53o7/OLw4cOlWbNmbv86AAB4ipeLZsuUqdMR0ePefEtn19uAiJG5Z89et/95BwAIgTAEAMAhqquruZ0TuM7JkycJQwAAAMB3bNiwQb7zne/I1KlT3W4KAAAA+BTCEAAAhyAMAS9AGAIAAAB+5K677pKzzz5bWrZs6XZTAAAAwKcQhgAAOARhCHgBwhAAAADwGxs2bJBzzjlHDMOQ8847j9khAAAAEBOEIQAADkEYAl6AMAQAAAD8xl133SXnnnuuGIYhhmEwOwQAAABigjAEAMAhCEPACxCGAAAAgJ/QZ4UomR0CAAAAsUAYAgDgEIQh4AUIQwAAAMBP3HXXXXLOOefI2WefLWeeeaacd955zA4BAACAmCAMAQBwCMIQ8AKEIQAAAOAXNmzYIGeeeaace+65MnjwYMnMzJTRo0dLy5YtpVmzZswOAQAAgKggDAEAcAjCEPAChCEAAADgF3r16iUjR46Uo0ePiojIZZddJnV1dSIiMmPGDOnQoYObzQMAAACfQRgCAOAQhCHgBQhDAAAAwA80NjYGQhCFHoYoduzY4WSzAAAAwMcQhgAAOARhCHgBwhAAAADwK1ZhCAAAAECkEIYAADgEYQh4AcIQAAAA8CuEIQAAABAPhCEAAA5BGAJegDAEAAAA/AphCAAAAMQDYQgAgEMQhoAXIAwBAAAAv0IYAgAAAPFAGAIA4BCEIeAFCEMAAADArxCGAAAAQDwQhgAAOARhCHgBwhAAAADwK4QhAAAAEA+EIQAADkEYAl6AMAQAAAD8CmEIAAAAxANhCACAQxCGgBcgDAEAAAC/QhgCAAAA8UAYAgDgEIQh4AUIQwAAAMCvEIYAAABAPBCGAAA4BGEIeAHCEAAAAPArhCEAAAAQD4QhAAAOQRgCXoAwBAAAAPwKYQgAAADEA2EIAIBDEIaAFyAMAQAAAL9CGAIAAADxQBgCAJAkli5dKqtXrw78bBWGzJo1y+lmQZqxadMmKS8vD/xsFYa89957snPnTqebBgAAABAVhCEAAAAQD4QhAABJpH379nL11VfL6tWrg8KQWbNmSfPmzWXq1KkutxDSgfvuu08yMzOlvLw8KAx577335JJLLpGHH37Y5RYCAAAANA1hCAAAAMQDYQgAQBJ59dVX5bzzzpNzzz1Xrr32WmnZsqW0adNGzj//fLnooovcbh6kCZs3b5YzzzxTMjIy5Le//a2ceeaZcsUVV8hFF10kZ5xxBrNCAAAAwBcQhgAAAEA8EIYAACSZX/ziF2IYhhiGIRdccIEYhiHnnXeejBs3zu2mQRrRs2fPwDg899xz5fzzz5dzzjlH7rnnHrebBgAAABARhCEAAAAQD4QhAABJZu7cuXLhhRcGCtGGYciPf/xjt5sFacbmzZulWbNmQeOQWSEAAADgJwhDAAAAIB4IQwAAHECfHcKsEHALfXYIs0IAAADAbxCGAAAAQDwQhgAAOIA+O4RZIeAW+uwQZoUAAACA3yAMAQAAgHggDAEAcIhf/OIXcvbZZzMrBFylZ8+ectZZZzErBAAAAHwHYQgAAADEA2EIAIBDzJ07V/793//d7WZAmrN582YxDINZIQAAAOA7CEMAAAAgHghDACCprKutlekzX5JBAwdKp863ylXtOmCa2qnTrTJo4ECZPvMlWVdby5jEtBx/AAAAEDuEIQAAABAPcYchX31xVA5+slV2za9ATFn3Lf1Evty+NxG/c2nFtGnT5Jrrfi/jRzwgS6Y9LnvKxorUTMY0ddeiZ6V8yhApGHa/XHPd72X6jFmMSUyr8QcAAADxQRgCAAAA8RB1GHLwk62y5rGp8s5Pe8jr590kr51zo5Rc1EUWXdxdFrbohpiSvntxN5l7/s0y27hGZhvXSOkv7pM1I2bKwU+2JuP30vccPnxYevfuLYMe7EmxGS3dUzZWBj3YU7Kzs+Xw4cOMSUzp8QcAAACJgTAEAAAA4iHiMGTf0k/knZ/2kNfOvlEWn3OHfGz0kfXGw7LJGICYdq407pVy468yt/kt8vald0jdzIXJ/D31HSPznpQXh/VxveCJ3vfFYX1k5BNPMCbRFZ0afwAAAJAYCEMAAAAgHpoMQ1QI8s73/iIrjXtdL0Ijes1VRra8efYf5N3/uFv2Lf3Eid9bT7NwUZl079rF9SIn+sfuXf8sCxeVMSbRFZM9/gAAACBxEIYAAABAPIQNQ9Y/PUfmZnSSivPuYRYIYhNWGT1lbvNbZM2ImQ79+nqTzrfeJqvmjHS9wIn+cdWckdK5822MSXTFZI8/AAAASByEIQAAABAPlmHIV18cleV3PCUlLf4ka42+rheZEf3ieuNheeu8TlL2Pw86/bvsCRoaDsjvr7/R9eIm+s/rr79RGhoOMCbRFZM1/gAAACCxEIYAAABAPISEIV99cVSWXvuILMm4i9kgiDFaenZXKbuyjxu/065SWbVc+mbf7XphE/1n33vvkMqq5YxJdMVkjT8AAABILIQhAAAAEA8hYciqPi9I+UU9CEIQ4/S9Zn+WZX8c7MbvtWtMmzFLxo/Mcb2wif5zwhMPybQZsxiT6IrJGn8AAACQWAhDAAAAIB6CwpD1T8+RkhZ/IghBTJBvnddJ6mYudOv323GmTJ0uU5980PXCJvrPqU8+KFOmTmdMoisma/wBAABAYrEKQ06ePOlSawAAAMBvBMKQL7fvlXnf6ywfG31cLyAjporrjYdltnGNfLl9r5u/545B4RljlTAE3ZQwBAAAwJs89NBD8uGHHwZ+1sOQvXv3ysCBA2Xfvn1uNQ8gbj77dJ98uGitvJr/nkx7/A2ZOGAOpqnvTlsmlSUfyZEDX7o9LAFSmkAYsuqeZ2XpuXe5XjxGTDWXGrfLshsGufl77hgUnjFWCUPQTQlDAAAAvMmCBQvkrLPOkltuuUU+/PBDueyyy6S6ulpycnLkjDPOkEcffdTtJgLExIljX0nF/Bp5KW++LJ6zQtZVbJVPP9kl9ev3Ypr64XvrZNnrq2TakDeksuQjt4coQMpiiIgc/GSrzM3oxO2xEJPgeuNhmdv8Fjn4yVa3f9+TDoVnjFXCEHRTwhAAAADvcuWVV4phGNK8eXM5++yz5YwzzpDmzZvLd77zHdm/f7/bzQOIicVzVsjrzy2UTdXbXS/Co7f89JNdMq+gXOZPWOz2MAVISQwRkWV/HMysEMQkWmX0TIvZIRSeMVYJQ9BNCUMAAAC8y4IFC+R73/ueGIYR8JxzzpF+/fq53TSAmNj4YZ3MeeYdZoJgWOf8/W3Ztm6X28MVIOUwRETmXXSrrDX6ul4wRkxV1xsPy+vn3eT273vSofCMsUoYgm5KGAIAAOBt1OwQJbNCwM+8/ORb8vGSja4X29HbbqreLtMef8Pt4QqQchj7ln4iJS3+5HqxGDHVfed7f5G6mQvd/p1PKhSeMVYJQ9BNCUMAAAC8jT47hFkh4Gc+331Q5jzzjuuFdvSHc555Rz7ffdDtYQuQUhhrHpvKLbIQHbDK6ClVXUa6/TufVCg8Y6wShqCbEoYAAPiTioqKoNkCVrZp00b69OkjdXV1bjfXN1RUVEifPn2kTZs2nupHNTvkjDPOCLTrwgsvlEmTJsno0aMD20aPHp20NjQ0NMiQIUOCZqpceOGF0rVrV6moqEjacSF12Gb61nwAACAASURBVPhhnbwzZanrRXb0h4tmVsiaf2xye9gCpBTG0msfkZXGva4XihFT3ZXGvfL+b/q7/TufVCg8Y6wShqCbEoYAAPiTSMIQvWC9evVqt5scN6NHj05q0X3IkCFN9mVxcXHSjh+OBQsWBAUhSqfCkNWrV8uFF14Ytm+GDBmSlGND6rDmH5tk4YwPXC+yoz8sf2WFfLhordvDFiClMEp/cZ+sMrJdLxQjprprjb4y7+Lb3P6dTyqpVng2DENubNc2afsfnfMnMQxDKqYNDNlm+c3Glj+QPl06Sl3JU673jV+K0ak2JjE5EoYAADjLF40Nkvd2dtzeO7pTxGGIYRjynx3aJOS4bvjAuD/LT372AzEMQ+4d3Skpx/jtX38ZcV/eOeImV/pBHf+85ufIY3Pukry3swP/TbY//VXLiPomWdcH43PZpgVuv/WJiMiHi9ZK+SsrXC+yoz8kDAFIPMa8i29j8XREB0yHRdRTrfDsZhjSp0tHGZ3zpyC73nB6Ov6FGedLw5KxrvePH4rRqTYmpWay1JU8FXZs9unSUdq0/EHQz3Yf1q2CNcMwZHTOn2yPax6zqSBhCACAs3zR2CBjywfJ+n21cVlU8nLg36b217a3fM6IMcOD/u2L95hu2f7a9oFzKCp5OeH7n7dkblA/ZXW+SeYtmRt4PH9SvmS0yAg83vbyto73gd5Gu+udLEurFwWOndEiQ/In5Qe1q+3lbQOPd+vZ1fXxgsG+8fF0whD0pYQhAInHmG1c43qRGDFdnG1c4/bvfFJJtcKzm2GIXbFZPT7knizX+yeREoZErh5KFD/dK+RxqzBE/1lZ/HQvy31YhSHqmFb7SQUJQwAAnMXJMGT9vtqwYUj+pPygQnbby9sGFbqVehhRWr1IuvXsGggH2l7eVgpnTwzZX0aLDOnWs6tUbay0bFf+pPyg/bZq3Uq69ewqpdWLLM/RrB6KFJW8LFmdbwraV+6wXNtjm+3Ws2vgtdn9els+Z96SudKqdSvJ7tc7KChRqn5p1bpV0HWx6s/cYbmB5+QOy5XC2RNDAgW9H/R+Mmu1P6t26W2at2RuVAGTfh2sgqCmgppIr4/epsLZEwM/Z7TIkOx+vcNeI33/+vWp2lgpucNyg65LVuebQs7Z/PukB2B+D3gIQ9CvEoYAJB7CEEQHJQzxl14MQxqWjE16u9yQMCRy9TDEMIyQxyMNQ/Txpm8zhyGpHoQkc/wBAIA1ToUhVRsrg2aGZLTIsA0AzJqLv3qRWp8hoWtXsLdqW7hjZ7TICBSzIwlD8ifl2z6n7eVtIwpE9EK5HkJE6rwlc237xao/9fBCD0F0W7VuZdn/0YQhpdWLLNuV0SIj6JwjmW2j76dbz64Rz9CJ5vqYwzH9ufq56H2jxrpVv1VtrLTtX8MwgoIqfayZj20XkPlFwhD0q4QhAImHMATRQQlD/GUkocOVP8+UCzPOD9pmVzxW2ycN6R5UiI4mDIm0XX6TMCRy1ThSY8U8FqIJQ9R40meHmMOQVA9Ckjn+AADAmmSEIZGoF8n1ArWavVG1sTIopFCzPcxF6raXtw0EBvq38fV9mcMBPWAwBwHqMb1NGS0ybIvkehFev32Tvi89BIqkkG0OF6KxamNl0LmOGDM80Da93Xr/632gv8bcb+bZL2q7OWCyC0P062l3nSMNQ8xt1tuSOyzXMkSK9vqYQzc9FDOfj/k2Zua+ND9fvy767CXVJvPvkwqwSqsXxRSQecl0CkPeLCoJ+z74320vl8G5Q2V11YbAa6J5H32zqETq1++Vju2vsX1Oi4wWcktW58BzI/XpEWPkv9teHrKfgvxC2+c/PWJM0gMJwzCkY/trCEMAUgTCEEQHJQzxl5GEDqogvXrOsMA2dfshwwhek2HSkO5B22IJQyqmDRTDMKTrDVe63j9+KEan2piUmm/DkOKne1ne6iraMKRNyx9Iny4dAz/rYUg6BCHJHH8AAGCNG2GIeWaC/m15c2Ffbc/qfJNlkVoPSfQ2mGee2AUYerHfPGtDL7jrRW27fem3TjIX9PWCd1N9GU8YEi540YMSvR36eZqvjR4wxRuG6NdG72v9OkcahqjjhJsB0/7a9kHHifb66NfZ6tZUeh/oj+vjWR1fP0dzfxXOnhgyzsy/T34PQHTTMQxpkdFCOra/JkQ9FFGvMT9HBRKZrVqHPLZo3uKgMOS/214e8pzMVq0Dx5lV+EqTbV5dtSEoBDG3wzAM6dHtbsvzHJw7lDAEAKIircKQ/Tnzg07eiWN+teXzwPGOltS63gexqrM/Z75n9uU3CUP8ZSRhyOo5w8Qwvp3toRefzUXqG9u1DSosRxuGvPtiX7ny55lhwxK/ShgSuXoYosaVYXx7q6tow5Ab27W1DEPUGNYfS1UJQwAAnMXJMEStDxGu+G+n3W2aIi3QW70mkrUlrB63O36420dFU9iOJwyxCy/CtT3cGh92gVC0YUhTt1GLdVH6qo2Vkj8pX7I63xRyOynDCF5TJNrrYzeTRlcdU4Uo+uwTPcCLNCxUoYr5+W4HGIk0HcMQu+K9HjzYzbiIJGhQYYjd7I+C/MJAoNJUmwfnDg0EHvqMlfr1e6WidGWgvfqxCEMAIFYIQ5Ksl8KQhrwyOVxUE9NrdQhDYpcwxF9GEoZIzelv1uvPa9PyBzLknqygb9yrtT70hc/DhSHhtFo02+8ShkSuOQxRP6uxlogwRKnGYyqOOSfGHwAAWJPMNUPM64QYhmG5gHckRWK9IJyoMKSpAn2ywpCmiv3xrBnSVKgQTxiiP+aVMMRsafUiGTFmuOXtvaK9PpG0SR/fhbMnhvxs1V/hVH3TVH/5WcIQ66DilqzOSQtD6tfvDcwQUbNJmtqXOQhRzip8JaQ9hCEAECuEIUnWC2FIfYfxgXbE2gYdwpDYJQzxl5GGIX26dBTDMIIK0xXTBgYCEak5PavDMIJvpxUuDOnTpaOMzvlTkMVP95KGJWNd7xc/FaNTbUzqY0wPKPSxlIjbZKnxLDXfzjzRb/mWahKGAAA4ixMLqDcViFgFHrEU/L00MySegr55bQ27on/by9tKdr/eQbNtkjkzxCthiH6OVuGaXRuivT6RPF+//VW3nl0Dt8gyL6oebbhBGOIMXghDmnpOosKQSJ6jP6+idGVE52i1Xok6xuqqDfJQdr+QtUesZp3Ur98ri+YtlluyOgeem9mqdcg6JFZ9pQKl/257uW2IQxgC4E0IQ5KsF8IQL7RBV4cwJLVItcJzpGGICjoqpg0MrAuib189Z5j06dIxZKH1WBdQT0UJQyLXKgyRmtOhhgo2Ig1DrPZlGMELqKttqbx2CGEIAICzOBGGmAvY+kLR6/cFr7Ggb9fXUtBDgUSFIev3JW/NEL1IrxfMzUXypvrSME7fbsncL3qf6etcxLtmSLLCkPX7ErdmiHlx+/xJ+UFrc+RPyg+6rupaRHt9Ig1P1NjWZ/RY9b3dGLBqF2GIM3ghDFG3pXoou1/SwpDVVRukRUaL05+HmwgLnh4xJhAsRLLGSEF+ofTodnfgPAfnDpWK0pVBtwC7JauzDM4dKoNzhwa26euk6OepwpLBuUMDs1n0czf3p1NBCGEIQHIgDEmyXggivNAGXR3CkNQi1QrPkYYh6rlD7smSrjdcGXiNujXWpCHd5cKM80PWXiAMSX4xOtXGpNTYhyEV0wYGPsBGGoao8aZvswpD1L5Tdf0QwhAAAGdxKgzRC/GqwG9VwG97eVsprV4kVRsrbUOSRIYheuFeHduq4K4X780LuFdtrJSqjZVBM00yWmQEjqPP9LCbyWBWL5A3pR7UmPtZPVZavch2DQynwhDzjBfVb+bbVzUVhpjPMZz6tYv2+kQahuihndV4VeqBoDr/eUvmBs5FD0kIQ5zBzTBkddUGKcgvDIQUdkFGvGGIPtsi0ttLqXBDqUKOaNr4ZlGJtMhoYdlu1V79ll1Wt/FaXbUhsF0FHfp5OBmEEIYAJAfCkH+pBwb7c+bL/pz5cmLNnsC2Uw2NYYOEoyW1cqqhUUREvmk8KcdW7JC6zFG2QURTAYWOOTA4WFAZ9HoRka93HZKjJbVSlznK9nzNmJ/z1ZbP5WBBZeA8TjU0Bo4drj27uxbJiTV75JvGk0H9dWzFDqnvMD6qc0t1CUP8ZTRhSNcbrpQrf54pF2acH7SY+pU/zwwsRP3ui30tC9GEIYQh0WgXhkjNt7dsiyQMKX66l+V+rMIQfWym4vohhCEAAM7iVBhiVTTW11TQgw+z5gJ9IsMQczHcqphuXvTdfNsvvYgeLsSItqgdSSBinoGgiv7hwgLzrbecCkNKqxdZtiujRUbQrIpIbmHV1Dmq/epjLNrrE81ttfT264u269qdf7Rj2e+mYxjSlOZbQcUahoQzs1XrqAKDN4tKpEe3uwNhjb4f84yRaNcMUbNhVLiiXt+j290hz316xBjJbNU68FwVhqjXOBWEEIYAJAfCECM0nDi2YodthzUu3hL0urrMUfL1rkOWz/2m8WQgWBBJTBjSuHhL2Av69a5DgUAk2jBEb6vI6XCkqfbs7loUFIKY+abxZFBAE25f6SBhiL9URWXz2h1KPbBQhWXDCF4XZMg9WYHtdsVlwhDCkGgMF4bo41b9rAISK63WATEM6zBEaiYHgj27x/0qYQgAgLM4GYas3xd6uyx9xkXusNygUKTt5W1DitnhitSxhiHr952eCaK3rVXrVtKtZ1fLb/hXbayUbj27Bn2jX59RUDh7YtDxWrVuFRIyRNOv3Xp2DSq2q7aFK9CXVi+S7H69g17X/tr2ljNTnApD1u87HWLo/axuARbLeitVGyslu1/vkCBNraVit/h8pNcnmjbZ3YLLbuzo1yWr800hgRthiDM4FYa0yGghHdtfE+Lg3KFNLmgeTRjy320vDzlGj253S0F+YVyBwaJ5i+XpEWOCQhc9EGmqjW8WlUhBfqEMzh0atA8VcKhbc4ULhZQqkFEhjd3txQhDAPwBYYgRGk6ISGBmR13mqJBwRC/uHy2pDWz/pvFkoLhf32F8SEgSbxhS32F8YNuphsbArAvzscz7C3csc598vetQVLM5zDNqVHv0gORwUU1E+0oHCUP8ZVPfdNELwqpAbV4XRK0b0vWGK0P2TxiS/GJ0qo1JTI6EIQAAzpKoMAQxHvXgwe22YHJNxzAk0ttTxRuGNLU4eiJUt6bKbNW6yTYOzh0aMrNEhTR6e80zRZoKQ1Two9YfceK8CUMAkgNhiEVR/1RDY9BjdZmjgl6nF/D1ov/Bgsqg1+nhhUj8YYh5FsfurkWB5zfkldm2P5owpCGvzLLvrNqzu2tRYNuJNXsiPqZdX6aDhCGI1hKGoJsShgAAOAthCDqlPoNDXzNGnwURyQLz6G8JQ7wbhiyatzii212pECJcG/X1PGYVvhI0M8UcfsQyM2R11YagW2URhgD4E8IQi+K9ubBvV8DXwwARCbkd1CZjQEJvk2U+nsi3a3McLKi0nNHR1LHMfWJ1DnbtserfoyW1QWutWB0zkn2lqoQhiNYShqCbEoYAADgLYQg6pX77LDutbouGqSVhiHfDkIrSlUFhg93z1G2qwrVRtamidGWT7Q23ZohaiL0gvzAQhuj9qRZ7j3S9EsIQAG9BGPIv452pYd5fU/uNdc2QcOuZiJwOcsyhSDRhiF3f2bVHLZ4eDsKQbyUMQbSWMATdlDAEAMBZCEPQSfMn5Uv7a9sHLSSe0SJDsjrfFPFaIehvCUO8G4bo++rY/pqQIGN11YZA+KCv1REuDDG3Sc0YMT+mAhbzGiq3ZHUWwzAC2839ubpqg7TIaCEtMlpYBi+EIQDehjDEaDowsCvguxGGbDIGyMGCSttF20VCFy1PVhhiXjz9VEOjNC7eIvtz5nObLBsJQxCtJQxBNyUMAQBwFsIQRHRSwhBvhyGrqzYEboOlZono63yo21LpM0f021UNzh0qFaUrZVbhK4HF4x/K7he0eLpVe/XF5tXzVTv0GSNW/alusxVPPxOGALgDYYjRdGBgV8A3rwmS7Ntkma3LHCUNeWXSuHhLSDiir1+izyZJZBii75c1QyKTMATRWsIQdFPCEAAAZyEMQUQnJQzxdhiiLMgvDApA1Hmo21WZfSi7X+B5swpfCYQUma1aB7bfktVZ3iwqCaxNos8uqV9/es0SNRNEBTHmdUTs+lMFJ+rYhCEA/oAwJILifbgCvh52mBdQNx9P368eJBxbsSPodfpi6Prxwr1mkzEgKBA5XFQT2H60pNb23OIJQ8L1mV0IFK4v00HCEERrCUPQTQlDAACchTAEEZ00ncIQTC0JQwASD2HIv4w1DDlcVBPY/k3jyaBbaJlna+j7Dfc6/dZT+vHMM1H0wKMhryzodfq6IXoY8tWWz2WTcfoWV031SVPnr4czpxoapb7DeKnLHBWyrglhyLcShiBaSxiCbkoYAgDgLIQhiOikhCHoVwlDABIPYci/jOe2VeEWNbfbb13mqJDQQ/FN48mgmRX68Q4WVDZ5UZuaoaKffyLXDDGfg8J8Cy2rfaWLhCGI1hKGoJsShgAAOAthCCI6KWEI+lXCEIDEQxjyL+Ndw+NwUU1QgHFizR7Z3bUo7C2q6juMl2MrdgSCg1MNjXJsxQ6p7zA+qD3m4+3uWiTHVuwIOt43jSflxJo9tuGCuX1f7zrUZJ9Ecv67uxbJiTV7gvZ7tKRW6jJHBb1GX0+lqb5MZQlDEK0lDEE3JQwBAHAWwhBEdFLCEPSrhCEAiSetwhBEtyUMQbSWMATdlDAEAMBZCEMQ0UkJQ9CvEoYAJB7CEEQHJQxBtJYwBN2UMAQAwFkIQxDRSQlD0K8ShgAkHsIQRAclDEG0ljAE3ZQwBADAWQhDENFJCUPQrxKGACQewhBEByUMQbSWMATdlDAEAMBZCEMQ0UkJQ9CvEoYAJB7CEEQHJQxBtJYwBN2UMAQAwFkIQxDRSQlD0K8ShgAkHsIQRAdN9TBk2oxZMuGJh1wvbKL/HD/8fpk2YxZjEl0xWeMPAACsIQxBRCclDEG/ShgCkHgIQxAdNNXDkMqq5fJQrx6uFzbRf/bt1V0qq5YzJtEVkzX+AADAGsIQRHRSwhD0q4QhAImHMATRQVM9DGloOCDXX3+j64VN9J/XX3+jNDQcYEyiKyZr/AEAgDWEIYjopF4KQ7at2yXzC8pdL7KjP3xnylLZ+GGd28MWIKUgDEF00FQPQ0REOt/6J1k1Z6TrxU30j6vmjJTOnW9jTKIrJnv8AQBAKIQhiOikXgpDThz7SqYOecP1Ijv6w5KJS2Tbul1uD1uAlIIwBNFB0yEMWbioTLp37eJ6gRP9Y/euf5ZFC99jTKIrJnv8AQBAKIQhiOikXgpDRESmPf6GrKvY6nqhHb3tpurt8lLeW3Li2FduD1mAlCIpYUhd5ig5XFQjX235POhgX+86JI2Lt0h9h/GuF6VTXb3vj5bUut4e3f0584PGhdvtcdJ0CENEREbmPSkvDr3P9SInet8Xh/WRkSOGMybRFZ0afwAAEAxhCCI6qdfCkG3rdsmsJ+a7XmxHb/v6cwvlk2Ub3B6uAClHwsOQhrwy+abxZJMHPlhQ6XphOpX1ShhytKRW9ufMD9pGGJL6HD58WLKzs2XQA3fJnrKxrhc80XvuKRsrgx7sKb173SuHDx9mTGJKjz8AAAiGMAQRndRrYYiIyHvT/8HaIWjpp5/skkUzK+TdacvcHqYAKUlCw5CGvLKoDt6QV+Z6cTpVdTsM2Z8zX041NIqIEIZopksYopg+Y5Zcc93vpWDY/VI+ZYjsWvSs60VQdM9di56V8ilDpGD4A3LNdb+XadOmMSYxrcYfAACchjAEEZ3Ui2GIiEhlyUcydcgbsuz1VfLxko2uF+HR3QBkXcVWWfb6Kpk1cr5UzK/h9lgASSJhYUhd5qigGSGnGhrlYEGl1GWOkk3GAKnvMF6OltQGPeebxpOuF6cxOeqYw5B0Nt3CEBGRdbW1Mn3mSzIw92Hp1OlWuapdB0xTO3XqLIMGDpTp02fIutpaxiSm5fgDAADCEER0Vq+GISIin+8+KBXza2ReQZlMHDAH09Rpj78hr+a/J+Wzl8tnn+5ze1gCpDQJC0OOlnxbWDjV0BgIQcw25JUF1g7Z3bXI9eI0JkcdwpBvTccwBAAAAABAhzAEEZ3Uy2EIfEurVq1k+/btbjcDAFKchIUh6pZIIvGvB3KwoDLoNk/fNJ6UYyt2WIYn+i2XvtryudR3GC/HVuwIzEA51dAoR0tqpS5zlO1j4Qr5dZmj5GhJbeD8VFvqO4y3fcwcBDV1Wyg9SPpqy+e252Y+nojIiTV7LPulqdtkNeSVyYk1e4L6+MSaPbbBxe6uRXJizZ6Q2T+qL6zOxYw6t0huk7U/Z37I8U6s2WN7azXz/g4WVMrXuw4Ftn2965Dla1Wf6s9VbU3GujaEIQAAAACQ7hCGIKKTEoZ4n3Hjxknz5s3l7rvvdrspAJDiJCQMqcscFbRTvTge7X7MRWkz5gK1Xlg/1dBou3j7V1s+t32scfEW28K6XXtONTTaPvb1rkMJD0O+3nXI9njfNJ4M6fNwYcixFTss96Mw9/HurkW2faeOrwKgRIQhTbXv2IodYcOQcK83ByJNjTerYxGGAAAAAADEDmEIIjopYYj3+eEPfyiGYch3vvMdZocAQFJJSBiSqAWx9QL+17sOBQr8Bwsqg4rxekHbfGz9dY2LtwQ99k3jycDMB3PRXp/NYfcaqwXiDxfVWLYjXBtjCUPMbdmfMz+oT8yBjl0YcrCgMqiv9P3p6OGKvi/1/PoO44OOr/rBqg+jWUBd7wvz+erBRbgAS29PfYfxITNErPrixJo9gTFg7ttE3uYr3cKQ4ycbZfXOKplZNUYKlz0hoxfmSN7b2ZjivlD+qBRXj5eVdYvdHoK2MDbTU6+PTcZleur1cRmO7Q2bZOmmEpm0bKS8UP5oSo5ZP18fL0MYgohOShjibcaNGycXX3yxGIYh55xzDrNDACCpeCYM0fehzzSwKlyfami0PbYeQtR3GB/0WKQFex1z0d18i6pIAohEhSHmGRt62KO/Llxb9PabZ0noMyrUee/uWhT1+cYahtRljgobQpivpx7Y6Jhnc5hDLKt+P7FmT9D+9L5N5OyQdApDtjdsksJlT8iMqnx5r/YNqdq2VFbv/sj1P4Qx+a6qXy7lGxfIyytekNELc2T1ziq3h2MQjM301ctjk3GZvnp5XNpx/GSjLKp9VSYsHS5zP54pVduWyqr65Sk5Zv14ffwAYQgiOilhiLdRs0KUzA4BgGTimTBELz6bAwhVKNdR62Q0dWwdc3Hd7rFwrwkXACQ7DDGvDWL3Oru2mMOEWK/10ZLaoPVGrPoiXB/a9YceWphvNabUZ3no4ZaOOfSyO97hohox8/WuQ9K4eIs05JWFBHKEIZGhCiTj3x8m5RsXuP6HL7pr1bal8lzZQJn/yXS3hyZjEz05NhmX6MVxGQ4V3L26qjAlww+/Xx+/QBiCiE5KGOJd9FkhSmaHAEAySUgYEu4b+5Ha1ILfdgX2dApDIn2dXVtiDa3U4unhSEQYEu58murjWI7X1Bo13zSelMbFWxIaiqR6GHL8ZKPMrBqTlgUSDO8bH0+XFxY/xthEz+nm2GRcop1uv2fasWnvJzK2bGDaB3devT5+gjAEEZ2UMMS7XHTRRdKsWTO54IIL5Oyzz5Yf/vCHcu6558oZZ5zB7BAASAoJCUM2GcG3XzLfzokwxL9hiHnx9FMNjdK4eIvsz5mf8NtkOR2GqEDkaElt0Pg1Y9cWwpBQln9aJjOq8l3/Yxe96fTK0a59CGFsYjjdGpuMSwynm++ZVhw/2SijF+bIsq2lrveNF/Ta9fEbhCGI6KSEId5k3Lhx0qxZMxk+fLicOHFCLr74YvnnP/8pkyZNkubNm0t2drbbTQSAFCRhYYh+m6tTDY2236bfnzM/UFDXb/sU7W2y1OwTwpDQ19m1xTyDJ5IZD/o6ItGsGaKHC8m6TZYeuoW7ZpGGQPUdxsvBgko5tmJHSDgSy2yndAtD9h7eKc+XD5KqbUtd/2MXvenq3R/JMwtzZO/hnYxN9JRujE3GJTalW++ZdixcVyyvrip0vV+8oteuj98gDEFEJyUM8SZPP/20nDhxIvCzCkMUkydPZnYIACSchIUh9R3Gh8wgMC9mfrioJug5+kLpeiE8ngXUvRiGNHUbMb3An8wwxBxSmGfw6H2swohIA49wfRHNbavC9X2kC6hHerxwfWG3Rg1hiD3F1eNlwZo5rv+hi972vdo3ZPI/8hib6DmdHpuMS4xEN94zrdh7eKeMLR/E7dw8en38CGEIKlduXiELli6QGcXT08YFSxfIys0r6DMH+4wwxB+YwxAAgGSQsDDEXEyPBPNC13oo8PWuQ4Fi98GCyqAQRS92+yEM2WQMCGr/sRU7pC5zlNRljgqaeSGS/DBEv0bfNJ4Mut2YVTigt+9UQ6PUdxhv2e5I+iKSRe/1GULm9unjIxG35bLri7rMUUGLq+vhG2GINcdPNsrzFEkwQp9ZmCNfNDYwNtFzOjU2GZcYjU6+Z9qxdFOJzP14put94UW9cH38CGEIlrxfIrn9+0rOg9ny2H1d5JF7bpUnbr8i5R1x+5UypG936ftAb+n/8INS8v5b9FkS+0xJGOIPCEMAwAkSGoZYBRd2WK0L0tSC1iKh3+D3SxiiBxdmnJwZYg44rDi2YkfgueY1Q3T07eZbaFmdr2pjU+cVTfviCUMiOdY3jScTNisklcOQ7Q2bZMoHT7n+oQr94fTKMbJ6ZxVjEz2nU2OTcYnR6OR7ph0zq8ak/aLpXr4+foQwJL0dVzhW+j/UW8Z0uVQm32ykrWO6XCr9H7xXxhU+R58loc90CUP8AWEIADhBwsMQFWocLakNCTa+2vK5NC7e0uT6CwcLKoOK+d80npRjK3ZYKBt/RQAAIABJREFUvs4vYYg6L3PwcbCgMugcnAhDNhmnb0t2Ys2ekOtjDptUIKI/9+tdh+RoSW3IraT0W5vVZY6SxsVbggITtRZMJGt47M+ZLyfW7AkJXMzXI94wRO8L823e7MYcYUgoq3dWSdHKF13/YIX+8NVVhbKybjFjEz2nU2OTcYnR6OR7ph0vlD8qq+qXu94XXtQL18ePEIakr+MKn5P+2d1l0i3fcb2w7gUn3fIdefjerjKucCx9lsA+M0sY4g8IQwDACZIShiCitakahqysWyxzPpzo+ocr9IdOfhhhbGI0OjU2GZcYjV4o4OS9ne16P3hVL1wfP0IYkp6WvP+W9H+oN0V9q+J+n79Jyfsl9FkC+sxK3qv9AWEIADgBYQiig6ZqGLJs0wJ54+Pprn/Aisf217YXwzCSfhzDMEKOkzssN7DdyvbXtpf8Sfmu91GidPLDSCqMTXROp8Ym4xKj0QsFHCfDEPXvcVHJy4FtXv530gvXx48QhqSn/R9+MO1v82TnmC6XSv+HH6TPEtBnVvJe7T2++OIL+fLLL4O2WYUhO3fudLJZAJAGEIYgOihhiHf1QhjSqnUraX9t+yDbXt428Jrsfr1d76dESBiCXpUwBL2oFwo4XglDvPjvpBeujx8hDEk/V25eIX0f6O16Ad3L9r3/Xlm5eQV9Fkef2cl7tTfp3r275OXlBUIRPQwZP368dOzY0cXWAUCqQhiC6KCEId7VC2FI7rBcy9fMWzJXMlpkiGEYUlq9yPW+ilfCEPSqhCHoRb1QwPFKGOLFfye9cH38CGFI+rlg6QIZ0re768VzLzvobzfLgqUL6LM4+sxO3qu9yUcffSRnnXWWnH/++ZKXlyff//735ZlnnpFLLrlEzj33XHn11VfdbiIApCCEIYgOShjiXb0chqzfVyvdenYVwzBkxJjhrvdVvBKGoFclDEEv6oUCjtfDkPX73Pt30gvXx48QhqSfM4qny4B7bnW9eO5lc3veIjOKp9NncfSZnbxXe5e//OUvYhiGNG/eXAzDkIyM019u+NnPfuZ20wAgRSEMQXRQwhDvGmkYom7HYbddL96s3/dtcUZ9UzXWMCSS5/hFwhD0qoQh6EW9UMDxQxji1r+TXrg+foQwJP2cUTxdnrj9CteL5172iduvCAlD6LPo+sxO3qu9y0cffSTnnntu0FpgLVq0YFYIACQNwhBEByUM8a6RhiGq2KIXaao2Vgb+cDMXYVq1biVtL28b+DnWMES1r3D2RNf7Kl4JQ9CrEoagF/VCAccPYYhb/0564fr4EcKQ9JPCfvSFffos+j6zk/dqb6NmhyiZFQIAyYQwBNFBCUO8a6RhSFHJyyEFmcLZE09P6W2RIe2vbR/YXlq9KGRB12jDkNLqRYHHM1pkSNXGStf7Kl4JQ9CrEoagF/VCAcfLYYjb/0564fr4EcKQ9JPCfvSFffos+j6zk/dqb6PPDmFWCAAkG8IQRAclDPGu0awZYg49svv1lowWGYFbYqntI8YMF8MwZN6SuYFt4cKQcGa0yAi5BZdfJQxBr0oYgl7UCwUcr4QhXvx30gvXx48QhqSfFPajL+zTZ9H3mZ28V3sfNTuEWSEAkGwIQxAdlDDEu0YThmR1vinouW0vbytZnW+S/En5QeFHVuebJKNFRtBrw4UhrVq3kvbXtg8yq/NNMmLM8MCaI6kgYQh6VcIQ9KJeKOB4JQzx4r+TXrg+foQwJP2ksB99YZ8+i77P7OS92vt89NFHcuaZZzIrBACSDmEIooMShnjXaMIQFXoUlbwcWC9EFWLU/6/fdzr46Naza9BrY10zJJUkDEGvShiCXtQLBRyvhCFe/HfSC9fHjxCGpJ8U9qMv7NNn0feZnbxX+4Pbb7/d7SYAQBrgqzCkcfGWkBOoyxzlert0v9ryeaBtR0tqA9v358wParfb7Yy03ZhYCUO8azRhiAo9coflBtYLUbNBWrVuJVmdbwpsz5+UH/RawhDCEPSuhCHoRb1QwCEM8fb18SOEIeknhf3oC/v0WfR9ZqeX36u3N2ySpZtKZNKykTJ6YY7kvZ0teW9ny09/1bLJW0Qqb+h5tdzQ82oxDEPuHd0psA83fGzOXfLbv/5SLrokI9C+iy7JkKv+8PMm25b97K2utj1RPjDuz3LVH34u5zU/RwzDkPOanyP/2aGN9J/aLezr5lQXSOn61+SLxga3hyVASuOrMOSbxpMhJ3C4qMb1dul6PQzZ3bVIGhdvibjdmFgJQ7xrNGHI+n2nb43V9vK2gfVC1HZ1a6zsfr3FMIyQhVwJQwhD0LsShqAX9UIBhzDE29fHjxCGpJ8U9qMv7NNn0feZnV58rz5+slEW1b4qz5cPkrkfz5SqbUtl9e6PAm3O7tc75NaQao0s8/b8SfmBfyvdXGdy3pK5ktEiI6SdrVq3CnwONn9ZMNXU+6Bbz66SOyw3sLZoRouMoPVEzZZvXCAla16RZxbmSOn619weoinNFU9tECO7xtYZVckJpK54aoNkF+1Iyr6jIbtohxjZNXLJwDUJ2+eMqoaQfqzYejRh+08kvglDGvLKLE/g612HXG+brlfDkLrMUYGZNV9t+TzidmNiJQzxrtGGISrsUOuFqO1q0XTzIutKwhDCkEhVYyXcBxqrDz1WY1n/5li4Y6rbvhmGETR+Ix2j5tf5zXQJQ+YtmRu4zuYPZOo9LLtf7yb3o9ZPUuMv3DcWszrfFPWH86qNlZLdr3fQB+hWrVtJt55dLfelxr6d6rXmkLqo5OWwr2t7eVvJHZYb8rpUG5fhIAzx9vXxI4Qh6SeF/egL+/RZ9H1mpxffq+d/Ml0m/eNJWVW/POLfI6//ra3+DVe3jdYtKnlZMlpkSEaLDNf+pnKyD8x/Y6tbbeu1AztX7/5IpleOlllV+W4P05SlqTDEyK6RJ97ek9Bjqv2mYhhiFYQovYhvwpBjK74dLCfWBA/I+g7jXW+f0quhwtGS2kC7rMIQdEbCEO+q/mgxf8tGV/+DRi+e6X/s6UVGqz8CCUMIQyJVL+DafWCIJQwpnD3R9pjqj3TCkNQel+rbaVbrGqnbALZq3SrsPlRwpj/P7tuKepgRbvzpxvLNQjX21bfwzKrXtr28bdDvlHo/t2q7HrC0vbxtSo/LcBCGePv6+BHCkPSTwn70hX36LPo+s9Nr79Wrd1bJ+PeHBc0EiUSv/63d1N9L6guFbs5eSbatWrey7YO2l7eN6guY498fJpv2fuL2cE1JVBhyy/itIY+pIv4VT21I6DFTOQyx2t8lA9ckJVRKBL4JQ/RbZO3uWiRf7zoU+Nnqtk9uSRiC4SQM8a5NfaPY6o82u29WqwKe1RRYwhDCkEjVx57dt/QjnQ6vPphYFb911Tf9CUNSe1zqRX+rb+epcRBuGr8KzvQxEe76q3WUmgpZlLF8s9CqiB7JflUYYtf2qo2Vgd8fN27t4IUCDmGIt6+PHyEMST+jLewrzNv3b1oRMp5KHu1guY9onntod/D6pDtWlkTc1tq3C0KOc/xIg2fCkEj6wQ678wjXX1bX7viRBsv92V3nVA9DXih/VJZtLY369yjc3ytWnwvU84tKXg78LZPRIiMwU3bekrlBf/9ndb7J8ktYhbMnhnxBxOoLLtH8rbd+37f/5pdWLwp5TP2tqf720s9Fb0tW55ss/2at2lgp3Xp2DfpyTXa/3jHNSlEhjtU5qy9DhvuMZT7fSI+7qn65jF7Yz+3hmpKEC0PMhf0n3t4TFGRYhRrmmSb6fiu2HrWcMaHfQirc63VuGb816Hl2gY0KIuwCGLswxLz/SGd26H2kzku1IVm3HIsHX4Qh+i2yvmk8KZuMAXKwoDKw7VRDo+1rdeoyR8nRklo51dAY2NexFTssF2GP9XWx3iZL3cZKHUPk9C3AjpbU2i4Sf7SkNigUEjkddBwsqLQ9FzP7c+aHbbfePvPxTjU0SuPiLZbt08OXoyW1Ut9hvBxbsSMQaoXrw/058+XEmj1BAdiphkY5tmKHp2YBxSJhCCJhSKSqDxrhwrVowpD217YPrGlj9Rz1TX/1gYgwJDXHpQolRowZHrgllrnArz58hrtVlhon+ofXpq5/NN+Gi+WbhZGEIVbBR1NhiN4nkdzawK/jMhxOhiF+0wvXx48QhqSfiQhDVEHditq3C2J+rlVYYPW8SEIBM3bhi1NhSKT9EA5zgNFUf6k+qZqcY7l/1SdVk3NEROTQ7i1pFYbsPbxTxr8/LKbfo1jCEPP6FervMfW5oP217SV3WG7QnRL0/aq/gVSYoM+2Nf+tqP4+tAsozKp9W335Re1LhRcqaFFtNK/FoYccVRsrA+ed1fmmsOcXieECD/U3aVPnq2ZfRzvTePz7w2Tv4Z1uD9uUI5qZIXqh3yrMCHerLZGmw5CmXq8wBxxWgYjdsczBh1UYYhWERBOIWLXPLtRxG1+EIfotso6t2BEozuuoon64UMMcHCi+aTwpu7sWJeR1sYQhu7sWWS4Orx/fHBrofWKFfuxwRBKGNNU+q37QwxBzsGE+N/11dmvDhDuWnyQMQSQMiVT1x7oqXlv94RzNbbLaX9s+UPy2+laT/u0rwpDUHZd6iGH3oUx9gLQLztTrzNe6qevfqnUr231ajaVovlmoj/1khCGRPMfv4zIchCHevj5+hDAk/Yw3DNEL8HZhRCzP1Y+livRqpkdTRfodK0tCXjv5ZkNKHu0Q2B5NoT/RYUg0/dDUeVgFG3b9pfpFzRZRoYdChSbqddHMwkmFMGT1ziopWvliTL9HsYQh5rBBDwrMf9ursEH9rP+taJ5RYbU2hj6bVoUUWZ1vkhFjhtvO3rD7W9QcPlidy/p9397+Vf9yj9pmfq76OzjS27aa+8bq79hWrVtF9DerOna0s4xfXVUoK+sWuz1sU45I1gxRMxr0MMRc3NcDBBVu6IGE/nyrWRqRvl5vg2qX/jy1TT8vhb6ehzp2uNta6e1Tr4vkVlfmMMWLM0IUvghD9EJ6Q15ZYLu+dogKScKFISIih4tqZJMxQOo7jA8KOcy3jor1dbGEIfpsEDUTpC5zlO356fs6sWZPIChRC6SLfDuDxiqciGYB9brMUUH9r2ZzqJki+vH0WRv6YyL/j737j5KiuvP/X8D8RBiMURM3QTHx7Fljspscs99kj4esJn4S3e8a/e7XE7Ke7C7Jfp2ErAIa3ZCPa0SiRuVEMKKgu6If0aj4A4kGIUF+xBl+Iw4fBnAmCjiCo44gzA4wDMP7+8d8bnP7TlV1VdNd91b183HO6yTO9I/q6mK6u1597x0oPdTv98/LbxX151TfF6qoefOs2/LKnzRP80UZQghlSNToH3bUm2fzA0vcMkR9oPH7xv+ll18i5/3Veb4nfSlDsnFc+n3gVB9YzekJ1IdIvw+LQSNKgp5/tRB6nGmO4n6zUD/2w8oQdSzr/waiFB1+18vacRmGMsTt5yeNKEMqLydahijmSAt1wl7/eZzL6pePe1Je0YsClS0v3hd7qqxSlyGl2GdhozyC9pc54kOVI6qceW/76ryyxm//ZbkMWfPmUvnNuvgn41s7iy9DzMsGTU9l/lzdpt/7QfX+ye+90fQ50/Om31Ix1+Fs7Tz+nlPfFvXlLP1+gx6L2g5z6la/gkKtSec3EqVQ/PaFGjFS6P2heozFjDB26djNkkJliM5vCiglzjRUfpeNen1VNIStY6KXI2Z5YV7fb/vMfRJnbZOwkSjn37510H6zzfkyxG+KLBV9qizzd36lhlmYmKNL9BEHxV4vbhmiPwZzlMSusbPyrqNKD70k0e87rHAptgwpdD2/UTvm9UQGL3KvF0pBo1j0ksTc52mdLosyhBDKkKjRP+wsWbs49w0u/YNC3DKktXPg5Lf54UCdJL/l7p9ThmS4DPGbiiBoSix1HPhNB6CmbzO/IWh+4DUTZS5l/ZiM881C/dj3K0OatzXlSpyGUQ15/47CypDmbU0yfc703L8/Gwt+uvAhmDLE7ecnjShDKi8nUoaok+tRyoU4l1Uxp32KMj1WMfeTZBkSd/uUKCNDouwv/flTl1e3p7ZJFS1xphLLQhlyIu8DiylD/EaXB61dYb6XUv+tptgyE+W9/7yFj+VNrWW+D9OncFU/85vaN+ixmGWIKihKPbWp+lKZ/n5WfdnHb80TFVWE+I2uiRKXjt0sCZsmy6SXIaag8sHvOmFlSKHrxy1DzFEZZvkRtGZIoVEyftS+VNumb4c+dZZLI0WcL0PCRn+YJ8jNtTLCTq4XKgGKvV7cMkQvE4pZcH3X2Fmy976mQeuN6Pex3Su+DNFLC7/9EFRWmaNGot6fOZ1Wf88ROdyyR/bP25Dq6bFUKEMIoQyJGvPDhTqR61dSxClD1O3oJ5TVCfElaxdThmS4DPEbBaKKsKBh/+bP/T4I6s+/vji7il5qxF0AO843C/XFNIMyeszoQddTx3yhFPMtwjQdl2EoQ9x+ftKIMqTyUooyJMqUU8WuQ+G39kfYSfqg+/G7HZtlSNT9EMbvNgrtL31EyaEDXbnbUGuYmMUIZUi0FFOG+F0+bhkSljjv/VUxYL6PbBjVkCs61HtT84s6QfdlliF+I0VKFfWFIPXfo8eMDlwDpHlbU95ajMUUIa4du1lS6jIkCyNDTPq0V2H36ze9lrl2Sdj1bXC6DDHLjkIOt+wZdBs6v3VFopQhca4XtwwptHB5UPQF3YOYl1filCGF9kPQ4yr2/vSRMn76Oj4KXB8mDaEMIYQyJGr83vCrDyTqpGwxZYjfVFlqiqzWTv9vyVOGpP+4DFu0MWgOY7/pAPyOuSjP/5K1i3PfCCx2dEWhbxb6fXuxcdLVufVPguZoVse8X5GjFuiMOlVXmo/LMJQhbj8/aUQZUnlxeWSIij4Swu/+lUMHugLvx7UyJO7IEFNYmRK0vx78+/x1Q0QGT41l/pwyJFpslSFRTuSrL1yFvc9TRYe5TfpUWepLWuZ7r6hlSLlGhrR25k/fpe7H78sy+gjnOCOjXT92s6RUZUicNUP8SoMTWTNEZHCZUuyaIUFFitq+sNJEPa5Co0xcmirL6TKk0IlxP+ZC47qslCHm4umHW/bI3vuaBu0v/TppKUPUbeojgvyktRChDCGEMiRq/N7wqzfdaoqiYsqQ1s7BU2Xpb+T9yhD14SasDAn6cJOmZLkMUcP4w2J+aPQbBRK2SGSh5199gCzFh1O/bxYGTZOl5oc2ix0Vm4uju3RchqEMcfv5SSPKkMpLudYMUb+Lsv6F32ULneRvfnCibxmi34/fmhf6bdgoQ0q5zwrFbzotvYwRGbxouhJlSjLKkONJugxR7x/9vlAyb+Fj0jCqIff5IMr7PPXe0ryMXixcevklvu81o5Yh6rJh71eLXQNOX9g9aIqsUhYhrh27WVKqMsQcAeG3ZoaiTxmlSo041w9b50TRiw8z+ugMv5Eh5gLoUdcP0fdPobhSiDhdhhQ6Ie5HLXTudzK/0HRX+nWLvd6JTJPVs7St4D4x1xGJumaIXpSUa5qso109uZ+fSBmi572JC6R74Za8y4sMnjItLaEMIYQyJGqC3vCrDzqXXn5J0WWIKjeWrF2cm6dXvZH3OzEctkCieRlXTyi7dGzaOC7VaAq/+Z6vv/l63zVpWjvzpwNQH1SDSrFCz3/UY6TYbxaGrRmijnNzNEkajl0XPgRThrj9/KQRZUjl5UTLEDWiIGwkRjGXVSfnzcsqYYt7q9ENfpfT19WwVYbE2Q9KoTIkzv7Sqds1R5OcyHohlCH5KUcZosqL0WNG540O0U/4q8s2b2vKvZ9snHT1oNEkS9Yuzl3H78spo8eMHjQKPspj9ytD1JdmzBJHvcc8kalPVVkzesxo3+JHlSSlKEJcO3azpFRliHl7fiNCFLOo0Ed4RLm+yODCImjEhlm8RJnGy3ysQVNu+fErdfTyJertJMXZMiTKeiAqemliLkKuM6fRirqAepzrncgC6nqZoKJPhdU17feRCw/zd/r14pQTPUvbQq8XZQH1qPdXaF/o2+I3JVoaQhlCCGVI1IR92FEnts0PIa2d0coQ/dtX3x0/Lm/qJL8Tw/oHoaDtjTqVlsvJahmintOwb+qpD43m86dPB1BokchChYIqJAqNDCn2m4VhZUhr55a8eZv99g9lSDDKELefnzSiDKm8nGgZ8uDfH19vwo85wiDOZYNEmWLKb1osXZxpoEpdhsTZD0qUciLq/vIrXfRtKsXi85Qhx1OOMqS183iB0DCqQRonXZ03Zal5wl8fjas+q5jrxwWVBPooZr/3mnHKEL2YUdOnqveBxS5krqLep/qVLer9qdrWoMS5P5eOXSArnC1DzBP75vRXYZfdNXZW7nem7oVb5M2zbpNdY2flnZA3T9gXe724ZYhZeBxcvVPePOs2efOs2/JO/qtywBwZou7jvYkLBi0+HlSG9PccyT0WtV+DtnvX2Fl5t6tvn7lIuv4cFTsyxG9fbPd+IrvHzcsbpRJWjrkcypDCUSdp/eYJjfpGMKnccvfPrS2oq7/5M99QBr25dSWUIdESdoybCz7HLUNaO48v+NcwqiHvOA46Mayvx2B+gFDD5MNOlKchWS1Dgr4dp0f97TULL306APWNvWKOWf3bgGHboe6zmG8WFipD9NvVt4EypLCgMkSdeAlKw6gGufTySxJdc6V5W5M0Trq66LVp0vj8pBFlSOWlFGXIg3+fP+JCCTqBH+eyZmkQZwF2cxotkeJO9JejDIm6Hwrtn2L2lxo5Y/5Obc+JrhdCGZKfcpUhrZ0DX2jRF1MfPWZ04Beg1FS+egGi3g+EvTarIiHo8cUpQ9R2fHf8uNx7P1XmnEgRoqJu07wtvSgJS5z7cunYBbLC2TJEH+3hdzJdjzlSQ59uSqefTNf19xzJK1BO5HrFlCG7x80bVGSY96OPPjHXDDEvq+jXefOs23zvQ629ETZtVdztO5EypNB9iaR3iizKkGhRJ+0KDS21feIq6E1X0gk7aW1zu1x5Q5fVMqS1M//bU8WUIUHfvgo6MWx+00t9s0l9MyzKSW7Xk9UyJOgDmxn1XJpTF+gfJMOeY/VB0+8bcPpxE2Wbi/lmYaEypLXz+IdUte5O2DHvSlz4EFyoDFELzZtRz0nDqIbEChG/k0FZf37SiDKk8lKqE/tZTrnKkCyn0sqQLEd9MSftnydKHZeOXSArnCxDzHLDXAekUHmiT7Gke2/iAuma9vvc6IP+niN5ow+CypA41yumDFGPuWdpW97IiKNdPXJw9c5BhYsqG/TtOdyyR3aPm5c3msRcg+S9iQvyip2jXT25EqPQGh5qJIh5fTVixm/7lLhrhqh9YZZQvW0fpHZEiAplSOHoJ9L0k1VmbJ+4crkMcT2UIaV5bvVvuRdThqgPHPoUWa2d4SeG1Teu437TKy3JYhmiTv5HmbdYTYNgTk+lr7cRVqiEfQPugosuiD2SLu43C6OUIfrl1D6hDCmsUBkS9lqor3OUxP6iDEkHypDKCyf245/YZ5/F32dBcelvdZo/n5Qzl15+ScH3mpUYl45dICucLENKGZ0aBVHO6xESFsqQ8KgTbmr6qbBvhtg+cUUZko43dHzYIHGSxTKEpD8ufAg+kTKktfN4UZbE/qIMSQfKkMoLJ/bjn9hnn8XfZ0Fx6W817wOP5/lXnssbaW77s7WLcenYBbKCMqTE1yMkLJQh4VGLmi1Zuzg3Z6j5rXUVVQLMW/hY7lvDDaMafNczaO0cKFrUt030aVfM6WBaO7fkLQqn7sdvXno98xY+litIGiddnbvM6DGjcydknn/ludy8+1HmWzW349LLL8lNZ+Q3T7u6naBpsvxuzzxZpJc80+dMz10+bN+6/IaODxskTihDiItx4UNwucqQ2U88kDfy57y/Om/QlyDCvnxgFh+F5uU2Rxr5rWeibvOWu3+eew0MW2zVhecnjShDKi+c2I9/Yp99Fn+fBcWlv9W8D8yPvk5cUvdprr9YKDZHwLt07AJZQRlS4usREhbKkOCoRXr18kOdsPBbkFmdoNfnKlclgHnSQk0TM3rMaGmcdLVcf/P1eXPg60WHWkdB3WbjpKtzJ0PUCZrpc6bn1jZRl1uydnHuTVXDqIZcyXHp5ZdI87am3Pz3qlQwb9t886c/FrW9+jQ18xY+ljtho+5LvUnzK0PUvlS31zjp6tCFhNV2qW1Vt1mKUSiUIcTVUIYQF+PCh+ATKUPU64r55Qb1equ/NuuvPeb1o5Qh+uuVev1Sl1Wvo+o1U38d1N8HqNtU03aq12CXn580ogypvHBiP/6JffZZ/H0WFJf+VvM+0H7U5+mosTl1l0vHLpAVlCElvh4hYaEMCY4qLPQ55dXP/L4lor6lYf5OnezQbydo/lF1gkWfx9zvhL8qavT78js5o5ch5n2pab/Mb5WodR8aRjUMetzm/OrqNvTt8NteswxRJ3bMkzl6QWMuJOx53qBvy6qTVH7llKtv6PiwQeKEMoS4GBc+BBdbhsx+4gHfwkEvSPTXy+ZtTbnyXr1exilDgn4WtHaO32uwvih8Wp6fNKIMqbxwYj/+iX32Wfx9FhSX/lbzPpDEiUvHLpAVlCElvh4hYaEMCY7fKBBVQugnKVSCfu43wiQs5gkP9a3RQt/+CCtD4o6eMMsL9d9+pYMaWRK0/X63p0oMv8ekTvqo0SFhj6FU87BThhBXQxlCXIwLH4ILlSFhaRjVMGjqK/XFBb+pKtXrkLnA/YmUIep1Mex1UG1L1Km/XHp+0ogypPLCif34J/bZZ/H3WVBc+lvN+0ASJy4du1lyxo0t4jVuEK9xg5x/+9bE7lfd59QX94iIyNzmrtzPXm3vLuv9zm3uCtyOSpP5MoQQl0IZ4p+w9UHUOiLmiZSw0iFozQw1lZWa8kKVBPrtqGk79CmwzBESrZ3hZUjYCRQ1JPeWu38ujZOuzpu7XF3G/JZqWKKUIWH7ytxmfd0T87JazKccAAAgAElEQVSUISTroQwhLsaFD8GFyhD1eqkSNAWkStDrtIr+ulWKMkS9zurbqKKKGXX7cV/rXHh+0ogypPLCif34J/bZZ/H3WVBc+lvN+0ASJy4du1mhFxBJFBG6pMsQ/fYpQ46jDCEkwVCG+EcvIIJiThkVpwx5/pXnBi16PnrM6Lx1P/TrmwuNq8vrpUjcMqR5W1Pu/vRvy156+SW5+4ry2MyUqwyJetLJ9Td0fNggcUIZQlyMCx+C406TpU935VeI2CpDwkIZkizKkMoLJ/bjn9hnn8XfZ0Fx6W817wNJnLh07GbFZbPacyNC1AiRxnk7E7nvpEuIoDKk0lGGEJJgKEP8o8oAv29sXn/z9bn5xvVpo+KUIfrtm6M8wm5nydrFMn3O9NzoFL+1NaKWIaoIufTySwadYDG314WRIZQhpBJDGUJcjAsfgotZM2TJ2sW+64W0dtopQ6JOn0kZkgzKkMoLJ/bjn9hnn8XfZ0Fx6W91Ft8HFnpdL/ayYdNxqi83+s3ikKW4dOxmhV5INM7bKV7jBjnjxpZBlzv/9q3iNW6Qy2a15woUv1EcU1/ck1c46JczS5Y4I0PU/atcNqs9cBv9tk3fLhX1OINKmSijZvQCSe2/oNvz2wYXShnKEEISDGXI4PgtYm7GnMKitfP42h7mZc01Q8y5x/3uW51wef6V52T0mNGhZUbYgq5hJ2yCtlf9Tn9DGLZmyAUXXZB3QidKGRJlzRC14DxlCKnkUIYQF+PCh+BiF1C/5e6fD/oyQWtntDVD1PuCsOkb1etdoTLEb10y/fKjx4wetGYIZUh5UYZUXjixH//EPvss/j4Likt/q7P4PrDcZcjoMaPlgosuyIv6woXnDZ5SO0tx6djNAv3k/Kvt3aEjJ/yKBr+T+n4n/INKjKhlSJTbMgsaPUHbFVaGmMVGUKmjr7dS7H6xXYh4T9ddIq3eZOsniQmphFCGDI46IRL2Bub5V54bVCaoNz7qJH7Q7QUtCK5P4aF+p4oUvwXUzYKimDLEPBmkb6/+hnD6nOm+BY7aD3pxFKUMUW8i/W5PjUIJG/Fi3g5lCMlqKEOIi3HhQ3CxZUhr5/HXJP01SL3WnPdX5+W9Luqvzeq1Rn9t1m9XvSZGKUPU66r5xQu/10HKkGRQhlReOLEf/8Q++yz+PguKS3+rs/g+sNxlSKEvXQR94SELcenYzQJVcOiLpquT++bIC70MUSfvX23vzv1M3YZ+0l+/Df36quiIUobopYT6mXk5fTuCLmP+LGzNEP32ggoXdZt6GeJ3P6o40acjM/eJ3yiXJHkvnf09ec2bYP0kMSFZz2bvWnn+1P/H6j/4cjmRN3TqGx1+oxb0qNEN6pubqlxQJ1iuv/n63BsrsxzQS4/rb75eGiddLQ2jGuS8vzpPGkY1+C6grkaIXH/z9b7znusncq6/+frc4uxBb9b8bnf0mNG57TDfEOqPRS3wqk7Y6EOB1X64/ubrcydu/N5gqvtQ26v2gVlEUYaQSg5lCHExLnwIPpEyZMnaxb6lhf662Djp6rz1uszyXr2uqddQ9UUCszjRt+nSyy/J2y415aW6jaDXQcqQZFCGVF44sR//xD77LP4+C4pLf6uz+D7QVhmiX8ZvJogsxKVjNwsKjYjQBZ24Ny+vlyE6vWBQ9xelDIlbGOj3U2wZErQP/C4bVB6Z66+YI030UsQ2b8kXfyjrvUbrJ4oJyXpe8ybIS2d/z/a/+bIo9g1d0AgIv6hvfahvdaqiYPYTD+ROngRNcbVk7eLcSRD9cs3bmnI/18uY6XOm506wqJMtfiNX9IXfZz/xQMEF1PUTLw2jGuS748fJkrWLc4/NnC7EXMj90ssvGfSNl+lzpuduU5U1fm8wm7c1+d6eebKHMoRUcihDiItx4UPwiZQh+uXM0R1RX2/N11A1rZXf61Lztqbc66D5+q5/wUHdn99rL2VI+VGGVF7mPvmw3PKPX7Z+8tzl3PKPXx5UhrDP4u2zoLj0tzqL7wNtliHN25py7w9s74dyxKVjN+0KTWdlliRBpYRZfgSVISKDi4RSliFh03gVW4b4rZ1ilhxBi877/TxoG5NasD6I13zlrdLsjbd+opiQrGe91yi///IEq//gyyWLb+hI+UIZQlwNZQhxMS58CA4qQ4gbz08aUYZUXn67/Lcy5YdXWj957nKm/PBK+e3y37LPTmCfBcWlv9VZfB9oswzRb/NEv7TnYlw6dtOu0BogQVM6mSMazOLAXIdE0UdsqCKiVGWIfp9ht1XOkSFRypCgbfa7nyR5Lbc8Iktqxlk/UUxI1rO87p+lZcp/Wv0HXy5ZfENHyhfKEOJqKEOIi3HhQzBliNvPTxpRhlRe1ryxWq798dXWT567nGsn/H+y5o3V7LMT2GdBcelvdRbfB9ouQ9SMDZQhCOI3ZZXOb50OvTzRr2OuraGf5NeLE329DfO6cdcMMbffbySH3/oefoWM33YUs2ZIoTLEbzqtoOIoaV7vvm55uuZb1k8UE5L1LBz1D9K5fJO1f+zllMU3dKR8oQwhroYyhLgYFz4EU4a4/fykEWVIZeb6666Vu6880/oJdBdz95VnynWT/419VoJ95heX/lZn8X2g7TKkVNM5uxiXjt008ysYdHoZoE7mFxpJom6n0PRbemkQpQwRyV+kXI/faBS/+C34rhczfiWPXnyY0S8XtQwJ20bb64d4IiILTv8H2exda/1kMSFZzWveBFlw+j9Y/cdeTll8Q0fKF8oQ4mooQ4iLceFDMGWI289PGlGGVGYWLlsokyd8X+ZcNtT6iXSXMueyoTJ5wvdl4bKF7LMS7DO/uPS3OovvA22XId8dP44yBKHUifqwk/Cq/FCFgz5dlbkYuM4c7RBUIohEL0P0+w8qEMxterW9O3cdvajw2/ag7dO3J2i74kyT5VfGRF0Yvpw8EZH1E2YyVRYhZczyun+W1yfPtv3vvWyy+IaOlC+UIcTVUIYQF+PCh2DKELefnzSiDKnc/Hr2PTL56n/k5L5+Uv9fx8nM++5kn5Vwn5lx6W91Ft8H2i5DWDME5RB1IfOwBdThJk9EpHdftzzhXcjoEELKkM3etfL8yZfLf+941/a/97LJ4hs6Ur5QhhBXQxlCXIwLH4IpQ9x+ftKIMqSy8+vZ98h1//avFT/9091XnimTf/QvkU7qs8/i7zM9Lv2tzuL7QJtlSPO2JvE8TxpGNVjfD+WIS8dupaEMyS5P/Z+WWx6RRcO/Y/3EMSFZy9LaqzK7cLry+tvN8tjqmdbfKJB0JMk3dBybJE6SOjY5LkmcuPAh+K6XJ8nruzda3xcuxoXnJ40oQ8jCZQvlukk/lmt/fLVM+eGV8pPxl8nUfzw/87n1n/9GpvzwSrn2R/8q1036ceRpnthnxe0zFZf+VlOGlLYMUZf57vhx1vdDOeLSsVtpKEOyK1eG9O7rlgWn/4Os9xqtnzwmJCt5zZsgz59yhfTuG7xAU5Zsf3eTzG2ebv2NAklH5jZPl+3vbuLYJM4lqWOT45LESZJ/M4PMXjFVmt9abn1fuBgXnp80ogwhKmveWC2/Xf5bmfvkwxWTF1e8KGvb1rDPEtxnLp1QpgwpXRlyy90/z40KWbJ2sfX9UI64dOwCWeHp/7F3U7s8XfMtec2bYP0kMiFpz2bvWnmu4dvSseBVW/++E3PoSI/c+fJE628USDoy4w//Lvt6ujg2iXNJ6tjkuCRxkuTfzCCLtzwlC1set74vXIwLz08aUYYQQpKMSyeUs1yGXHDRBYF5/pXnYl9WlSGjx4wedJmGUQ3ieZ54nifT52T3S0YuHbtAVnjmDzoWvCrP1f3f0upNtn4ymZC0ptWbLC/Uf1ta7/iNjX/XVjy5dpYs2vKM9TcLxO38YdtvZc6KWzk2iXNJ+tjkuCRRYuNvpp8dXds5ce3w85NGlCGEkCTj0gnl7e9ukoeb7ra+T0oZVXCERS1uHueyqgzxy+gxo+W748dldkSIyrw198rrbzfbPmyBTBlUhoiIrJ8wU14YcQUjRAgpIq95E+SFEVfI+gkzk/73bNW+ni658+WJsn7XKutvGIibeX33Rrnz5Ymyo2s7xyZxKjaOTY5LUii2/mYGeWrd/Zn7JmuWnp+0oQwhhCQZl8oQRgiTOHl01a+YjhMoMd8yRERk24xn5Onab7GGCCExst5rlOcaKmtEiG7xlqcy9y0XUro8tX6OLN7yFMcmcS62jk2OSxIWm38z/Rw60iN3vTyJtUMcfX7ShjKEEJJkXCpDRITXUxIp63etkhl/+Hc5dKTH9iELZEpgGSIysIbI/PpL5JWGf5bN3rXWTzQT4mpavcmytPYqef6UKypijZAwc1bcyjdHSV5e371Rnlo/W2avmGr1jRzHJjHjwrHJcUnMuHBcBtn+7ia55/c3VvQJHJefnzShDCGEJBnXypDt726SX/3+Ruv7hbidB1feJqv+9HvbhyuQOaFliLJtxjPyhHeh/MH7DqUIIVpe8ybkSpCWKf8pvfu6y/1v1nmHjvTI8689LLOW3VzRJ0vIQJrfWi6zlt0sjzTfbX2BWY5N4uKxyXFJXDwuw7z+drNMe7GxIku8NDw/aUEZQghJMq6VISIiT62bxQhh4hv1xYvfrL3P9mEKZFKkMkREpHdft2ycPEvmD79Ufnfqd+UP3ndkvdco671GFlsnFZFWb7K85k2QNd6/yvK6f5YXRlwh8+svkfUTZsp/73i3nP9OU0mdLHlq/WxZ0b6EefErJK/v3iiv794oK9qXyFPrZ8uMP/zUuW+zcGxWZlw/NjkuKzOuH5dB9BLvmdcezmyRl9bnJw0oQwghScbFMkREZEnr03LnyxNlYcvjsqJ9ifX9ROzl9d0bpfmt5bKw5XG55/c3yuItTzECFSiTyGWIrnP5Jmm55RFZ8sUfyktnf0/mD79UnvAulKdrv0USym+qLra+DZWW+fWXyEvn/JMsv+gGaZnyn7J3UzsjQSJY8+ZSmdt0l8z8w09l2ouNJOO58+WJctfLE+WR5rtl+faFTn9zlmOzspKWY5PjsrKSluMyyPZ3N8mS1qcze7ym/flx2b6eLuvPLyGksuJiGSIi8u7+t2XxlqdkbtNd1vcRsZe7Xp4oc1bcKs+/9rDs6Npu+7AEMq2oMiRI775uklD+r89/UdataLK+HZUUoBhnnHGGdHR02N4MIM95551nexOAPN3d3fK1r33N9mbAcR988IF861vfsr0ZACz6xje+IR9++KHtzQBQBl/96lfl8OHDtjcDQMaVtAxBMh5//HGpq6uTK664wvamAAjxq1/9SoYPHy7XXXed7U0BcmbNmiV1dXXy8MMP294UIOdnP/uZ1NXVyYIFC2xvChx23XXXSV1dnSxZssT2pgCwYNGiRVJXVyc33XST7U0BUGLz58+XmpoaueOOO2xvCoCMowxJoc9+9rPieZ7U19fLxo0bbW8OgAAf//jHxfM88TyP0SFwxic/+UnxPE/OPPNM25sCiMjAqJDhw4eL53nypS99yfbmwFEffPCBDBs2TDzPYxQRUKG+8pWviOd5Ul1dzegQIGM+97nPied5MmLECEaHACgrypCUefzxx+Xkk0/OnWBldAjgpl/96le5f6u1tbWMDoETZs2aJaeeemquUGd0CFzws5/9TE455RTxPE+GDx/O6BD4uu6662TkyJHieZ40NDQwOgSoMIsWLZKPfexjuffWjA4BsmP+/PnS0NAgnucxOgRA2VGGpIwaFaLC6BDATfqoEEaHwBVqVIgKo0Ngmz4qRIXRITDpo0JUGB0CVBY1KkSF0SFAdqhRISqMDgFQTpQhKWKOCmF0COAmfVSICqNDYJs+KkQv1BkdApv0USEqjA6BSR8VosLoEKBy6KNC9PfWjA4B0k8fFaLC6BAA5UQZkiKjR4+WqqoqqampkREjRsinPvUpqaurk5qaGkaHAA4ZNWqUVFdXy8iRI6Wqqko+/vGPS319PaNDYNUnPvEJqampkZqaGhk2bFjumGR0CGzp7u6W+vp6qa2tlaqqKqmurpYRI0YwOgR51KiQmpoaGTp0qFRXV+dOmjA6BKgMalRIfX197m8Bo0OAbFCjQtT7waqqKvE8T0466SRGhwAoC8qQlHj88cdl6NChcuONN8q+ffvk3HPPla1bt8pjjz0mp5xyinznO9+xvYkAZGBUSE1NjUydOlX6+vpk1KhRsm/fPnnggQdk+PDhcv3119veRFSgWbNmybBhw+Tb3/62vPbaa1JdXS0bN26Uv/u7v5Nhw4YxOgRWTJs2TYYOHSrf+973pLm5Wc444wxpamqSb3zjG1JVVcXoEIjIwOihIUOGyPjx42XFihVyzjnnyIoVK+Rv//ZvpaqqitEhQMYtWrRIqqqq5MILL5SVK1fK2WefLStXrpTGxkYZMmQIo0OAFJs/f74MGzZMLr74Ylm1apWceuqpsnr1ahk/frwMHTqU0SEAyoIyJCVuvvlm2bdvX+6/VRmiPPbYY4wOARxw1113SV9fX+6/VRmiPPDAA/LOO+/Y2DRUsPHjx8vmzZtFROTIkSNSXV2d+93GjRtl/PjxtjYNFeq///u/ZcKECdLe3i4iIrt375Yzzjgj9/umpiZpbGy0tXlwxAcffCDXXnut7NixQ0RE2tvb5Zxzzsn9fsWKFTJhwgRLWwcgCRMmTJCVK1fm/vvss8+WN998U0RE3nrrLbnmmmsYHQKk1NVXXy2rVq3K/fepp54q77//voiIvPHGG9LY2MjoEAAlRxmSUmYZAsBNZhkC2GaWIYANvb29ef9tliGAiMjBgwfz/tssQwBUHr0MUcy/FQDSSS9DFP2LhgBQCpQhKUUZAqQDZQhcQxkCF1GGIArKEAB+ZQiAbPArQwCg1ChDUooyBEgHyhC4hjIELqIMQRSUIQAoQ4DsogwBkATKkJSiDAHSgTIErqEMgYsoQxAFZQgAyhAguyhDACSBMiSlKEOAdKAMgWsoQ+AiyhBEQRkCgDIEyC7KEABJoAxJKcoQIB0oQ+AayhC4iDIEUVCGAKAMAbKLMgRAEihDUooyBEgHyhC4hjIELqIMQRSUIQAoQ4DsogwBkATKkJSiDAHSgTIErqEMgYsoQxAFZQgAyhAguyhDACSBMiSlKEOAdKAMgWsoQ+AiyhBEQRkCgDIEyC7KEABJoAxJKcoQIB0oQ+AayhC4iDIEUVCGAKAMAbKLMgRAEihDUooyBEgHyhC4hjIELqIMQRSUIQAoQ4DsogwBkATKkJSiDAHSgTIErqEMgYsoQxAFZQgAyhAguyhDACSBMiSlKEOAdKAMgWsoQ+AiyhBEQRkCgDIEyC7KEABJoAxJKcoQIB0oQ+AayhC4iDIEUVCGAKAMAbKLMgRAEihDUooyBEgHyhC4hjIELqIMQRSUIQAoQ4DsogwBkATKkJSiDAHSgTIErqEMgYsoQxAFZQgAyhAguyhDACSBMiSlKEOAdKAMgWsoQ+AiyhBEQRkCgDIEyC7KEABJoAxJKcoQIB0oQ+AayhC4iDIEUVCGAKAMAbKLMgRAEihDUooyBEgHyhC4hjIELqIMQRSUIQAoQ4DsogwBkATKkJSiDAHSgTIErqEMgYsoQxAFZQgAyhAguyhDACSBMiSlKEOAdKAMgWsoQ+AiyhBEQRkCgDIEyC7KEABJoAxJKcoQIB0oQ+AayhC4iDIEUVCGAKAMAbKLMgRAEihDUooyBEgHyhC4hjIELqIMQRSUIQAoQ4DsogwBkATKkJQ699xz5Te/+Y2sWrWKEOJwRowYIffee6889NBDhDiR2bNny9ChQ2XKlCmEOJN/+7d/k/r6evmnf/onkqJ8/etfl89//vOJHSc//OEP5fTTT7f+d5QQYi+nnnqqPPvss9bf4xNCSp9Ro0ZRhgAoO8qQlPrqV79KCElBRowYQYhzGTZsGCFOZejQoTJkyBCSsnieJ57nJX682P4bSgixmy996UvW3+MTQsoTyhAA5UYZAgCA4bXXXrO9CQDgvOuuu048j48TAAAAANKBTy8AABi+//3v294EAHAeZQgAAACANOHTCwAAmu3bt8vQoUNlyZIltjcFAJxGGQIAAAAgTfj0AgCA5vvf/75UV1fLV7/6VdubAgBOowwBAAAAkCZ8egEA4P948803paqqSjzPk4aGBnnppZdsbxIAOIsyBAAAAECa8OkFAID/o7GxUerq6sTzPPE8T7785S/b3iQAcBZlCAAAAIA04dMLAAAi8vbbb8uQIUNyRYjneTJ8+HBZsGCB7U0DACdRhgAAAABIEz69AAAgIj/+8Y+loaFB6urqZOjQoblC5Itf/KLtTQMAJ1GGAAAAAEgTPr0AACreu+++K57nSXV1tVx++eVy2mmnyeTJk6Wurk5qa2vlmWeesb2JAOAcyhAAAAAAacKnFwBAxbvxxhvliiuukNdff11EREaPHi27du2S7u5u+e53vytf+cpXLG8hALiHMgQAAABAmvDpBQBQ0d59911Zv3593s/OOuss2bFjR+6/Dx48KNu3b094ywDAbZQhAAAAANKETy8AABjOPvtsefPNN21vBgA4jTIEAAAAQJrw6QUAAMM555wjbW1ttjcDAJxGGQIAAAAgTfj0AgCA4c///M+ZFgsACqAMAQAAAJAmfHoBAMDwF3/xF7J161bbmwEATqMMAQAAAJAmfHoBAMDwuc99TrZs2WJ7MwDAaZQhAAAAANKETy8AABg+//nPy+bNm21vBgA4jTIEAAAAQJrw6QUAAMNf/uVfyuuvv257MwDAaZQhAAAAANKETy8AABi+9KUvycaNG21vBgA4jTIEAAAAQJrw6QUAAMP5558v69evt70ZAOA0yhAAAAAAacKnFwAADH/9138ta9eutb0ZAOA0yhAAAAAAacKnFwAADF/5yldk9erVtjcDAJyyY8eOvP/2K0P27t0r+/fvT3CrAAAAACAayhAAAAx/8zd/I83NzbY3AwCcctttt0ldXZ3cf//9IpJfhuzdu1cmTJggtbW1NjcRAAAAAAJRhgAAYLjgggvk1Vdftb0ZAOCcqqoq8TxPhg0bJl//+tfF8zz5wQ9+IJ7nied58ulPf9r2JgIAAACAL8oQAAAMY8eOlZUrV9reDABwzu23354rPvwCAAAAAK7iEwsAAIYLL7xQli1bZnszAMBJw4YN8y1CTjvtNNubBgAAAACBKEMAADB8/etfl6VLl9reDABwUtDoEAAAAABwGZ9aAAAwXHzxxfL73//e9mYAgLPM0SGMCgEAAADgOsoQAEDFu/vuu6WzszP339/85jdl8eLFuf9++umn5cUXX7SxaQDgJHN0CAAAAAC4jk8uAICK98orr4jnefKTn/xEOjo65JJLLpFFixbJc889J5/+9Kdl7NixtjcRAJyjRocwKgQAAABAGlCGAAAgIhdddJF4nidDhgyR008/Xc4++2z52Mc+JnV1dbJw4ULbmwcAzpkwYQKjQgAAAACkBp9eAAf09x+TDdvfk0d/t1WmPbpObpj1qlxzz3JCSIL5h2vulera+kELAn/8jM9Y3zZCCHE1V/37I9a3gRBCCCGkUCbOXCE3PbRK7npio7y8eqfs6jxg+1QQAAsoQwDLtrzVJVPnrpEZ81tkQfM7svqNA/K/3z4sbZ1HCSEJ5+vf+vu8ImTEyAaZNfcZ69tFCCGEEEIIIaT4bN/TJxvf7JFlLR/Kw4va5D8eWi3PLGuT/v5jtk8LAUgQZQhg0TPL2uWmh1bJy+s7rb8xIIQcladfapL64SflypCzz/lz69tECCGEEEIIIaS0aX2nV+b8dptMe2StbN3xoe3TQwASQhkCWHLb/1onD764TVrf6bX+JoAQcjz/4++uEM/zZGTDKJn50JPWt4cQQgghhBBCSHmyaF2n/M8HV8kfX99t+zQRgARQhgAWPLOsXR56cZv1F31CyOA8t3iN1NTUyJljPmt9WwghhBBCCCGElDfN2z6SSTNXyHt7e2yfLgJQZpQhQMK2vNUlNz20ihEhhDicb/+/V8mvHphnfTsIIYQQQgghhJQ/Ty7bKbOea7F9yghAmVGGAAnq7z8mU+euZY0QQhzPgj+st74NhBBCCCGEEEKSy92/2STLNnbYPnUEoIwoQ4AEbdjWKTOeabH+Ak8IIYQQQgghhBBCjuePW/bKLx5dZ/vUEYAyogwBEvTooq3yfFOH9Rd4QgghhBBCCCGEEJKf//ngKnn3Q9YOAbKKMgRI0LRH1srqNw5Yf3EnhBBCCCGEEEIIIfm599n/La+98b7t00cAyoQyBEjQDbNelc1vH7b+4k5I3Lxwv0cyHtvHGCGEEEIIIYTYzn/97g3WDQEyjDIESNA19yy3/sJOSDF54X5POtaQrIYyhBBCCCGEEEKOyrw/vCW/W/WW7dNHAMqEMgRIEGUISWsoQ7IdyhBCCCGEEEIIoQwBso4yBEgQZQhJayhDsh3KEEIIIYQQQgihDAGyjjIESBBlCElrKEOyHcoQQgghhBBCCKEMAbKOMgRIEGUISWsoQ7IdyhBCCCGEEEIIoQwBso4yBEgQZQhJa6KWIQf3Lgw8/vv7uqS3e7V82D5u0PX27ZyYu1zfobbQ+9j/zrTcZQ/uXRh4uSM9LSIicqSnJXY5UOzjUNfbt3OitWLj/daxBfchZQghhBBCCCGEDA5lCJBtlCFAgihDSFoTtwzp7+uSvkNteTnW35P7t9DdeV9gGSIismfTWYH30du9One5oDLk/daxebf3fuvYosqQuI/DhTKk71CbiAhlCCGEEEIIIYTEDGUIkG2UIUCCKENIWhO3DAkqKXo+mJf796AXFKoMOdrbISKDSwY9ehlR6H4KbU+pH4cLoQwhhBBCCCGEkOJCGQJkG2UIkCDKEJLWlKoM0S/T2716UBlycO9COdbfEzi1lZoiS02BFXQ/R3s75Fh/T6486e/rKmkZEvQ4XAhlCCGEEEIIISVpcgsAACAASURBVIQUF8oQINsoQ4AEUYaQtKaUZcieTWflRnf4lSGq6PCbKqu3e7X093WF3s+H7eNE5HhJoabV2v/OtJKWIX6Pw2+aLJGBdVAO718qIiLH+nuk54N5eQWPKjBEBkbHBG3r/nem5UbPqMuq+zKnGlP3SxlCCCGEEEIIIdFCGVJ5zr99q3iNG+T827cWdf25zV3iNW4o8VaJeI0b8oLSoAwBEkQZQtKaUpYh+ugF80T+wb0LpbvzPhHxLy+O9ffI4f1LQ+9HlQ7q+mo0SZwRHMU+jqAy5Fh/T27be7tX536vHqv+uPr7ukRE5PD+pb7b1N/XJYf3L5XD+5fmyph9OyfK+61j866v9iVlCCGEEEIIIYREC2VI5TmRMqRx3s6ylBWXzWrPK0LOuLGlpLdfyShDgARRhpC0ptRliCos/MqQPZvOEpHB5YUqNT5sHxd6P/19XbkpsvSfiYQvzF6KxxFUhpg/61hzfJH3o70dg7ZLlSwfto/Lu2x/X1feZdUomKO9HYOuG7X4oQwhhBBCCCGEkIFQhlQeF8uQEx2tgmCUIUCCKENIWlPqMsQsDfQypGONJ0d6WgYVGmqKrLD7CRoFokoLfXqqcjyOsDIk6Lp+I2DU/lCjQ9Rl/UZ6HOlpyStUKEMIIYQQQgghpLhQhlQes3hQ0155jRvk1fZuOePGFt/pqszRG17jBrlsVnvu93pRYv5Ov9/LZrUPug8zU1/ck7ue+Tu/USP6Y9Afi8m837nNXSe8P11HGQIkiDKEpDWlLkPUOh5BZYjfVFlqKqmw+wlaH0SNoIi6kHqxjyNszRDzuqq06O1eLQf3LhwU/XpqHRU1UiQslCGEEEIIIYQQUlwoQypPWBniF1U+hJUhfr8zR3qo+zV/H1aGBJUm+u2aJUxQIRKleMkiyhAgQZQhJK1Jcs2QjjXeoKmy1O9VGeB3P+o6hUQpFEq9ZkhYGRJGXS9OwUEZQgghhBBCCCHFhTKk8oSVIXrJoBccqlTwmyZLv77OHH2hFx/miAy/abKmvrhn0EgQdf/6z/xGouijUPTHol/G7/aziDIESBBlCElrSlmGqNJCnwbLLEPUaAg1kuPw/qV5ozr87keNJuk71OY70kKNroiykHqxj6OYMiTKOiaMDCEkfp5cuFI8zxPP8+TMMZ/1vYz6/VXjfzTodzfe/Mvc7wvdzpljPjvosnpuvPmXkbY57Db0jL3om4nvz1fWtoXuL9einpO4+2rsRd+MtJ+vGv+j2M+RzeePEEIIIdFCGVJ5wsoQvaQwp88S8S9DwkZmeI0bpHHeTt/7DdsmkyouzNEqftvop9C0XGHXTTvKECBBlCEkrSllGaIuo5cSfmVIzwfzRGSgAOjv68pNkRV0P+ai42bUIuTH+nsKFhDFPo44ZYhax8RvHZB9OyfKsf6e3P2HrRlycO9C6e/ryj1uyhBCBqKXIUGFRNDJff2EuF9eWduWd/lCZUjUE+CUIaVLMWWI/hiDnmuVQmWIit/zSxlCCCGEuBvKkMpTaM0QpVRliBqNYY7WCNsmpdDUXaUqQ7K8dghlCJAgyhCS1pSqDFEFx7H+Hnm/dWxoGaLKC7+Sw7wfddlCa4KoERZ+pUIpHkecMkTfZr2c2bPpLDna25F3O+qy+kLp6rL9fV15o1MoQwgZiFmGmCem2zr9y5AZc54oeILbHCESpQzxPE+eXLgydJspQ0qXYsoQv9FAQaN6opYh+vUpQwghhBD3QxlSecpVhhSabipuGRI2TVexZYgapVJJKEOABFGGkLQmbhnS39clfYfa8nKsvyf3b8EsI/zKkI41Xq4UMEsOs6xQ5YQ+esQvaiqto70dZXkcccoQs1Q5vH9pbpSHyODpvPRtOrh3YW7qMHM7VBlyeP/SgqUPZQjJcvzKEPMkvt/P9ZPcZnkRNGIg7MS7foI96nRZ5v0FnTz3K27C9sONN/9y0En8QgWNSrFliDnKRt8H+m2a+ybsd+Zj8NueYsoQ/Trq/wdNjaZvQ9g+1+8/6Pn0K1bSUDgRQgghWQxlSOU5kTJEn67K73JqMXK/qbfiliF+l1elRqE1Q1SR4rf4e9BlsooyBEgQZQhJa+KWIX76+7qkt3t13kiKQmVIUMlhliGqFPC7bTOqzAhbf6PYxxG3DOlY48n+d6blLaauyo6gy6qCSGSg1NHvq2ONl5tWTP2eMoRUavzKEPPkf6EyxLxNvXyYMeeJ3M8LnXgv9gR3WBkSNpWXvm1B+yHo8kEppgyJMrJFPQ6zdND3tf6cBY3CCRqtE7UMMUsjvcTyK4zCjpOgx+X3+MNGmFCIEEIIIcknahmya9eugpdBOpSqDNFvQ18c3e/3+mWKGRniF8XcJj2qnHm1vbvgZbKKMgRIEGUISWuiliEknaEMIVmMfnJbP+Hs9039sGmyoozmSHpkiL6N+m3qRYEauWKWIar40MuNoNEPeuKWIX5lgb4tajv0x6KPtvErE/R9qS4bNIIkbhli3nahx1uKkSFB267fdtCaJYQQQggpTwqVIY8++qh87WtfS/BMEsrtRMoQ/fqFyguz9ChmzRD9vtQIDr91PvRtDVsHpJLWClEoQ4AEUYaQtIYyJNuhDCFZTNj0UOpEfNDJ7rBRF36jBEq1ZoiZoDIkaAonv5PrZimkX77Q6Ieg245ShgQVQGrf+pUEfutr+BUc5v2r51bfH3HLEL/L68eBeflSrBkSt5AihBBCSPkTVIY8+uij8pnPfEZqamrk17/+tYUzSgBKgTIESBBlCElrKEOyHcoQksWYZUhbZ/60Tfp/+53cD1tIvZgF1IuZ8sivDClUSpgn9f1GY/jtI/U7v8fy5MKVscqQKFNz6fvQHAXiN1pEv/+wBO2HqNur76OgadHaOqOVIeZx4vd8Bl2XESGEEEKInZhliCpBRo4cKZ7nyZ/92Z9ZPKsE4ERRhgAJogwhaQ1lSLZDGUKyGL8yxJxeKk5RYY4W0a9TqAyJsiaHXwqVIX7TbqWxDDHLD7/RI+UsQ6IUG1EWPS9UfhV6PsMeDyGEEEKSiSpDzBLE8zypr6+XadOmSUdHR8UEyBrKECBBlCEkraEMyXYoQ0gW41eGtHX6n+xXJ66jnPD3W8si7pRMURN0Ij5sG8PKELM8SaIMiVoE+ZVU+vYWKoEK7Yco910o+miNQguox3k+w47NuOvMEEIIIeTEMu8Pb8kPp8yUYcOGDXpdrqqqkk996lPy6U9/OvM57bTT5MILL7R9Gg0oOcoQIEGUISStoQzJdihDSBYTVAL4jVoIGuURNpLCZhlS7Joh5u0ksWZI1OnB/EZamFNFxdnPUS8bNh1aWDFRjjKk2H1NCCGEkNJFjQzZvHmzXHnllVJbW5t7Xa6pqZFf/OIXtk8tJWL58uWUIcgkyhAgQZQhJK2hDMl2KENIFhM2IsI88a6fcNYLgrD4FShJlSFBoyf0IkcVCWb5owqeuIt3R52mSu0XfR+roiVsdIe5nX77Un/celF1Is+JPv1Z0DodfvupFGWIOW1blGOXEEIIIeWNuWaIWYqcdNJJ0tPTY/HMUjIoQ5BVlCFAgihDSFpDGZLtUIaQLCbshLJ5Yt/89r25PoiZoAXUkypDCm2jXhREWb+j0KgQv30WpSQKu5zffYSNyvG7jBm9zIjynOiPKexyfsVOqUaGhD2PUUoqQgghhJQ2ZhmiqFJk2LBhFTE6hDIEWUUZAiSIMoSkNZQh2Q5lCMliCn27vtAC6kHTJ0VZtLxUKXSi3m8bC+0Hc+RL0GgIM8WUIfq+iVs6hG2XWSD4lQZRnpOgkSZh+9Bv5MuJPp9+z2OpjyVCCCGEREtQGaJs3rxZxo8fn/nRIZQhyCrKECBBlCEkraEMyXYoQwjJbphyiRBCCCEkegqVIUp3d3cCZ5HsoQyJZuqLe8Rr3CBe4wbbm4KIKEOABFGGkLSGMiTboQwhJLuhDCGEEEIIiZ6oZUjWUYZEQxmSPpQhQIIoQ0haQxmS7VCGEJLdUIYQQgghhEQPZcgAypBoKEPShzIESBBlCElrylWG7Ns5UURE+g61FX0bezadJYf3L5V9OyeWZRu7O++T/r6u3L/j91vHWi8vKEMIIVFDGUIIIYQQEj2UIQMoQ6IJKkPmNnflfq5y2az23O/Vz+Y2d+Vdr3HeTvEaN8gZN7bkfvZqe/eg2wq6L3V98/5wHGUIkCDKEJLWuFyGHNy7UESkLGXI+61jRUTkWH+PHN6/VA7uXWi9uKAMIYQQQgghhJDyhDJkAGVINH5liF95oZcVIiKXzWr3LSzOuLEl73J+pYrKq+3doZcxixYMoAwBEkQZQtKaSi1D1PYd3r/UemFBGUIIIYQQQggh5Q1lyADKkGj8yhC/ouP827fm/UwvMBS/n6lyZOqLewJvX7/e+bdvLdtjzQrKECBBlCEkran0MiSrI0IoQwghhBBCCCHkeChDBlCGRFNozRBVXPhNXWUWHWbJETbCRJ9KSy9DGA1SGGUIkCDKEJLWJF2GqJ/t2zlR+g615f4NHelpkQ/bx+VdzmQWJUd7OwKvr2/D4f1Lc/fV39clx/p7Bt22Xor0fDAvb9uCbr9jjScfto+TIz3H5/zs7+uSng/mBV5O3Xd/X1ciRQxlCCGEEEIIIYRQhiiUIdH4lSFhU1vpZYha30ON5lDliCo0CpUh6j71+1NTZyEYZQiQIMoQktbYKEPUouV9h9rk4N6F0tu9WkQG1u/Ys+msXNmhCone7tV5xYG6vCoUDu9fmisZ9r8zbdA2HOvvyV32SE+L9HwwL3cbahvU6BP186O9HXJw78LcddTt6Ius67evtlE9Nn17P2wfl9s+dTn12I72dlCGEEIIIYQQQkiZQxkygDIkGr8yRJUa+iLo5jRZIvllh7qdoIXTw0Z8UIbEQxkCJIgyhKQ1NsoQERk0ekKVEN2d9+WN/hDJnyaru/M+ERkoFfTr79l0lhzr75Fj/T2+ZYUqWczf6aXFnk1nSX9fl+/UXmpb9O1WxYc+YkTdhojk7lONRjFHlvjdJmUIIYQQQgghhJQ+lCEDKEOi8StD9IJDJL/UMBdMVyWJucC6oooVfS0Q9TO/NUMoQwqjDAESRBlC0hpbZUjQ5fVywq8MUSMqzHJDv7waHRK2bkncNUPMy6v/NkuZjjUD02z193XJvp0TCy7ULlLe0SGUIYQQQgghhBBCGaJQhkQTNjLEL+YC5/r1/dYdMX+vRxUflCHxUIYACaIMIWmNjTLE7+R/1DJEUVNY6VGjS8zCwq/wKFSGfNg+Tva/My03TZaa5kpdvueDeSJSeFSHegxqOi4zahQJZQghhBBCCCGElC+UIQMoQ6IJWkDdXCdELyxMQaNGFL81SIJ+TxlSGGUIkCDKEJLW2FpA/UTLkDAnUobsf2darqBQjvZ25NYNUZf327awMqQQyhBCCCGEEEIIKV8oQwZQhiQj6rogKB3KECBBlCEkrUljGRJ1Wqm4Zcj7rWNFZGCNke7O+3wXSy92ZIi+sHuSoQwhhBBCCCGEEMoQhTKkvMzpr/SF01FelCFAgihDSFqTtjLkaG+HiEheUaFfvr+va9CaIVHLEHV/+iLu5u+irBmyb+fEXKGy/51pgZdTi74f6WmhDCGEEEIIIYSQMoYyZABlSHmZU18hOZQhQIIoQ0hak7YypLvzPhGRQQXCh+3j5Fh/jxzr78ktrl5sGWJeXt22+bv+vi451t8jH7aPy7u8mlJL/VxNu2VezlzjhDKEEEIIIYQQQsoTypABlCHIKsoQIEGUISStSUMZcqSnJe/nqmzo7+uSg3sXyuH9S3NlhT6qo5hpstTt9HavzluUve9Q26DLq9s41t8jh/cvlYN7F+ZGrugjQdRIEf121e0d7e3IlTeUIYQQQgghhBBSnlCGDKAMQVZRhgAJogwhaY3LZcieTWflSgMRySsN9OJBZKBUMNflKGYB9X07Jw66XVWwHOvvGbReyYft43LljMhAQeO3joi6nCpFjvX3SG/36rIWIZQhhBBCCCGEEDIQypABlCHIKsoQIEGUISStKVcZQtwIZQghhBBCCCGEUIYolCHIKsoQIEGUISStoQzJdihDCCGEEEIIIYQyRKEMQVZRhgAJogwhaQ1lSLZDGUIIIYQQQgghlCEKZQiyijIESNANs16VzW8ftv7iTkjcUIZkO5QhhBBCCCGEEHJU/ut3b8iyjR2FT/BkHGUIsooyBEjQtEfXyeo3Dlh/cSckbihDsh3KEEIIIYQQQgg5Kr9+bou89sb7tk8fWUcZgqyiDAES9OjvtsrzTR3WX9wJiRvKkGyHMoQQQgghhBBCjspND62Wdz/ssX36yDrKEGQVZQiQoA3b35MZ8zdbf3EnJG4oQ7IdyhBCCCGEEEJIpeePW/bKbf9rne1TR06gDEFWUYYACervPyZT566Rl9d3Wn+RJyROKEOyHcoQQgghhBBCSKVn+pOvyysbWC9EhDIE2UUZAiRsy1tdctNDq6X1nV7rL/SERA1lSLZDGUIIIYQQQgip5Dy1fKfMem6z7VNGzqAMQVZRhgAWPLOsXR58cZv1F3tCouaF+z2S8dg+xgghhBBCCCHJZtOf9lnfBhfSvO0jmTRzhby3l7VCFMoQZBVlCGDJbY+ukzkLtzFChBDHsn3PETn1tE9Ic0uH9W0hhBBCCCGEkHLl2ht+bn0bbGfRuk752YOrZMVr79g+TeQUyhBkFWUIYMmxY8fk2eXtctNDq1lDhBCH8tNb7pa6+uHyrz/+ifVtIYQQQgghhJByZNOf9slJJ42o2NEhre/0ypzfbpNb566V1h0f2j5F5BzKEGQVZQhg2Za3uuSWh9fIjPkt8nxTh6x+44Bsfvuw9TcGhFRitu85IqNO/ph4nidDhgxhdAghhBBCCCEkk2m89t+lpra2YkaHbN/TJxvf7JFlLR/K3Jfb5KaHVstTr7RJ/zHbZ4XcsGvXrrz/pgxBVlGGAA7o7z8mG7Z1ytzftcq0R9bKDbNelWvuWU4ISTgXfPtHUls/UjzPk2FV1fKli8ZZ3yZCCCGEEEIIKWUaf/k7GVZVI57nSVV1jTT+8nfWt6ncmThzhdz04Cq564mNsmjVTtnVecD2qSCn7Nq1S6666irZsGGDiAwuQ+677z6ZNGmSrc0DSoYyBAAAEenv75ePfWxgVIjKkCFDZM+ePbY3DQBQQc4991wZNmyY7c0AAGTYlClTZOTIgS+B1dTUyNSpU21vEhwwYcIEqa6ulssvv1wefPBBufDCC+W+++6TT3ziE+J5nrz99tu2NxE4YZQhAACIyPTp0weVIbW1tXLDDTfY3jQAQAVRr0ETJ060vSkAgAw6cOCA1NXV5X3uqa+vlwMHGClR6d5++20ZMmSIeJ4nw4cPl5NOOklGjRol1dXV8oMf/MD25gElQRkCAKh4/f390tDQINXV1TJy5EipqqqSj3/841JfX8/oEABAYs4999zciSlGhwAAykEfFaLC6BAoEyZMyDs21IwJjApBVlCGAAAq3vTp06WmpkZuvfVWOXr0qIwcOVIOHDgg999/vwwfPpzRIQCARJgnHxgdAgAopQMHDkhNTY3U19fLySefLJ7nycknnyz19fVSW1vL6BDkjQ5RsyUwKgRZQhkCAKho/f39cvfdd8vRo0dzP1NliHL//fczOgQAUFb6qBBGhwAAyuGWW26Ruro6ueOOO0RkoIQXEZkxY4bU1tYyOgQikj86hFEhyBrKEAAADGYZAgBAuZlFCKNDAACltH//fpkxY0bez1QZosycOZPPQciNDqmpqWFUCDKHMgQAAANlCAAgSX6jQlSGDh1qe/MAABllliGA8i//8i+MCkEm8VcPAAADZQgAIEmq+Lj44ovlC1/4glRVVcmdd94p1dXVjA4BAJQNZQiC7Nq1i/cfyCT+6gEAYKAMAQAk5Qtf+IJcfPHFef9dVVWV++8777xTPvnJT9rYNABAxlGG2DPfI6XIlltsP5NIG/7qAQBgoAwBANhiliEAAJQLZYg9tkuErIQyBHHxVw8AAANlCADAFsoQAEBSKEPssV0iZCWUIYiLv3oAABgoQwAAtlCGAACSQhlij+0SISuhDEFc/NUDAMBAGQIAsIUyBACQFMoQe2yXCFkJZQji4q8eAAAGyhAAgC2UIQCApFCG2GO7RMhKKEMQF3/1AAAwUIYAAGyhDAEAJIUyxB7bJUJWQhmCuPirBwCAgTIEAGALZQgAICmUIfbYLhGyEsoQxMVfPQAADJQhAABbKEMAAEmhDLHHdomQlVCGIC7+6gEAYKAMAQDYQhkCACiH/fv3y8yZM/N+ZpYhM2bM4HNQQmyXCFkJZQjiogwBAMBAGQIAsIUyBABQLlOnTpX6+nqZMWOGiBwvQ+644w6pr6+XW265xeLWVRbbJUJWQhmCuChDAAAwUIYAAGyhDAEAlMuBAwektrZWRo4cKaeccop4nienn366jBw5Uqqrq/kMlCDbJUJWQhmCuChDAAAwUIYAAGyhDAEAlNOUKVNk5MiR4nmeVFdXi+d5UlNTI1OmTLG9aRXFdomQlVCGIC7KEAAADJQhAABbKEMAAOV04MABqa+vF8/zcqmtreXzT8JslwhZCWUI4qIMAQDAQBkCALCFMgQAUG766BBGhdhhu0TISihDEBdlCAAABsoQAIAtlCEAgHLTR4cwKsQO2yVCVkIZgrgoQwAAMFCGAABsoQwBADf0HO6TtVs75eGXWuX2x9bLlNlNcs09yzOT879xlQyrqpHzv3GV9W0pZabMbpI7HlsvD7/UKuu2dkrP4T7bh5Iv2yVCVkIZgrgoQwAAMFCGAABsoQwBALsO9ByRZ5a1y6SZK+XeZzfLC83vSNPWj2TTjoPS1nk0M9n0p31y0kkjZNOf9lnflpI+rh0HpWnrR/JC826599nNMmnmSnl2ebsc6Dli+9DKY7tEyEooQxAXZQgAAAbKEACALZQhAGBPU8tumXzvSnnk5TZp2XXI+on9cufaG35ufRvKnZZdh+ThRW0y+d6V0tSy2/YhlmO7RMhKKEMQF2UIAAAGyhAAgC2UIQBgx4KVf5Jpj66T5m0fWT+Bn1SyNiokLM3bPpKpj6yTF/74pu1DTUTslwhZCWUI4qIMAQDAQBkCALCFMgQAkrdg5Z9kypxm2dLRa/2kPSlftnT0yk9nNztRiNguEbISyhDERRkCAICBMgQAYAtlCAAkq6llt9z6yDqKkArJlo5emfrIOutTZtkuEbISyhDERRkCAICBMgQAYAtlCAAk50DPEZl878qKmhqLDEyZNfnelXKgp9fasWe7RMhKKEMQF2UIAAAGyhAAgC2UIQCQnGeWtcvcRW3WT86T5DN3UZs8/UqbtWPPdomQlVCGIC7KEAAADJQhAABbKEMAIBk9h/tk0syV0rLrkPUT8yT5tOw6JJNmrpSew31Wjj/bJUJWQhmCuChDAAAwUIYAAGyhDAGAZKzb2in3PrvZ+kl5Yi8zntksa7d2Wjn+bJcIWQllCOKiDAEAwEAZAgCwhTIEAJLxXy9ukRead1s/IU/s5YXmd+Thl1qtHH+2S4SshDIEcVGGAABgoAwBANhCGQIAybjjsfXStJWF0ys5TVs/ktsfW2/l+LNdImQllCGIizIEAAADZQgAwBbKEABIxpTZTbJpx0HrJ+SJvWzacVCmzG62cvzZLhGyEsoQxEUZAgCAgTIEAGALZQgAJOOae5aX5IT6kwtXiud5BTNjzhPS1nlUXlnblvvZ2Iu+Oej2brz5l7nfv7K2raj7iHp5z/NK9jjPHPPZwMur7dIzY84TeY9Tv7x5WypnjvnsoH1zornmnuVWjj/bJUJWQhmCuChDAAAwUIYAAGyhDAGAZLhQhvgVBWktQ8zbi1uGtHUelavG/yjwOvrlb7z5lyUbHUIZku5QhiAuyhAAAAyUIQAAWyhDACAZrpQhZiGR9jJEFRXFlCFtnUcDt63QqBHKkMoMZQjiogwBAMBAGQIAsIUyBACSUY4yxO+kvxm/MkQf6VCoDIlyH1GLh1I+TvW7q8b/6ITKEL8RIPo+eXLhSsoQQhmColGGAABgoAwBANhCGQIAyXCpDNELgTSWIfpjOtEypK3zqIy96Jt55Yd525QhhDIExaIMAQDAQBkCALCFMgQAkpHkNFn61E56caAXH2ox9WKnyQqbPqrUZUjcabIKxdymoMKo1EUIZUj6QxmCuChDAAAwUIYAAGyhDAGAZLhQhsyY80Re+WH+d9rKEH0bTqQMMUuhYkfEUIZkP5QhiIsyBAAAA2UIAMAWyhAASIYrZUhb51E5c8xnc5dLaxliTmF1omWIvl/UqBnKkHjZvbDwdnS3ibTfN/i63W3HL7NzXvj9rB6Xf3uUIXAZZQgAAAbKEACALZQhAJAMF9YMUZcPKg7SsmZIMZePsk2UIaUpQ7rbBv6/mY9ajm/Pe0uDy5CDHeH3897S45elDIHrKEMAADBQhgAAbKEMAYBkuFSGtHXmLxpOGUIZUsoyZPfCaKM6lo0dXIYc7Rn8OzO9XccvRxkC11GGAABgoAwBANhCGQIAyUhymix9GqmgMsRv0fA402T5TVVFGUIZIhJehujFhz5dlvpZ1+qB/w2aKkuVKepylCFwHWUIAAAGyhAAgC2UIQCQDNfKkLbOwYuGU4ZQhiRZhuiFh/pZ67SB/w2aKktNkaUuRxkC11GGAABgoAwBANhCGQIAyXCxDNELAMoQypAkypCXzhqY5kpkYJSHWYZsmnh81IffVFm9XQNrj2yaOHAZyhC4jjIEAAADZQgAwBbKEABIRqnKEJLuVHIZsnrc8dLDLDH0MkSN+jCnylI/b51GGYL0oAwBAMBAGQIAsIUyBACSQRlC2jorowwppGv1wAiRoDJkvjewQLo5VVbX6oGfz/coQ5AelCEAABgoQwAAtlCGAEAyKEOOytiLvhlp+q1yTlNlO5VQhnS3Dfx/nkclJAAAIABJREFUFTUtVnfb4BIkqAzxmyrraM/AzylDkCaUIQAAGChDAAC2UIYAQDIoQyhDKqUM8ZsmS5UbBzv8CxGzDDGnytKnyKIMQZpQhgAAYKAMAQDYQhkCAMmgDCFtnZVbhrx01kARInJ8dEdYGaJGgqipsvQpsihDkCaUIQAAGChDAAC2UIYAQDKmzG6STTsOWj8ZT+xl046DMmV2k5Xjz3YZMt8bWEBdUSM8wsoQfaosfYosyhCkCWUIAAAGyhAAgC2UIQCQjNsfWy9NWz+yfkKe2EvT1o/k9sfWWzn+XChD9Msc7cmfLsuvDFFTY6nfrR5HGYL0oQwBAMBAGQIAsIUyBACS8fBLrfJC8zvWT8gTe3mhebc8/FKrlePPlTJkvnd8uqyPWsLLkPneQGkiMrAIu/5zyhCkBWUIAAAGyhAAgC2UIQCQjLVbO2XmM5utn5An9nLvs5tl7dZOK8efS2WI33RZQWWImirrvaWUIUgnyhAAAAyUIQAAWyhDACAZPYf7ZNLMldKy65D1k/Ik+bTsOiSTZq6UnsN9Vo6/JAuDLIcyBHFRhgAAYKAMAQDYQhkCAMl5Zlm7zF3UZv3EPEk+cxe1ydOvtFk79myXCFkJZQjiogwBAMBAGQIAsIUyBACSc6DniEy+d6U0b2Mh9UpK87aPZPK9K+VAT6+1Y892iZCVUIYgLsoQAAAMlCEAAFsoQwAgWU0tu+XWR9bJlo5e6yfpSfmzpaNXpj6yTv74+m6rx53tEiEroQxBXJQhAAAYKEMAALZQhgBA8has/JP8dHYzhUjGs6WjV346u1kWrPyT7UPOeomQlVCGIC7KEAAADJQhAABbKEMAwI4FK/8kUx9Zx5RZGU3zto9k6iPrnChCROyXCFkJZQjiogwBAMBAGQIAsIUyBADsaWrZLZPvXSkPL2qTll2HrJ/AJyeell2HZO6iNpl870rrU2PpbJcIWQllCOKiDAEAwEAZAgCwhTIEAOw60HNEnl3eLpNmrpCZz2yWF5p3S9PWj2TTjoPWT+yTwnl950Fp3vqRvND8jtz77GaZNHOlPP1KmxzoOWL70Mpju0TISihDEBdlCAAABsoQAIAtlCEA4Iaew32ybmun/OeLW+T2x9bLlNnNcs09y4njmTK7WW5/bL3852+3yNqtndJzuM/2oeTLdomQlVCGIC7KEAAADJQhAABbKEMAAElobm6Wm266yfZmVCzbJUJWQhmCuChDAAAwUIYAAGyhDAEAJOFrX/uaDBs2TPbu3Wt7UyqS7RIhK6EMQVyUIQAAGChDAAC2UIYAAMqtublZRo4cKbW1tfIf//EftjenItkuEbISyhDERRkCAICBMgQAYAtlCACg3C699FKpr68Xz/OkpqaG0SEW2C4RshLKEMRFGQIAgIEyBABgC2UIAKCc1KgQz/PE8zxGh1hiu0TISihDEBdlCAAABsoQAIAtlCEAgHLSR4WoMDokebZLhKyEMgRxUYYAAGCgDAEA2EIZAgAol+bmZhkxYoTU1tbKkCFDZMSIEVJfXy/V1dWMDkmY7RIhK6EMQVyUIQAAGChDAAC2UIYAAMrlM5/5jAwZMkSuvfZamTNnjowbN04efPBBOe2002To0KGMDkmQ7RIhK6EMQVyUIQAAGChDAAC2UIYAAMqhublZbrjhBtmzZ4+IiDz11FMybty43O/nzJnD6JAE2S4RshLKEMRFGQIAgIEyBABgC2UIAKAcVAmimGUIkmW7RMhKKEMQF2UIAAAGyhAAgC2UIQCAJFCG2GW7RMhKKEMQF2UIAAAGyhAAgC2UIQCAJFCG2GW7RMhKKEMQF2UIAAAGyhAAgC2UIQCAJFCG2GW7RMhKKEMQF2UIAAAGyhAAgC2UIQCAJFCG2GW7RMhKKEMQF2UIAAAGyhAAgC2UIQCAJFCG2GW7RMhKKEMQF2UIAAAGyhAAgC2UIQCAJFCG2GW7RMhKKEMQF2UIAAAGyhAAgC2UIQCAJFCG2GW7RMhKKEMQF2UIAAAGyhAAgC2UIQCAJFCG2GW7RMhKKEMQF2UIAAAGyhAAgC2UIQCAJFCG2GW7RMhKKEMQF2UIAACG4cOHyx//+EfZsGEDISSDWbBggcybN48QJzN69GgZOnSo9e2o5PziF7+QX/ziF9a3gxCSvth+jxMnv/zlLylDLLJdImQllCGIizIEAPD/s3fncXLUdeL/O+FOQKOS4AVkZBUVdTcCHqsoGjXI5RqUw4srBLKgIOEQ5EjCGRFBRI4NBJAjCigCgqArHiEqLK4kQCLEBPwGkYWoEGT5yYLv3x8z1anp6emZnumuqq55vh6P10PTXdVdn56umq7Pi5pGDaNGjYq3ve1tse2225IsoW95y1ti1KhRMWbMGLJwrrvuut6fBfgZjB49OvftINk5brTRRrHeeuvl/hmnWcWQ/Mg7IpRFMQTNIoYAAFDDqFGj4rHHHst7MwC0ieXLl8c//dM/5b0ZAArK3nvvHdtss03emwGgg3j88cdjs802y3sz0EHkHRHKohiCZhFDAACoQQwByo0YAqARYgiAZhFD0Cx5R4SyKIagWcQQAABqEEOAciOGAGiEGAKgWcQQNEveEaEsiiFoFjEEAIAaxBCg3IghABohhgBoFjEEzZJ3RCiLYgiaRQwBAKAGMQQoN2IIgEaIIQCaRQxBs+QdEcqiGIJmEUMAAKhBDAHKjRgCoBFiCIBmEUPQLHlHhLIohqBZxBAAAGoQQ4ByI4YAaIQYAqBZxBA0S94RoSyKIWgWMQQAgBrEEKDciCEAGiGGAGgWMQTNkndEKItiCJpFDAEAoAYxBCg3YgiARoghAJpFDEGz5B0RyqIYgmYRQwAAqEEMAcqNGAKgEWIIgGYRQ9AseUeEsiiGoFnEEAAAahBDgHIjhgBohBgCoFnEEADoDMQQAABqEEOAciOGAGiEGAKgWcQQAOgMxBAAAGoQQ4ByI4YAaIQYAqBZxBAA6AzEEAAAahBDgHIjhgBohBgCoFnEEADoDMQQAABqEEOAciOGAGiEGAKgWcQQAOgMxBAAAGoQQ4ByI4YAaIQYAqBZxBAA6AzEEKBALLxzUZw5d258bv/PxM677RrvePcOpXfn3XaNz+33uThj7lmx8M5Fef8IgIgQQ4CyI4YAaIQYAqBZxBAA6AzEEKAAXPfd78Uuu+8ehxz6ybjqmkNj6dLj4oknZsU//nFmRJTXf/zjzHjiiVmxdOlxcdU10+OQQ/eJXXbfLa777vda+OoCzSOGAOVGDAHQCDEEQLOIIQDQGYghQI6sevTRmDZ9Wnxx5j6xePGxkXecKIKLFx8bX5y5T0ybPi0effTRYb/GwFAQQ4ByI4YAaIQYAqBZxBAA6AzEECAn7rr7v2KnXXaJq64+NPIOEEX0qqunx0677Bx33f1fw3qdgaEghgDlRgwB0AgxBECziCEA0BmIIUAOPProo7HTzjvHN765X+QdHYrsN765X+y0y86xyhUiyBgxBCg3YgiARoghAJpFDAGAzkAMAXJg2vRprggZpFddPT2mTZ825NcaGApiCFBuxBAAjRBDADSLGAIAnYEYAmTMdd/9Xnxx5mci78jQSR4xcy9fqo5MEUOAciOGAGiEGAKgWcQQAOgMxBAgY3bdfXdflt6kixcfG7vuvtsQX3GgecQQoNyIIQAaIYYAaBYxBAA6AzEEyJCFdy6KQw7dJ/KOC53oIYd+MhbeuWhIrzvQLGIIUG7EEACNEEMANIsYAgCdgRgCZMiZc+fGVdf4rpCheNU10+OMuacN6XUHmkUMAcqNGAKgEWIIgGYRQwCgMxBDgAz53H6fi6VLj4u8w0InunTpcfG5/T8zpNcdaBYxBCg3YgiARoghAJpFDAGAzkAMATJk5912jSeemBV5h4VO9IknZsXOu+4ypNcdaBYxBCg3YgiARoghAJpFDAGAzkAMATLkHe/eIf7xj/zDQif6j3+cGe949w5Det2BZhFDgHIjhgBohBgCoFnEEADoDMQQIEO6J/PzDwudqhiCrBBDgHIjhgBohBgCoFnEEADoDMQQIEPEEDEEnYEYApQbMQRAI8QQAM0ihgBAZyCGABkihogh6AzEEKDciCEAGiGGAGgWMQQAOgMxBMgQMUQMQWcghgDlRgwB0AgxBECziCEA0BmIIUCGiCFiCDoDMQQoN2IIgEaIIQCaRQwBgM5ADAEyRAwRQ9AZiCFAuRFDADRCDAHQLGIIAHQGYgiQIWKIGILOQAwByo0YAqARYgiAZhFDAKAzEEOADBFDxBB0BmIIUG7EEACNEEMANIsYAgCdgRgCZIgYIoagMxBDgHIjhgBohBgCoFnEEADoDMQQIEPEEDEEnYEYApQbMQRAI8QQAM0ihgBAZyCGABkihogh6AzEEKDciCEAGiGGAGgWMQQAOgMxBMgQMUQMQWcghgDlRgwB0AgxBECziCEA0BmIIUCGiCFiCDoDMQQoN2IIgEaIIQCaRQwBgM5ADAEyRAwRQ9AZiCFAuRFDADRCDAHQLGIIAHQGYgiQIWKIGILOQAwBysWSJUvisssuq/67NoasWbMmTj755Ow3DEAhEUMANIsYAgCdgRgCZIgYIoagmLztbW+LX/ziF9V/p2PI0qVL413velc8+eSTeW0egBaw3377xUtf+tK47LLLqjFkzZo18aUvfSlGjx7dK5YAGFkccsghcdBBB1X/XRtDZs+eHVOmTMlj0wAUlNWrV8cJJ5wQf/nLXyKibwx56KGH4vOf/3xemwcA6AcxBMgQMUQMQTH57Gc/G5VKpRpFRo0aFT//+c9j0qRJUalUYvLkyXlvIoBhsmTJklhvvfVi4403jle+8pUxZsyY2HDDDWOjjTaKV77ylXlvHoCcGTVqVIwePToOOuigagyZPXt2bLDBBlGpVOKhhx7KexMBFIzjjz8+1llnnTjhhBPiwQcfjM022yweeuih2H///WP06NFx5ZVX5r2JAIAaxBAgQ8QQMQTFZZ111olKpdLLUaNGRaVScVUIUBI+9alP9dnPN9lkk7j88svz3jQAOXPIIYfEqFGjqo4ePTpGjx4dlUoltt1227w3D0ABWb16dayzzjqx/vrrx/rrrx/rrrturLvuurH++uvHlltumffmAQDqIIYAGSKGiCEoLsnVIbW+5z3vyXvTALSIJUuWVP8r78TNN988780CUBDWXXfdup8FXBUCoD+OPPLI2GSTTXodM8aNG+eqEAAoKGIIkCFiiBiCYlPv6hBXhQDlIn11iKtCAKRJrg5Jfw5wVQiARqxevbpPSH3d616X92YBAPpBDAEyRAwRQ1Bsaq8OcVUIUD7SV4e4KgRALbWTmq4KATAQ6atDXBUCAMVGDAEyRAwRQ1B80leHuCoEKCef+tSnYoMNNnBVCIA+pK8OcVUIgMGQvjrEVSEAUGzEECBDxBAxBMUnuTrEVSFAeVmyZEm88Y1vzHszABSU5D+McFUIgMFy5JFHxpgxY1wVAgAFRwwBMkQMEUMiIm77xL+x4K47enRcu/vOuW8HG9sqln9nQe5jIdlel39nQcuOGWnyHhfb4zHv2Db2eMM/5b4dbK95kPeYSQ5PAJ2PGAJkiBgihkR0nwQ98flDWGA//oZ/yn0b2NhWnows/86CWLz/Z3IfE8n2uHj/z7Q1huQ9PrbH3x20X+7bwPaZ16SmYwbZuYohQDkQQ4AMEUPEkIjuk6AnvzCD5DBsfQz5bO5jItkeF+//2bbGkLzHR7J584wheY+d5NAUQ4ByIIYAGSKGiCERPSdBRxxKchi2PIYc8Nncx0SyPS4+oM0xpABjJNmcucaQAoyfZPOKIUA5EEOADBFDxJCInpOgIz9Pchi2PIYcuG/uYyLZHhcfuG97Y0gBxkiyOXONIQUYP8nmFUOAciCGABkihoghET0nQTO/QHIYtiWGFGBcJFtv22NIAcZIsjlzjSEFGD/J5hVDgHIghgAZIoaIIRE9J0FHH0FyGLY8hhy0X+5jItkeFx+0X3tjSAHGSLI5c40hBRg/yeYVQ4ByIIYAGSKGiCER3SdBq485kuQwbHUMWXLQ/rmPiWR7XHLQ/m2NIXmPj2Tz5hlD8h47yaEphgDlQAwBMkQMEUMiek6CjjuK5DBseQw5+IDcx0SyPS45+ID2xpACjJFkc+YaQwowfpLNK4YA5UAMATJEDBFDInpOgo4/huQwbH0MOTD3MZFsj0sOPrC9MaQAYyTZnLnGkAKMn2TziiFAORBDgAwRQ8SQiJ6ToBOOJTkMWx5DDjkw9zGRbI9LDmlzDCnAGEk2Z64xpADjJ9m8YsjIYbfzl0dl+j3xqqMXV2+rTL+noUMlWX/WzY+1dFn0jxgCZIgYIoZEdJ8E/fnE40gOw1bHkPtmHJT7mEi2x/tmHNTWGJL3+Eg2b54xJO+xkxyaYsjIYSgxpDL9nli4/Jmmn0sMyR4xBMgQMUQMieg5CTr5yySHYVtiSAHGRbL1tj2GFGCMJJsz1xhSgPGTbF4xZOTQKIbUhoj5i1ZX75t+5SNNP5fAkT1iCJAhYogYEtFzEjT7BJLDsOUx5NDpuY+JZHu879Dp7Y0hBRgjyebMNYYUYPwkm1cMGTk0E0MiIrY9bWlUpt8Tu52/vOHjTr/ykT5XktQ+bvLc2562tPq4len39IouybL9bdOrjl7cJ86kn6ven/aadfNjvaJObeBJtqsVfxosb8QQIEPEEDEkouckaM5JJIdh62PIwbmPiWR7vO/Qg9sbQwowRpLNmWsMKcD4STavGDJyaMeVIbUhpNbaGJI22Y5G4SQhHT2SP9uV3sb+/rRXOobU3l9vmzo5iIghQIaIIWJIRPdJ0F9OnUVyGLY8hhx2SO5jItke7zvskLbGkLzHR7J584wheY+d5NAUQ0YOQ/3OkEYky6TDRToy1IshteGl9vZ05EiiRhJd0s+TXCmSfrzkeZKrWdIxpPYKl3pXmnTyn/cSQ4AMEUPEkIiek6DTZpMchi2PIZ+fkfuYSLbH+z4/o70xpABjJNmcucaQAoyfZPOKISOHZmNIOjzUo160qH3c2hiSfu7+lo3oGzpq/13vz2PVu+okHUNqtzH957qG+t0oRUIMATJEDBFDInpOgs44heQwbEsMKcC4SLbetseQAoyRZHPmGkMKMH6SzSuGjBya/c6QgRhKDKkXWOptQ/pKkPTzJAwUQ5Jl0zGkHv2tO3/R6qZfj7wRQ4AMEUPEkIiek6C5p5Ichi2PIYf/e+5jItke7zv839sbQwowRpLNmWsMKcD4STavGDJy6KQYkr699k9fRfSOIY3CxUAxJE36T3kNdFVMERFDgAwRQ8SQiJ6ToK+cTnIYtj6GHJr7mEi2x/sOP7S9MaQAYyTZnLnGkAKMn2TziiEjh1bHkPT6g/3OkGZiSO0XnNdGj+RPZ9X7HpF63xmSJh1T6n3nSL0/51V0xBAgQ8QQMSSi+yTor189k+QwbHkMOeKw3MdEsj3ed8RhbY0heY+PZPPmGUPyHjvJoSmGjBzaEUOSP2fVn8OJIekrT+rFiXToqDW5UqXRlSG1saXTvz9EDAEyRAwRQyJ6ToLOnssWWqlU6jpuo41i6r/8c/zwsBl91pm1687V5a6dtn+/j71w5hHV5WbtunO/y43baKOoVCpx6Wc+lfvrMRJseQz54udzH1MRTfaTRu/9Sz/zqZj6L/9c3QcqlUpM3voNDfeFFXNOjlm77hyTNn9tr3128tZviK99YmqsmHNyS9cbjD88bEYc8K/viq5XvGJQx5BGTt76DQMelxodd9ha7/vi59sbQwowxiyst49M2vy1MWvXnevue+nfs/XsesUr4oB/fVf89vhj+32+2mNLsk7tPnnAv74rKpVKfO0TU+s+1qWf+dSAv/OPnPzBho8x3NdqqMeTwbyGC2cekfv7o9PMNYYUYPxF9rfHHxtHTv5g3d/1/X22SB9vpv7LPw/4HOnjymCWO+Bf3zXo7R/K56J62veLpxgycmhHDInoG0TSEWM4MSRi7ZUe/cWJ9HPVix4D/ZmsekFlOK9FnoghQIaIIWJIRM9J0DlnsYVWKpXo2vQVMWu3XXo5ddI/x7gxPZHic5/utc6s3XapnlAc8J539/vYR35o8toYstsudZe59HOfrm7D5DdunfvrMRJsSwwpwLiKZrKf1Hvv//aEL1UnKro2fUUc+aHJMWu3XeLID02Ork27JwAnv3HrWHHq7F7rrTh1dq8Jjslv3Domv3HrXrdN2vy1LVtvIFecOjumTvrntZMok/651zFkMMeJWie/cevq9iTbmZgck5p9TA7dtseQAoyxna44dXYc8J53d0/oj9koDnjPu6v7SPoYsPDoL/ZaLzl+JL8b+9sXxo3ZqM+6ye/V2vXT+0/693qyfH/7VHpfPvJDk+suk4yldluafa1afTypPealTU+O1n7OYWNzjSEFGH9RTX8+n7T5a6v7zwHveXd1/6/3uz69XqVSafhZ4NqDDuy1bH/LpY9D48ZsNODni6F+LupP+37xFEOAciCGABkihoghET0nQV8/my00OVGod9/CY2ZWT55+e9Lx1dtn7b5r9eRm3JiN+n3srk1fEZO22Lx7Qnj3XesuM3XSv3Sf9Hx4cp/nYXtseQyZeXjuYyqiyX5S+95fcfqc6ol9vf1ixelzYuqkf+me9Hvvv/a674D3/mv19hWnz+mzXnKS36r1BjJZb+qkf+nzuH/9+tnx25OOH/AY0N9j/vDww+re/8PDD6selwb7mBy69808vL0xpABjbKfJvtzfPpIcJyZtsXmv+/s7fqRN9uv07/DfnnR89fdzvX3o2oOnVScBk9+3K06fU52ArPc848ZsVI0p/S3TaP3B2o7jSXXCtp/7v7bnJ6rL9HfMYV9zjSEFGH8RTR9LFh4zs8/9K06fU/eYkV63+h9B7fuZfp/ngPf+a6+w2t9yybEveexGjzmcz0X9ad8vnmIIUA7EECBDxBAxJKL7JOipb5zDFlqpVGLym97Y7/23HfH5qFQqceAO76neNvtju1Vvq1Qqce0hB/VZ784vHR2VSiXO2fuTUalUYvbHduuzzL0nnxCVSiVmfuRD1eVnfuRDub8mZbfVMeT+mYfnPqYimuwnte/9ZL9p9F5feeapMW7MmKhUKnHnl46u3p6cuDdar3tCY0yv24e6XiMv3e9z1YmXRssl+/lgH3vym94YlUolbjvi8/0ukxwvKpVKrDzz1Nx/1mX2/jbHkLzH104Hu48k7/lz9v5k9bb+jh9pk/02vW8PZr2ZH/lQn+dLIsO9J5/Qa9nkM8Dsj+1WPXb1t0z6c0K7XqtmjycDHfue+sY51c8pAz03Uz/zHGNI3mMvoun9onb/rLVr0037fLao/Vw/9e2T+l1/3Jgx1eX627eS7Zm0xea9/n9/jzmcz0X9ad8vnmIIUA7EECBDxBAxJKLnJOj8r7OFVmNIg2XGjRnTPfHQ8+/Z/7Z7dwSZcXD3ycuUD/dZZ+aUD0fXppvGbV88vHsi5d9277PMOXvv2X1Sc9wx8dT5X49JW2zR63nYHlseQ476Yu5jKqLJfpJ+76+ce3r1ZH7l3NMbrj9zyodj0hZbxLUzDq7eNth1ax3qeo1MJlRu++LhAy574A7vjclvemPcO+ukAZetxpABHnfq2yf1TOju2WfdO487prp9k7bYIg7c4b3d/2Xq/vvWfaxJW2zR8tenLN5/1BfbG0MKMMZ2mbwf0/twPa+dcXB0bbppr2NFveNHPasTfj3/Tn6v1vu93MiZUz5cd1uT2+887pi4dP99++xz6W1N71+T3/TG6j6f7KvdV49sWnc/bNfxpPb16c/qJGvP55Fk3clvemNcuv++1fsP3OG91eNFvedfOff06nEn7/dfO801hhRg/EUz+R030PHiqfO/Hpfuv2+fzxbp402j34fJ5/7kf/vbt5LHS44VyWPW27+H+7moP+37xVMMAcqBGAJkiBgihkT0nARdcB5baKVSiclvflPDZSa/+U3dH/7nnBxPXXBezP5490nObTOPiKnbvj26xm/aZ52u8ZvGzJ0+Erf1fIn67I/vXneZ9Lrn7LNX94TKAfvl/rqU2ZbHkKO/mPuYimiyn6Tf+8n+MGnLLYb0mAe+773V9a/990Pavl5/3jvn5LX/dXaLX7fkeHPbzCMaLpccL6Zu+/Y+644bMyYmv/lNMfvju8fkN7+pur31jnV3Hn9sn8fhWu8/us0xpABjbJfVq5fOOqPpdesdP2pNjifp/TB5ryfrJr+3B/Lafz+kO6Ls9JFet0/acovq4yePXbuvJPtdepyT3/ym6Bq/aYwbMyYmbblFzP747jFzp49UJxbT42rn8aQ6ITrAclO3fXv35O0+e/VatzoR+r73xsydPhIzd/pIXHrAfv3+bJLjUvpxymiuMaQA4y+aXeN7rvY4/tghrZ8+3iTv73qfxQ9833ur+2mjfSvZnuT4kzzmge97b9/30jA/F/Wnfb94iiFAORBDgAwRQ8SQiJ6ToIvOZwutThA2WKY6OXnUF+Opi86P2VP/rfrvS6ft330CdsJx1eXvPOG46m23HfXF7hOHqb1/dsky53x67+ptK8+e2z3Rst3bc39dymzLY8gxR+Y+piKa7Cfp935y21Df4yvPnlvdHxMnv/lNMfOjU+Law2a0fL1+30M9+/VAx46hWHu8aWYbknXrbdekLXv+i85TZ/W6feZHp3T/l65DeB1Ggvcfc2R7Y0gBxtgOk/fnuDFjhrR+veNH2msPm1F9T9cuc+m0/asTeZVKJbrGbxpTt3t7nPPpvfu8/9NWJyR7/p38Tj7w/TtUb0ues9F6T120dl9Mr/vURWt/93eN37TPa9WO40l1QnQIr3c1KtW8vsnrkh5D7euz8uy5ub8H22muMaQA4y+ag32f92f6/d/fZ/Hk9pkfndLwOZP9Ob1+sm69fWO4n4uG+5rY97NTDAHKgRgCZIgYIoYPI3iKAAAgAElEQVRE9JwEXXwBW2ilUonJ27y54TKTt3lz9+Tk0TPjqYsviNlTP17998qvndVzcrRTdfmZH90pusaPj6cuviBuO3pmzwnFx3s95oHvf1/3xORpc3rdPnW7beveztbZ8hhy7Mzcx1REk/0k/d6vd9uQfoZHz4wD3/++XhOeycRro8ce6nr1HqfRsSM5ZtQ6mOeoPd40sw3JupdOO6DP8pdOO6AnwO7T6/au8eO7J6wL8J4povcfO7O9MaQAY2yHA+0jA5kcKwZy8jZvjpVfO6vP+iu/dlac8+l9YtKWW9Zd584Tj++zTrL/JP9O9pn0/jTzozt1x8PP/3uvcaY/A6Qfq97v8uT4M9jXajjHk+qE6CBf7/RjJuvWG0PyGSb9Ot572pyeSd1tc3//tf39nWcMKcD4i2aj93l/x5L0/lb7/k8+i6ePLcnxIHnP9/ecyb5R+3s4ub32d3CrPhc185oM9Pz2/fYohgDlQAwBMkQMEUMiuk+Cnp53IVtockLUaJlkIuLhc74aT8+7MGbv0RNDjp0ZT8+7MKZuv110jR9fXb5r/PiYufNO8fS8C+O2Y3tiyB4f7/WYtZOxfSY5apZn62x1DHmg533A3ib7Sfq9fO5nPtV9wrz9di17nsWnnxLzpx8YU7ffrrr/HLjj+9q23tPz1u7X/R07Zu68U0ze5s1Vu8aPH/R+XY0hA7yv6m1Do3UfPuerUalUYtLELfs8RnK8Yl8faHMMyXt87XLRSV+uhsahrJ8cP7rGj++1LyXO3HmnuO4Lhw768W47dmbM3Hmn6r44bsyYWHTSl+s+Z7L/HLhj96Tf4tNP6fU46X2mdp3EZF+sty2197XzeJIc2wb7eqcfs9G6133h0D7HjuQxmvm5dKp5xpC8x15EG71X508/sNf+M2niln32t9r3//zpB0alUon50w+sLlP7Wb/ecya/Z8eNGVM9Z0hM9pn0Yzw9rz2fiwZ6TdLa97NTDAHKgRgCZIgYIoZE9JwEXXIxW2j3CdE2DZdJvkA9+ffsT0ztmfw4Op6+5OKYP31aVCqVWHTyibHo5BOr///pSy6O2449uvsk4xNTq+snyx+44/tj9iem9nHcmDHdJ0sFeH3KaMtjyJeOzn1MRTTZT9Lv/WR/mDRxy7Y856KTT6yGxmQfHOp6k7fZps5/SbpNdfnqpMYQX4v+TJ43Ob7057mf/XT1ODLYdQ/c8f3dk7tnnNbr3828ViPNB750dHtjSAHG2C6T/ebhc7/W9LrN7DPNmrzvp26/Xa/bk/06ec5xY8bUPValj2GTt9mm1+eDxGRfrPf8tfe183hSndQcYLkkCs+fPm3Q63aNH99rm5OrzPJ+32VhrjGkAOMvmsnv7+R3W8OfXc/nkPRn/9p96uFzv9brGJH8e+YuH62uU2//SD7fD+R1h3++z/a0+nORfb94iiFAORBDgAwRQ8SQiJ6ToPnz2EIrlUpMfss2/d4//+Dp3ROOH9ixetvsT+7RPeF43LHx9Px58fB553SfJO26c8zcdefomjC+uuxtx3V/OfHsT+5RvW3qO7bvniA675y6z3ngB3bsPlk64gu5vz5ltOUx5Lijcx9TEU32k/R7/+n582Lc2J5Ji7mnN1z/uiO+EJMmToxzP/eZeHr+vDj3c5+JSqVS/fdAzzvc9Sa/pU4MSR0ruiaM73UcGMprUc/keQd63GS5+QdPH/S61x3xheqxKvlZTJo4Mff3SpF94Lg2x5ACjLFdJr/r0u/Rej583jnRNWF83d+zg9ln0o4bOybGjR0z4HKVSqXucuPGjonJb9kmFs0+qde+Um9cye/+qe/Yvs8yyb5Y77nr3deu40l1UnOA17/ecXmgdWfuunP1s0qj16uM5hpDCjD+opl8bh7MPpF8Lk//Pq+3T6X38+RcYNHsk6r319s/Jk2c2BM2Jsbkt2zTx2Q/rz1mDPVzUSPt+8VTDAHKgRgCZIgYIoZEdJ8Erbn8ErbQSqUSk9+6Td37Fp1ycnViZclZZ1Rvn7PnJ6JSqcTtxx9bvW2Pd24fk7omRteE8XHUbrtUb7/9+O6Trjl7fiLWXH5JLDnrjKhUKrHHO7fvd5sWnXLygMtw6LY8hhx/TO5jKqLJfpK892tvT+8n9Zz81u4Jw3P3/WysufySmD9jesP9NXHaB7snRa4/8vBhrTeQg33cRq9Fo3Gnjy+1JseVcWPHxCPnn9vUul0TxkfXhPFx/ZGH93p9Wd8Hjj+mrTEk7/G10+R9OqlrYsPlkv0j/TuvmX0mbTLZ2GgfSH4P19uuPd65fYwbOybO3fez/T5Ocl+yjfX2oWRfrPf89e5r1/EkmdQczOPVPvdA6yav47QP7hhH7bZL92TxKSfn/r7LwjxjSN5jL6LJe7H2d2I9k+NS+v1eb59K9sn5M6bHHu/cPromjO/1OLX7R/LZfdzYMQNuZ6VSqXte0eznokba94unGAKUAzEEyBAxRAyJ6DkJumI+W2ilUomuCRNizl6f7OUe73xH9WRg/oyDe60zZ69Pdk+SfPm46m3zZxxcXX7RKbOrt9/+5eO6T7D2+mSsuWJ+nLvf5+o+Zq1dEyZ0nyx9dW7ur1HZbHkM+fKxuY+piCb7SfLeT3zkm+fFuLFj696XOO2DH6hOVj7yzfOqtyf7xR7vfEfdfSPZv7omTOh1+1DXG8jJb31Lw8ddc0X3sSF5/v7GW+8x08eXtLd/+bh+X7+B1l1zxfw4arddeyY/updNv77s6wNfPra9MaQAY2yn6X2k3nst+d05buzYXr87+zt+DGT68er9nl3y1bkxqWtiv7+H08eCcWPH1n2OJV+dW12mv9/TybgbvSaNXqtWHU+qk5r93J+Mt95xY6B111wxv+c/ApkQXRMmdMelArznsjDXGFKA8RfR5JgxqWtiw9+fyX42+a1v6bNuep965Jvn9fpdee5+n+v1WLX7R/K79ajddm24ncnj1T7XUD8X9ad9v3iKIUA5EEOADBFDxJCInpOgKy9nC00+8NfaNWFCTJv8wVh02il91pmz957dJw8nHl+9bcnZZ62dTE0te/uJx3ef3Oy9Z6y58vLqJMYjF57fcLuO2n23XuuxdbY+hnwp9zEV0WQ/qfceXnTaKdV9oWvChDhq991izt57xlG771a9fVJXV5/9L71esu7kt741Jr/1rdXbxo0d27L1BvKRC8+v7qvdkyZvjTl77xlz9t4zpk3+YK/nnDb5gwPu92uuvLy6TZO6uqrbmJhMliSP19+66WNTrcmxqlKpxB7vemfu75Oi+8CXv9TeGFKAMbbTRy48v/q+HDd2bEyb/MHqPjKpq6t6+/VHHdlrvUbHj4FM75PJfjn5rW/tsz/WW3ew+0f6+FXv/mTMzdzXjuNJ7WuQNv0azT90Rr/rNnr8+YfOqC537v775v5+y8pcY0gBxl9Uz91/3+rvyUldXb0+WyTHm2R/SP++7+94s8e73lldZ8nZZ/W6r3b/SJ63drlak32m9tgx1M9F/WnfL55iCFAOxBAgQ8QQMSSi5yTo6itIDsOWx5ATj8t9TEV0zj57dU8u7LNX3fsfufibce4B+8Xkt/U+MZ/8trfGuQfsF49c/M2m1pv0uq6Ys89eLV9vMC4645SY9qEPxqTXddUdy5Jzvjrox6rdvl6RdrMJsce73hm3n/Tlhuv2d39isp3XH31k7u+TovvAice1N4YUYIxZOP+wGbHHu97ZK+hNel1XHPWx3eruHwMdPwby9pO+HNM+9MHo2mxtQBg3dmzD/ScxWefcA/brd5lpH/pgd5T40Afr3p/si83et+bq1h5P+juWJK//tA99sN/Hq06INnj8Ry7+ZnW54RxDO81cY0gBxl9kl5zz1Zizz151f9cf9bHdYtEZp/RZp7/jzfzDZlTXrV0nvX80Wq6eyXFw/mEzet0+1M9F9bTvF08xBCgHYgiQIWKIGBLRcxJ0zZUkh2FbYkgBxkWy9bY9hhRgjCSbM9cYUoDxk2xeMQQoB2IIkCFiiBgS0X0S9My3ryY5DFseQ076cu5jItkeHzjpy22NIXmPj2Tz5hlD8h47yaEphgDlQAwBMkQMEUMiek6Crl1Achi2PIac/OXcx0SyPT5wcptjSAHGSLI5c40hBRg/yeYVQ4ByIIYAGSKGiCERPSdB13+H5DBseQyZdWLuYyLZHh+YdWJ7Y0gBxkiyOXONIQUYP8nmFUOAciCGABkihoghET0nQd+9luQwbEsMKcC4SLbetseQAoyRZHPmGkMKMH6SzSuGAOVADAEyRAwRQyK6T4L+dsP1JIdhq2PI0tkn5T4mku1x6eyT2hpD8h4fyebNM4bkPXaSQ1MMAcqBGAJkiBgihkT0nAR9/3skh2HLY8ick3MfE8n2uHTOye2NIQUYI8nmzDWGFGD8JJtXDAHKgRgCZIgYIoZE9JwE3XQDyWHY8hhyysm5j4lke1x6SptjSAHGSLI5c40hBRg/yeYVQ4ByIIYAGSKGiCERPSdBP7iR5DBseQw5dVbuYyLZHpeeOqu9MaQAYyTZnLnGkAKMn2TziiFAORBDgAwRQ8SQiO6ToGdvuZnkMGx1DFl26uzcx0SyPS47dXZbY0je4yPZvHnGkLzHTnJoiiFAORBDgAwRQ8SQiJ6ToB/+gOQwbHkMOW1O7mMi2R6XnTanvTGkAGMk2Zy5xpACjJ9k84ohQDkQQ4AMEUPEkIiek6DbbiU5DFseQ04/JfcxkWyPy04/pb0xpABjJNmcucaQAoyfZPOKIUA5EEOADBFDxJCInpOgH/2Q5DBseQw545Tcx0SyPS47o80xpABjJNmcucaQAoyfZPOKIUA5EEOADBFDxJCInpOg/7yd5DBseQw589Tcx0SyPS4789T2xpACjJFkc+YaQwowfpLNK4YA5UAMATJEDBFDIrpPgv73Jz8mOQxbH0NOy31MJNvjsjNPa2sMyXt8JJs3zxiS99hJDk0xBCgHYgiQIWKIGBLRcxL00/8kOQxbHkPmnp77mEi2x2VzT29vDCnAGEk2Z64xpADjJ9m8YghQDsQQIEPEEDEkouck6Gd3kByGLY8hXzkj9zGRbI/LvnJGe2NIAcZIsjlzjSEFGD/J5hVDgHIghgAZIoaIIRE9J0ELf0ZyGLY8hpx1Zu5jItkel511ZntjSAHGSLI5c40hBRg/yeYVQ4ByIIYAGSKGiCER3SdBz935C5LDsOUx5Ktzcx8Tyfa47Ktz2xpD8h4fyebNM4bkPXaSQ1MMAcqBGAJkiBgihkT0nAT98k6Sw7DlMeTsr+Q+JpLtcdnZX2lvDCnAGEk2Z64xpADjJ9m8YghQDsQQIEPEEDEkouck6FeLSA7D1seQs3IfE8n2uOzss9obQwowRpLNmWsMKcD4STavGAKUAzEEyBAxRAyJ6DkJuutXJIdhy2PIOWflPiaS7XHZOW2OIQUYI8nmzDWGFGD8JJtXDAHKgRgCZIgYIoZE9JwE/dddJIdh62PI2bmPiWR7XHbO2e2NIQUYI8nmzDWGFGD8JJtXDAHKgRgCZIgYIoZEdJ8E/X/33E1yGLY6hvzu3LNzHxPJ9vi7c9sbQ/IeH8nmzTOG5D12kkNTDAHKgRgCZIgYIoZEdJ8EkRy+rWL5dxbkPhaS7bWdMYRkZ5oHeY+Z5PAE0PmIIUCGiCFiCAAAAAAAAIDsEUOADBFDxBAAAAAAAAAA2SOGABkihoghAAAAAAAAALJHDAEyRAwRQwAAAAAAAABkjxgCZIgYIoYAAAAAAAAAyB4xBMgQMUQMAQAAAAAAAJA9YgiQIWKIGAIAAAAAAAAge8QQIEPEEDEEAAAAAAAAQPaIIUCGiCFiCAAAAAAAAIDsEUOADBFDxBAAAAAAAAAA2SOGABkihoghAAAAAAAAALJHDAEyRAwRQwAAAAAAAABkjxgCZIgYIoYAAAAAAAAAyB4xBMgQMUQMAQAAAAAAAJA9YgiQIWKIGAIAAAAAAAAge8QQIEPEEDEEAAAAAAAAQPaIIUCGiCFiCAAAAAAAAIDsEUOADBFDxBAAAAAAAAAA2SOGABkihoghAAAAAAAAALJHDAEyRAzp7Bjyt9X3x58fviUeW3xerFw4M5beuifb4PKfzohV95wZTzx0bTz/v09k+jN+4fm/xZrH747Hl14WKxfOjAd/tG/ur8dINc/3AQAAAAAAKB9iCJAhYkhnxpAXnv9bPL70slh+xyHx+OKz4qnll8dzf7o1Ys09bIPPP/mTWPPwgnjy/q/H8jsOjseXXpbJz/lvq++PlQuPjFV3nxR//t1F8dyfbo0X/rIo99djpJrX+wAAAAAAAJQTMQTIEDGk82LIc08/HCsXzow//uZUE+M5+cffnBIrFx4Zzz39cFt+xknsWvmLw+PZVTfkPl7m8z4AAAAAAADlRgwBMkQM6awY8sLzf4uVC2fGU8svz30ieKT77Kob4sEf7deWn/OTD30nVt19ktjVAbbzfQAAAAAAAMqNGAJkiBjSWTHkyYe+E48vPiv3CWB2+8ffnBKr7pnb0p/xc08/HMvvOEQI6SDb8T4AAAAAAADlRwwBMkQM6ZwY8tzTD8fKXxxhkrxAvvCXRbH8joNb+mXaKxfOjDUPL8h9bMz3fQAAAAAAAMqPGAJkiBjSOTHkzw/fEo8v/mruE7/s7ZP3nxdPPHRtS37Gz//vE7H8joNzHxPzfR8AAAAAAICRgRgCZIgY0jkxZNU9Z7pioICueXhBrLrnzJb8jNc8fnesuvvk3MfEfN8HAAAAAABgZCCGABkihnRODFn+0xnx/JM/yX3Sl7194S+L4sEf7duSn3H31T++E6YTbeX7AAAAAAAAjAzEECBDxJDOiSFLb90z9wlf1nfprXu25Gf82OJvxFPLL899PMz3fQAAAAAAAEYGYgiQIWKIGMLiTIKLIZ2tGAIAAAAAAJpBDAEyRAwRQ1icSXAxpLMVQwAAAAAAQDOIIUCGiCFiCIszCS6GdLZiCAAAAAAAaAYxBMgQMUQMYXEmwcWQzlYMAQAAAAAAzSCGABkihoghLM4kuBjS2YohAAAAAACgGcQQIEPEEDGExZkEF0M6WzEEAAAAAAA0gxgCZIgYIoawOJPgYkhnK4YAAAAAAIBmEEOADBFDxBAWZxJcDOlsxRAAAAAAANAMYgiQIWKIGMLiTIKLIZ2tGAIAAAAAAJpBDAEyRAwRQ1icSXAxpLMVQwAAAAAAQDOIIUCGiCFiCIszCS6GdLZiCAAAAAAAaAYxBMgQMUQMYXEmwcWQzlYMKQePrXwiFv/id/GfV/8ybjj/xyRJkmSu/viqRbH4F7+Lx1Y+kfdHZQBtQAwBMkQMEUNizT1RqVRiwfzTe9228PZLolKp9Fqm1hnTPlG9f8H80/vcFmvuiSmT3x2VSiUW3n5J9bYVS26s+5xpt+p6bb/3N7pvoO0s8iR4EWNI8rNK3KrrtU293lm/b/JUDOls/v7c8/GTBb+Kq0//Qdz6Hwvj51f/Nu66YSlJkiSZqz+76r/jBxf+Iq4+7eb4z6t/FX9/7vm8PzoDaCFiCJAhYogYkkxYDyaG1C6zVddrq5PYC+afHlt1vbbXOsl6W3W9ttek9tw5X4gpk9/dMFIMJ4Y02s4iT4IXLYYk74Han106iNTeX/vzyfp9k6diSOey5s9/i8tn3xA//I87Y/mdfyJJkiQL6a0X3xmXz7ohnl79TN4foQG0CDEEyBAxRAzpb8J6MDEkWWbFkhurk9pTJr+7OoG98PZLYsrkd/eZ1N6q67XV/8q/v21qZQxJb2eRJ8GLFkO26nptzJ3zhbq3Jz/PejFkxrRPVNfL+n2Tp2JI53LLJT+LH13269xPbkmSJMmB/NGlv44fzPtZ3h+hAbQIMQTIEDFEDBlowrrRMunJ8GRSe+6cL1QnwpP/n57UXrHkxpgy+d3VSfOhBI9mY0h/k/ZFmwQvUgxJosNAr1m9ZdK3Zf2+yVMxpDO5/5fL4ztn3Zb7SS1JkiQ5WL8994dx/y+X5/1RGkALEEOADBFDxJD+JqwHG0OSMJFMaif/VX+suaf6X/unJ7XTk94L5p/e7588anUMabROUSbBixhDBrqapt53gqSvJsn6fZOnYkhn8uMrF8XPr/7v3E9oSZIkycH686v/O3585aK8P0oDaAFiCJAhYogY0l8oGOqVIclt6f9NT2onX4yddrDbNJj7XBnSOod6ZUgzP49Wv2/yVAzpTK454wfx37csz/2EliRJkhys/33L8rjqtJvy/igNoAWIIUCGiCFiSDLpXDthnZ6k7m9SOx1M0stPmfzu6pddpye1611t0F/YaMd3hhR9ErxoMST5Oda7Pf0F6c3GkHa+b/JUDOlMLph5Te4nsyRJkmSzXjDzmrw/SgNoAWIIkCFiiBgSa7r/BFFtLKj98ux6k9rpZdKT2snjJfclk9rpie7EGdM+UfdPHrUyhvT3ReBFmwQvWgxJokU6diTf5ZF+vZuNIe183+SpGNKZiCEkSZLsRMUQoByIIUCGiCFiSHpyOf0niGonmgf6boj0pHbtJHoyqV0vSiyYf3rdqza26nptn+dLtqnRfQNtZ5EnwYsWQ9I/y8R0CEle74FiSJbvmzwVQzoTMYQkSZKdqBgClAMxBMgQMUQMYXEmwYsYQ5j9+wDZIoaQJEmyExVDgHIghgAZIoaIISzOJLgY0tmKIZ2JGEKSJMlOVAwByoEYAmSIGCKGsDiT4GJIZyuGdCZiCEmSJDtRMQQoB2IIkCFiiBjC4kyCiyGdrRjSmYghJEmS7ETFEKAciCFAhoghYgiLMwkuhnS2YkhnIoaQJEmyExVDgHIghgAZIoaIISzOJLgY0tmKIZ2JGEKSvb3j2l9HpVKpusVrJvZZJn1/pVLpdd8Wr5kY58y6sOnnSUzWHezjkORIVQwpD7udvzwq0+/p5fQrH2lq+f6WedXRi5vahoXLn4lXHb244WPPuvmxXvfPuvmxuts1f9HqXustXP5Mr/t3O395RETMX7S6z3hqXbj8mUGNoxMRQ4AMEUPEEBZnElwM6WzFkM5EDCHJtS644MaoVCqx4IIbq7cdM+OEXkFki9dMjGNmnNDr/nQQaTaG3HHtr+veL4aQZGPFkM6nNg7Us5Z6IaReMGg2hrzq6MXVZWtjSG3U2Pa0pYOKIbVBZ/qVjww5hpQ5iIghQIaIIWIIizMJLoZ0tmJIZyKGkORaa0NH+vYFF9zYb8AYyhUdYghJDk8xpPNJR4c06WiQBIOI3vEkCRARUXfZZmJI8rjJ+rUxJP246ecbKIbUPndtRKkXQ+oFj/62oyyIIUCGiCFiCIszCS6GdLZiSGcihpBkt0mcSF8VUs8d3rljr/hRqxhCktkohnQ26T81VS8AbHva0j6T/+kYkr5aI4kQ2562tM9tg4khybYkUSOJIUm8SD9Gsmw6bNTGkOQqk/TY0tuerDvYGFK7fNkQQ4AMEUPEEBZnElwM6WzFkM5EDCHJbgeKE2nPmXVh3e/5WH7n8L4zZId37tj045DkSFUM6WzqBYzB0OjKi3qPP5gYkv6+kIi1MWS385f3iRrJsumYUy+GpJeLWBtRdjt/eVMxJB1RGn2PSicjhgAZIoaIISzOJLgY0tmKIZ2JGEKSax3MlSG11n7PSH8R41Mf37caPT718X1dGUKSw1QM6WyGerVDf9+vkf6zWRHNxZD094Uk/062LXmcJESk40ijGJK+giR936ybH2sYQ5r5/pSyIIYAGSKGiCEsziS4GNLZiiGdiRhCkmvd4Z071v3OkB3euWOcM+vCOGfWhb2u3khMhwt/Josks1EM6WyG+6efar9/Y6jfGVL7fSERvWNIEiq2PW1p9f8nj9kohqTvT///hcufaTqG1IaesiGGABkihoghLM4kuBjS2YohnYkYQpJrrb3KY/mdf4pjZpwQW7xmYvXftX8WK/mTWUnUEENIMhvFkM5mqH8mqx7pcFD756wGiiG13xcS0TuGpB+/9iqRgWJIOnqkxzqYP5PV35fIlxExBMgQMUQMYXEmwcWQzlYM6UzEEJLsbRJEEtMhJLH2uz7SQWOL10zsc/+nPr5vn8cYTAwZzOOQ5EhVDOlsBvoC9eS7NdIkgaA2cNT7YvXBxpDa7wuJ6BtDkmVqn2OgGJIeYzqiDPY7Q9LPW+arQ8QQIEPEEDGExZkEF0M6WzGkMxFDSJIk2YmKIZ1PEh1qvw8jfVVEOoiko0H6y8TTyzd7ZUjt94WktyuJFbVRI2GgGJKONOmI0swXqKdfo3rRqAyIIUCGiCFiCIszCS6GdLZiSGcihpAkSbITFUM6n9pYMJgvDa/3XSGNvjOkkfW+LySibwxJb2d62YFiSPqx0rc1E0PS97XiT4oVETEEyBAxRAxhcSbBxZDOVgzpTMQQkiRJdqJiSHmoFy4afU9G+kqQeleK9PeY9b6YvN6foKqNIRFrA0Z62cHEkGRb6z3WYGJI7VjK+OeyxBAgQ8QQMYTFmQQXQzpbMaQzEUNIkiTZiYohQDkQQ4AMyTKGLFiwT68vQJw796N9lqn9ksTa+1esOCYqlUosWLBPr9u32uoVfW4rWwxZ/tMZ8fyTP8l9wpe9feEvi+LBH+3bkp/x40sviz//7qLcx8R83wfIFjGEJEmSnagYApQDMQTIkKxiSBJCVqw4pnpbpVKJGTPeVf33Vlu9olcgmTv3o32CyNy5H40pU97Qa72REkNW/eYrsebhBblP+rK3z666IR751Qkt+RmvefzuWHXXibmPifm+D5AtYghJkiQ7UTEEKAdiCJAhWcWQSqUSCxce0uu25CqPFSuO6fX/a9dLR46ttnpFddmRFkOeeOjaePL+83Kf9GVv//y7i+LxpZe15Gf8wvN/6766oADjYn7vA2SLGEKSJMlOVAwByoEYAmRIFjFk4cJD6v7Jq9qIMWXKG+r+Cax0PJky5Q0RcWbMmPGuPpGk7DHkb6vvj+V3HAOo2ZcAACAASURBVJz7pC/X+sJfFsUjvzw21jx+d8t+zst/OiOe+9OtuY+N+b4PkB1iCEmSJDtRMQQoB2IIkCF5x5ApU97Q609j1X6vSDpwzJ370eqyCxbs0+dPbJU9hkR0/6msx+/9Su6Tv+z2yfvPi1X3nNnSn/HfVt8fD/7oc7mPjfm+D5AdYghJkiQ7UTEEKAdiCJAheceQRhEjWS/581rJlSP1vmB9pMSQF57/mysHCuJzf7o1lt9xSLzw/N9a/nNe9ZuvxKq7Tsh9jMz3fYBsEENIkiTZiYohQDkQQ4AMyfI7Q2pjRfp7QhYs2Kf6J7DqxZJ63ymSDiAjJYZEJFcO7BtP3v/13CeCR6Iv/GVRPL74rFh+xyFt+7NILzz/t1i58KhY+YsvxPNP/iT3MTOf9wGyQQwhSZJkJyqGAOVADAEyJKsYkvz5q3TMqFQqvf7UVW0wSa8zd+5H+8SSGTPeVV1/JMWQiO7J8scWnxcrf3F4/Pl3F8Wzq27IfXK4zL7wl0Xx3J9ujT//7qJY+YvD45FfnxTP/+8Tbf85//nhW2LprXvGk/d/PZ5ddUO88JdFub8WI9m83gdoL2IISZIkO1ExBCgHYgiQIVnFkIi1f/YqMf1dIekgkjaJJ1tt9Yo+yyexJLm/dt10aClbDElY8/jd8fjSy+ORX50QS2/dM5bfcTDb4iGxcuHMeHzpZfHXVT/N9Gf83NMPxxMPXRuP/OqEePBH+8byOw4pwOsxUs3vfYD2IYaQJEmyExVDgHIghgAZkmUMKaN5x5Banv/fJ9gGi/R9EHm/FiPZIr0P0DrEEJIkSXaiYghQDsQQIEPEkHLFEABAc1x28vfivh8/kvvJLEmSJDlY7/vxI3HZSd/L+6M0gBYghgAZIoaIIQAwkvnBvJ/Fouvuy/2EliRJkhysi667L2684I68P0oDaAFiCJAhYogYAgAjmbtuWxK3XHxn7ie0JEmS5GC95aKF8aub7837ozSAFiCGABkihoghADCS+ftzz8cVs2+IX333/txPakmSJMmB/NV374/LZ90Qf3/u+bw/SgNoAWIIkCFiiBgCACOd3y/+Q1x5yk1x1w1Lcz+5JUmSJPvzrhuWxpWn3BQrlvy/vD9CA2gRYgiQIWKIGAIAiHjovx+J+Sd+N269+M64+/vL4nc/ezT3k12SJEnydz97NO7+/rL44X8sivknfjce/K+VeX90BtBCxBAgQ8QQMQQA0M1zf/v/4ufX3x3Xfe22uOiYb8f8E79LkiRJ5upFx3w7rvvabfHT79wV//vMc3l/ZAbQYsQQIEPEEDEEAFCfZ9c8R5IkSeYqgHIjhgAZIoaIIQAAAAAAAACyRwwBMkQMEUMAAAAAAAAAZI8YAmSIGCKGAAAAAAAAAMgeMQTIEDFEDAEAAAAAAACQPWIIkCFiiBgCAAAAAAAAIHvEECBDxBAxBAAAAAAAAED2iCFAhoghYggAAAAAAACA7BFDgAwRQ8QQAAAAAAAAANkjhgAZIoaIIQAAAAAAAACyRwwBMkQMEUMAAAAAAAAAZI8YAmSIGCKGAAAAAAAAAMgeMQTIEDFEDAEAAAAAAACQPWIIkCFiiBgCAAAAAAAAIHvEECBDxJDOjSH/9/f/i59ee1dcdfpNccHMa0iSJEmSZIm96vSb4ufX3x3/9/f/y20uAkBrEUOADBFDOjOG/N/f/y+uPO3GuO2yhfHAot/HHx74E0mSJEmSLLEPLPp9/HD+wrjytBsFEaAkiCFAhoghnRlDfnrtXfHD+Qtz/yBGkiRJkiSz9YfzF8ZPr70rl/kIAK1FDAEyRAzpzBhy1ek3uSKEJEmSJMkR6AOLfh9XnnZTLvMRAFqLGAJkiBjSmTHkgpnX5P7hiyRJkiRJ5uMFM6/JZT4CQGsRQ4AMEUPEEJIkSZIk2VmKIUA5EEOADBFDxBCSJJmvC2//dVQqlapbbj6xzzLp+yuVSq/7ttx8YnzjrAvrPnbteokLb/917uMmSZJDVwwByoEYAmSIGCKGkCTJ/Lz+yhujUqnE9VfeWL3tuCNP6BVEttx8Yhx35Am97k8HkYFiSO19n91733j/e3bMfewkSXLoiiFAORBDgAwRQ8QQkiSZn7WhI3379VfeWL1qpPZKjnTkaDaGJAEm77GTJMmhK4YA5UAMATJEDBFDSJJkPiahI31VSD3f/54d60aNRFeGkCQ58hRDgHIghgAZIoaIISRJMh/7u+qjnt8468Je3/mRDhxD+c6QvMdOkiSHpxgClAMxBMgQMUQMIUmS+TmYK0Nqrf2ekcFeGZLEl/6WJUmSnaMYApQDMQTIEDFEDCFJkvn5/vfsWPc7Q97/nh3jG2ddGN8468K6f9IqHUCa+TNZyRUmg7kahSRJFlcxBCgHYgiQIWKIGEKSJPOz9iqPPzzwpzjuyBNiy80nVv89UNBo9jtD3v+eHX1nCEmSHa4YApQDMQTIEDFEDCFJkvmaBJHEdAhJrP3Oj/SVHVtuPrHP/Z/de9/qerUxJPlzWfWuSCFJkp2hGAKUAzEEyBAxRAwhSZIkSZKdpRgClAMxBMgQMUQMIUmSJEmSnaUYApQDMQTIEDFEDCFJkiRJkp2lGAKUAzEEyBAxRAwhSZIkSZKdpRgClAMxBMgQMUQMIUmSJEmSnaUYApQDMQTIEDFEDCFJkiRJkp2lGAKUAzEEyBAxRAwhSZIkSZKdpRgClAMxBMgQMaQzY8jVZ9wc9y1cnvuHL5IkSZIkma33LVweV59xcy7zEQBaixgCZIgY0pkx5M7v/yZ+8B8/y/0DGEmSJEmSzNabL/5p3Pn93+QyHwGgtYghQIaIIZ0ZQyIirj37h3HThXfEb3+yLJb/5v+RJEmSJMkS+9s7fhc3XXRHfOert+Y2FwGgtYghQIaIIZ0bQyIifn3LvXHdObfFpSdcT5IkSZIkS+z1594ev7z5t7nOQwBoLWIIkCFiSGfHEAAAAAAAAACdiRgCZIgYIoYAAAAAAAAAyB4xBMgQMUQMAQAAAAAAAJA9YgiQIWKIGAIAAAAAAAAge8QQIEPEEDEEAAAAAAAAQPaIIUCGiCFiCAAAAAAAAIDsEUOADBFDxBAAAAAAAAAA2SOGABkihoghAAAAAAAAALJHDAEyRAwRQwAAAAAAAABkjxgCZIgYIoYAAAAAAAAAyB4xBMgQMUQMAQAAAAAAAJA9YgiQIWKIGAIAAAAAAAAge8QQIEPEEDEEAAAAAAAAQPaIIUCGiCFiCAAAAAAAAIDsEUOADBFD8o8h06dPJ0mSJEmSbEoAnY8YAmSIGFKMGPLss8+SJEmSJEkOSjEEKAdiCJAhYogYQpIkSZIkO0sxBCgHYgiQIWKIGEKSJEmSJDtLMQQoB2IIkCFiiBhCkiRJkiQ7SzEEKAdiCJAhYogYQpIkSZIkO0sxBCgHYgiQIWKIGEKSJEmSJDtLMQQoB2IIkCFiiBhCkiRJkiQ7SzEEKAdiCJAhYogYQpIkSZIkO0sxBCgHYgiQIWKIGEKSJEmSJDtLMQQoB2IIkCFiiBhCkiRJkiQ7SzEEKAdiCJAhYogYQpIkSZIkO0sxBCgHYgiQIWKIGEKSJEmSJDtLMQQoB2IIkCFiiBhCkiRJkiQ7SzEEKAdiCJAhYogYQpIkSZIkO0sxBCgHYgiQIWKIGEKSJEmSJDtLMQQoB2IIkCFiiBhCkiRJkiQ7SzEEKAdiCJAhYogYQpIkSZIkO0sxBCgHYgiQIWKIGEKSJEmSJDtLMQQoB2IIkCFiiBhCkiRJkiQ7SzEEKAdiCJAhYogY0mqf+esf43+WXBB/uPXD8fsFr4kHL9swls2rkGRbffCyDeP3CzaPP9z64fifJRfEM3/9YxuPc4/F6ge/Hatu/7dYsWBiPDh/o9zHT7J4Lr9yfPzhpvfFE/ddHM/89bHcP6M5fpGd64OXjYkV394qVv14z3jivotzP5awGIohQDkQQ4AMEUPEkFb6xAPz46ErXhKPfu/V8dSPXxV/X/S6ePHuN0T85o0k2VZfvPsN8fdFr4unfvyqePSGLeOhK14STzwwv+XHub88fFssv/IV8cgVY+PPV1TiuSsr8eJVlYirSbK3z19ViWe+VYnHvrVxLJtXyX0C0/GL7FxfvKp7n/3zFZV45FsvjRXXbB5/ffRXuZ//MV/FEKAcVPLeAGAkIYYMTzGk22f++sdY9Z97xcoF4+PZn24ecc/WJJmrz/5081h5zbhY9eOpLblK5Jm/PhZ//NlBsfLKl8UzV46KuIYkB+9zV42KlZdvFKtu/3jmV4k4fpHl87mrRsXyyzeOR39xaO7ngsxPMQQoB2IIkCFiiBgyXJ/56x/joasmxP/ctFnEf72BJAvl/9y0WSy/avywgsgzf30sVnzn9fH4tzaIF68ZHbGAJIfmk1eMigcvGxNPP7E0o89pjl9kmX3sivVjxbe3yv2ckPkohgDlQAwBMkQMEUOG66r/3EsIIVlo/+emzWLVj6cO+Tj3x58dFI9/a4PcJzxIlsM/f2tUPPy9t2fyOc3xiyy/qy5fzxUiI1QxBCgHYgiQIWKIGDIcn3hgfqy85uURd7+eJAvtyqvHDek7RFY/+O34/eVj4sUF60R8myRb48rL1m/7d4g4fpEjwxcXrBO/v3yM7xAZgYohQDkQQ4AMEUPEkKH6zF//GA9dsUk8e8drcp/kJMmBfPaO18RD33ppU38u65m/PhYrrn51PHv16NwnOkiWyxcXrBMPzt+obX8uy/GLHFk+e/XoWH7l+NzPEZmtYghQDsQQIEPEEDFkqP7Pkgvi0e++KuKufyLJjvDR618W/7PkgkEf51Y/+O1YddVLI76zLkm23Mev3DAe/++vtOVzmuMXOfJceflGbb/ijMVSDAHKgRgCZIgYIoYM1T/c8oF46rYJEb/eiiQ7wqdumxB/uPXDgz/O3fz+eOqqdSKuXY8kW+6z16wbD162cXs+pzl+kSPOp65aJ1bd/vHczxOZnWIIUA7EECBDxBAxZKj+/prXxN9/vnnuk5skOVj//vPN4/dXbzbo49yKb0+M5xasm/vkBsly+uJ31osHL9uoLZ/THL/Ikeez16wbD3/3bbmfJzI7xRCgHIghQIaIIWLIUH1w/obx4p0TI371OpLsCF+8c2I8OH/DQR/nln/r5fH8d9aLuG59kmyLD87fMJ7562Mt/5zm+EWOPF+8dv22BVYWUzEEKAdiCJAhYogYMlSXzavkPrFJks26bF6lueNcASY3SJbX5Zdv3JYvUXf8IkeeYsjIUwwByoEYAmSIGCKGDNVl8yoRv+wiyY6y6Rhy/QYk2TbbGkMKMD6S2fnidRuIISNMMQQoB2IIkCFiiBgyVMUQkp2oGEKySIohJFulGDLyFEOAciCGABkihoghQ3XZvErEookk2VE2HUO+uyFJts3lV7QxhhRgfCSz88XrxZCRphgClINK3hsAjCTEkOE54mPInVuSZEcphpAskmIIyVYphow8xRCgHIghQIaIIcNTDNmSJDvKpmPI9zYiybbZ1hhSgPGRzM4Xv7uhGDLCFEOAciCGABkihoghQ3XZvErEwi1IsqNsOobcMIYk22ZbY0gBxkcyO1/83kZiyAhTDAHKgRgCZIgYIoYMVTGEZCcqhpAskmIIyVYphow8xRCgHIghQIaIIWLIUF02rxLxi81JsqNsOoZ8fyxJts22xpACjI9kdr54wxgxZIQphgDlQAwBMkQMEUOG6rJ5lYifv5YkO0oxhGSRFENItkoxZOQphgDlQAwBMkQMEUOGqhhCshNtOobcuDFJts22xpACjI9kdr74/bFiyAhTDAHKgRgCZIgYIoYM1WXzKhE/ew1JdpRNx5CbNiHJtrn8ik3aF0MKMD6S2fnijRuLISNMMQQoB2IIkCFiiBgyVMUQkp2oGEKySIohJFulGDLyFEOAciCGABkihoghQ3XZvErET1/NDnbheZtGpVKJKdtv0HC5BSe+LKZsv0G8bJPRUalUolKpxHZbrxdzD35JrL7xlQM+x4yPjY2tXr1udd2tXr1uzPjY2Fh43qYN111xzWZx/Kc3ju22Xq+67ss2GR17fWCjWHDiy1r2GtRu38s2GR1Ttt8gLjrypQOOj51n0zHk5pcwJxccvVFMefu68bKNR6099rx+nZi734ax+ppN6q6TLNefW71qdMzYef1YOHdsv8+7cO7YmLHz+rHVq0YPar3j99wgKpVKzNh5/X4fM1mmUqnEgqM36ne55DlvOXlMS1/HvXZYr9fruNWrRsdeO6zXcFuYjW2NIQUY30h3qPvflLev/VzS6NiSeO95Y3sd6wbapsEcj+q5cO7Y2GuH9eoeH1fM2zj313uk++KNm4ghI0wxBCgHYgiQIWKIGDJUxZDOd6AYcu8l43tFgu22Xi+mbL9Bnzhxy5kvr7v+8Z/eeMCJyRkfG1t33QUnvqxXfKnndluvN+RYseKazWLK9hv0GseU7TeIKdtv0CeM3HvJ+Nx/VmydYkjxvfe8sb0m2rZ7/Tox5e3rxnavX2ftvrnxqLrBYKBjTtp6k4DpaNHvcatmYvKWk8dUJwT7G1N62/ub2Fx9zSbVZfqLPc24cO7YPhOWU96+bt3A1Irn49AUQ8rpcPe/dAx52cajBny+2mNXo2XTjz3l7esOajyrr9mk13rp8aSfd+5+G+b+2o9kxZCRpxgClAMxBMgQMUQMGarL5lUi7ngVO9iFX3/F2hhSc9+98zatxoi9PrBRrLh6Qq/7V39/s5ix+5jqye+98zbtdf8tZ7x87Ynx9E16rb/i6gkxd/omve5Pr7vi6gm9njv92Ku/v1ksOGFc9f562z6Qq7+/WXX97bZeL2454+V9lllx9YTY6wMbVYNI7fjZuTYdQ37wUmbovd/YuDpRuNcO68WKSzbpdf/qBS+JGTuvv/bY842Ne92f3L7wK2P7ffwkTLxs41GxesFLqvfdMmvtf1k9d/8Nez33iks2ibn7b9jr/vQ2VSNG6vFq70+ed6tXja67bcnzb/f6dYb9Oi78ytqx7LXDen1ep2SZZJta8Zwcmm2NIQUY30i0FftfEhmS4+Ets+of0xLT4aVS6f9nv+KSTaoRJFmn9jhb6+oFL+m1rfWOrxcduvZqk4sO3Sj3n8FI9cWbXiKGjDDFEKAciCFAhoghYshQFUM630YxZKtXd5/0zth9TMPHSIJB7WMkt9eGjrQXffGl1dhQ7/ZGoePeeZv2G2IGMrkiZLut14vV399sUOMb6HVg5yiGFNtkcm7Gzus3XG6vHdZb+181p24fKIbED7on9pIJxvSkXfKY6dBRazLh97KNR/W6PZkorDdhueCYMdXHTSY4602OJv9ld6PnH4zp8Q30Oq5esPZPcy04ZkzuP/+RqBhSLlu1/yXHiiT+Nnqse7+xca/g2iiGJFF37v4bVo85x++5QcPtTLZhu9evUzf4JqaPj42WY/sUQ0aeYghQDsQQIEPEEDFkqC6bV4n4ySvZwS78+svXRofU7QtOGNf9Xy+/ep0BH2PFVeNjq1evEzN2HxOrb5hQvT0JDgu//vJ+1119w4RqDEmvm1w1Mnf6Jg2fO/lzXY2eo9Z7/2NtRFlx1fhBLb/Vq9cZcFvYOTYdQ24Zx4xccGzqz00NsOyKS7snEWfsskGs/vZLq7evjSEbN1w/mWicu/9GfW5rtO7qb7907WRf6nmP32vDPo+XOGOX7uPhvedvEnP3754svOiwMX2WSyYy08+fbFPy+qQnO/d633p1t/Wiwwb/OibLb/f6dbpDTgHeByPNtsaQAoxvpNmq/S/Z95Mrxl628ah+HyM5/iTPnRwz6pnEl3vP3yTuPX+TAbd1xaVrr3xbcelLBhzPdq9fJ/Z633px7/mb5P6zGIm+ePNL///27je2iTvP47ghIYTEceIkQMNCl2sW7h7eCWulvdO2fUYXwp5upb2UqqpaoFER7ZVTtwLSJ7Q9dM2WbistdIOi419Cw//SpYFS2t2yhmPbcqvQVYloCGyVwAJ1D04IVa1kvvcg/Mbjicf2jO0Zz8z7I70e1B7PH6f+Cf8+nhnKkIChDPFPOnr/IqGOM9Ly/NkJz8WHb0mo44yEOs7I1lOJku7H+sNXtG0R50IZQoiDoQyhDLFrqCck8sFMeFj8jbtlSKwq7fGFsfFfAHY+Umt73e0PVtteR/fqu5eUmT+l6Mfc+cj4pEL7g9Wuv/9wh+Uy5EgUDlm4YLzg7Gyvtr0OrQx5tS6vbXUtm6Y91n5/le3tD7w4/svshQumTHiutWXy+ETmkajEX627W2RUme672XuiXad/QfrNmI3HqgqT7qdrXP+bIreSliFlcHxBU6zPn/rsx1+t08amgRfDGZdtbZksrS2TtfHFOI4o6vnWlslpr8227q5l01KX8iqD9xfZJd9toAwJGMoQ/4QyJNihDCHEwVCGUIbYRRnifWZliPoiPbChoeB1q/X3v1AviYPT83pt4uB07Z4erbMqpHt1REZ6m4tyzLH545ML3asjrr//cAdlSPnSxh6TSTkr68hWhiR2N2hlQv+aWu1x/UTiwgVTpH9NrSR2N+S13cTuhoyTkIObIhPKD7Vt/XJq28YyRU2IGidXE7sbtAlS/br1+zG4KeL63xS5UYb4RzE/f/oypH9NrWlRq8aYzvbqnGWIOktNP5aos0kyFbT6/SikpIZzKEOChzLEP6EMCXYoQwhxMJQhlCF2DfWERI7PgIfFX4+myhDd49pk4uvRgtbf3xlJ+/WyKjdWLpkm/Z0RSRxoNn3t4JZG7b4lSjQ8SdofrJbuZ+tkZGeTrX0q1rHBuyyXIUcb4RDt87kxUrJ1DLxUJ7F5qRsTJ/ZE057vXxueOG7dvRxX/9rwhOX11HoHN9drj3U/Mz6J2f1MrfaYKjH0+9i1rGbCcnK0UZuIXLl46oTtxTdGUpfPMTwWCvH/rleUtAwpg+MLkmJ+/rQyZGNEEnuiqTM6DMupsWNwc33W7Sf2pIrYkW0N2uMj21IFjv5x4350Latx/f1FbsmBKGVIwFCG+Cd2yhD948qCDefSXqseV+s3bqPl+bNprzWWIQs2nNNeb9zXUMcZiQ/fmrCt9YeviEh6saLfDxX98/p1qmUyHZ9fQxlCiIOhDKEMsYsyxPtKXYbI8RkysrNJup+tk9j8yrTJRTWB17UibPraxIFm6e+MaJfcMlq5ZFrWQiWTXMemLhGWCQWKP1CGlK9iliG5RMOTTLczsq1Bup+p1cqNCeOWyaRg58PTTIsP/SSjKkg6H56mPaYmHPVFiv7x/rXhrMer/jufydhs74vb/w8EEWWIfxTz86cvQ+RoaiwxjhGxeZVaSZJt+/1r1U3WKyc8l63woAzxFsqQ4KEM8U/slCHGokBZsmk46zKqbNAXIZno90tfsqiCRF98bD2VSHud/r+NspUlqmDJ9np9AeOXUIYQ4mAoQyhD7BrqCYm8Px0eFv9VQ6oM0T2uTUj+qqGo20vsb5KB/6iXzqU1aWd9GLefbX+7VtSmFSvR8CRJ7G/Kex9yHVvWMqTI7wfcYbkMea8JDtE+a6/VF7wOM7H5lbKyrXq8nMhjfYm9jTLwcp10PjxNWlt049aCKROWjb82fnP1lW3VafvT2lKRttzgm/XavuiXi4YnTVinNiFq8p5oE5+GfdA/ZuU9cvv/gSAqaRlSBscXJMX8/Bk/+/3rwqkS9e4y6qwO9Vi27WvF6rrwhOfUuo1jlf51XctrXH9/kVvySCNlSMBQhvgn+jMjslFlSKaSYsmm4QmPmZ1VoS8iVDmRaXl9EaNKiEzFi3F/Mp1RosoX9Zh+H/QFjn5Z/b6p4zMu64dQhhDiYChDKEPsGuoJiRxrhoepL80LY1Vpj6vLKAy8HCnp9rv/Lax9ae9fV2d539V+rmyrTjuejBMMd1+nJjOtbC9tgrYM/m4ojOUypAz2OSiKMfaU+vOaa9zSJhSPNaeXI4bl1FiU2JeawGx/YOqE5VRBa3Y8xjFuZHvqvikj26N5HVPaBGoZ/H8QNCUtQ8rg+IKkmJ8/42c/sa8pbXyRY6nxaPA3DVnXpd+vXIzjb/sD4/cZ6Vxa4/r7i9ySR5soQwKGMsQ/sVqGZHttpjJEX0qIZC5ORDLfM0RfTKjn1WPqTBZVfujLCxX9mSRmZYj+bI9Ml8fSy3T2jNdDGUKIg6EMoQyxiy/Z3mdWhlj94hubXyntD0zVvoz3r6sbv79Hhok9o86lNWnbGvxNg7S2VIz/QjrHawdejqR+XX0svzJkZVu16eSkGcoQf6EMKV+Fjj1yzP7ntZBxS09NYCb2NWnLZSpN1FgUf61em9DMtJzVMkSOWS99KUPcRRniL8X6/GX67KsxUo15sfmVaeWI2brUGNPaUiELY1UZqf02joHqterfWrmsbKuWhbGqkv+gBplRhgQPZYh/YvUyWdkKg0xliLGksFKGqH1bsmlYe936w1e0QkR/SStVaphdAsusDDE73myX8PJTKEMIcTCUIZQhdvEl2/vMypD+dXUTfn2Yax36X0GqkiKfQqNreW1aOaF++aj/sp9r2/nsZ7b9zYUyxF8oQ8pXoWOPHLP/eS1k3Mr03MDLkbRixOxYu5bXahOcmcYkO2WI2od8x0bKEHcN76QM8ZNiff4yffbVuNG5tEY720NfypqtK5+CxmxMtXK2S2Jfk3aGn9UzflEclCHBQxnin1gtQ/RnW6hku0xWIWWIKjtanj+rFSDx4Vtp6zDbrv6xbJfJynW8fg9lCCEOhjKEMsQurkXtfVoZkuHa9+qLs/7a95mo+3cY15F2CSuT1yb2Nuq+oKeuYd3+QJX2K8TE3kbT16vlcu2jkbr+da71K2mTq2Xwd0NhLJchZXCfkyBR9xNauWRa1uW0saeI9zzSxq0s207sb9L2sb8zMuF5dS+mrhW1qV9TZ1jPyI5G7VfYrbMqpHVWRcbltAlRk+PRJj4N+5jPsRj32bgepAoZlwAADftJREFUOKOkZUgZHF/QFOvzl+mzn9jfpI0r3c+OFyOD3dGs6xrsjqaK3hz7osa2rhW1aY+vXDIt9e+mLPdpU2fDWb2fG4on+V4zZUjAUIb4J1bLEGOxIJK5gDArQ/K9Z4iK/mbrah+NNzlX+5Jpf/XL5ipD9NvLVKZwzxBCSEGhDKEMsWuoJyRytBEeFt8YSRUZJs+FQiFpv79q/GbDuudHtjVIbF6l9qXX+Hz3M7Xa6xcumCIDL9VJYk9U5GijJPZEZeClOu31rS2TtefkaKMMbk79OrG1ZbL0rw2nrT++MSLt96dudD64ud7ScSf2RNO23b82nHG5gZfqtOIkFApJfGPE9b8ZCme5DDk+Aw6Kv576FXL7g9UysrMp7fmRnakSNhqeNOF57fP6etTyttXkoipZBjY0SOJAs8jxGZI40CwDGxq0bbfOqtCeM1L7Nv6r7VrT7cXmV6aXPxmW0SZETY5Hm/g0PD64pVHbh4WxqoyvTxxolv7OiLYPmdaD0itpGVIGxxdExfj8mX329WNQ66yKtOf046d6TBUZZmOMXufSWm3dxn1VxxObXzlhnxIHmrXthEIhGdjQ4PrfIKiSx6ZThgQMZYh/UsiZIdnuqWFWhoikFxy5LkWlzgIxlhH65fX3/ci2XvX6bGVItsts6bfjl1CGEOJgKEMoQ+yiDPG+bGWIHB0vA9SX31AoJLF5lbJwwRStSFBlglkZ0bWsRlvOjNnrjdvOJBqeZFpk5JLYE00rVNT7YDy+XIUJvIcypPwNbGhIH3vmV8rCWJU2Cagm6wa3NE54bSFliByfIV0rwrnHLZNtK2oSM9ekoJp4zLac3TJEjo9PyOrfs2h4Uur+ALoJ2GwTtig9yhB/KvTzZ/bZ15e2xrI1UxmixtJ8CoqRnU2mY5LxeFpnpe4/kvbvss6I6+99kFGGBA9liH9itQwRSS8zFmw4l7acKgyylSHGdbQ8f9a0oNCf2aFflypljPttvO9HR+9f0m6+LpK9DDFu06/3ClGhDCHEwVCGUIbYNdQTEjkShYfFX61LlSEmyyR2N0jXsmlpZ0io13Q/XSOJ3Q1ZtzGytV4626slNq/C8usTuxuk++maCduOzauQzvZqGdlaX/B7MLgpknH/YvMqZOXiqTLwYtj1vxOKy3IZ8sFMuCBxcLp0PRlOm2hTk4bdqyOSODg94+u0MuSNRtvbHultls5HaiU2f4qlbStdT6YKlWzLDWxIXdLGbJ3ahKjJ8eS7nZVLpmWcgO18pFYGtzS5/vcOspKWIWVwfEFn9/Nn9tkf6U3dK8j42vgbjWljQv8L42faRusm572/atxrf7A64/P9L9TLwliVROsm6wrrKdL5SK2M9Da7/n4HXfL9GZQhAUMZQog/QhlCiIOhDKEMsYsyBIAXUYYAKCeUIQCKJUkZEjiUIYT4I5QhhDgYyhDKELuGekIiAw0A4CmWy5AP7wGAkilpGVIGxwfAOcnjMylDAoYyhBB/hDKEEAdDGUIZYtdQT0jk3XoA8BTLZcjvWgCgZEpahpTB8QFwTvIDypCgoQwhxB+hDCHEwVCGUIbYRRkCwIsoQwCUk+GdEcoQAEVBGRI8lCGE+COUIYQ4GMoQyhC7hnpCIocjAOAplsuQ388CgJIpaRlSBscHwDnJD++hDAkYyhBC/BHKEEIcDGUIZYhdlCEAvIgyBEA5oQwBUCyUIcFDGUKIP0IZQoiDoQyhDLFrqCck8ts6APAUy2XIR98DgJIpaRlSBscHwDnJ37VQhgQMZQgh/ghlCCEOhjKEMsQuyhAAXkQZAqCcUIYAKBbKkOChDCHEH6EMIcTBUIZQhtg11BMSeScMAJ5iuQw5MRsASqakZUgZHB8A5yR/P4syJGAoQwjxRyhDCHEwlCGUIXYN9YREDtUCgKdQhgAoJ5QhAIqFMiR4KEMI8UcoQwhxMJQhlCF2UYYA8CLLZcgf5gBAyZS0DCmD4wPgnORH36MMCRjKEEL8EcoQQhwMZQhliF1DPSGRt2sAwFMslyHxewGgZEpahpTB8QFwTvLEbMqQgKEMIcQfoQwhxMFQhlCG2EUZAsCLKEMAlBPKEADFQhkSPJQhhPgjlCGEOBjKEMoQu4Z6QiIHpwGAp1guQ05+HwBKpqRlSBkcHwDnJE/MoQwJGMoQQvwRyhBCHAxlCGWIXUM9IZED1QDgKZQhAMrJcC9lCIDioAwJHsoQQvwRyhBCHAxlSGEoQ9yf2AQAKyyXIafmAkDJlLQMKYPjA+Cc5B/upQwJGMoQQvyRkNs7QEiQQhlSmMCXIfunAoCnWC5D/vtvAKBkSlqGlMHxAXBOMv59ypCAoQwhxB+hDCHEwVCGUIbYRRkCwIsoQwCUE8oQAMVCGRI8lCGE+COUIYQ4GMoQyhC7hnpCIvuqAMBTLJchp+8DgJIpaRlSBscHwDnJk3Pl/LYa178nwjmUIYT4I5QhhDgYyhDKELvOb50qyb3uT2wCQL6Se6vk/Naq/Me5bTWSPDnX9ckNAP413NtQkjKE8QsInu9O3CvDfdNd/54I51CGEOKPUIYQ4mAoQyhD7Lqwq0W+3V0psncKAHjCt7sr5ULfzLzHuZE998k3H80W+WMrAJSElbPVrGD8AoLnm49my8ie+1z/ngjnUIYQ4o9QhhDiYChDKEPs+vLIT+TmrgrXJzcBIF83d1XIl+/8U97j3OgH7XLz6AzXJzcA+FMpJy4Zv4Dg+frdZhk9/jPXvyfCOZQhhPgjlCGEOBjKEMoQu6599qaM9YZF9lQCgCeM9UXl2mdv5j3OXf/zFhnd1yTy8Q8AoOi+OnyP/PX0L0ry7zTGLyB4RvfPlMT53a5/T4RzKEMI8UcoQwhxMJQhlCF23bpxWb7YEZHbuyaL7K4AgLJ2e9dk+WJbrdy6cdnCOHdFhvtmyjcn7hX5ZB4AFM13J+fKcG+D3Bg7XaJ/pzF+AUFy63iLDPdNl1s3rrj+PRHOoQwhxB+hDCHEwVCGUIYU4vrnW+Xizojrk5wAkMvFHWG5/vlWy+Pc/156Ty701rk+yQHAX0b3l+6sEMYvIFiSp1vlYv8MzgoJIMoQQvwRyhBCHAxlCGVIoUaP/6tc2z5JpH8yAJSla73VMnp0se1x7ssjP5Grh6Iin84HgIJ9/d4cufT23zvyC27GL8D/rr4zQy6f8PZ3SthDGUKIP0IZQoiDoQyhDCnUrRuXZbi3mUIEQFm61lstwzujli6PNXGcuyLDu+5hQhFAwb5+b44M900v2eWxGL+A4Ej+8Qdy9Z0ZMrLnPi6PFVCUIYT4I5QhhDgYyhDKkGK4deOyjB5vl4s7I3K7d5LIWwDgrtu9k+TijloZPfYvBRUhqXHuiox+0C4X+5vkm/hckTN/CwB5+yY+V0YPzJZLb8fk/66fc/jfaYxfgN/c/miOXNhZK6PHf0YREmCUIYT4I5QhhDgYyhDKkGK6/vlW+WJ7WMZ21sjNHSH5tjckyb6QyC4AKK1k3/iYc3NHSMa2T5Evtoflq882FX+c+/MWOb+tRq4cukduvt8i351uFfmfvwOANMlP5st3p1vl9ol75epvZ8pwX5NcPfOyu/9OY/wCPEuNKbc+nC2XD82R4b4m7hECyhBCfJKQ2ztASJBCGVIYypCJbt24LNc+e1O+fOcf5ULfTDn/X1Uy1BMCgJI6v3WqXOidLl8efkCuffZmUc4Gyebqn34pl97+Bxnum+76sQMoP+e318hwX5NcOhSTv57+heNngzB+Af4yPqZMl0uHYnL1T7/kbBDI7duUIYT4JZQhhDgYyhDKEAAAAAAA4C2UIYT4I5QhhDgYyhDKEAAAAAAA4C2UIYT4I5QhhDgYyhDKEAAAAAAA4C2UIYT4I5QhhDgYyhDKEAAAAAAA4C2UIYT4I5QhhDiYH/7ox3LnjvulghfduUMZAgAAAAAAnEcZQog/QhlCiINZ1NYm16+vF7eLBS+6fn29LFrSZut914cyBAAAAAAAWEEZQog/QhlCiIN57IlH5dy5deJ2seBF586tk8eeeNTW+64PZQgAAAAAALCCMoQQf4QyhBAH80pXl/S91SFuFwte1PdWh/xn1wZb77s+lCEAAAAAAMAKyhBC/BHKEEIcTPzkKXlqVbu4XSx40VOrfi7xk6dsve/6UIYAAAAAAAArKEMI8UcoQwhxOG0/XSJnz64Rt8sFLzl7do20/XPh9wsRoQwBAAAAAADWUIYQ4o9QhhDicPYdOCirn+PsECtWP9cu+w/stfmOp4cyBAAAAAAAWEEZQog/QhlCiAtZ3rFM+nZx75B89O1aJcuffNz2e20MZQgAAAAAALCCMoQQf4QyhBAXMjo2Jg8tXiy/3vy4uF02lLNfb35cHlq8SMbGxgp4t9NDGQIAAAAAAKygDCHEH6EMIcSlfPzJp/LQ4kWcIWKib9cqeWjxIvn4k08Lep+NoQwBAAAAAABWUIYQ4o9QhhDiYsbGxmRFxwpZ/Vw7N1W/6+zZNfLvzy2V5U8+LqNFPCNEhTIEAAAAAABYQRlCiD9CGUJIGWTfgYOy+Kdt8tSqdul7q0POnVsn16+vlzt33C8nSu36V+vl3Ll10vdWhzy1ql0W/7StaDdLzxTKEAAAAAAAYAVlCCH+CGUIIWWU+MlT8kpXlzz2xKOyaEmb/PBHP/a9RW2L5bHHH5NXul6S+MlTJX+PKUMAAAAAAIAVlCGE+COUIYSQQIUyBAAAAAAAWEEZQog/QhlCCAlUKEMAAAAAAIAVlCGE+COUIYSQQKWjowMAAAAAAMASQoj38/9IGbVlfpuwxgAAAABJRU5ErkJggg=="/>
          <p:cNvSpPr>
            <a:spLocks noChangeAspect="1" noChangeArrowheads="1"/>
          </p:cNvSpPr>
          <p:nvPr/>
        </p:nvSpPr>
        <p:spPr bwMode="auto">
          <a:xfrm>
            <a:off x="612775" y="281464"/>
            <a:ext cx="304800" cy="27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7400" y="641700"/>
            <a:ext cx="268786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PTP stack to application APIs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Comparison with Linux PTP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158540"/>
              </p:ext>
            </p:extLst>
          </p:nvPr>
        </p:nvGraphicFramePr>
        <p:xfrm>
          <a:off x="5753100" y="1097280"/>
          <a:ext cx="313044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82"/>
                <a:gridCol w="1903562"/>
              </a:tblGrid>
              <a:tr h="2880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Linux</a:t>
                      </a:r>
                      <a:r>
                        <a:rPr lang="en-US" sz="1400" baseline="0" dirty="0" smtClean="0"/>
                        <a:t> PTP</a:t>
                      </a:r>
                      <a:endParaRPr lang="en-US" sz="1400" dirty="0"/>
                    </a:p>
                  </a:txBody>
                  <a:tcPr marT="41148" marB="41148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TimeSync</a:t>
                      </a:r>
                      <a:r>
                        <a:rPr lang="en-US" sz="1400" dirty="0" smtClean="0"/>
                        <a:t> PTP</a:t>
                      </a:r>
                      <a:endParaRPr lang="en-US" sz="1400" dirty="0"/>
                    </a:p>
                  </a:txBody>
                  <a:tcPr marT="41148" marB="41148"/>
                </a:tc>
              </a:tr>
              <a:tr h="2880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ptp4l</a:t>
                      </a:r>
                      <a:endParaRPr lang="en-US" sz="1400" dirty="0"/>
                    </a:p>
                  </a:txBody>
                  <a:tcPr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TimeSync_initPtp</a:t>
                      </a:r>
                      <a:endParaRPr lang="en-US" sz="1100" dirty="0"/>
                    </a:p>
                  </a:txBody>
                  <a:tcPr marT="41148" marB="41148"/>
                </a:tc>
              </a:tr>
              <a:tr h="2880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phc2sys</a:t>
                      </a:r>
                      <a:endParaRPr lang="en-US" sz="1400" dirty="0"/>
                    </a:p>
                  </a:txBody>
                  <a:tcPr marT="41148" marB="41148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TimeSync_coupleTimer</a:t>
                      </a:r>
                      <a:endParaRPr lang="en-US" sz="900" dirty="0"/>
                    </a:p>
                  </a:txBody>
                  <a:tcPr marT="41148" marB="41148"/>
                </a:tc>
              </a:tr>
              <a:tr h="28803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pmc</a:t>
                      </a:r>
                      <a:endParaRPr lang="en-US" sz="1400" dirty="0"/>
                    </a:p>
                  </a:txBody>
                  <a:tcPr marT="41148" marB="4114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TimeSync_ptpMgmt</a:t>
                      </a:r>
                      <a:endParaRPr lang="en-US" sz="1400" dirty="0"/>
                    </a:p>
                  </a:txBody>
                  <a:tcPr marT="41148" marB="41148"/>
                </a:tc>
              </a:tr>
              <a:tr h="28803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pps</a:t>
                      </a:r>
                      <a:endParaRPr lang="en-US" sz="1400" dirty="0"/>
                    </a:p>
                  </a:txBody>
                  <a:tcPr marT="41148" marB="41148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TimeSync_configPps</a:t>
                      </a:r>
                      <a:endParaRPr lang="en-US" sz="1000" dirty="0"/>
                    </a:p>
                  </a:txBody>
                  <a:tcPr marT="41148" marB="41148"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2438400" y="1611630"/>
            <a:ext cx="228600" cy="205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2438400" y="2228850"/>
            <a:ext cx="228600" cy="205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600" dirty="0"/>
          </a:p>
        </p:txBody>
      </p:sp>
      <p:sp>
        <p:nvSpPr>
          <p:cNvPr id="15" name="Oval 14"/>
          <p:cNvSpPr/>
          <p:nvPr/>
        </p:nvSpPr>
        <p:spPr>
          <a:xfrm>
            <a:off x="2438400" y="2983230"/>
            <a:ext cx="228600" cy="205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5638800" y="663479"/>
            <a:ext cx="228600" cy="205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1" y="4087036"/>
            <a:ext cx="815022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err="1" smtClean="0"/>
              <a:t>TimeSync</a:t>
            </a:r>
            <a:r>
              <a:rPr lang="en-US" sz="1200" b="1" dirty="0" smtClean="0"/>
              <a:t> driver layer </a:t>
            </a:r>
            <a:r>
              <a:rPr lang="en-US" sz="1200" dirty="0" smtClean="0"/>
              <a:t>refers to Time sync HAL abstracting underlying network driver layer</a:t>
            </a:r>
          </a:p>
        </p:txBody>
      </p:sp>
    </p:spTree>
    <p:extLst>
      <p:ext uri="{BB962C8B-B14F-4D97-AF65-F5344CB8AC3E}">
        <p14:creationId xmlns:p14="http://schemas.microsoft.com/office/powerpoint/2010/main" val="199783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800" y="831031"/>
            <a:ext cx="213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Timer APIs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208" y="3326130"/>
            <a:ext cx="315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SoC</a:t>
            </a:r>
            <a:r>
              <a:rPr lang="en-US" dirty="0" smtClean="0">
                <a:solidFill>
                  <a:prstClr val="black"/>
                </a:solidFill>
              </a:rPr>
              <a:t>/ Use case specific APIs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680" y="2503170"/>
            <a:ext cx="495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Packet </a:t>
            </a:r>
            <a:r>
              <a:rPr lang="en-US" dirty="0" err="1" smtClean="0">
                <a:solidFill>
                  <a:prstClr val="black"/>
                </a:solidFill>
              </a:rPr>
              <a:t>Tx</a:t>
            </a:r>
            <a:r>
              <a:rPr lang="en-US" dirty="0" smtClean="0">
                <a:solidFill>
                  <a:prstClr val="black"/>
                </a:solidFill>
              </a:rPr>
              <a:t>/Rx APIs </a:t>
            </a:r>
            <a:r>
              <a:rPr lang="en-US" dirty="0" err="1" smtClean="0">
                <a:solidFill>
                  <a:prstClr val="black"/>
                </a:solidFill>
              </a:rPr>
              <a:t>APIs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" y="1184118"/>
            <a:ext cx="490728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prstClr val="black"/>
                </a:solidFill>
              </a:rPr>
              <a:t>TimeSync_getTxTimestamp</a:t>
            </a:r>
            <a:r>
              <a:rPr lang="en-US" sz="1200" dirty="0" smtClean="0">
                <a:solidFill>
                  <a:prstClr val="black"/>
                </a:solidFill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</a:rPr>
              <a:t>hTimeSync</a:t>
            </a:r>
            <a:r>
              <a:rPr lang="en-US" sz="1200" dirty="0" smtClean="0">
                <a:solidFill>
                  <a:prstClr val="black"/>
                </a:solidFill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</a:rPr>
              <a:t>txFrameType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</a:rPr>
              <a:t>txPort</a:t>
            </a:r>
            <a:r>
              <a:rPr lang="en-US" sz="1200" dirty="0" smtClean="0">
                <a:solidFill>
                  <a:prstClr val="black"/>
                </a:solidFill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</a:rPr>
              <a:t>seqId</a:t>
            </a:r>
            <a:r>
              <a:rPr lang="en-US" sz="1200" dirty="0" smtClean="0">
                <a:solidFill>
                  <a:prstClr val="black"/>
                </a:solidFill>
              </a:rPr>
              <a:t>, &amp;nanoseconds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 smtClean="0">
                <a:solidFill>
                  <a:prstClr val="black"/>
                </a:solidFill>
              </a:rPr>
              <a:t>&amp;seconds)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TimeSync_getRxTimestamp(</a:t>
            </a:r>
            <a:r>
              <a:rPr lang="en-US" sz="1200" dirty="0" err="1" smtClean="0">
                <a:solidFill>
                  <a:prstClr val="black"/>
                </a:solidFill>
              </a:rPr>
              <a:t>hTimeSync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 smtClean="0">
                <a:solidFill>
                  <a:prstClr val="black"/>
                </a:solidFill>
              </a:rPr>
              <a:t>rxFrameType</a:t>
            </a:r>
            <a:r>
              <a:rPr lang="en-US" sz="1200" dirty="0">
                <a:solidFill>
                  <a:prstClr val="black"/>
                </a:solidFill>
              </a:rPr>
              <a:t>, r</a:t>
            </a:r>
            <a:r>
              <a:rPr lang="en-US" sz="1200" dirty="0" smtClean="0">
                <a:solidFill>
                  <a:prstClr val="black"/>
                </a:solidFill>
              </a:rPr>
              <a:t>xPort,seqId, &amp;</a:t>
            </a:r>
            <a:r>
              <a:rPr lang="en-US" sz="1200" dirty="0">
                <a:solidFill>
                  <a:prstClr val="black"/>
                </a:solidFill>
              </a:rPr>
              <a:t>nanoseconds, &amp;seconds</a:t>
            </a:r>
            <a:r>
              <a:rPr lang="en-US" sz="1200" dirty="0" smtClean="0">
                <a:solidFill>
                  <a:prstClr val="black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prstClr val="black"/>
                </a:solidFill>
              </a:rPr>
              <a:t>TimeSync_getCurrentTime</a:t>
            </a:r>
            <a:r>
              <a:rPr lang="en-US" sz="1200" dirty="0" smtClean="0">
                <a:solidFill>
                  <a:prstClr val="black"/>
                </a:solidFill>
              </a:rPr>
              <a:t>(</a:t>
            </a:r>
            <a:r>
              <a:rPr lang="en-US" sz="1200" dirty="0" err="1">
                <a:solidFill>
                  <a:prstClr val="black"/>
                </a:solidFill>
              </a:rPr>
              <a:t>hTimeSync</a:t>
            </a:r>
            <a:r>
              <a:rPr lang="en-US" sz="1200" dirty="0" smtClean="0">
                <a:solidFill>
                  <a:prstClr val="black"/>
                </a:solidFill>
              </a:rPr>
              <a:t>, &amp;nanoseconds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 smtClean="0">
                <a:solidFill>
                  <a:prstClr val="black"/>
                </a:solidFill>
              </a:rPr>
              <a:t>&amp;seconds)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prstClr val="black"/>
                </a:solidFill>
              </a:rPr>
              <a:t>TimeSync_setClockTime</a:t>
            </a:r>
            <a:r>
              <a:rPr lang="en-US" sz="1200" dirty="0" smtClean="0">
                <a:solidFill>
                  <a:prstClr val="black"/>
                </a:solidFill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</a:rPr>
              <a:t>hTimeSync</a:t>
            </a:r>
            <a:r>
              <a:rPr lang="en-US" sz="1200" dirty="0" smtClean="0">
                <a:solidFill>
                  <a:prstClr val="black"/>
                </a:solidFill>
              </a:rPr>
              <a:t>, nanoseconds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 smtClean="0">
                <a:solidFill>
                  <a:prstClr val="black"/>
                </a:solidFill>
              </a:rPr>
              <a:t>seconds)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prstClr val="black"/>
                </a:solidFill>
              </a:rPr>
              <a:t>TimeSync_adjTimeSlowComp</a:t>
            </a:r>
            <a:r>
              <a:rPr lang="en-US" sz="1200" dirty="0" smtClean="0">
                <a:solidFill>
                  <a:prstClr val="black"/>
                </a:solidFill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</a:rPr>
              <a:t>hTimeSync</a:t>
            </a:r>
            <a:r>
              <a:rPr lang="en-US" sz="1200" dirty="0" smtClean="0">
                <a:solidFill>
                  <a:prstClr val="black"/>
                </a:solidFill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</a:rPr>
              <a:t>adjOffset</a:t>
            </a:r>
            <a:r>
              <a:rPr lang="en-US" sz="1200" dirty="0" smtClean="0">
                <a:solidFill>
                  <a:prstClr val="black"/>
                </a:solidFill>
              </a:rPr>
              <a:t>, interval)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808" y="2846070"/>
            <a:ext cx="48768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prstClr val="black"/>
                </a:solidFill>
              </a:rPr>
              <a:t>TimeSync_getPtpFrame</a:t>
            </a:r>
            <a:r>
              <a:rPr lang="en-US" sz="1200" dirty="0" smtClean="0">
                <a:solidFill>
                  <a:prstClr val="black"/>
                </a:solidFill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</a:rPr>
              <a:t>hTimeSync</a:t>
            </a:r>
            <a:r>
              <a:rPr lang="en-US" sz="1200" dirty="0" smtClean="0">
                <a:solidFill>
                  <a:prstClr val="black"/>
                </a:solidFill>
              </a:rPr>
              <a:t>, &amp;buff, &amp;size, &amp;portNum)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prstClr val="black"/>
                </a:solidFill>
              </a:rPr>
              <a:t>TimeSync_sendPtpFrame</a:t>
            </a:r>
            <a:r>
              <a:rPr lang="en-US" sz="1200" dirty="0" smtClean="0">
                <a:solidFill>
                  <a:prstClr val="black"/>
                </a:solidFill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</a:rPr>
              <a:t>hTimeSync</a:t>
            </a:r>
            <a:r>
              <a:rPr lang="en-US" sz="1200" dirty="0" smtClean="0">
                <a:solidFill>
                  <a:prstClr val="black"/>
                </a:solidFill>
              </a:rPr>
              <a:t>, &amp;buff, size, portNum)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2400" y="58293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hTimeSync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 smtClean="0">
                <a:solidFill>
                  <a:prstClr val="black"/>
                </a:solidFill>
              </a:rPr>
              <a:t>TimeSync_open</a:t>
            </a:r>
            <a:r>
              <a:rPr lang="en-US" sz="1400" dirty="0" smtClean="0">
                <a:solidFill>
                  <a:prstClr val="black"/>
                </a:solidFill>
              </a:rPr>
              <a:t>(&amp;</a:t>
            </a:r>
            <a:r>
              <a:rPr lang="en-US" sz="1400" dirty="0" err="1">
                <a:solidFill>
                  <a:prstClr val="black"/>
                </a:solidFill>
              </a:rPr>
              <a:t>timeSyncConfig</a:t>
            </a:r>
            <a:r>
              <a:rPr lang="en-US" sz="14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8360" y="3669030"/>
            <a:ext cx="4874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For </a:t>
            </a:r>
            <a:r>
              <a:rPr lang="en-US" sz="1200" dirty="0">
                <a:solidFill>
                  <a:prstClr val="black"/>
                </a:solidFill>
              </a:rPr>
              <a:t>AM335x &amp;  AM437x</a:t>
            </a:r>
            <a:endParaRPr lang="en-US" sz="1200" dirty="0" smtClean="0">
              <a:solidFill>
                <a:prstClr val="black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prstClr val="black"/>
                </a:solidFill>
              </a:rPr>
              <a:t>TimeSync_ecapEdmaConfig</a:t>
            </a:r>
            <a:r>
              <a:rPr lang="en-US" sz="1200" dirty="0" smtClean="0">
                <a:solidFill>
                  <a:prstClr val="black"/>
                </a:solidFill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</a:rPr>
              <a:t>ecapEdmaConfig</a:t>
            </a:r>
            <a:r>
              <a:rPr lang="en-US" sz="1200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35280" y="6751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</a:defRPr>
            </a:lvl5pPr>
            <a:lvl6pPr marL="380895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0000"/>
                </a:solidFill>
                <a:latin typeface="Arial" charset="0"/>
              </a:defRPr>
            </a:lvl6pPr>
            <a:lvl7pPr marL="76179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0000"/>
                </a:solidFill>
                <a:latin typeface="Arial" charset="0"/>
              </a:defRPr>
            </a:lvl7pPr>
            <a:lvl8pPr marL="114268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0000"/>
                </a:solidFill>
                <a:latin typeface="Arial" charset="0"/>
              </a:defRPr>
            </a:lvl8pPr>
            <a:lvl9pPr marL="152357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kern="0" dirty="0">
                <a:solidFill>
                  <a:srgbClr val="DE0000"/>
                </a:solidFill>
              </a:rPr>
              <a:t>APIs to PTP stack </a:t>
            </a:r>
            <a:r>
              <a:rPr lang="en-US" kern="0" dirty="0" smtClean="0">
                <a:solidFill>
                  <a:srgbClr val="DE0000"/>
                </a:solidFill>
              </a:rPr>
              <a:t>layer</a:t>
            </a:r>
            <a:endParaRPr lang="en-US" kern="0" dirty="0">
              <a:solidFill>
                <a:srgbClr val="DE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90562" y="2063539"/>
            <a:ext cx="3810600" cy="862872"/>
            <a:chOff x="75072" y="1681691"/>
            <a:chExt cx="7163928" cy="1992251"/>
          </a:xfrm>
        </p:grpSpPr>
        <p:grpSp>
          <p:nvGrpSpPr>
            <p:cNvPr id="32" name="Group 31"/>
            <p:cNvGrpSpPr/>
            <p:nvPr/>
          </p:nvGrpSpPr>
          <p:grpSpPr>
            <a:xfrm>
              <a:off x="1905000" y="2552700"/>
              <a:ext cx="5334000" cy="838200"/>
              <a:chOff x="1905000" y="2476500"/>
              <a:chExt cx="5334000" cy="838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905000" y="2476500"/>
                <a:ext cx="5334000" cy="8382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8064A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 smtClea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057401" y="2705100"/>
                <a:ext cx="1371599" cy="381001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900" kern="0" dirty="0" smtClean="0">
                    <a:solidFill>
                      <a:prstClr val="black"/>
                    </a:solidFill>
                    <a:latin typeface="Calibri"/>
                  </a:rPr>
                  <a:t>Timer APIs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771900" y="2710200"/>
                <a:ext cx="1409700" cy="381000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800" kern="0" dirty="0" err="1" smtClean="0">
                    <a:solidFill>
                      <a:prstClr val="black"/>
                    </a:solidFill>
                    <a:latin typeface="Calibri"/>
                  </a:rPr>
                  <a:t>Pkt</a:t>
                </a:r>
                <a:r>
                  <a:rPr lang="en-US" sz="800" kern="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800" kern="0" dirty="0" err="1" smtClean="0">
                    <a:solidFill>
                      <a:prstClr val="black"/>
                    </a:solidFill>
                    <a:latin typeface="Calibri"/>
                  </a:rPr>
                  <a:t>Tx</a:t>
                </a:r>
                <a:r>
                  <a:rPr lang="en-US" sz="800" kern="0" dirty="0" smtClean="0">
                    <a:solidFill>
                      <a:prstClr val="black"/>
                    </a:solidFill>
                    <a:latin typeface="Calibri"/>
                  </a:rPr>
                  <a:t>/Rx APIs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562600" y="2705100"/>
                <a:ext cx="1295400" cy="381000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600" kern="0" dirty="0" err="1" smtClean="0">
                    <a:solidFill>
                      <a:prstClr val="black"/>
                    </a:solidFill>
                    <a:latin typeface="Calibri"/>
                  </a:rPr>
                  <a:t>SoC</a:t>
                </a:r>
                <a:r>
                  <a:rPr lang="en-US" sz="600" kern="0" dirty="0" smtClean="0">
                    <a:solidFill>
                      <a:prstClr val="black"/>
                    </a:solidFill>
                    <a:latin typeface="Calibri"/>
                  </a:rPr>
                  <a:t> specific APIs</a:t>
                </a:r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1905000" y="1688700"/>
              <a:ext cx="5257800" cy="60960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400" kern="0" dirty="0" smtClean="0">
                  <a:solidFill>
                    <a:prstClr val="white"/>
                  </a:solidFill>
                  <a:latin typeface="Calibri"/>
                </a:rPr>
                <a:t>PTP Stack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072" y="2714615"/>
              <a:ext cx="1817400" cy="959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kern="0" dirty="0" smtClean="0">
                  <a:solidFill>
                    <a:prstClr val="black"/>
                  </a:solidFill>
                  <a:latin typeface="Calibri"/>
                </a:rPr>
                <a:t>Time Sync driver layer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7600" y="1681691"/>
              <a:ext cx="1817400" cy="959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kern="0" dirty="0" smtClean="0">
                  <a:solidFill>
                    <a:prstClr val="black"/>
                  </a:solidFill>
                  <a:latin typeface="Calibri"/>
                </a:rPr>
                <a:t>PTP stack layer</a:t>
              </a:r>
            </a:p>
          </p:txBody>
        </p:sp>
      </p:grpSp>
      <p:sp>
        <p:nvSpPr>
          <p:cNvPr id="23" name="Oval 22"/>
          <p:cNvSpPr/>
          <p:nvPr/>
        </p:nvSpPr>
        <p:spPr>
          <a:xfrm>
            <a:off x="5888764" y="2296550"/>
            <a:ext cx="228600" cy="243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84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663399" y="376932"/>
            <a:ext cx="3352800" cy="1333261"/>
            <a:chOff x="76200" y="2552700"/>
            <a:chExt cx="7162800" cy="3215260"/>
          </a:xfrm>
        </p:grpSpPr>
        <p:grpSp>
          <p:nvGrpSpPr>
            <p:cNvPr id="31" name="Group 30"/>
            <p:cNvGrpSpPr/>
            <p:nvPr/>
          </p:nvGrpSpPr>
          <p:grpSpPr>
            <a:xfrm>
              <a:off x="1905000" y="2552700"/>
              <a:ext cx="5334000" cy="838200"/>
              <a:chOff x="1905000" y="2476500"/>
              <a:chExt cx="5334000" cy="8382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905000" y="2476500"/>
                <a:ext cx="5334000" cy="8382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8064A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 smtClea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057400" y="2705100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800" kern="0" dirty="0" smtClean="0">
                    <a:solidFill>
                      <a:prstClr val="black"/>
                    </a:solidFill>
                    <a:latin typeface="Calibri"/>
                  </a:rPr>
                  <a:t>Timer APIs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771900" y="2710200"/>
                <a:ext cx="1409700" cy="381000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900" kern="0" dirty="0" smtClean="0">
                    <a:solidFill>
                      <a:prstClr val="black"/>
                    </a:solidFill>
                    <a:latin typeface="Calibri"/>
                  </a:rPr>
                  <a:t>DMA APIs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562600" y="2705100"/>
                <a:ext cx="1295400" cy="381000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600" kern="0" dirty="0" smtClean="0">
                    <a:solidFill>
                      <a:prstClr val="black"/>
                    </a:solidFill>
                    <a:latin typeface="Calibri"/>
                  </a:rPr>
                  <a:t>SOC/IP specific APIs</a:t>
                </a: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2286000" y="3919200"/>
              <a:ext cx="1752600" cy="381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sz="1100" kern="0" dirty="0" smtClean="0">
                  <a:solidFill>
                    <a:prstClr val="black"/>
                  </a:solidFill>
                  <a:latin typeface="Calibri"/>
                </a:rPr>
                <a:t>CPSW LLD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953000" y="3919200"/>
              <a:ext cx="1752600" cy="381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sz="1100" kern="0" dirty="0" smtClean="0">
                  <a:solidFill>
                    <a:prstClr val="black"/>
                  </a:solidFill>
                  <a:latin typeface="Calibri"/>
                </a:rPr>
                <a:t>IEP LLD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02400" y="4838700"/>
              <a:ext cx="4267200" cy="53340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14600" y="4991100"/>
              <a:ext cx="1295400" cy="228600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sz="1100" kern="0" dirty="0" smtClean="0">
                  <a:solidFill>
                    <a:prstClr val="black"/>
                  </a:solidFill>
                  <a:latin typeface="Calibri"/>
                </a:rPr>
                <a:t>CPTS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600" y="4991100"/>
              <a:ext cx="1295400" cy="228600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sz="1100" kern="0" dirty="0" smtClean="0">
                  <a:solidFill>
                    <a:prstClr val="black"/>
                  </a:solidFill>
                  <a:latin typeface="Calibri"/>
                </a:rPr>
                <a:t>IEP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1601" y="4951511"/>
              <a:ext cx="1447801" cy="816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kern="0" dirty="0" smtClean="0">
                  <a:solidFill>
                    <a:prstClr val="black"/>
                  </a:solidFill>
                  <a:latin typeface="Calibri"/>
                </a:rPr>
                <a:t>Hardware layer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200" y="3919200"/>
              <a:ext cx="1828800" cy="89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kern="0" dirty="0" smtClean="0">
                  <a:solidFill>
                    <a:prstClr val="black"/>
                  </a:solidFill>
                  <a:latin typeface="Calibri"/>
                </a:rPr>
                <a:t>Network driver layer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200" y="2884159"/>
              <a:ext cx="1817400" cy="89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kern="0" dirty="0" smtClean="0">
                  <a:solidFill>
                    <a:prstClr val="black"/>
                  </a:solidFill>
                  <a:latin typeface="Calibri"/>
                </a:rPr>
                <a:t>Time Sync driver layer</a:t>
              </a:r>
            </a:p>
          </p:txBody>
        </p:sp>
        <p:cxnSp>
          <p:nvCxnSpPr>
            <p:cNvPr id="40" name="Straight Arrow Connector 39"/>
            <p:cNvCxnSpPr>
              <a:stCxn id="32" idx="2"/>
              <a:endCxn id="35" idx="0"/>
            </p:cNvCxnSpPr>
            <p:nvPr/>
          </p:nvCxnSpPr>
          <p:spPr>
            <a:xfrm>
              <a:off x="3162300" y="4300200"/>
              <a:ext cx="0" cy="69090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 w="med" len="sm"/>
              <a:tailEnd type="arrow" w="med" len="sm"/>
            </a:ln>
            <a:effectLst/>
          </p:spPr>
        </p:cxnSp>
        <p:cxnSp>
          <p:nvCxnSpPr>
            <p:cNvPr id="41" name="Straight Arrow Connector 40"/>
            <p:cNvCxnSpPr>
              <a:stCxn id="33" idx="2"/>
              <a:endCxn id="36" idx="0"/>
            </p:cNvCxnSpPr>
            <p:nvPr/>
          </p:nvCxnSpPr>
          <p:spPr>
            <a:xfrm>
              <a:off x="5829300" y="4300200"/>
              <a:ext cx="0" cy="69090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 w="med" len="sm"/>
              <a:tailEnd type="arrow" w="med" len="sm"/>
            </a:ln>
            <a:effectLst/>
          </p:spPr>
        </p:cxnSp>
        <p:cxnSp>
          <p:nvCxnSpPr>
            <p:cNvPr id="42" name="Straight Connector 41"/>
            <p:cNvCxnSpPr>
              <a:endCxn id="32" idx="0"/>
            </p:cNvCxnSpPr>
            <p:nvPr/>
          </p:nvCxnSpPr>
          <p:spPr>
            <a:xfrm>
              <a:off x="3162300" y="3771900"/>
              <a:ext cx="0" cy="14730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3162300" y="3771900"/>
              <a:ext cx="1028700" cy="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>
            <a:xfrm>
              <a:off x="4800600" y="3771900"/>
              <a:ext cx="1028700" cy="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5" name="Straight Connector 44"/>
            <p:cNvCxnSpPr>
              <a:endCxn id="33" idx="0"/>
            </p:cNvCxnSpPr>
            <p:nvPr/>
          </p:nvCxnSpPr>
          <p:spPr>
            <a:xfrm>
              <a:off x="5829300" y="3771900"/>
              <a:ext cx="0" cy="14730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>
            <a:xfrm>
              <a:off x="4522500" y="33909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7" name="Straight Connector 46"/>
            <p:cNvCxnSpPr/>
            <p:nvPr/>
          </p:nvCxnSpPr>
          <p:spPr>
            <a:xfrm flipH="1">
              <a:off x="4191000" y="3619500"/>
              <a:ext cx="331500" cy="15240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ys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8" name="Straight Connector 47"/>
            <p:cNvCxnSpPr/>
            <p:nvPr/>
          </p:nvCxnSpPr>
          <p:spPr>
            <a:xfrm>
              <a:off x="4522500" y="3619500"/>
              <a:ext cx="278100" cy="15240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ys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451882"/>
              </p:ext>
            </p:extLst>
          </p:nvPr>
        </p:nvGraphicFramePr>
        <p:xfrm>
          <a:off x="992258" y="1676338"/>
          <a:ext cx="7694542" cy="2990342"/>
        </p:xfrm>
        <a:graphic>
          <a:graphicData uri="http://schemas.openxmlformats.org/drawingml/2006/table">
            <a:tbl>
              <a:tblPr firstRow="1" bandRow="1"/>
              <a:tblGrid>
                <a:gridCol w="2142065"/>
                <a:gridCol w="3150140"/>
                <a:gridCol w="2402337"/>
              </a:tblGrid>
              <a:tr h="285242"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 err="1" smtClean="0"/>
                        <a:t>TimeSync</a:t>
                      </a:r>
                      <a:r>
                        <a:rPr lang="en-US" sz="1100" dirty="0" smtClean="0"/>
                        <a:t> API</a:t>
                      </a:r>
                      <a:endParaRPr lang="en-US" sz="1100" dirty="0"/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 smtClean="0"/>
                        <a:t>CPSW API</a:t>
                      </a:r>
                      <a:endParaRPr lang="en-US" sz="1100" dirty="0"/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 smtClean="0"/>
                        <a:t>ICSS API</a:t>
                      </a:r>
                      <a:endParaRPr lang="en-US" sz="1100" dirty="0"/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</a:tr>
              <a:tr h="333756"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b="1" dirty="0" err="1" smtClean="0"/>
                        <a:t>TimeSync_getTxTimestamp</a:t>
                      </a:r>
                      <a:endParaRPr lang="en-US" sz="1100" b="1" dirty="0"/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 smtClean="0"/>
                        <a:t>CPSW_CPTS_IOCTL_LOOKUP_EVENT</a:t>
                      </a:r>
                      <a:endParaRPr lang="en-US" sz="1100" dirty="0"/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/>
                        <a:t>IEP register</a:t>
                      </a:r>
                      <a:r>
                        <a:rPr lang="en-US" sz="1100" baseline="0" dirty="0" smtClean="0"/>
                        <a:t> read/writes</a:t>
                      </a:r>
                      <a:endParaRPr lang="en-US" sz="1100" dirty="0"/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333756"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b="1" dirty="0" smtClean="0"/>
                        <a:t>TimeSync_getRxTimestamp</a:t>
                      </a:r>
                      <a:endParaRPr lang="en-US" sz="1100" b="1" dirty="0"/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 smtClean="0"/>
                        <a:t>CPSW_CPTS_IOCTL_LOOKUP_EVENT</a:t>
                      </a:r>
                      <a:endParaRPr lang="en-US" sz="1100" dirty="0"/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/>
                        <a:t>“”</a:t>
                      </a:r>
                      <a:endParaRPr lang="en-US" sz="1100" dirty="0"/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b="1" dirty="0" err="1" smtClean="0"/>
                        <a:t>TimeSync_getCurrentTime</a:t>
                      </a:r>
                      <a:endParaRPr lang="en-US" sz="1100" b="1" dirty="0"/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 smtClean="0"/>
                        <a:t>CPSW_CPTS_IOCTL_PUSH_TIMESTAMP_EVENT</a:t>
                      </a:r>
                      <a:endParaRPr lang="en-US" sz="1100" dirty="0"/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“”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b="1" dirty="0" err="1" smtClean="0"/>
                        <a:t>TimeSync_setClockTime</a:t>
                      </a:r>
                      <a:endParaRPr lang="en-US" sz="1100" b="1" dirty="0"/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 smtClean="0"/>
                        <a:t>CPSW_CPTS_IOCTL_LOAD_TIMESTAMP</a:t>
                      </a:r>
                      <a:endParaRPr lang="en-US" sz="1100" dirty="0"/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“”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34924"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b="1" dirty="0" err="1" smtClean="0"/>
                        <a:t>TimeSync_adjTimeSlowComp</a:t>
                      </a:r>
                      <a:endParaRPr lang="en-US" sz="1100" b="1" dirty="0"/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 smtClean="0"/>
                        <a:t>CPSW_CPTS_IOCTL_SET_TS_PPM</a:t>
                      </a:r>
                      <a:endParaRPr lang="en-US" sz="1100" dirty="0"/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“” </a:t>
                      </a:r>
                    </a:p>
                    <a:p>
                      <a:pPr marL="0" marR="0" indent="0" algn="ctr" defTabSz="761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(For </a:t>
                      </a: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AM335x &amp;  AM437x</a:t>
                      </a:r>
                      <a:r>
                        <a:rPr lang="en-US" sz="900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900" baseline="0" dirty="0" smtClean="0">
                          <a:solidFill>
                            <a:schemeClr val="dk1"/>
                          </a:solidFill>
                        </a:rPr>
                        <a:t>ECAP </a:t>
                      </a:r>
                      <a:r>
                        <a:rPr lang="en-US" sz="900" baseline="0" dirty="0" err="1" smtClean="0">
                          <a:solidFill>
                            <a:schemeClr val="dk1"/>
                          </a:solidFill>
                        </a:rPr>
                        <a:t>config</a:t>
                      </a:r>
                      <a:r>
                        <a:rPr lang="en-US" sz="900" baseline="0" dirty="0" smtClean="0">
                          <a:solidFill>
                            <a:schemeClr val="dk1"/>
                          </a:solidFill>
                        </a:rPr>
                        <a:t> API)</a:t>
                      </a:r>
                      <a:endParaRPr lang="en-US" sz="9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333756"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b="1" kern="1200" dirty="0" err="1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TimeSync_getPtpFrame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 smtClean="0"/>
                        <a:t>CpswDma_retrieveRxPackets</a:t>
                      </a:r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/>
                        <a:t>ICSS_EmacRxPktGet</a:t>
                      </a:r>
                      <a:endParaRPr lang="en-US" sz="1100" dirty="0"/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33756"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b="1" kern="1200" dirty="0" err="1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TimeSync_sendPtpFrame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 err="1" smtClean="0"/>
                        <a:t>CpswDma_submitTxReadyPackets</a:t>
                      </a:r>
                      <a:endParaRPr lang="en-US" sz="1100" dirty="0"/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80895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61790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4268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2357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04467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85362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666253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047146" algn="l" defTabSz="761790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 err="1" smtClean="0"/>
                        <a:t>ICSS_EmacTxPacket</a:t>
                      </a:r>
                      <a:endParaRPr lang="en-US" sz="1100" dirty="0"/>
                    </a:p>
                  </a:txBody>
                  <a:tcPr marT="41148" marB="4114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4" name="Title 1"/>
          <p:cNvSpPr txBox="1">
            <a:spLocks/>
          </p:cNvSpPr>
          <p:nvPr/>
        </p:nvSpPr>
        <p:spPr bwMode="auto">
          <a:xfrm>
            <a:off x="0" y="-96441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</a:defRPr>
            </a:lvl5pPr>
            <a:lvl6pPr marL="380895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0000"/>
                </a:solidFill>
                <a:latin typeface="Arial" charset="0"/>
              </a:defRPr>
            </a:lvl6pPr>
            <a:lvl7pPr marL="76179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0000"/>
                </a:solidFill>
                <a:latin typeface="Arial" charset="0"/>
              </a:defRPr>
            </a:lvl7pPr>
            <a:lvl8pPr marL="114268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0000"/>
                </a:solidFill>
                <a:latin typeface="Arial" charset="0"/>
              </a:defRPr>
            </a:lvl8pPr>
            <a:lvl9pPr marL="152357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kern="0" dirty="0">
                <a:solidFill>
                  <a:srgbClr val="DE0000"/>
                </a:solidFill>
                <a:latin typeface="Calibri"/>
              </a:rPr>
              <a:t>APIs from Low level driver </a:t>
            </a:r>
            <a:r>
              <a:rPr lang="en-US" kern="0" dirty="0" smtClean="0">
                <a:solidFill>
                  <a:srgbClr val="DE0000"/>
                </a:solidFill>
                <a:latin typeface="Calibri"/>
              </a:rPr>
              <a:t>layer</a:t>
            </a:r>
            <a:endParaRPr lang="en-US" kern="0" dirty="0">
              <a:solidFill>
                <a:srgbClr val="DE0000"/>
              </a:solidFill>
              <a:latin typeface="Calibri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240197" y="810164"/>
            <a:ext cx="228600" cy="205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80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Sync Configuration </a:t>
            </a:r>
            <a:r>
              <a:rPr lang="en-US" sz="2000" dirty="0"/>
              <a:t>(parameters from PTP to HAL</a:t>
            </a:r>
            <a:r>
              <a:rPr lang="en-US" sz="200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80232" y="788670"/>
            <a:ext cx="17952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timeSyncConfig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401" y="1611630"/>
            <a:ext cx="16722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protocolConfig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16881" y="1634947"/>
            <a:ext cx="172354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frameNotifyCfg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67800" y="1611630"/>
            <a:ext cx="121058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socConfig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>
            <a:stCxn id="5" idx="2"/>
          </p:cNvCxnSpPr>
          <p:nvPr/>
        </p:nvCxnSpPr>
        <p:spPr>
          <a:xfrm>
            <a:off x="4277832" y="1158002"/>
            <a:ext cx="824" cy="179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55527" y="1337310"/>
            <a:ext cx="6017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>
            <a:off x="1555527" y="1337310"/>
            <a:ext cx="1" cy="27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4278655" y="1337310"/>
            <a:ext cx="1" cy="297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7573094" y="1337310"/>
            <a:ext cx="0" cy="27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6000" y="2100061"/>
            <a:ext cx="2819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protocol</a:t>
            </a:r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     (Annex D/E/F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prstClr val="black"/>
                </a:solidFill>
              </a:rPr>
              <a:t>deviceCfg</a:t>
            </a:r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    (MC/OC/TC/BC)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</a:rPr>
              <a:t>S</a:t>
            </a:r>
            <a:r>
              <a:rPr lang="en-US" sz="1400" dirty="0" err="1" smtClean="0">
                <a:solidFill>
                  <a:prstClr val="black"/>
                </a:solidFill>
              </a:rPr>
              <a:t>tepMode</a:t>
            </a:r>
            <a:endParaRPr lang="en-US" sz="1400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VLAN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PPS configuration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     (PPS: interval, callback 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Port mask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6600" y="2100061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</a:rPr>
              <a:t>txNotifyCb</a:t>
            </a:r>
            <a:endParaRPr lang="en-US" sz="1400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</a:rPr>
              <a:t>txNotifyCbArg</a:t>
            </a:r>
            <a:endParaRPr lang="en-US" sz="1400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</a:rPr>
              <a:t>rxNotifyCb</a:t>
            </a:r>
            <a:endParaRPr lang="en-US" sz="1400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</a:rPr>
              <a:t>rxNotifyCbArg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4400" y="2100059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prstClr val="black"/>
                </a:solidFill>
              </a:rPr>
              <a:t>socVersion</a:t>
            </a:r>
            <a:endParaRPr lang="en-US" sz="1400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</a:rPr>
              <a:t>ipVersion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3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1166</Words>
  <Application>Microsoft Office PowerPoint</Application>
  <PresentationFormat>On-screen Show (16:9)</PresentationFormat>
  <Paragraphs>296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FinalPowerpoint</vt:lpstr>
      <vt:lpstr>Time Sync Overview</vt:lpstr>
      <vt:lpstr>Agenda</vt:lpstr>
      <vt:lpstr>What is Time Sync?</vt:lpstr>
      <vt:lpstr>Time Sync supported features</vt:lpstr>
      <vt:lpstr>Time Sync not supported features</vt:lpstr>
      <vt:lpstr>Time Sync stack diagram</vt:lpstr>
      <vt:lpstr>PowerPoint Presentation</vt:lpstr>
      <vt:lpstr>PowerPoint Presentation</vt:lpstr>
      <vt:lpstr>Time Sync Configuration (parameters from PTP to HAL)</vt:lpstr>
      <vt:lpstr>Sequence diagram</vt:lpstr>
      <vt:lpstr>Multi – core Time Synchronization (similar to phc2sys in Linux)</vt:lpstr>
      <vt:lpstr>Multi – core Time Synchronization (similar to phc2sys in Linux)</vt:lpstr>
      <vt:lpstr>Multi – core Time Synchronization sequence</vt:lpstr>
      <vt:lpstr>PowerPoint Presentation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k-drews@ti.com</dc:creator>
  <cp:lastModifiedBy>Windows User</cp:lastModifiedBy>
  <cp:revision>131</cp:revision>
  <dcterms:created xsi:type="dcterms:W3CDTF">2007-12-19T20:51:45Z</dcterms:created>
  <dcterms:modified xsi:type="dcterms:W3CDTF">2020-06-03T14:12:09Z</dcterms:modified>
</cp:coreProperties>
</file>