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0" r:id="rId2"/>
    <p:sldMasterId id="2147483775" r:id="rId3"/>
    <p:sldMasterId id="2147483788" r:id="rId4"/>
  </p:sldMasterIdLst>
  <p:notesMasterIdLst>
    <p:notesMasterId r:id="rId31"/>
  </p:notesMasterIdLst>
  <p:handoutMasterIdLst>
    <p:handoutMasterId r:id="rId32"/>
  </p:handoutMasterIdLst>
  <p:sldIdLst>
    <p:sldId id="286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7" r:id="rId25"/>
    <p:sldId id="536" r:id="rId26"/>
    <p:sldId id="506" r:id="rId27"/>
    <p:sldId id="514" r:id="rId28"/>
    <p:sldId id="538" r:id="rId29"/>
    <p:sldId id="539" r:id="rId30"/>
  </p:sldIdLst>
  <p:sldSz cx="9144000" cy="5143500" type="screen16x9"/>
  <p:notesSz cx="6935788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C81D6E8-7341-4A9E-9CE2-D5BE8BE6E35F}">
          <p14:sldIdLst>
            <p14:sldId id="286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7"/>
            <p14:sldId id="536"/>
            <p14:sldId id="506"/>
            <p14:sldId id="514"/>
            <p14:sldId id="538"/>
            <p14:sldId id="53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C0CFE2"/>
    <a:srgbClr val="D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83657" autoAdjust="0"/>
  </p:normalViewPr>
  <p:slideViewPr>
    <p:cSldViewPr snapToGrid="0">
      <p:cViewPr varScale="1">
        <p:scale>
          <a:sx n="98" d="100"/>
          <a:sy n="98" d="100"/>
        </p:scale>
        <p:origin x="-1114" y="-67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094" y="-5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3C7419-61D9-46C1-97E9-76E9D8F8C3E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7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5288" y="692150"/>
            <a:ext cx="6145212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8312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8238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03C3B5-9CFC-4B60-AD1F-942309290D4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1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5288" y="692150"/>
            <a:ext cx="6145212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1B59C3-F9EE-4931-A590-C9F37CE44F4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3C3B5-9CFC-4B60-AD1F-942309290D4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67538" y="4913711"/>
            <a:ext cx="2133600" cy="154781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3257-6BC0-41E7-906A-80F1420BF1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"/>
            <a:ext cx="8458200" cy="8917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33378" y="889398"/>
            <a:ext cx="8467725" cy="3519488"/>
          </a:xfrm>
        </p:spPr>
        <p:txBody>
          <a:bodyPr/>
          <a:lstStyle/>
          <a:p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56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4529139"/>
            <a:ext cx="2895600" cy="154781"/>
          </a:xfrm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A0A4FC51-8C45-45A0-BA5C-BF529788218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60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939F8-36A7-4559-A125-B078E4FCF9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22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2EA19-8062-4D16-B86D-28BE32BC4F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57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B9CD2-4426-4E25-B6C8-D66811C6EA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3AAE6-3122-49AB-ACCF-46AD82B6C0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7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44AA0-C2A6-4223-98EC-40D85329E5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106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686BC-9906-48A6-86A5-41301B587E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9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6F757-451F-4977-8944-397C3A2AC4E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7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E79FB-0B84-4F4B-948B-CEBED343CC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74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32BE8-7436-40B3-A229-356B9760BC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4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DF126-34B9-472B-907C-039DEBE95D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000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30EE-B938-418B-BCEC-CBF52061F8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42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D83DB-0144-47F3-AD02-0F4B12835F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57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31778" y="107157"/>
            <a:ext cx="8569325" cy="43017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51ADF-39A0-4037-B0F3-1C45AA1309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1006088-BF21-4FD5-870B-675EAADE47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34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B09843C0-6DAC-490D-A4BA-BCECDC8ED9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0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544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67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298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26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34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009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112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D60626-1ACC-48B1-8201-AA7BD5684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3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0" y="4743450"/>
            <a:ext cx="878205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26"/>
            <a:ext cx="8458200" cy="1102519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6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9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91A5AC0A-F4BD-4464-80DC-A88E0D9F78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37445"/>
            <a:ext cx="3008313" cy="871538"/>
          </a:xfrm>
        </p:spPr>
        <p:txBody>
          <a:bodyPr anchor="b"/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D59E-3020-483D-90FC-392986F41C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05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DB302-961D-41B7-BD2E-EA757E550C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264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52D4D-CA63-4F5E-A04D-C043C1229B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90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6" y="107157"/>
            <a:ext cx="2141537" cy="4301729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706DD-24B8-4851-91EA-2616D1811F3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2"/>
            <a:ext cx="8467725" cy="370944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0521C-F793-4067-BB07-C7AF74E21EF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4"/>
            <a:ext cx="2133600" cy="154781"/>
          </a:xfrm>
        </p:spPr>
        <p:txBody>
          <a:bodyPr/>
          <a:lstStyle>
            <a:lvl1pPr>
              <a:defRPr/>
            </a:lvl1pPr>
          </a:lstStyle>
          <a:p>
            <a:fld id="{156AB8A3-9FE4-4612-8857-687BFF70DD9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8" y="889398"/>
            <a:ext cx="4157663" cy="35194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6A834-CC4A-4943-952A-D55BFAADAD5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D8EEF-7576-4AB0-8518-088FB58AB73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9FE4-F784-4A94-8F3E-54A098F0E8C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8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28" r:id="rId5"/>
    <p:sldLayoutId id="2147483741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_stk_2c_pos_rgb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"/>
            <a:ext cx="8458200" cy="66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658416"/>
            <a:ext cx="8467725" cy="393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5600" y="4587480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14675" y="4587480"/>
            <a:ext cx="2895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4572002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8F3E8A9A-DC71-4CC8-9278-2CBFEFEBE9CE}" type="slidenum">
              <a:rPr lang="en-US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88424" name="Rectangle 8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2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889398"/>
            <a:ext cx="8467725" cy="35194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58905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fld id="{09E6539D-24EF-4225-BC0A-3A0BB40E6691}" type="slidenum">
              <a:rPr lang="en-US">
                <a:solidFill>
                  <a:srgbClr val="000000"/>
                </a:solidFill>
                <a:latin typeface="Arial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078" name="Picture 30" descr="ti_stk_2c_pos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 descr="ti_stk_2c_pos_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29400" y="4813699"/>
            <a:ext cx="1136650" cy="21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338138" y="4748214"/>
            <a:ext cx="8462962" cy="346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23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65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9462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0" fontAlgn="base" hangingPunct="0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278" y="4743450"/>
            <a:ext cx="87407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" y="4741069"/>
            <a:ext cx="8810625" cy="349758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6675441" y="4830368"/>
            <a:ext cx="1874837" cy="17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56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4"/>
            <a:ext cx="2133600" cy="15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0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0" fontAlgn="base" hangingPunct="0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0" fontAlgn="base" hangingPunct="0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0" fontAlgn="base" hangingPunct="0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fontAlgn="base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334329"/>
            <a:ext cx="8458200" cy="1841225"/>
          </a:xfrm>
        </p:spPr>
        <p:txBody>
          <a:bodyPr/>
          <a:lstStyle/>
          <a:p>
            <a:r>
              <a:rPr lang="en-US" sz="3200" dirty="0"/>
              <a:t>Capture on J7 </a:t>
            </a:r>
            <a:r>
              <a:rPr lang="en-US" sz="3200" dirty="0" smtClean="0"/>
              <a:t>through </a:t>
            </a:r>
            <a:r>
              <a:rPr lang="en-US" sz="3200" dirty="0"/>
              <a:t>CSI2RX Controller</a:t>
            </a:r>
            <a:br>
              <a:rPr lang="en-US" sz="3200" dirty="0"/>
            </a:br>
            <a:r>
              <a:rPr lang="en-US" sz="3200" dirty="0"/>
              <a:t> – Deep Dive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4B23947A-BBDC-415A-9E70-30212C1C5ED5}" type="slidenum">
              <a:rPr lang="en-US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773" y="4432104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13</a:t>
            </a:r>
            <a:r>
              <a:rPr lang="en-US" sz="1000" baseline="30000" dirty="0" smtClean="0"/>
              <a:t>th</a:t>
            </a:r>
            <a:r>
              <a:rPr lang="en-US" sz="1000" dirty="0" smtClean="0"/>
              <a:t> </a:t>
            </a:r>
            <a:r>
              <a:rPr lang="en-US" sz="1000" dirty="0" smtClean="0"/>
              <a:t>March 2019</a:t>
            </a:r>
            <a:endParaRPr lang="en-US" sz="1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8733" y="2922197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000000"/>
                </a:solidFill>
              </a:rPr>
              <a:t>amera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S</a:t>
            </a:r>
            <a:r>
              <a:rPr lang="en-US" sz="2000" b="1" dirty="0" smtClean="0">
                <a:solidFill>
                  <a:srgbClr val="000000"/>
                </a:solidFill>
              </a:rPr>
              <a:t>erial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33817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6" y="914399"/>
            <a:ext cx="4461927" cy="3843867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Up to 16 Virtual Channels(with v2.0)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Data formats supported: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RAW6/7/8/9/10/12/14/(with v2.0)16/20</a:t>
            </a:r>
            <a:endParaRPr lang="en-US" sz="1600" dirty="0" smtClean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RGB444/555/565/666/888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YUV420 8/10 bit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YUV422 8/10 bit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MIPI D-PHY: 2.5 </a:t>
            </a:r>
            <a:r>
              <a:rPr lang="en-US" sz="2200" dirty="0" err="1" smtClean="0"/>
              <a:t>Gbps</a:t>
            </a:r>
            <a:r>
              <a:rPr lang="en-US" sz="2200" dirty="0" smtClean="0"/>
              <a:t> per lane and 4 lanes in total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CSI2 Standard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643" y="1168399"/>
            <a:ext cx="4557711" cy="209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5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2"/>
            <a:ext cx="8458200" cy="891779"/>
          </a:xfrm>
        </p:spPr>
        <p:txBody>
          <a:bodyPr/>
          <a:lstStyle/>
          <a:p>
            <a:r>
              <a:rPr lang="en-US" dirty="0"/>
              <a:t>CSI2RX </a:t>
            </a:r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14401"/>
            <a:ext cx="8467725" cy="3489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Compliant </a:t>
            </a:r>
            <a:r>
              <a:rPr lang="en-US" sz="2000" dirty="0"/>
              <a:t>with MIPI CSI‑2 v1.3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Virtual channel extension and RAW16/20 for MIPI CSI2 v2.0 support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Support of the MIPI CSI-2 protocol over DPHY PPI interface up to maximum 4*2.5 </a:t>
            </a:r>
            <a:r>
              <a:rPr lang="en-US" sz="2000" dirty="0" err="1"/>
              <a:t>Gbps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Configurable Data Lane positions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Programmable </a:t>
            </a:r>
            <a:r>
              <a:rPr lang="en-US" sz="2000" dirty="0" smtClean="0"/>
              <a:t>Interrupt Events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Protocol </a:t>
            </a:r>
            <a:r>
              <a:rPr lang="en-US" sz="2000" dirty="0" smtClean="0"/>
              <a:t>Error Detection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Virtual Channel / Data type </a:t>
            </a:r>
            <a:r>
              <a:rPr lang="en-US" sz="2000" dirty="0" smtClean="0"/>
              <a:t>de-interleaving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Processing of data on 4 independently configurable Streams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Payload FIFO operation</a:t>
            </a:r>
            <a:endParaRPr lang="en-US" sz="2000" dirty="0" smtClean="0"/>
          </a:p>
          <a:p>
            <a:pPr marL="457200" lvl="1" indent="0"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CSI2RX </a:t>
            </a:r>
            <a:r>
              <a:rPr lang="en-US" dirty="0" smtClean="0"/>
              <a:t>Controller: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4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2"/>
            <a:ext cx="8458200" cy="891779"/>
          </a:xfrm>
        </p:spPr>
        <p:txBody>
          <a:bodyPr/>
          <a:lstStyle/>
          <a:p>
            <a:r>
              <a:rPr lang="en-US" dirty="0"/>
              <a:t>CSI2RX FVID2 Driver</a:t>
            </a:r>
          </a:p>
        </p:txBody>
      </p:sp>
    </p:spTree>
    <p:extLst>
      <p:ext uri="{BB962C8B-B14F-4D97-AF65-F5344CB8AC3E}">
        <p14:creationId xmlns:p14="http://schemas.microsoft.com/office/powerpoint/2010/main" val="38268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14401"/>
            <a:ext cx="8467725" cy="3489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 smtClean="0"/>
              <a:t>FVID2 Interface for applications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Capture of following formats:</a:t>
            </a:r>
          </a:p>
          <a:p>
            <a:pPr lvl="1">
              <a:lnSpc>
                <a:spcPct val="80000"/>
              </a:lnSpc>
            </a:pPr>
            <a:r>
              <a:rPr lang="en-US" sz="1100" dirty="0"/>
              <a:t>RAW8/10/12/14/16/20</a:t>
            </a:r>
          </a:p>
          <a:p>
            <a:pPr lvl="1">
              <a:lnSpc>
                <a:spcPct val="80000"/>
              </a:lnSpc>
            </a:pPr>
            <a:r>
              <a:rPr lang="en-US" sz="1100" dirty="0" smtClean="0"/>
              <a:t>YUV422-10 </a:t>
            </a:r>
            <a:r>
              <a:rPr lang="en-US" sz="1100" dirty="0"/>
              <a:t>bit</a:t>
            </a:r>
          </a:p>
          <a:p>
            <a:pPr lvl="1">
              <a:lnSpc>
                <a:spcPct val="80000"/>
              </a:lnSpc>
            </a:pPr>
            <a:r>
              <a:rPr lang="en-US" sz="1100" dirty="0" smtClean="0"/>
              <a:t>RGB888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Up to 32 capture channels per CSI2RX controller instance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OTF mode and loop-back mode to re-transmission pads of CSI2TX controller</a:t>
            </a: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dirty="0" smtClean="0"/>
              <a:t>Error Handling and Recovery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FIFO handling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D-PHY configuration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Configurable number of Data Lanes to use and their ordering</a:t>
            </a:r>
          </a:p>
          <a:p>
            <a:pPr>
              <a:lnSpc>
                <a:spcPct val="80000"/>
              </a:lnSpc>
            </a:pPr>
            <a:r>
              <a:rPr lang="en-US" sz="1800" dirty="0" smtClean="0"/>
              <a:t>Frame drop buffer programming in case of Queue did not happen in time</a:t>
            </a:r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Overview(1/2)</a:t>
            </a:r>
            <a:endParaRPr lang="en-US" dirty="0"/>
          </a:p>
        </p:txBody>
      </p:sp>
      <p:pic>
        <p:nvPicPr>
          <p:cNvPr id="4099" name="Picture 3" descr="D:\Repos\PDK\pdk\internal_docs\doxygen\design\csirx\images\csirx_directory_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5" y="1085850"/>
            <a:ext cx="270375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2" y="1257300"/>
            <a:ext cx="2456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Capture Application </a:t>
            </a:r>
            <a:r>
              <a:rPr lang="en-US" dirty="0"/>
              <a:t>Layers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7606" y="1153425"/>
            <a:ext cx="198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CSIRX </a:t>
            </a:r>
            <a:r>
              <a:rPr lang="en-US" dirty="0" smtClean="0"/>
              <a:t>Driver </a:t>
            </a:r>
            <a:r>
              <a:rPr lang="en-US" dirty="0"/>
              <a:t>Directory Structure</a:t>
            </a:r>
          </a:p>
        </p:txBody>
      </p:sp>
      <p:sp>
        <p:nvSpPr>
          <p:cNvPr id="3" name="Down Arrow 2"/>
          <p:cNvSpPr/>
          <p:nvPr/>
        </p:nvSpPr>
        <p:spPr>
          <a:xfrm>
            <a:off x="1524000" y="1543050"/>
            <a:ext cx="313616" cy="457200"/>
          </a:xfrm>
          <a:prstGeom prst="downArrow">
            <a:avLst/>
          </a:prstGeom>
          <a:solidFill>
            <a:srgbClr val="AAAAAA"/>
          </a:solidFill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330694" y="851974"/>
            <a:ext cx="235212" cy="1295400"/>
          </a:xfrm>
          <a:prstGeom prst="downArrow">
            <a:avLst/>
          </a:prstGeom>
          <a:solidFill>
            <a:srgbClr val="AAAAAA"/>
          </a:solidFill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81000" y="2008584"/>
            <a:ext cx="5638800" cy="2506266"/>
            <a:chOff x="788377" y="155331"/>
            <a:chExt cx="4545623" cy="2508738"/>
          </a:xfrm>
        </p:grpSpPr>
        <p:sp>
          <p:nvSpPr>
            <p:cNvPr id="12" name="Rectangle 11"/>
            <p:cNvSpPr/>
            <p:nvPr/>
          </p:nvSpPr>
          <p:spPr>
            <a:xfrm>
              <a:off x="788377" y="155331"/>
              <a:ext cx="4545623" cy="2508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57626" y="214423"/>
              <a:ext cx="4414195" cy="2398955"/>
              <a:chOff x="857626" y="214423"/>
              <a:chExt cx="4414195" cy="2398955"/>
            </a:xfrm>
          </p:grpSpPr>
          <p:sp>
            <p:nvSpPr>
              <p:cNvPr id="14" name="Text Box 4"/>
              <p:cNvSpPr txBox="1"/>
              <p:nvPr/>
            </p:nvSpPr>
            <p:spPr>
              <a:xfrm>
                <a:off x="857866" y="214423"/>
                <a:ext cx="4413955" cy="270999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Calibri"/>
                    <a:cs typeface="Times New Roman"/>
                  </a:rPr>
                  <a:t>Application Layer</a:t>
                </a:r>
              </a:p>
            </p:txBody>
          </p:sp>
          <p:sp>
            <p:nvSpPr>
              <p:cNvPr id="15" name="Text Box 6"/>
              <p:cNvSpPr txBox="1"/>
              <p:nvPr/>
            </p:nvSpPr>
            <p:spPr>
              <a:xfrm>
                <a:off x="1698266" y="1511856"/>
                <a:ext cx="1360861" cy="269240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</a:rPr>
                  <a:t>UDMA Driver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6" name="Text Box 6"/>
              <p:cNvSpPr txBox="1"/>
              <p:nvPr/>
            </p:nvSpPr>
            <p:spPr>
              <a:xfrm>
                <a:off x="857626" y="1895327"/>
                <a:ext cx="2200275" cy="718051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</a:rPr>
                  <a:t>CSL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7" name="Text Box 7"/>
              <p:cNvSpPr txBox="1"/>
              <p:nvPr/>
            </p:nvSpPr>
            <p:spPr>
              <a:xfrm>
                <a:off x="987568" y="2284592"/>
                <a:ext cx="615453" cy="21554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>
                    <a:effectLst/>
                    <a:latin typeface="Times New Roman"/>
                    <a:ea typeface="Calibri"/>
                    <a:cs typeface="Times New Roman"/>
                  </a:rPr>
                  <a:t>Common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8" name="Text Box 9"/>
              <p:cNvSpPr txBox="1"/>
              <p:nvPr/>
            </p:nvSpPr>
            <p:spPr>
              <a:xfrm>
                <a:off x="1641911" y="2284620"/>
                <a:ext cx="547370" cy="2152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 dirty="0">
                    <a:effectLst/>
                    <a:latin typeface="Times New Roman"/>
                    <a:ea typeface="Times New Roman"/>
                  </a:rPr>
                  <a:t>CSIRX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19" name="Text Box 9"/>
              <p:cNvSpPr txBox="1"/>
              <p:nvPr/>
            </p:nvSpPr>
            <p:spPr>
              <a:xfrm>
                <a:off x="2223911" y="2283294"/>
                <a:ext cx="613696" cy="21463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>
                    <a:effectLst/>
                    <a:latin typeface="Times New Roman"/>
                    <a:ea typeface="Times New Roman"/>
                  </a:rPr>
                  <a:t>SHIM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20" name="Text Box 6"/>
              <p:cNvSpPr txBox="1"/>
              <p:nvPr/>
            </p:nvSpPr>
            <p:spPr>
              <a:xfrm>
                <a:off x="3521137" y="1731689"/>
                <a:ext cx="1360170" cy="447068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</a:rPr>
                  <a:t>External Serdes and Camera sensors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4151629" y="485347"/>
                <a:ext cx="1475" cy="12463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963202" y="485272"/>
                <a:ext cx="2045" cy="2421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1958206" y="997755"/>
                <a:ext cx="4892" cy="141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2383017" y="1409213"/>
                <a:ext cx="263" cy="1026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230489" y="1409213"/>
                <a:ext cx="0" cy="485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2382891" y="1780822"/>
                <a:ext cx="0" cy="1139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428044" y="485197"/>
                <a:ext cx="0" cy="654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767918" y="485458"/>
                <a:ext cx="0" cy="1026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6"/>
              <p:cNvSpPr txBox="1"/>
              <p:nvPr/>
            </p:nvSpPr>
            <p:spPr>
              <a:xfrm>
                <a:off x="857751" y="1139555"/>
                <a:ext cx="2200910" cy="269875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latin typeface="Times New Roman"/>
                    <a:ea typeface="Calibri"/>
                  </a:rPr>
                  <a:t>Capture Driver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  <p:sp>
            <p:nvSpPr>
              <p:cNvPr id="30" name="Text Box 6"/>
              <p:cNvSpPr txBox="1"/>
              <p:nvPr/>
            </p:nvSpPr>
            <p:spPr>
              <a:xfrm>
                <a:off x="857786" y="727399"/>
                <a:ext cx="2201503" cy="270510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latin typeface="Times New Roman"/>
                    <a:ea typeface="Calibri"/>
                  </a:rPr>
                  <a:t>FVID2 Interface</a:t>
                </a:r>
                <a:endParaRPr lang="en-US" sz="120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59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14401"/>
            <a:ext cx="8467725" cy="3489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Interface files:</a:t>
            </a:r>
          </a:p>
          <a:p>
            <a:pPr lvl="1">
              <a:lnSpc>
                <a:spcPct val="80000"/>
              </a:lnSpc>
            </a:pPr>
            <a:r>
              <a:rPr lang="en-US" sz="1800" i="1" dirty="0" err="1" smtClean="0">
                <a:ea typeface="+mn-ea"/>
                <a:cs typeface="+mn-cs"/>
              </a:rPr>
              <a:t>pdk</a:t>
            </a:r>
            <a:r>
              <a:rPr lang="en-US" sz="1800" i="1" dirty="0" smtClean="0">
                <a:ea typeface="+mn-ea"/>
                <a:cs typeface="+mn-cs"/>
              </a:rPr>
              <a:t>/packages/</a:t>
            </a:r>
            <a:r>
              <a:rPr lang="en-US" sz="1800" i="1" dirty="0" err="1" smtClean="0">
                <a:ea typeface="+mn-ea"/>
                <a:cs typeface="+mn-cs"/>
              </a:rPr>
              <a:t>ti</a:t>
            </a:r>
            <a:r>
              <a:rPr lang="en-US" sz="1800" i="1" dirty="0" smtClean="0">
                <a:ea typeface="+mn-ea"/>
                <a:cs typeface="+mn-cs"/>
              </a:rPr>
              <a:t>/</a:t>
            </a:r>
            <a:r>
              <a:rPr lang="en-US" sz="1800" i="1" dirty="0" err="1" smtClean="0">
                <a:ea typeface="+mn-ea"/>
                <a:cs typeface="+mn-cs"/>
              </a:rPr>
              <a:t>drv</a:t>
            </a:r>
            <a:r>
              <a:rPr lang="en-US" sz="1800" i="1" dirty="0" smtClean="0">
                <a:ea typeface="+mn-ea"/>
                <a:cs typeface="+mn-cs"/>
              </a:rPr>
              <a:t>/</a:t>
            </a:r>
            <a:r>
              <a:rPr lang="en-US" sz="1800" i="1" dirty="0" err="1" smtClean="0">
                <a:ea typeface="+mn-ea"/>
                <a:cs typeface="+mn-cs"/>
              </a:rPr>
              <a:t>csirx</a:t>
            </a:r>
            <a:r>
              <a:rPr lang="en-US" sz="1800" i="1" dirty="0" smtClean="0">
                <a:ea typeface="+mn-ea"/>
                <a:cs typeface="+mn-cs"/>
              </a:rPr>
              <a:t>/</a:t>
            </a:r>
            <a:r>
              <a:rPr lang="en-US" sz="1800" i="1" dirty="0" err="1" smtClean="0">
                <a:ea typeface="+mn-ea"/>
                <a:cs typeface="+mn-cs"/>
              </a:rPr>
              <a:t>csirx.h</a:t>
            </a:r>
            <a:endParaRPr lang="en-US" sz="1800" i="1" dirty="0" smtClean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600" dirty="0" smtClean="0">
                <a:ea typeface="+mn-ea"/>
                <a:cs typeface="+mn-cs"/>
              </a:rPr>
              <a:t>It </a:t>
            </a:r>
            <a:r>
              <a:rPr lang="en-US" sz="1600" dirty="0">
                <a:ea typeface="+mn-ea"/>
                <a:cs typeface="+mn-cs"/>
              </a:rPr>
              <a:t>is a capture driver interface file. Application should only include this file.</a:t>
            </a:r>
          </a:p>
          <a:p>
            <a:pPr lvl="1">
              <a:lnSpc>
                <a:spcPct val="80000"/>
              </a:lnSpc>
            </a:pPr>
            <a:r>
              <a:rPr lang="en-US" sz="1800" i="1" dirty="0" err="1" smtClean="0">
                <a:ea typeface="+mn-ea"/>
                <a:cs typeface="+mn-cs"/>
              </a:rPr>
              <a:t>pdk</a:t>
            </a:r>
            <a:r>
              <a:rPr lang="en-US" sz="1800" i="1" dirty="0" smtClean="0">
                <a:ea typeface="+mn-ea"/>
                <a:cs typeface="+mn-cs"/>
              </a:rPr>
              <a:t>/packages/</a:t>
            </a:r>
            <a:r>
              <a:rPr lang="en-US" sz="1800" i="1" dirty="0" err="1" smtClean="0">
                <a:ea typeface="+mn-ea"/>
                <a:cs typeface="+mn-cs"/>
              </a:rPr>
              <a:t>ti</a:t>
            </a:r>
            <a:r>
              <a:rPr lang="en-US" sz="1800" i="1" dirty="0" smtClean="0">
                <a:ea typeface="+mn-ea"/>
                <a:cs typeface="+mn-cs"/>
              </a:rPr>
              <a:t>/</a:t>
            </a:r>
            <a:r>
              <a:rPr lang="en-US" sz="1800" i="1" dirty="0" err="1" smtClean="0">
                <a:ea typeface="+mn-ea"/>
                <a:cs typeface="+mn-cs"/>
              </a:rPr>
              <a:t>drv</a:t>
            </a:r>
            <a:r>
              <a:rPr lang="en-US" sz="1800" i="1" dirty="0" smtClean="0">
                <a:ea typeface="+mn-ea"/>
                <a:cs typeface="+mn-cs"/>
              </a:rPr>
              <a:t>/</a:t>
            </a:r>
            <a:r>
              <a:rPr lang="en-US" sz="1800" i="1" dirty="0" err="1" smtClean="0">
                <a:ea typeface="+mn-ea"/>
                <a:cs typeface="+mn-cs"/>
              </a:rPr>
              <a:t>csirx</a:t>
            </a:r>
            <a:r>
              <a:rPr lang="en-US" sz="1800" i="1" dirty="0" smtClean="0">
                <a:ea typeface="+mn-ea"/>
                <a:cs typeface="+mn-cs"/>
              </a:rPr>
              <a:t>/include/</a:t>
            </a:r>
            <a:r>
              <a:rPr lang="en-US" sz="1800" i="1" dirty="0" err="1" smtClean="0">
                <a:ea typeface="+mn-ea"/>
                <a:cs typeface="+mn-cs"/>
              </a:rPr>
              <a:t>csirx_cfg.h</a:t>
            </a:r>
            <a:endParaRPr lang="en-US" sz="1800" i="1" dirty="0" smtClean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600" dirty="0" smtClean="0">
                <a:ea typeface="+mn-ea"/>
                <a:cs typeface="+mn-cs"/>
              </a:rPr>
              <a:t>It </a:t>
            </a:r>
            <a:r>
              <a:rPr lang="en-US" sz="1600" dirty="0">
                <a:ea typeface="+mn-ea"/>
                <a:cs typeface="+mn-cs"/>
              </a:rPr>
              <a:t>is a capture drivers configuration file</a:t>
            </a:r>
            <a:r>
              <a:rPr lang="en-US" sz="1600" dirty="0" smtClean="0">
                <a:ea typeface="+mn-ea"/>
                <a:cs typeface="+mn-cs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Implementation files:</a:t>
            </a:r>
          </a:p>
          <a:p>
            <a:pPr lvl="1">
              <a:lnSpc>
                <a:spcPct val="80000"/>
              </a:lnSpc>
            </a:pPr>
            <a:r>
              <a:rPr lang="en-US" sz="1600" i="1" dirty="0" err="1" smtClean="0"/>
              <a:t>pdk</a:t>
            </a:r>
            <a:r>
              <a:rPr lang="en-US" sz="1600" i="1" dirty="0" smtClean="0"/>
              <a:t>/packages/</a:t>
            </a:r>
            <a:r>
              <a:rPr lang="en-US" sz="1600" i="1" dirty="0" err="1" smtClean="0"/>
              <a:t>ti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drv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csirx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src</a:t>
            </a:r>
            <a:endParaRPr lang="en-US" sz="1600" i="1" dirty="0"/>
          </a:p>
          <a:p>
            <a:pPr>
              <a:lnSpc>
                <a:spcPct val="80000"/>
              </a:lnSpc>
            </a:pPr>
            <a:r>
              <a:rPr lang="en-US" sz="2000" dirty="0" smtClean="0">
                <a:ea typeface="+mn-ea"/>
                <a:cs typeface="+mn-cs"/>
              </a:rPr>
              <a:t>SoC files:</a:t>
            </a:r>
          </a:p>
          <a:p>
            <a:pPr lvl="1">
              <a:lnSpc>
                <a:spcPct val="80000"/>
              </a:lnSpc>
            </a:pPr>
            <a:r>
              <a:rPr lang="en-US" sz="1600" i="1" dirty="0" err="1"/>
              <a:t>pdk</a:t>
            </a:r>
            <a:r>
              <a:rPr lang="en-US" sz="1600" i="1" dirty="0"/>
              <a:t>/packages/</a:t>
            </a:r>
            <a:r>
              <a:rPr lang="en-US" sz="1600" i="1" dirty="0" err="1"/>
              <a:t>ti</a:t>
            </a:r>
            <a:r>
              <a:rPr lang="en-US" sz="1600" i="1" dirty="0"/>
              <a:t>/</a:t>
            </a:r>
            <a:r>
              <a:rPr lang="en-US" sz="1600" i="1" dirty="0" err="1"/>
              <a:t>drv</a:t>
            </a:r>
            <a:r>
              <a:rPr lang="en-US" sz="1600" i="1" dirty="0"/>
              <a:t>/</a:t>
            </a:r>
            <a:r>
              <a:rPr lang="en-US" sz="1600" i="1" dirty="0" err="1"/>
              <a:t>csirx</a:t>
            </a:r>
            <a:r>
              <a:rPr lang="en-US" sz="1600" i="1" dirty="0"/>
              <a:t>/</a:t>
            </a:r>
            <a:r>
              <a:rPr lang="en-US" sz="1600" i="1" dirty="0" err="1"/>
              <a:t>soc</a:t>
            </a:r>
            <a:endParaRPr lang="en-US" sz="1600" i="1" dirty="0"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Overview(2/2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0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14401"/>
            <a:ext cx="8467725" cy="37507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FVID2 APIs: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FVID2_init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Initializes the drivers and the hardware. Should be called before calling any of the FVID2 functions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FVID2_deInit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Un-initializes the drivers and the hardware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FVID2_create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Opens a instance/channel video driver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FVID2_delete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Closes a instance/channel of a video driver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FVID2_control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To send standard (set/get format, </a:t>
            </a:r>
            <a:r>
              <a:rPr lang="en-US" altLang="en-US" sz="1100" dirty="0" err="1"/>
              <a:t>alloc</a:t>
            </a:r>
            <a:r>
              <a:rPr lang="en-US" altLang="en-US" sz="1100" dirty="0"/>
              <a:t>/free buffers etc..) or device/driver specific control commands to  video driver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FVID2_queue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Submit a video buffer to video driver. Used in display/capture drivers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FVID2_dequeue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Get back a video buffer from the video driver. Used in display/capture drivers</a:t>
            </a:r>
          </a:p>
          <a:p>
            <a:pPr lvl="1">
              <a:lnSpc>
                <a:spcPct val="80000"/>
              </a:lnSpc>
            </a:pPr>
            <a:r>
              <a:rPr lang="en-US" altLang="en-US" sz="1400" i="1" dirty="0" smtClean="0"/>
              <a:t>FVID2_start</a:t>
            </a:r>
            <a:endParaRPr lang="en-US" altLang="en-US" sz="1400" i="1" dirty="0"/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Start video capture or display operation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pPr lvl="1">
              <a:lnSpc>
                <a:spcPct val="80000"/>
              </a:lnSpc>
            </a:pPr>
            <a:r>
              <a:rPr lang="en-US" altLang="en-US" sz="1400" i="1" dirty="0"/>
              <a:t>FVID2_stop</a:t>
            </a:r>
          </a:p>
          <a:p>
            <a:pPr lvl="2">
              <a:lnSpc>
                <a:spcPct val="80000"/>
              </a:lnSpc>
            </a:pPr>
            <a:r>
              <a:rPr lang="en-US" altLang="en-US" sz="1100" dirty="0"/>
              <a:t>Stop video capture or display operation</a:t>
            </a:r>
            <a:r>
              <a:rPr lang="en-US" altLang="en-US" sz="1100" dirty="0" smtClean="0"/>
              <a:t>.</a:t>
            </a:r>
            <a:endParaRPr lang="en-US" altLang="en-US" sz="1100" dirty="0"/>
          </a:p>
          <a:p>
            <a:pPr>
              <a:lnSpc>
                <a:spcPct val="80000"/>
              </a:lnSpc>
            </a:pPr>
            <a:endParaRPr lang="en-US" sz="2800" dirty="0"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136787"/>
            <a:ext cx="8458200" cy="610791"/>
          </a:xfrm>
        </p:spPr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Understanding FVID2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00" y="112179"/>
            <a:ext cx="8458200" cy="628650"/>
          </a:xfrm>
        </p:spPr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Usage - Application(1/3)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42430"/>
            <a:ext cx="373697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4419600" y="821257"/>
            <a:ext cx="4343400" cy="2597646"/>
            <a:chOff x="4419600" y="914400"/>
            <a:chExt cx="4343400" cy="3463526"/>
          </a:xfrm>
        </p:grpSpPr>
        <p:sp>
          <p:nvSpPr>
            <p:cNvPr id="4" name="TextBox 3"/>
            <p:cNvSpPr txBox="1"/>
            <p:nvPr/>
          </p:nvSpPr>
          <p:spPr>
            <a:xfrm>
              <a:off x="4419600" y="914400"/>
              <a:ext cx="434340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CSI2RX Driver: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19600" y="1362685"/>
              <a:ext cx="4343400" cy="8617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hnschrift Light" panose="020B0502040204020203" pitchFamily="34" charset="0"/>
                </a:rPr>
                <a:t>gmake.exe -s -j csirx BOARD=j721e_sim CORE=mcu2_0 BUILD_PROFILE=release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2331157"/>
              <a:ext cx="43434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CSI2RX Driver Sample Application: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9600" y="3146820"/>
              <a:ext cx="4343400" cy="123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Bahnschrift Light" panose="020B0502040204020203" pitchFamily="34" charset="0"/>
                </a:rPr>
                <a:t>gmake.exe -s -j csirx_capture_testapp BOARD=j721e_sim CORE=mcu2_0 BUILD_PROFILE=release</a:t>
              </a:r>
            </a:p>
          </p:txBody>
        </p:sp>
      </p:grpSp>
      <p:sp>
        <p:nvSpPr>
          <p:cNvPr id="43" name="Down Arrow 42"/>
          <p:cNvSpPr/>
          <p:nvPr/>
        </p:nvSpPr>
        <p:spPr>
          <a:xfrm rot="5400000">
            <a:off x="4648070" y="3184656"/>
            <a:ext cx="235212" cy="1295400"/>
          </a:xfrm>
          <a:prstGeom prst="downArrow">
            <a:avLst/>
          </a:prstGeom>
          <a:solidFill>
            <a:srgbClr val="AAAAAA"/>
          </a:solidFill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56865" y="3534804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 </a:t>
            </a:r>
            <a:r>
              <a:rPr lang="en-US" dirty="0"/>
              <a:t>Calling Sequence</a:t>
            </a:r>
          </a:p>
        </p:txBody>
      </p:sp>
    </p:spTree>
    <p:extLst>
      <p:ext uri="{BB962C8B-B14F-4D97-AF65-F5344CB8AC3E}">
        <p14:creationId xmlns:p14="http://schemas.microsoft.com/office/powerpoint/2010/main" val="6492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1" y="960964"/>
            <a:ext cx="4191000" cy="3489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400" dirty="0"/>
              <a:t>Create parameters(</a:t>
            </a:r>
            <a:r>
              <a:rPr lang="en-US" sz="1400" dirty="0" err="1"/>
              <a:t>Csirx_CreateParams</a:t>
            </a:r>
            <a:r>
              <a:rPr lang="en-US" sz="1400" dirty="0"/>
              <a:t>):</a:t>
            </a:r>
            <a:endParaRPr lang="en-US" sz="1400" dirty="0" smtClean="0"/>
          </a:p>
          <a:p>
            <a:pPr lvl="1">
              <a:lnSpc>
                <a:spcPct val="80000"/>
              </a:lnSpc>
            </a:pPr>
            <a:r>
              <a:rPr lang="en-US" sz="1200" dirty="0" err="1" smtClean="0">
                <a:ea typeface="+mn-ea"/>
                <a:cs typeface="+mn-cs"/>
              </a:rPr>
              <a:t>numCh</a:t>
            </a:r>
            <a:endParaRPr lang="en-US" sz="1200" dirty="0" smtClean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100" dirty="0"/>
              <a:t>Number of channels to be configured/processed</a:t>
            </a:r>
            <a:endParaRPr lang="en-US" sz="1100" dirty="0" smtClean="0">
              <a:ea typeface="+mn-ea"/>
              <a:cs typeface="+mn-cs"/>
            </a:endParaRPr>
          </a:p>
          <a:p>
            <a:pPr lvl="1">
              <a:lnSpc>
                <a:spcPct val="80000"/>
              </a:lnSpc>
            </a:pPr>
            <a:r>
              <a:rPr lang="en-US" sz="1200" dirty="0" err="1">
                <a:ea typeface="+mn-ea"/>
                <a:cs typeface="+mn-cs"/>
              </a:rPr>
              <a:t>chCfg</a:t>
            </a:r>
            <a:endParaRPr lang="en-US" sz="1200" dirty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100" dirty="0" smtClean="0">
                <a:ea typeface="+mn-ea"/>
                <a:cs typeface="+mn-cs"/>
              </a:rPr>
              <a:t>Channel configuration</a:t>
            </a:r>
          </a:p>
          <a:p>
            <a:pPr lvl="1">
              <a:lnSpc>
                <a:spcPct val="80000"/>
              </a:lnSpc>
            </a:pPr>
            <a:r>
              <a:rPr lang="en-US" sz="1200" dirty="0" err="1">
                <a:ea typeface="+mn-ea"/>
                <a:cs typeface="+mn-cs"/>
              </a:rPr>
              <a:t>instCfg</a:t>
            </a:r>
            <a:endParaRPr lang="en-US" sz="1200" dirty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100" dirty="0" smtClean="0">
                <a:ea typeface="+mn-ea"/>
                <a:cs typeface="+mn-cs"/>
              </a:rPr>
              <a:t>Instance configuration</a:t>
            </a:r>
          </a:p>
          <a:p>
            <a:pPr lvl="1">
              <a:lnSpc>
                <a:spcPct val="80000"/>
              </a:lnSpc>
            </a:pPr>
            <a:r>
              <a:rPr lang="en-US" sz="1200" dirty="0" err="1">
                <a:ea typeface="+mn-ea"/>
                <a:cs typeface="+mn-cs"/>
              </a:rPr>
              <a:t>frameDropBuf</a:t>
            </a:r>
            <a:endParaRPr lang="en-US" sz="1200" dirty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100" dirty="0"/>
              <a:t>Address of Frame Drop buffer</a:t>
            </a:r>
            <a:endParaRPr lang="en-US" sz="1100" dirty="0" smtClean="0">
              <a:ea typeface="+mn-ea"/>
              <a:cs typeface="+mn-cs"/>
            </a:endParaRPr>
          </a:p>
          <a:p>
            <a:pPr lvl="1">
              <a:lnSpc>
                <a:spcPct val="80000"/>
              </a:lnSpc>
            </a:pPr>
            <a:r>
              <a:rPr lang="en-US" sz="1200" dirty="0" err="1">
                <a:ea typeface="+mn-ea"/>
                <a:cs typeface="+mn-cs"/>
              </a:rPr>
              <a:t>frameDropBufLen</a:t>
            </a:r>
            <a:endParaRPr lang="en-US" sz="1200" dirty="0">
              <a:ea typeface="+mn-ea"/>
              <a:cs typeface="+mn-cs"/>
            </a:endParaRPr>
          </a:p>
          <a:p>
            <a:pPr lvl="2">
              <a:lnSpc>
                <a:spcPct val="80000"/>
              </a:lnSpc>
            </a:pPr>
            <a:r>
              <a:rPr lang="en-US" sz="1100" dirty="0"/>
              <a:t>Frame Drop buffer length in bytes</a:t>
            </a:r>
            <a:endParaRPr lang="en-US" sz="1100" dirty="0"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162185"/>
            <a:ext cx="8458200" cy="610791"/>
          </a:xfrm>
        </p:spPr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Usage-Configurations(2/3)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 bwMode="auto">
          <a:xfrm>
            <a:off x="4724400" y="938540"/>
            <a:ext cx="4191000" cy="34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400" dirty="0"/>
              <a:t>Channel configuration(</a:t>
            </a:r>
            <a:r>
              <a:rPr lang="en-US" sz="1400" dirty="0" err="1"/>
              <a:t>Csirx_ChCfg</a:t>
            </a:r>
            <a:r>
              <a:rPr lang="en-US" sz="1400" dirty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chId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100" dirty="0"/>
              <a:t>Unique channel ID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chType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100" dirty="0"/>
              <a:t>Channel type: Capture, OTF, loop-back 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vcNum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100" dirty="0"/>
              <a:t>Virtual channel number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inCsiDataType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100" dirty="0"/>
              <a:t>CSI2 data format for capturing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outFmt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100" dirty="0"/>
              <a:t>Frame attributes like dimension, storage format specifier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Instance configuration(</a:t>
            </a:r>
            <a:r>
              <a:rPr lang="en-US" sz="1400" dirty="0" err="1"/>
              <a:t>Csirx_InstCfg</a:t>
            </a:r>
            <a:r>
              <a:rPr lang="en-US" sz="1400" dirty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enableCsiv2p0Support</a:t>
            </a:r>
          </a:p>
          <a:p>
            <a:pPr lvl="2">
              <a:lnSpc>
                <a:spcPct val="80000"/>
              </a:lnSpc>
            </a:pPr>
            <a:r>
              <a:rPr lang="en-US" sz="1050" dirty="0"/>
              <a:t>Optional CSI2 v2.0 support enable control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numDataLanes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050" dirty="0"/>
              <a:t>Number of data lanes used for capturing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dataLanesMap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050" dirty="0"/>
              <a:t>Position of data lanes</a:t>
            </a:r>
          </a:p>
          <a:p>
            <a:pPr lvl="1">
              <a:lnSpc>
                <a:spcPct val="80000"/>
              </a:lnSpc>
            </a:pPr>
            <a:r>
              <a:rPr lang="en-US" sz="1200" dirty="0" err="1"/>
              <a:t>enableErrbypass</a:t>
            </a:r>
            <a:endParaRPr lang="en-US" sz="1200" dirty="0"/>
          </a:p>
          <a:p>
            <a:pPr lvl="2">
              <a:lnSpc>
                <a:spcPct val="80000"/>
              </a:lnSpc>
            </a:pPr>
            <a:r>
              <a:rPr lang="en-US" sz="1050" dirty="0"/>
              <a:t>Error bypass mode control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26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Use-cases on J7</a:t>
            </a:r>
          </a:p>
          <a:p>
            <a:r>
              <a:rPr lang="en-US" dirty="0" smtClean="0"/>
              <a:t>What’s CSI2?</a:t>
            </a:r>
          </a:p>
          <a:p>
            <a:r>
              <a:rPr lang="en-US" dirty="0" smtClean="0"/>
              <a:t>CSI2RX Controller</a:t>
            </a:r>
          </a:p>
          <a:p>
            <a:r>
              <a:rPr lang="en-US" dirty="0" smtClean="0"/>
              <a:t>CSI2RX FVID2 Driver</a:t>
            </a:r>
          </a:p>
          <a:p>
            <a:endParaRPr lang="en-US" dirty="0" smtClean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1" y="914400"/>
            <a:ext cx="7239000" cy="285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dirty="0" smtClean="0"/>
              <a:t>Two channels RGB888 (1920 x 1080) capture configuration:</a:t>
            </a:r>
          </a:p>
          <a:p>
            <a:pPr>
              <a:lnSpc>
                <a:spcPct val="80000"/>
              </a:lnSpc>
            </a:pPr>
            <a:endParaRPr lang="en-US" sz="1200" dirty="0"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CSI2RX FVID2 Driver</a:t>
            </a:r>
            <a:r>
              <a:rPr lang="en-US"/>
              <a:t>: </a:t>
            </a:r>
            <a:r>
              <a:rPr lang="en-US" smtClean="0"/>
              <a:t>Usage-Example(3/3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205198"/>
            <a:ext cx="7239000" cy="344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Code Snippet:</a:t>
            </a:r>
            <a:endParaRPr lang="en-US" sz="1600" b="1" dirty="0" smtClean="0"/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createPrms.numCh</a:t>
            </a:r>
            <a:r>
              <a:rPr lang="en-US" sz="1200" dirty="0">
                <a:latin typeface="Baskerville Old Face" panose="02020602080505020303" pitchFamily="18" charset="0"/>
              </a:rPr>
              <a:t> = 2U;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chId</a:t>
            </a:r>
            <a:r>
              <a:rPr lang="en-US" sz="1200" dirty="0">
                <a:latin typeface="Baskerville Old Face" panose="02020602080505020303" pitchFamily="18" charset="0"/>
              </a:rPr>
              <a:t> = 0U;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chType</a:t>
            </a:r>
            <a:r>
              <a:rPr lang="en-US" sz="1200" dirty="0">
                <a:latin typeface="Baskerville Old Face" panose="02020602080505020303" pitchFamily="18" charset="0"/>
              </a:rPr>
              <a:t> = CSIRX_CH_TYPE_CAPT;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vcNum</a:t>
            </a:r>
            <a:r>
              <a:rPr lang="en-US" sz="1200" dirty="0">
                <a:latin typeface="Baskerville Old Face" panose="02020602080505020303" pitchFamily="18" charset="0"/>
              </a:rPr>
              <a:t> = 0U;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inCsiDataType</a:t>
            </a:r>
            <a:r>
              <a:rPr lang="en-US" sz="1200" dirty="0">
                <a:latin typeface="Baskerville Old Face" panose="02020602080505020303" pitchFamily="18" charset="0"/>
              </a:rPr>
              <a:t> = FVID2_CSI2_DF_RGB888;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outFmt.width</a:t>
            </a:r>
            <a:r>
              <a:rPr lang="en-US" sz="1200" dirty="0">
                <a:latin typeface="Baskerville Old Face" panose="02020602080505020303" pitchFamily="18" charset="0"/>
              </a:rPr>
              <a:t> = 1920U;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outFmt.height</a:t>
            </a:r>
            <a:r>
              <a:rPr lang="en-US" sz="1200" dirty="0">
                <a:latin typeface="Baskerville Old Face" panose="02020602080505020303" pitchFamily="18" charset="0"/>
              </a:rPr>
              <a:t> = 1080U;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outFmt.pitch</a:t>
            </a:r>
            <a:r>
              <a:rPr lang="en-US" sz="1200" dirty="0">
                <a:latin typeface="Baskerville Old Face" panose="02020602080505020303" pitchFamily="18" charset="0"/>
              </a:rPr>
              <a:t>[0U] = (1920U * 4U);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[0U].</a:t>
            </a:r>
            <a:r>
              <a:rPr lang="en-US" sz="1200" dirty="0" err="1">
                <a:latin typeface="Baskerville Old Face" panose="02020602080505020303" pitchFamily="18" charset="0"/>
              </a:rPr>
              <a:t>outFmt.dataFormat</a:t>
            </a:r>
            <a:r>
              <a:rPr lang="en-US" sz="1200" dirty="0">
                <a:latin typeface="Baskerville Old Face" panose="02020602080505020303" pitchFamily="18" charset="0"/>
              </a:rPr>
              <a:t> = FVID2_DF_BGRX32_8888;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chId</a:t>
            </a:r>
            <a:r>
              <a:rPr lang="en-US" sz="1200" dirty="0">
                <a:latin typeface="Baskerville Old Face" panose="02020602080505020303" pitchFamily="18" charset="0"/>
              </a:rPr>
              <a:t> = 1U;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chType</a:t>
            </a:r>
            <a:r>
              <a:rPr lang="en-US" sz="1200" dirty="0">
                <a:latin typeface="Baskerville Old Face" panose="02020602080505020303" pitchFamily="18" charset="0"/>
              </a:rPr>
              <a:t> = CSIRX_CH_TYPE_CAPT;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vcNum</a:t>
            </a:r>
            <a:r>
              <a:rPr lang="en-US" sz="1200" dirty="0">
                <a:latin typeface="Baskerville Old Face" panose="02020602080505020303" pitchFamily="18" charset="0"/>
              </a:rPr>
              <a:t> = 1U;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inCsiDataType</a:t>
            </a:r>
            <a:r>
              <a:rPr lang="en-US" sz="1200" dirty="0">
                <a:latin typeface="Baskerville Old Face" panose="02020602080505020303" pitchFamily="18" charset="0"/>
              </a:rPr>
              <a:t> = FVID2_CSI2_DF_RGB888;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outFmt.width</a:t>
            </a:r>
            <a:r>
              <a:rPr lang="en-US" sz="1200" dirty="0">
                <a:latin typeface="Baskerville Old Face" panose="02020602080505020303" pitchFamily="18" charset="0"/>
              </a:rPr>
              <a:t> = 1920U;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outFmt.height</a:t>
            </a:r>
            <a:r>
              <a:rPr lang="en-US" sz="1200" dirty="0">
                <a:latin typeface="Baskerville Old Face" panose="02020602080505020303" pitchFamily="18" charset="0"/>
              </a:rPr>
              <a:t> = 1080U;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outFmt.pitch</a:t>
            </a:r>
            <a:r>
              <a:rPr lang="en-US" sz="1200" dirty="0">
                <a:latin typeface="Baskerville Old Face" panose="02020602080505020303" pitchFamily="18" charset="0"/>
              </a:rPr>
              <a:t>[0U] = (1920U * 4U);</a:t>
            </a:r>
          </a:p>
          <a:p>
            <a:r>
              <a:rPr lang="en-US" sz="1200" dirty="0" err="1">
                <a:latin typeface="Baskerville Old Face" panose="02020602080505020303" pitchFamily="18" charset="0"/>
              </a:rPr>
              <a:t>createPrms.chCfg</a:t>
            </a:r>
            <a:r>
              <a:rPr lang="en-US" sz="1200" dirty="0">
                <a:latin typeface="Baskerville Old Face" panose="02020602080505020303" pitchFamily="18" charset="0"/>
              </a:rPr>
              <a:t>[1U].</a:t>
            </a:r>
            <a:r>
              <a:rPr lang="en-US" sz="1200" dirty="0" err="1">
                <a:latin typeface="Baskerville Old Face" panose="02020602080505020303" pitchFamily="18" charset="0"/>
              </a:rPr>
              <a:t>outFmt.dataFormat</a:t>
            </a:r>
            <a:r>
              <a:rPr lang="en-US" sz="1200" dirty="0">
                <a:latin typeface="Baskerville Old Face" panose="02020602080505020303" pitchFamily="18" charset="0"/>
              </a:rPr>
              <a:t> = FVID2_DF_BGRX32_8888;</a:t>
            </a:r>
          </a:p>
        </p:txBody>
      </p:sp>
    </p:spTree>
    <p:extLst>
      <p:ext uri="{BB962C8B-B14F-4D97-AF65-F5344CB8AC3E}">
        <p14:creationId xmlns:p14="http://schemas.microsoft.com/office/powerpoint/2010/main" val="4829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63931"/>
            <a:ext cx="8467725" cy="3489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Capture </a:t>
            </a:r>
            <a:r>
              <a:rPr lang="en-US" dirty="0"/>
              <a:t>of following formats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RAW6/7</a:t>
            </a:r>
          </a:p>
          <a:p>
            <a:pPr lvl="1">
              <a:lnSpc>
                <a:spcPct val="80000"/>
              </a:lnSpc>
            </a:pPr>
            <a:r>
              <a:rPr lang="en-US" sz="1200" dirty="0"/>
              <a:t>YUV420-8 bit</a:t>
            </a:r>
          </a:p>
          <a:p>
            <a:pPr lvl="1">
              <a:lnSpc>
                <a:spcPct val="80000"/>
              </a:lnSpc>
            </a:pPr>
            <a:r>
              <a:rPr lang="en-US" sz="1200" dirty="0" smtClean="0"/>
              <a:t>RGB565/RGB666</a:t>
            </a:r>
          </a:p>
          <a:p>
            <a:pPr>
              <a:lnSpc>
                <a:spcPct val="80000"/>
              </a:lnSpc>
            </a:pPr>
            <a:r>
              <a:rPr lang="en-US" dirty="0"/>
              <a:t>Dynamic </a:t>
            </a:r>
            <a:r>
              <a:rPr lang="en-US" dirty="0" smtClean="0"/>
              <a:t>Stream configuration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Lane </a:t>
            </a:r>
            <a:r>
              <a:rPr lang="en-US" dirty="0"/>
              <a:t>Polarity Position </a:t>
            </a:r>
            <a:r>
              <a:rPr lang="en-US" dirty="0" smtClean="0"/>
              <a:t>change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Clock Lane position configuration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179546"/>
            <a:ext cx="8458200" cy="610791"/>
          </a:xfrm>
        </p:spPr>
        <p:txBody>
          <a:bodyPr/>
          <a:lstStyle/>
          <a:p>
            <a:r>
              <a:rPr lang="en-US" dirty="0"/>
              <a:t>CSI2RX FVID2 Driver: </a:t>
            </a:r>
            <a:r>
              <a:rPr lang="en-US" dirty="0" smtClean="0"/>
              <a:t>Un-supported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5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q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5" y="1028700"/>
            <a:ext cx="515286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3486152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800" kern="0" smtClean="0"/>
              <a:t>Questions?</a:t>
            </a:r>
            <a:br>
              <a:rPr lang="en-US" altLang="en-US" sz="2800" kern="0" smtClean="0"/>
            </a:br>
            <a:r>
              <a:rPr lang="en-US" altLang="en-US" sz="2800" kern="0" smtClean="0"/>
              <a:t>Thank You</a:t>
            </a:r>
            <a:endParaRPr lang="en-US" alt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14673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0226818\AppData\Local\Microsoft\Windows\Temporary Internet Files\Content.Outlook\9YN0RZP8\Video copyrigh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42"/>
          <a:stretch>
            <a:fillRect/>
          </a:stretch>
        </p:blipFill>
        <p:spPr bwMode="auto">
          <a:xfrm>
            <a:off x="930277" y="250826"/>
            <a:ext cx="7281863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-794" y="3149422"/>
            <a:ext cx="9144000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© </a:t>
            </a:r>
            <a:r>
              <a:rPr lang="en-US" altLang="en-US" sz="1600" smtClean="0">
                <a:solidFill>
                  <a:srgbClr val="000000"/>
                </a:solidFill>
                <a:latin typeface="Arial" charset="0"/>
              </a:rPr>
              <a:t>Copyright 2019 </a:t>
            </a:r>
            <a:r>
              <a:rPr lang="en-US" altLang="en-US" sz="1600" dirty="0" smtClean="0">
                <a:solidFill>
                  <a:srgbClr val="000000"/>
                </a:solidFill>
                <a:latin typeface="Arial" charset="0"/>
              </a:rPr>
              <a:t>Texas Instruments Incorporated.  All rights reserved.</a:t>
            </a:r>
            <a:endParaRPr lang="en-US" altLang="en-US" sz="16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This material is provided strictly “as-is,” for informational purposes only, and without any warranty.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Use of this material is subject to TI’s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en-US" sz="950" dirty="0" smtClean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charset="0"/>
              </a:rPr>
              <a:t>Terms of Use</a:t>
            </a:r>
            <a:r>
              <a:rPr lang="en-US" altLang="en-US" sz="950" b="1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altLang="en-US" sz="950" dirty="0" smtClean="0">
                <a:solidFill>
                  <a:srgbClr val="000000"/>
                </a:solidFill>
                <a:latin typeface="Arial" charset="0"/>
              </a:rPr>
              <a:t>viewable at TI.com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000" b="1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932" y="1861528"/>
            <a:ext cx="3223807" cy="610791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Backup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B9CD2-4426-4E25-B6C8-D66811C6EA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775" y="132554"/>
            <a:ext cx="8458200" cy="610791"/>
          </a:xfrm>
        </p:spPr>
        <p:txBody>
          <a:bodyPr/>
          <a:lstStyle/>
          <a:p>
            <a:r>
              <a:rPr lang="en-US" dirty="0"/>
              <a:t>CSI2RX Controller: Top-level </a:t>
            </a:r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539" y="914401"/>
            <a:ext cx="6920965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0205" y="940378"/>
            <a:ext cx="162791" cy="62345"/>
          </a:xfrm>
          <a:prstGeom prst="rect">
            <a:avLst/>
          </a:prstGeom>
          <a:solidFill>
            <a:srgbClr val="C0CFE2"/>
          </a:solidFill>
          <a:ln>
            <a:solidFill>
              <a:srgbClr val="C0C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3556" y="1056409"/>
            <a:ext cx="162791" cy="62345"/>
          </a:xfrm>
          <a:prstGeom prst="rect">
            <a:avLst/>
          </a:prstGeom>
          <a:solidFill>
            <a:srgbClr val="C0CFE2"/>
          </a:solidFill>
          <a:ln>
            <a:solidFill>
              <a:srgbClr val="C0C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05399" y="1168977"/>
            <a:ext cx="162791" cy="62345"/>
          </a:xfrm>
          <a:prstGeom prst="rect">
            <a:avLst/>
          </a:prstGeom>
          <a:solidFill>
            <a:srgbClr val="C0CFE2"/>
          </a:solidFill>
          <a:ln>
            <a:solidFill>
              <a:srgbClr val="C0C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99408" y="1425287"/>
            <a:ext cx="162791" cy="62345"/>
          </a:xfrm>
          <a:prstGeom prst="rect">
            <a:avLst/>
          </a:prstGeom>
          <a:solidFill>
            <a:srgbClr val="C0CFE2"/>
          </a:solidFill>
          <a:ln>
            <a:solidFill>
              <a:srgbClr val="C0C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CSI2RX </a:t>
            </a:r>
            <a:r>
              <a:rPr lang="en-US" dirty="0" smtClean="0"/>
              <a:t>Controller: J721E Integration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0931" y="685800"/>
            <a:ext cx="8599859" cy="4057649"/>
            <a:chOff x="0" y="143610"/>
            <a:chExt cx="6290194" cy="3862360"/>
          </a:xfrm>
        </p:grpSpPr>
        <p:pic>
          <p:nvPicPr>
            <p:cNvPr id="8" name="Picture 7" descr="D:\Repos\PDK\pdk\internal_docs\doxygen\design\csirx\images\csirx_j7es_integrati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67456"/>
              <a:ext cx="4277838" cy="3338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D:\Repos\PDK\pdk\internal_docs\doxygen\design\csirx\images\csirx_func_block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6023" y="304851"/>
              <a:ext cx="1554171" cy="1806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973015" y="1912699"/>
              <a:ext cx="641796" cy="744419"/>
            </a:xfrm>
            <a:prstGeom prst="ellipse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293913" y="304851"/>
              <a:ext cx="3441981" cy="160784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316185" y="2104295"/>
              <a:ext cx="4958423" cy="55282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7"/>
            <p:cNvSpPr txBox="1"/>
            <p:nvPr/>
          </p:nvSpPr>
          <p:spPr>
            <a:xfrm>
              <a:off x="1134145" y="483973"/>
              <a:ext cx="1811278" cy="26669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J721E Integration Overview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xt Box 255"/>
            <p:cNvSpPr txBox="1"/>
            <p:nvPr/>
          </p:nvSpPr>
          <p:spPr>
            <a:xfrm>
              <a:off x="4892883" y="143610"/>
              <a:ext cx="1365139" cy="26606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dirty="0"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CSI2RX Functional Block Diagram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0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80" y="889399"/>
            <a:ext cx="4238625" cy="3519488"/>
          </a:xfrm>
        </p:spPr>
        <p:txBody>
          <a:bodyPr/>
          <a:lstStyle/>
          <a:p>
            <a:r>
              <a:rPr lang="en-US" sz="1800" dirty="0" smtClean="0"/>
              <a:t>CMS – Camera Mirror Systems</a:t>
            </a:r>
          </a:p>
          <a:p>
            <a:r>
              <a:rPr lang="en-US" sz="1800" dirty="0" smtClean="0"/>
              <a:t>OTF – On the fly</a:t>
            </a:r>
          </a:p>
          <a:p>
            <a:r>
              <a:rPr lang="en-US" sz="1800" dirty="0" smtClean="0"/>
              <a:t>WDR – Wide Dynamic Range</a:t>
            </a:r>
          </a:p>
          <a:p>
            <a:r>
              <a:rPr lang="en-US" sz="1800" dirty="0" smtClean="0"/>
              <a:t>VC – CSI2 Virtual Channel</a:t>
            </a:r>
          </a:p>
          <a:p>
            <a:r>
              <a:rPr lang="en-US" sz="1800" dirty="0" smtClean="0"/>
              <a:t>DT – CSI2 Data Type</a:t>
            </a:r>
          </a:p>
          <a:p>
            <a:r>
              <a:rPr lang="en-US" sz="1800" dirty="0" smtClean="0"/>
              <a:t>VISS – Vision Imaging Sub System</a:t>
            </a:r>
          </a:p>
          <a:p>
            <a:r>
              <a:rPr lang="en-US" sz="1800" dirty="0" smtClean="0"/>
              <a:t>ISP – Image Signal Processing</a:t>
            </a:r>
          </a:p>
          <a:p>
            <a:r>
              <a:rPr lang="en-US" sz="1800" dirty="0" err="1"/>
              <a:t>bpp</a:t>
            </a:r>
            <a:r>
              <a:rPr lang="en-US" sz="1800" dirty="0"/>
              <a:t> – bits </a:t>
            </a:r>
            <a:r>
              <a:rPr lang="en-US" sz="1800" dirty="0" smtClean="0"/>
              <a:t>per pixel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05200" y="4874395"/>
            <a:ext cx="2133600" cy="154782"/>
          </a:xfrm>
          <a:prstGeom prst="rect">
            <a:avLst/>
          </a:prstGeom>
        </p:spPr>
        <p:txBody>
          <a:bodyPr lIns="64008" tIns="32004" rIns="64008" bIns="32004"/>
          <a:lstStyle/>
          <a:p>
            <a:pPr>
              <a:defRPr/>
            </a:pPr>
            <a:fld id="{B6C70261-DCF8-4A97-9502-E8EEF2364C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05342" y="881062"/>
            <a:ext cx="4238625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ECC</a:t>
            </a:r>
            <a:r>
              <a:rPr lang="en-US" sz="1800" dirty="0"/>
              <a:t> </a:t>
            </a:r>
            <a:r>
              <a:rPr lang="en-US" sz="1800" dirty="0" smtClean="0"/>
              <a:t>– Error </a:t>
            </a:r>
            <a:r>
              <a:rPr lang="en-US" sz="1800" dirty="0"/>
              <a:t>Correction </a:t>
            </a:r>
            <a:r>
              <a:rPr lang="en-US" sz="1800" dirty="0" smtClean="0"/>
              <a:t>Code</a:t>
            </a:r>
          </a:p>
          <a:p>
            <a:r>
              <a:rPr lang="en-US" sz="1800" dirty="0" smtClean="0"/>
              <a:t>I2C </a:t>
            </a:r>
            <a:r>
              <a:rPr lang="en-US" sz="1800" dirty="0"/>
              <a:t>– </a:t>
            </a:r>
            <a:r>
              <a:rPr lang="en-US" sz="1800" dirty="0" smtClean="0"/>
              <a:t>Inter-Integrated Circuit</a:t>
            </a:r>
          </a:p>
          <a:p>
            <a:r>
              <a:rPr lang="en-US" sz="1800" dirty="0"/>
              <a:t>UDMA – Unified DMA Controller</a:t>
            </a:r>
          </a:p>
          <a:p>
            <a:r>
              <a:rPr lang="en-US" sz="1800" dirty="0"/>
              <a:t>PSI – Packet Streaming Interface</a:t>
            </a:r>
          </a:p>
          <a:p>
            <a:r>
              <a:rPr lang="en-US" sz="1800" dirty="0"/>
              <a:t>EMI – Electro Magnetic Interference</a:t>
            </a:r>
          </a:p>
          <a:p>
            <a:r>
              <a:rPr lang="en-US" sz="1800" dirty="0"/>
              <a:t>CRC – Cyclic Redundancy Check</a:t>
            </a:r>
          </a:p>
          <a:p>
            <a:r>
              <a:rPr lang="en-US" sz="1800" dirty="0"/>
              <a:t>DDR – Dual Data </a:t>
            </a:r>
            <a:r>
              <a:rPr lang="en-US" sz="1800" dirty="0" smtClean="0"/>
              <a:t>Rate</a:t>
            </a:r>
          </a:p>
          <a:p>
            <a:r>
              <a:rPr lang="en-US" sz="1800" dirty="0" smtClean="0"/>
              <a:t>SoC</a:t>
            </a:r>
            <a:r>
              <a:rPr lang="en-US" sz="1800" dirty="0"/>
              <a:t> – </a:t>
            </a:r>
            <a:r>
              <a:rPr lang="en-US" sz="1800" dirty="0" smtClean="0"/>
              <a:t>System on Chip</a:t>
            </a:r>
            <a:endParaRPr lang="en-US" sz="1800" dirty="0"/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8184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2"/>
            <a:ext cx="8458200" cy="891779"/>
          </a:xfrm>
        </p:spPr>
        <p:txBody>
          <a:bodyPr/>
          <a:lstStyle/>
          <a:p>
            <a:r>
              <a:rPr lang="en-US" dirty="0"/>
              <a:t>Capture Use-case on </a:t>
            </a:r>
            <a:r>
              <a:rPr lang="en-US" dirty="0" smtClean="0"/>
              <a:t>J7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5253"/>
            <a:ext cx="8458200" cy="610791"/>
          </a:xfrm>
        </p:spPr>
        <p:txBody>
          <a:bodyPr/>
          <a:lstStyle/>
          <a:p>
            <a:r>
              <a:rPr lang="en-US" sz="3200" dirty="0"/>
              <a:t>Capture </a:t>
            </a:r>
            <a:r>
              <a:rPr lang="en-US" sz="3200" dirty="0" smtClean="0"/>
              <a:t>Use-case(1/3): Multi-Sensor</a:t>
            </a:r>
            <a:br>
              <a:rPr lang="en-US" sz="3200" dirty="0" smtClean="0"/>
            </a:br>
            <a:r>
              <a:rPr lang="en-US" sz="3200" dirty="0" smtClean="0"/>
              <a:t>(e.g. </a:t>
            </a:r>
            <a:r>
              <a:rPr lang="en-US" sz="3200" dirty="0"/>
              <a:t>Surround View, CMS, Radar)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286870" y="914403"/>
            <a:ext cx="8632342" cy="3666589"/>
            <a:chOff x="286865" y="1219201"/>
            <a:chExt cx="8632342" cy="4888784"/>
          </a:xfrm>
        </p:grpSpPr>
        <p:grpSp>
          <p:nvGrpSpPr>
            <p:cNvPr id="88" name="Group 87"/>
            <p:cNvGrpSpPr/>
            <p:nvPr/>
          </p:nvGrpSpPr>
          <p:grpSpPr>
            <a:xfrm>
              <a:off x="286865" y="1219201"/>
              <a:ext cx="8632342" cy="4833526"/>
              <a:chOff x="381000" y="1080571"/>
              <a:chExt cx="13898282" cy="6712591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965200" y="1600200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Sensor 1</a:t>
                </a:r>
                <a:endParaRPr lang="en-US" sz="10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65200" y="2222500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2</a:t>
                </a:r>
                <a:endParaRPr lang="en-US" sz="1000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965200" y="2819400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65200" y="3429000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4</a:t>
                </a:r>
                <a:endParaRPr lang="en-US" sz="10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52800" y="2451100"/>
                <a:ext cx="1219200" cy="457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UB96x </a:t>
                </a:r>
                <a:endParaRPr lang="en-US" sz="1000" dirty="0"/>
              </a:p>
            </p:txBody>
          </p:sp>
          <p:cxnSp>
            <p:nvCxnSpPr>
              <p:cNvPr id="94" name="Elbow Connector 93"/>
              <p:cNvCxnSpPr>
                <a:stCxn id="89" idx="3"/>
              </p:cNvCxnSpPr>
              <p:nvPr/>
            </p:nvCxnSpPr>
            <p:spPr>
              <a:xfrm>
                <a:off x="2184400" y="1828800"/>
                <a:ext cx="1168400" cy="6223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Elbow Connector 94"/>
              <p:cNvCxnSpPr>
                <a:stCxn id="90" idx="3"/>
              </p:cNvCxnSpPr>
              <p:nvPr/>
            </p:nvCxnSpPr>
            <p:spPr>
              <a:xfrm>
                <a:off x="2184400" y="2451100"/>
                <a:ext cx="1168400" cy="1143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flipV="1">
                <a:off x="2184400" y="2755900"/>
                <a:ext cx="1168400" cy="3683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>
                <a:stCxn id="92" idx="3"/>
              </p:cNvCxnSpPr>
              <p:nvPr/>
            </p:nvCxnSpPr>
            <p:spPr>
              <a:xfrm flipV="1">
                <a:off x="2184400" y="2863850"/>
                <a:ext cx="1168400" cy="79375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/>
              <p:nvPr/>
            </p:nvSpPr>
            <p:spPr>
              <a:xfrm>
                <a:off x="2944792" y="1908120"/>
                <a:ext cx="847043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FPDLink</a:t>
                </a:r>
                <a:endParaRPr lang="en-US" sz="700" dirty="0"/>
              </a:p>
            </p:txBody>
          </p:sp>
          <p:cxnSp>
            <p:nvCxnSpPr>
              <p:cNvPr id="99" name="Straight Arrow Connector 98"/>
              <p:cNvCxnSpPr>
                <a:stCxn id="98" idx="2"/>
                <a:endCxn id="107" idx="7"/>
              </p:cNvCxnSpPr>
              <p:nvPr/>
            </p:nvCxnSpPr>
            <p:spPr>
              <a:xfrm flipH="1">
                <a:off x="3109734" y="2278556"/>
                <a:ext cx="258579" cy="1353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5029200" y="2451100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CSI2RX-1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7620000" y="3839580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UDMA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Arrow Connector 101"/>
              <p:cNvCxnSpPr>
                <a:stCxn id="93" idx="3"/>
                <a:endCxn id="100" idx="1"/>
              </p:cNvCxnSpPr>
              <p:nvPr/>
            </p:nvCxnSpPr>
            <p:spPr>
              <a:xfrm>
                <a:off x="4572000" y="2679700"/>
                <a:ext cx="457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6781800" y="2413892"/>
                <a:ext cx="0" cy="4537537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1" idx="3"/>
                <a:endCxn id="137" idx="1"/>
              </p:cNvCxnSpPr>
              <p:nvPr/>
            </p:nvCxnSpPr>
            <p:spPr>
              <a:xfrm flipV="1">
                <a:off x="8839200" y="1450128"/>
                <a:ext cx="3200400" cy="261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4503095" y="2046619"/>
                <a:ext cx="617344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CSI2</a:t>
                </a:r>
                <a:endParaRPr lang="en-US" sz="7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762999" y="2971801"/>
                <a:ext cx="857366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VBUS-M</a:t>
                </a:r>
                <a:endParaRPr lang="en-US" sz="7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2944792" y="2323618"/>
                <a:ext cx="193242" cy="6164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8" name="Straight Arrow Connector 107"/>
              <p:cNvCxnSpPr>
                <a:stCxn id="105" idx="2"/>
              </p:cNvCxnSpPr>
              <p:nvPr/>
            </p:nvCxnSpPr>
            <p:spPr>
              <a:xfrm flipH="1">
                <a:off x="4766148" y="2417056"/>
                <a:ext cx="45618" cy="214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7225797" y="2982474"/>
                <a:ext cx="658638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PSI-L</a:t>
                </a:r>
                <a:endParaRPr lang="en-US" sz="700" dirty="0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 flipH="1">
                <a:off x="6934200" y="3169071"/>
                <a:ext cx="327286" cy="13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>
                <a:off x="3431780" y="2940049"/>
                <a:ext cx="1105130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De-</a:t>
                </a:r>
                <a:r>
                  <a:rPr lang="en-US" sz="700" dirty="0" err="1" smtClean="0"/>
                  <a:t>serializer</a:t>
                </a:r>
                <a:endParaRPr lang="en-US" sz="700" dirty="0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381000" y="4189334"/>
                <a:ext cx="3480927" cy="1203250"/>
                <a:chOff x="527934" y="3986504"/>
                <a:chExt cx="3480927" cy="1203250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527934" y="4361765"/>
                  <a:ext cx="919866" cy="4572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Sensor</a:t>
                  </a:r>
                  <a:endParaRPr lang="en-US" sz="900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1879443" y="4361765"/>
                  <a:ext cx="1219200" cy="4572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 smtClean="0"/>
                    <a:t>UB953</a:t>
                  </a:r>
                  <a:endParaRPr lang="en-US" sz="900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2071653" y="4819317"/>
                  <a:ext cx="896079" cy="370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err="1" smtClean="0"/>
                    <a:t>Serializer</a:t>
                  </a:r>
                  <a:endParaRPr lang="en-US" sz="700" dirty="0"/>
                </a:p>
              </p:txBody>
            </p:sp>
            <p:cxnSp>
              <p:nvCxnSpPr>
                <p:cNvPr id="166" name="Straight Arrow Connector 165"/>
                <p:cNvCxnSpPr/>
                <p:nvPr/>
              </p:nvCxnSpPr>
              <p:spPr>
                <a:xfrm>
                  <a:off x="1447800" y="4619585"/>
                  <a:ext cx="4572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1378894" y="3986504"/>
                  <a:ext cx="617344" cy="370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CSI2</a:t>
                  </a:r>
                  <a:endParaRPr lang="en-US" sz="700" dirty="0"/>
                </a:p>
              </p:txBody>
            </p:sp>
            <p:cxnSp>
              <p:nvCxnSpPr>
                <p:cNvPr id="168" name="Straight Arrow Connector 167"/>
                <p:cNvCxnSpPr>
                  <a:stCxn id="167" idx="2"/>
                </p:cNvCxnSpPr>
                <p:nvPr/>
              </p:nvCxnSpPr>
              <p:spPr>
                <a:xfrm flipH="1">
                  <a:off x="1641948" y="4356941"/>
                  <a:ext cx="45618" cy="21477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091102" y="4588076"/>
                  <a:ext cx="4572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TextBox 169"/>
                <p:cNvSpPr txBox="1"/>
                <p:nvPr/>
              </p:nvSpPr>
              <p:spPr>
                <a:xfrm>
                  <a:off x="3161818" y="4024699"/>
                  <a:ext cx="847043" cy="370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err="1" smtClean="0"/>
                    <a:t>FPDLink</a:t>
                  </a:r>
                  <a:endParaRPr lang="en-US" sz="700" dirty="0"/>
                </a:p>
              </p:txBody>
            </p:sp>
            <p:cxnSp>
              <p:nvCxnSpPr>
                <p:cNvPr id="171" name="Straight Arrow Connector 170"/>
                <p:cNvCxnSpPr>
                  <a:stCxn id="170" idx="2"/>
                </p:cNvCxnSpPr>
                <p:nvPr/>
              </p:nvCxnSpPr>
              <p:spPr>
                <a:xfrm flipH="1">
                  <a:off x="3326767" y="4395135"/>
                  <a:ext cx="258573" cy="1353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381000" y="3934599"/>
                <a:ext cx="584200" cy="481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184400" y="3934599"/>
                <a:ext cx="857013" cy="481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4953000" y="1143000"/>
                <a:ext cx="0" cy="6324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5029200" y="1152472"/>
                <a:ext cx="697353" cy="45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SoC</a:t>
                </a:r>
                <a:endParaRPr lang="en-US" sz="1000" dirty="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965200" y="5275029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965200" y="5897329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2</a:t>
                </a:r>
                <a:endParaRPr lang="en-US" sz="1000" dirty="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965200" y="6494229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965200" y="7103829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Sensor </a:t>
                </a:r>
                <a:r>
                  <a:rPr lang="en-US" sz="1000" dirty="0" smtClean="0"/>
                  <a:t>4</a:t>
                </a:r>
                <a:endParaRPr lang="en-US" sz="1000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352800" y="6125929"/>
                <a:ext cx="1219200" cy="4572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UB96x </a:t>
                </a:r>
                <a:endParaRPr lang="en-US" sz="1000" dirty="0"/>
              </a:p>
            </p:txBody>
          </p:sp>
          <p:cxnSp>
            <p:nvCxnSpPr>
              <p:cNvPr id="122" name="Elbow Connector 121"/>
              <p:cNvCxnSpPr>
                <a:stCxn id="117" idx="3"/>
              </p:cNvCxnSpPr>
              <p:nvPr/>
            </p:nvCxnSpPr>
            <p:spPr>
              <a:xfrm>
                <a:off x="2184400" y="5503629"/>
                <a:ext cx="1168400" cy="6223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Elbow Connector 122"/>
              <p:cNvCxnSpPr>
                <a:stCxn id="118" idx="3"/>
              </p:cNvCxnSpPr>
              <p:nvPr/>
            </p:nvCxnSpPr>
            <p:spPr>
              <a:xfrm>
                <a:off x="2184400" y="6125929"/>
                <a:ext cx="1168400" cy="1143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/>
              <p:cNvCxnSpPr/>
              <p:nvPr/>
            </p:nvCxnSpPr>
            <p:spPr>
              <a:xfrm flipV="1">
                <a:off x="2184400" y="6430729"/>
                <a:ext cx="1168400" cy="36830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/>
              <p:cNvCxnSpPr>
                <a:stCxn id="120" idx="3"/>
              </p:cNvCxnSpPr>
              <p:nvPr/>
            </p:nvCxnSpPr>
            <p:spPr>
              <a:xfrm flipV="1">
                <a:off x="2184400" y="6538679"/>
                <a:ext cx="1168400" cy="793750"/>
              </a:xfrm>
              <a:prstGeom prst="bentConnector3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944792" y="5582948"/>
                <a:ext cx="847043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err="1" smtClean="0"/>
                  <a:t>FPDLink</a:t>
                </a:r>
                <a:endParaRPr lang="en-US" sz="700" dirty="0"/>
              </a:p>
            </p:txBody>
          </p:sp>
          <p:cxnSp>
            <p:nvCxnSpPr>
              <p:cNvPr id="127" name="Straight Arrow Connector 126"/>
              <p:cNvCxnSpPr>
                <a:stCxn id="126" idx="2"/>
                <a:endCxn id="131" idx="7"/>
              </p:cNvCxnSpPr>
              <p:nvPr/>
            </p:nvCxnSpPr>
            <p:spPr>
              <a:xfrm flipH="1">
                <a:off x="3109734" y="5953385"/>
                <a:ext cx="258579" cy="1353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/>
              <p:cNvSpPr/>
              <p:nvPr/>
            </p:nvSpPr>
            <p:spPr>
              <a:xfrm>
                <a:off x="5029200" y="6125929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CSI2RX-2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Straight Arrow Connector 128"/>
              <p:cNvCxnSpPr>
                <a:stCxn id="121" idx="3"/>
                <a:endCxn id="128" idx="1"/>
              </p:cNvCxnSpPr>
              <p:nvPr/>
            </p:nvCxnSpPr>
            <p:spPr>
              <a:xfrm>
                <a:off x="4572000" y="6354529"/>
                <a:ext cx="457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TextBox 129"/>
              <p:cNvSpPr txBox="1"/>
              <p:nvPr/>
            </p:nvSpPr>
            <p:spPr>
              <a:xfrm>
                <a:off x="4503095" y="5721449"/>
                <a:ext cx="617344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CSI2</a:t>
                </a:r>
                <a:endParaRPr lang="en-US" sz="700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944792" y="5998447"/>
                <a:ext cx="193242" cy="61643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32" name="Straight Arrow Connector 131"/>
              <p:cNvCxnSpPr>
                <a:stCxn id="130" idx="2"/>
              </p:cNvCxnSpPr>
              <p:nvPr/>
            </p:nvCxnSpPr>
            <p:spPr>
              <a:xfrm flipH="1">
                <a:off x="4766148" y="6091886"/>
                <a:ext cx="45618" cy="2147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3431780" y="6614881"/>
                <a:ext cx="1105130" cy="37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De-</a:t>
                </a:r>
                <a:r>
                  <a:rPr lang="en-US" sz="700" dirty="0" err="1" smtClean="0"/>
                  <a:t>serializer</a:t>
                </a:r>
                <a:endParaRPr lang="en-US" sz="700" dirty="0"/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>
                <a:off x="6781800" y="4068180"/>
                <a:ext cx="838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00" idx="3"/>
              </p:cNvCxnSpPr>
              <p:nvPr/>
            </p:nvCxnSpPr>
            <p:spPr>
              <a:xfrm>
                <a:off x="6248400" y="2679700"/>
                <a:ext cx="533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 flipV="1">
                <a:off x="6248400" y="6088721"/>
                <a:ext cx="533400" cy="2658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12039600" y="1221528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038861" y="1080571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CSI2RX-1 VC1 on UDMA RX </a:t>
                </a:r>
              </a:p>
              <a:p>
                <a:pPr algn="ctr"/>
                <a:r>
                  <a:rPr lang="en-US" sz="700" dirty="0" smtClean="0"/>
                  <a:t>CH-0</a:t>
                </a:r>
                <a:endParaRPr lang="en-US" sz="700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2050210" y="2039842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3049471" y="1898886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CSI2RX-1 VC2 on UDMA RX </a:t>
                </a:r>
              </a:p>
              <a:p>
                <a:pPr algn="ctr"/>
                <a:r>
                  <a:rPr lang="en-US" sz="700" dirty="0" smtClean="0"/>
                  <a:t>CH-1</a:t>
                </a:r>
                <a:endParaRPr lang="en-US" sz="700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2050210" y="2888044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3049471" y="2747088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CSI2RX-1 VC3 on UDMA RX </a:t>
                </a:r>
              </a:p>
              <a:p>
                <a:pPr algn="ctr"/>
                <a:r>
                  <a:rPr lang="en-US" sz="700" dirty="0" smtClean="0"/>
                  <a:t>CH-2</a:t>
                </a:r>
                <a:endParaRPr lang="en-US" sz="7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12039600" y="3685626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3038861" y="3544671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CSI2RX-1 VC4 on UDMA RX </a:t>
                </a:r>
              </a:p>
              <a:p>
                <a:pPr algn="ctr"/>
                <a:r>
                  <a:rPr lang="en-US" sz="700" dirty="0" smtClean="0"/>
                  <a:t>CH-3</a:t>
                </a:r>
                <a:endParaRPr lang="en-US" sz="700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050210" y="4501190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3049471" y="4360230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CSI2RX-2 VC1 on UDMA RX </a:t>
                </a:r>
              </a:p>
              <a:p>
                <a:pPr algn="ctr"/>
                <a:r>
                  <a:rPr lang="en-US" sz="700" dirty="0" smtClean="0"/>
                  <a:t>CH-4</a:t>
                </a:r>
                <a:endParaRPr lang="en-US" sz="700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2060820" y="5319504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3060081" y="5178549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CSI2RX-2 VC2 on UDMA RX </a:t>
                </a:r>
              </a:p>
              <a:p>
                <a:pPr algn="ctr"/>
                <a:r>
                  <a:rPr lang="en-US" sz="700" dirty="0" smtClean="0"/>
                  <a:t>CH-5</a:t>
                </a:r>
                <a:endParaRPr lang="en-US" sz="700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12060820" y="6167706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3060081" y="6026751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CSI2RX-2 VC3 on UDMA RX </a:t>
                </a:r>
              </a:p>
              <a:p>
                <a:pPr algn="ctr"/>
                <a:r>
                  <a:rPr lang="en-US" sz="700" dirty="0" smtClean="0"/>
                  <a:t>CH-6</a:t>
                </a:r>
                <a:endParaRPr lang="en-US" sz="700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2050210" y="6965288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chemeClr val="tx1"/>
                    </a:solidFill>
                  </a:rPr>
                  <a:t>DDR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3049473" y="6824329"/>
                <a:ext cx="1219201" cy="96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 smtClean="0"/>
                  <a:t>CSI2RX-2 VC4 on UDMA RX </a:t>
                </a:r>
              </a:p>
              <a:p>
                <a:pPr algn="ctr"/>
                <a:r>
                  <a:rPr lang="en-US" sz="700" dirty="0" smtClean="0"/>
                  <a:t>CH-7</a:t>
                </a:r>
                <a:endParaRPr lang="en-US" sz="700" dirty="0"/>
              </a:p>
            </p:txBody>
          </p:sp>
          <p:cxnSp>
            <p:nvCxnSpPr>
              <p:cNvPr id="153" name="Straight Arrow Connector 152"/>
              <p:cNvCxnSpPr>
                <a:stCxn id="101" idx="3"/>
                <a:endCxn id="139" idx="1"/>
              </p:cNvCxnSpPr>
              <p:nvPr/>
            </p:nvCxnSpPr>
            <p:spPr>
              <a:xfrm flipV="1">
                <a:off x="8839200" y="2268442"/>
                <a:ext cx="3211010" cy="17997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01" idx="3"/>
                <a:endCxn id="141" idx="1"/>
              </p:cNvCxnSpPr>
              <p:nvPr/>
            </p:nvCxnSpPr>
            <p:spPr>
              <a:xfrm flipV="1">
                <a:off x="8839200" y="3116644"/>
                <a:ext cx="3211010" cy="951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>
                <a:stCxn id="101" idx="3"/>
                <a:endCxn id="143" idx="1"/>
              </p:cNvCxnSpPr>
              <p:nvPr/>
            </p:nvCxnSpPr>
            <p:spPr>
              <a:xfrm flipV="1">
                <a:off x="8839200" y="3914226"/>
                <a:ext cx="3200400" cy="1539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101" idx="3"/>
                <a:endCxn id="145" idx="1"/>
              </p:cNvCxnSpPr>
              <p:nvPr/>
            </p:nvCxnSpPr>
            <p:spPr>
              <a:xfrm>
                <a:off x="8839200" y="4068180"/>
                <a:ext cx="3211010" cy="6616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>
                <a:stCxn id="101" idx="3"/>
                <a:endCxn id="147" idx="1"/>
              </p:cNvCxnSpPr>
              <p:nvPr/>
            </p:nvCxnSpPr>
            <p:spPr>
              <a:xfrm>
                <a:off x="8839200" y="4068180"/>
                <a:ext cx="3221620" cy="14799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01" idx="3"/>
                <a:endCxn id="149" idx="1"/>
              </p:cNvCxnSpPr>
              <p:nvPr/>
            </p:nvCxnSpPr>
            <p:spPr>
              <a:xfrm>
                <a:off x="8839200" y="4068180"/>
                <a:ext cx="3221620" cy="232812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01" idx="3"/>
                <a:endCxn id="151" idx="1"/>
              </p:cNvCxnSpPr>
              <p:nvPr/>
            </p:nvCxnSpPr>
            <p:spPr>
              <a:xfrm>
                <a:off x="8839200" y="4068180"/>
                <a:ext cx="3211010" cy="31257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/>
              <p:cNvSpPr/>
              <p:nvPr/>
            </p:nvSpPr>
            <p:spPr>
              <a:xfrm>
                <a:off x="9057672" y="3657600"/>
                <a:ext cx="193242" cy="84359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61" name="Straight Arrow Connector 160"/>
              <p:cNvCxnSpPr>
                <a:stCxn id="106" idx="2"/>
              </p:cNvCxnSpPr>
              <p:nvPr/>
            </p:nvCxnSpPr>
            <p:spPr>
              <a:xfrm flipH="1">
                <a:off x="9140146" y="3342238"/>
                <a:ext cx="51537" cy="3153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/>
            <p:cNvSpPr txBox="1"/>
            <p:nvPr/>
          </p:nvSpPr>
          <p:spPr>
            <a:xfrm>
              <a:off x="4309530" y="4343400"/>
              <a:ext cx="2366940" cy="176458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Key Points,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4 sensors multiplexed on a single CSI2 port</a:t>
              </a:r>
            </a:p>
            <a:p>
              <a:pPr marL="285750" indent="-285750">
                <a:buFontTx/>
                <a:buChar char="-"/>
              </a:pPr>
              <a:r>
                <a:rPr lang="en-US" sz="1000" b="1" dirty="0">
                  <a:solidFill>
                    <a:srgbClr val="FF0000"/>
                  </a:solidFill>
                </a:rPr>
                <a:t>De-multiplexing done using </a:t>
              </a:r>
              <a:r>
                <a:rPr lang="en-US" sz="1000" b="1" dirty="0" smtClean="0">
                  <a:solidFill>
                    <a:srgbClr val="FF0000"/>
                  </a:solidFill>
                </a:rPr>
                <a:t>VC </a:t>
              </a:r>
              <a:r>
                <a:rPr lang="en-US" sz="1000" b="1" dirty="0">
                  <a:solidFill>
                    <a:srgbClr val="FF0000"/>
                  </a:solidFill>
                </a:rPr>
                <a:t>field</a:t>
              </a:r>
            </a:p>
            <a:p>
              <a:pPr marL="285750" indent="-285750">
                <a:buFontTx/>
                <a:buChar char="-"/>
              </a:pPr>
              <a:r>
                <a:rPr lang="en-US" sz="1000" dirty="0"/>
                <a:t>Each </a:t>
              </a:r>
              <a:r>
                <a:rPr lang="en-US" sz="1000" dirty="0" smtClean="0"/>
                <a:t>VC </a:t>
              </a:r>
              <a:r>
                <a:rPr lang="en-US" sz="1000" dirty="0"/>
                <a:t>frame output to a separate buffer via a separate UDMA RX </a:t>
              </a:r>
              <a:r>
                <a:rPr lang="en-US" sz="1000" dirty="0" smtClean="0"/>
                <a:t>CH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27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84498" y="1019664"/>
            <a:ext cx="8222283" cy="3838808"/>
            <a:chOff x="484498" y="1019664"/>
            <a:chExt cx="8222283" cy="3838808"/>
          </a:xfrm>
        </p:grpSpPr>
        <p:grpSp>
          <p:nvGrpSpPr>
            <p:cNvPr id="4" name="Group 3"/>
            <p:cNvGrpSpPr/>
            <p:nvPr/>
          </p:nvGrpSpPr>
          <p:grpSpPr>
            <a:xfrm>
              <a:off x="484498" y="1019664"/>
              <a:ext cx="8206542" cy="3838808"/>
              <a:chOff x="484498" y="1359552"/>
              <a:chExt cx="8206542" cy="5118411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484498" y="1359552"/>
                <a:ext cx="8206542" cy="5118411"/>
                <a:chOff x="3011326" y="1310615"/>
                <a:chExt cx="11396647" cy="6698724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3011326" y="1811972"/>
                  <a:ext cx="1219200" cy="4572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Sensor </a:t>
                  </a:r>
                  <a:endParaRPr lang="en-US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4373150" y="1691257"/>
                  <a:ext cx="612631" cy="402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CSI2</a:t>
                  </a:r>
                  <a:endParaRPr lang="en-US" sz="900" dirty="0"/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5162309" y="1811972"/>
                  <a:ext cx="1219200" cy="457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CSI2RX-1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7417111" y="2230037"/>
                  <a:ext cx="1219200" cy="457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UDMA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8" name="Straight Arrow Connector 177"/>
                <p:cNvCxnSpPr>
                  <a:stCxn id="177" idx="3"/>
                  <a:endCxn id="188" idx="1"/>
                </p:cNvCxnSpPr>
                <p:nvPr/>
              </p:nvCxnSpPr>
              <p:spPr>
                <a:xfrm flipV="1">
                  <a:off x="8636311" y="1649200"/>
                  <a:ext cx="3403289" cy="80943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/>
                <p:cNvSpPr txBox="1"/>
                <p:nvPr/>
              </p:nvSpPr>
              <p:spPr>
                <a:xfrm>
                  <a:off x="8494218" y="1423557"/>
                  <a:ext cx="879768" cy="402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VBUS-M</a:t>
                  </a:r>
                  <a:endParaRPr lang="en-US" sz="9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7225797" y="3181546"/>
                  <a:ext cx="657154" cy="402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PSI-L</a:t>
                  </a:r>
                  <a:endParaRPr lang="en-US" sz="900" dirty="0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H="1">
                  <a:off x="6934200" y="3368143"/>
                  <a:ext cx="327286" cy="1385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953000" y="1342072"/>
                  <a:ext cx="0" cy="30097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TextBox 182"/>
                <p:cNvSpPr txBox="1"/>
                <p:nvPr/>
              </p:nvSpPr>
              <p:spPr>
                <a:xfrm>
                  <a:off x="5029200" y="1351546"/>
                  <a:ext cx="639345" cy="4565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SoC</a:t>
                  </a:r>
                  <a:endParaRPr lang="en-US" sz="11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5162309" y="3091446"/>
                  <a:ext cx="1219200" cy="4572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CSI2RX-2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5" name="Straight Arrow Connector 184"/>
                <p:cNvCxnSpPr/>
                <p:nvPr/>
              </p:nvCxnSpPr>
              <p:spPr>
                <a:xfrm>
                  <a:off x="6387597" y="3319958"/>
                  <a:ext cx="546603" cy="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Arrow Connector 185"/>
                <p:cNvCxnSpPr>
                  <a:stCxn id="176" idx="3"/>
                </p:cNvCxnSpPr>
                <p:nvPr/>
              </p:nvCxnSpPr>
              <p:spPr>
                <a:xfrm>
                  <a:off x="6381509" y="2040572"/>
                  <a:ext cx="533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/>
                <p:cNvCxnSpPr>
                  <a:stCxn id="205" idx="3"/>
                </p:cNvCxnSpPr>
                <p:nvPr/>
              </p:nvCxnSpPr>
              <p:spPr>
                <a:xfrm flipV="1">
                  <a:off x="4230526" y="3302917"/>
                  <a:ext cx="931783" cy="6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Rectangle 187"/>
                <p:cNvSpPr/>
                <p:nvPr/>
              </p:nvSpPr>
              <p:spPr>
                <a:xfrm>
                  <a:off x="12039600" y="1420600"/>
                  <a:ext cx="12192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DDR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13170623" y="1310615"/>
                  <a:ext cx="1219201" cy="805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/>
                    <a:t>CSI2RX-1 DT1 on UDMA RX </a:t>
                  </a:r>
                </a:p>
                <a:p>
                  <a:pPr algn="ctr"/>
                  <a:r>
                    <a:rPr lang="en-US" sz="800" dirty="0" smtClean="0"/>
                    <a:t>CH-0</a:t>
                  </a:r>
                  <a:endParaRPr lang="en-US" sz="800" dirty="0"/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12050210" y="2238914"/>
                  <a:ext cx="12192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DDR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3182888" y="2134889"/>
                  <a:ext cx="1219201" cy="832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/>
                  </a:lvl1pPr>
                </a:lstStyle>
                <a:p>
                  <a:r>
                    <a:rPr lang="en-US" dirty="0"/>
                    <a:t>CSI2RX-1 DT2 on UDMA RX </a:t>
                  </a:r>
                </a:p>
                <a:p>
                  <a:r>
                    <a:rPr lang="en-US" dirty="0"/>
                    <a:t>CH-1</a:t>
                  </a: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12050210" y="3087116"/>
                  <a:ext cx="12192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DDR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13182891" y="2974735"/>
                  <a:ext cx="1219201" cy="832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/>
                  </a:lvl1pPr>
                </a:lstStyle>
                <a:p>
                  <a:r>
                    <a:rPr lang="en-US" dirty="0"/>
                    <a:t>CSI2RX-1 DT3 on UDMA RX </a:t>
                  </a:r>
                </a:p>
                <a:p>
                  <a:r>
                    <a:rPr lang="en-US" dirty="0"/>
                    <a:t>CH-2</a:t>
                  </a: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12050210" y="3894582"/>
                  <a:ext cx="12192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DDR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3188772" y="3788204"/>
                  <a:ext cx="1219201" cy="832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800"/>
                  </a:lvl1pPr>
                </a:lstStyle>
                <a:p>
                  <a:r>
                    <a:rPr lang="en-US" dirty="0"/>
                    <a:t>CSI2RX-2 DT1 on UDMA RX </a:t>
                  </a:r>
                </a:p>
                <a:p>
                  <a:r>
                    <a:rPr lang="en-US" dirty="0"/>
                    <a:t>CH-3</a:t>
                  </a: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12060820" y="4712896"/>
                  <a:ext cx="12192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DDR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12060820" y="5561098"/>
                  <a:ext cx="1219200" cy="45720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>
                      <a:solidFill>
                        <a:schemeClr val="tx1"/>
                      </a:solidFill>
                    </a:rPr>
                    <a:t>DDR</a:t>
                  </a:r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Straight Arrow Connector 197"/>
                <p:cNvCxnSpPr>
                  <a:stCxn id="177" idx="3"/>
                  <a:endCxn id="190" idx="1"/>
                </p:cNvCxnSpPr>
                <p:nvPr/>
              </p:nvCxnSpPr>
              <p:spPr>
                <a:xfrm>
                  <a:off x="8636311" y="2458637"/>
                  <a:ext cx="3413899" cy="887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/>
                <p:cNvCxnSpPr>
                  <a:stCxn id="177" idx="3"/>
                  <a:endCxn id="192" idx="1"/>
                </p:cNvCxnSpPr>
                <p:nvPr/>
              </p:nvCxnSpPr>
              <p:spPr>
                <a:xfrm>
                  <a:off x="8636311" y="2458637"/>
                  <a:ext cx="3413899" cy="8570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/>
                <p:cNvCxnSpPr>
                  <a:stCxn id="177" idx="3"/>
                  <a:endCxn id="194" idx="1"/>
                </p:cNvCxnSpPr>
                <p:nvPr/>
              </p:nvCxnSpPr>
              <p:spPr>
                <a:xfrm>
                  <a:off x="8636311" y="2458637"/>
                  <a:ext cx="3413899" cy="16645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/>
                <p:cNvCxnSpPr>
                  <a:stCxn id="177" idx="3"/>
                  <a:endCxn id="196" idx="1"/>
                </p:cNvCxnSpPr>
                <p:nvPr/>
              </p:nvCxnSpPr>
              <p:spPr>
                <a:xfrm>
                  <a:off x="8636311" y="2458637"/>
                  <a:ext cx="3424509" cy="248285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/>
                <p:cNvCxnSpPr>
                  <a:stCxn id="177" idx="3"/>
                  <a:endCxn id="197" idx="1"/>
                </p:cNvCxnSpPr>
                <p:nvPr/>
              </p:nvCxnSpPr>
              <p:spPr>
                <a:xfrm>
                  <a:off x="8636311" y="2458637"/>
                  <a:ext cx="3424509" cy="333106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Oval 202"/>
                <p:cNvSpPr/>
                <p:nvPr/>
              </p:nvSpPr>
              <p:spPr>
                <a:xfrm>
                  <a:off x="8788890" y="2109356"/>
                  <a:ext cx="193242" cy="8435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204" name="Straight Arrow Connector 203"/>
                <p:cNvCxnSpPr>
                  <a:stCxn id="179" idx="2"/>
                </p:cNvCxnSpPr>
                <p:nvPr/>
              </p:nvCxnSpPr>
              <p:spPr>
                <a:xfrm flipH="1">
                  <a:off x="8871363" y="1826359"/>
                  <a:ext cx="62740" cy="2829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Rectangle 204"/>
                <p:cNvSpPr/>
                <p:nvPr/>
              </p:nvSpPr>
              <p:spPr>
                <a:xfrm>
                  <a:off x="3011326" y="3080771"/>
                  <a:ext cx="1219200" cy="4572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 smtClean="0"/>
                    <a:t>Sensor </a:t>
                  </a:r>
                  <a:endParaRPr lang="en-US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4426894" y="2952948"/>
                  <a:ext cx="612631" cy="402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CSI2</a:t>
                  </a:r>
                  <a:endParaRPr lang="en-US" sz="900" dirty="0"/>
                </a:p>
              </p:txBody>
            </p:sp>
            <p:cxnSp>
              <p:nvCxnSpPr>
                <p:cNvPr id="207" name="Straight Arrow Connector 206"/>
                <p:cNvCxnSpPr/>
                <p:nvPr/>
              </p:nvCxnSpPr>
              <p:spPr>
                <a:xfrm flipV="1">
                  <a:off x="4217976" y="2019298"/>
                  <a:ext cx="931783" cy="645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/>
                <p:cNvCxnSpPr/>
                <p:nvPr/>
              </p:nvCxnSpPr>
              <p:spPr>
                <a:xfrm>
                  <a:off x="6902370" y="1650497"/>
                  <a:ext cx="12539" cy="1941993"/>
                </a:xfrm>
                <a:prstGeom prst="straightConnector1">
                  <a:avLst/>
                </a:prstGeom>
                <a:ln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/>
                <p:cNvCxnSpPr/>
                <p:nvPr/>
              </p:nvCxnSpPr>
              <p:spPr>
                <a:xfrm>
                  <a:off x="6883711" y="2482143"/>
                  <a:ext cx="5334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TextBox 209"/>
                <p:cNvSpPr txBox="1"/>
                <p:nvPr/>
              </p:nvSpPr>
              <p:spPr>
                <a:xfrm>
                  <a:off x="10053046" y="1499279"/>
                  <a:ext cx="1814743" cy="4028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High Exposure Frame</a:t>
                  </a:r>
                  <a:endParaRPr lang="en-US" sz="900" dirty="0"/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9866051" y="2281925"/>
                  <a:ext cx="2001738" cy="4028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Normal Exposure Frame</a:t>
                  </a:r>
                  <a:endParaRPr lang="en-US" sz="900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10135691" y="2842747"/>
                  <a:ext cx="1779125" cy="4028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Low Exposure Frame</a:t>
                  </a:r>
                  <a:endParaRPr lang="en-US" sz="9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0182376" y="3498665"/>
                  <a:ext cx="1814743" cy="4028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High Exposure Frame</a:t>
                  </a:r>
                  <a:endParaRPr lang="en-US" sz="9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10024385" y="4150382"/>
                  <a:ext cx="2001738" cy="4028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Normal Exposure Frame</a:t>
                  </a:r>
                  <a:endParaRPr lang="en-US" sz="9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10217994" y="5123747"/>
                  <a:ext cx="1779125" cy="4028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Low Exposure Frame</a:t>
                  </a:r>
                  <a:endParaRPr lang="en-US" sz="9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12050211" y="6371273"/>
                  <a:ext cx="1525347" cy="16380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DT1 = RAW10</a:t>
                  </a:r>
                </a:p>
                <a:p>
                  <a:r>
                    <a:rPr lang="en-US" sz="1100" dirty="0" smtClean="0"/>
                    <a:t>DT2 </a:t>
                  </a:r>
                  <a:r>
                    <a:rPr lang="en-US" sz="1100" dirty="0"/>
                    <a:t>= </a:t>
                  </a:r>
                  <a:r>
                    <a:rPr lang="en-US" sz="1100" dirty="0" smtClean="0"/>
                    <a:t>RAW12</a:t>
                  </a:r>
                </a:p>
                <a:p>
                  <a:r>
                    <a:rPr lang="en-US" sz="1100" dirty="0" smtClean="0"/>
                    <a:t>DT3 </a:t>
                  </a:r>
                  <a:r>
                    <a:rPr lang="en-US" sz="1100" dirty="0"/>
                    <a:t>= </a:t>
                  </a:r>
                  <a:r>
                    <a:rPr lang="en-US" sz="1100" dirty="0" smtClean="0"/>
                    <a:t>RAW14</a:t>
                  </a:r>
                  <a:endParaRPr lang="en-US" sz="1100" dirty="0"/>
                </a:p>
                <a:p>
                  <a:endParaRPr lang="en-US" sz="1100" dirty="0"/>
                </a:p>
                <a:p>
                  <a:endParaRPr lang="en-US" sz="1100" dirty="0"/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914400" y="4241800"/>
                <a:ext cx="3974420" cy="163121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Key Points,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050" dirty="0"/>
                  <a:t>Single sensor on a single CSI2 port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050" dirty="0"/>
                  <a:t>Single sensor can output multiple exposure frames using distinct “Data Type (DT)”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050" b="1" dirty="0">
                    <a:solidFill>
                      <a:srgbClr val="FF0000"/>
                    </a:solidFill>
                  </a:rPr>
                  <a:t>De-multiplexing done using DT field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050" dirty="0"/>
                  <a:t>Each DT frame output to a separate buffer via a separate UDMA RX </a:t>
                </a:r>
                <a:r>
                  <a:rPr lang="en-US" sz="1050" dirty="0" smtClean="0"/>
                  <a:t>CH</a:t>
                </a:r>
                <a:endParaRPr lang="en-US" sz="1050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828854" y="2900119"/>
              <a:ext cx="87792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/>
              </a:lvl1pPr>
            </a:lstStyle>
            <a:p>
              <a:r>
                <a:rPr lang="en-US" dirty="0"/>
                <a:t>CSI2RX-2 </a:t>
              </a:r>
              <a:r>
                <a:rPr lang="en-US" dirty="0" smtClean="0"/>
                <a:t>DT2 </a:t>
              </a:r>
              <a:r>
                <a:rPr lang="en-US" dirty="0"/>
                <a:t>on UDMA RX </a:t>
              </a:r>
            </a:p>
            <a:p>
              <a:r>
                <a:rPr lang="en-US" dirty="0" smtClean="0"/>
                <a:t>CH-4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813112" y="3394391"/>
              <a:ext cx="87792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/>
              </a:lvl1pPr>
            </a:lstStyle>
            <a:p>
              <a:r>
                <a:rPr lang="en-US" dirty="0"/>
                <a:t>CSI2RX-2 </a:t>
              </a:r>
              <a:r>
                <a:rPr lang="en-US" dirty="0" smtClean="0"/>
                <a:t>DT3 </a:t>
              </a:r>
              <a:r>
                <a:rPr lang="en-US" dirty="0"/>
                <a:t>on UDMA RX </a:t>
              </a:r>
            </a:p>
            <a:p>
              <a:r>
                <a:rPr lang="en-US" dirty="0" smtClean="0"/>
                <a:t>CH-5</a:t>
              </a:r>
              <a:endParaRPr lang="en-US" dirty="0"/>
            </a:p>
          </p:txBody>
        </p:sp>
      </p:grp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231775" y="145253"/>
            <a:ext cx="8458200" cy="610791"/>
          </a:xfrm>
        </p:spPr>
        <p:txBody>
          <a:bodyPr/>
          <a:lstStyle/>
          <a:p>
            <a:r>
              <a:rPr lang="en-US" dirty="0"/>
              <a:t>Capture Use-case(2/3): Single-Sensor (e.g. Front Camera, CMS, Radar)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1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5253"/>
            <a:ext cx="8458200" cy="610791"/>
          </a:xfrm>
        </p:spPr>
        <p:txBody>
          <a:bodyPr/>
          <a:lstStyle/>
          <a:p>
            <a:r>
              <a:rPr lang="en-US" sz="3200" dirty="0"/>
              <a:t>Capture </a:t>
            </a:r>
            <a:r>
              <a:rPr lang="en-US" sz="3200" dirty="0" smtClean="0"/>
              <a:t>Use-case(3/3): Single-Sensor </a:t>
            </a:r>
            <a:r>
              <a:rPr lang="en-US" sz="3200" dirty="0"/>
              <a:t>OTF </a:t>
            </a:r>
            <a:r>
              <a:rPr lang="en-US" sz="3200" dirty="0" smtClean="0"/>
              <a:t>(e.g. </a:t>
            </a:r>
            <a:r>
              <a:rPr lang="en-US" sz="3200" dirty="0"/>
              <a:t>Front Camera, CMS)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6064" y="1083843"/>
            <a:ext cx="8666941" cy="3491506"/>
            <a:chOff x="96059" y="1445124"/>
            <a:chExt cx="8666941" cy="3388998"/>
          </a:xfrm>
        </p:grpSpPr>
        <p:grpSp>
          <p:nvGrpSpPr>
            <p:cNvPr id="49" name="Group 48"/>
            <p:cNvGrpSpPr/>
            <p:nvPr/>
          </p:nvGrpSpPr>
          <p:grpSpPr>
            <a:xfrm>
              <a:off x="96059" y="1445124"/>
              <a:ext cx="8666941" cy="2974476"/>
              <a:chOff x="1295400" y="1271991"/>
              <a:chExt cx="13201891" cy="3079791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7285218" y="1687489"/>
                <a:ext cx="2773182" cy="10113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VPAC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11326" y="1811972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Sensor </a:t>
                </a:r>
                <a:endParaRPr lang="en-US" sz="12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73149" y="1691257"/>
                <a:ext cx="713486" cy="24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CSI2</a:t>
                </a:r>
                <a:endParaRPr lang="en-US" sz="10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162309" y="1811972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CSI2RX-1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99384" y="1825318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VISS-1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/>
              <p:cNvCxnSpPr>
                <a:stCxn id="67" idx="3"/>
                <a:endCxn id="62" idx="1"/>
              </p:cNvCxnSpPr>
              <p:nvPr/>
            </p:nvCxnSpPr>
            <p:spPr>
              <a:xfrm>
                <a:off x="9952280" y="2053918"/>
                <a:ext cx="20873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0604646" y="1271991"/>
                <a:ext cx="1040682" cy="24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VBUS-M</a:t>
                </a:r>
                <a:endParaRPr lang="en-US" sz="1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95235" y="1410490"/>
                <a:ext cx="952779" cy="24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VPORT</a:t>
                </a:r>
                <a:endParaRPr lang="en-US" sz="1000" dirty="0"/>
              </a:p>
            </p:txBody>
          </p:sp>
          <p:cxnSp>
            <p:nvCxnSpPr>
              <p:cNvPr id="58" name="Straight Arrow Connector 57"/>
              <p:cNvCxnSpPr>
                <a:stCxn id="57" idx="1"/>
              </p:cNvCxnSpPr>
              <p:nvPr/>
            </p:nvCxnSpPr>
            <p:spPr>
              <a:xfrm flipH="1">
                <a:off x="6720069" y="1534218"/>
                <a:ext cx="275165" cy="39175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953000" y="1342072"/>
                <a:ext cx="0" cy="3009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029200" y="1351546"/>
                <a:ext cx="735460" cy="278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SoC</a:t>
                </a:r>
                <a:endParaRPr lang="en-US" sz="1200" dirty="0"/>
              </a:p>
            </p:txBody>
          </p:sp>
          <p:cxnSp>
            <p:nvCxnSpPr>
              <p:cNvPr id="61" name="Straight Arrow Connector 60"/>
              <p:cNvCxnSpPr>
                <a:stCxn id="53" idx="3"/>
                <a:endCxn id="54" idx="1"/>
              </p:cNvCxnSpPr>
              <p:nvPr/>
            </p:nvCxnSpPr>
            <p:spPr>
              <a:xfrm>
                <a:off x="6381509" y="2040572"/>
                <a:ext cx="1017875" cy="133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12039600" y="1825318"/>
                <a:ext cx="1219200" cy="457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DDR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3278090" y="1763740"/>
                <a:ext cx="1219201" cy="556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CSI2RX-1, VISS-1  on UTC CH-0</a:t>
                </a:r>
                <a:endParaRPr lang="en-US" sz="1000" dirty="0"/>
              </a:p>
            </p:txBody>
          </p:sp>
          <p:cxnSp>
            <p:nvCxnSpPr>
              <p:cNvPr id="64" name="Straight Arrow Connector 63"/>
              <p:cNvCxnSpPr>
                <a:stCxn id="56" idx="2"/>
              </p:cNvCxnSpPr>
              <p:nvPr/>
            </p:nvCxnSpPr>
            <p:spPr>
              <a:xfrm flipH="1">
                <a:off x="10981789" y="1519445"/>
                <a:ext cx="143197" cy="4383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4217976" y="2019298"/>
                <a:ext cx="931783" cy="645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8733080" y="1825318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UTC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149759" y="3048000"/>
                <a:ext cx="1219200" cy="4572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CSI2TX-1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Straight Arrow Connector 68"/>
              <p:cNvCxnSpPr>
                <a:stCxn id="53" idx="2"/>
                <a:endCxn id="68" idx="0"/>
              </p:cNvCxnSpPr>
              <p:nvPr/>
            </p:nvCxnSpPr>
            <p:spPr>
              <a:xfrm flipH="1">
                <a:off x="5759359" y="2269172"/>
                <a:ext cx="12550" cy="7788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286858" y="2403073"/>
                <a:ext cx="767205" cy="24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PSI-L</a:t>
                </a:r>
                <a:endParaRPr lang="en-US" sz="1000" dirty="0"/>
              </a:p>
            </p:txBody>
          </p:sp>
          <p:cxnSp>
            <p:nvCxnSpPr>
              <p:cNvPr id="71" name="Straight Arrow Connector 70"/>
              <p:cNvCxnSpPr>
                <a:stCxn id="70" idx="1"/>
              </p:cNvCxnSpPr>
              <p:nvPr/>
            </p:nvCxnSpPr>
            <p:spPr>
              <a:xfrm flipH="1">
                <a:off x="5891499" y="2526800"/>
                <a:ext cx="395359" cy="147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4230526" y="3276600"/>
                <a:ext cx="93178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/>
              <p:cNvSpPr/>
              <p:nvPr/>
            </p:nvSpPr>
            <p:spPr>
              <a:xfrm>
                <a:off x="2998776" y="3048000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FPGA</a:t>
                </a:r>
                <a:endParaRPr lang="en-US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360611" y="2990515"/>
                <a:ext cx="713486" cy="247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CSI2</a:t>
                </a:r>
                <a:endParaRPr lang="en-US" sz="1000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447800" y="3048000"/>
                <a:ext cx="1219200" cy="4572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Storage</a:t>
                </a:r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95400" y="2862344"/>
                <a:ext cx="3102517" cy="1176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sz="1200" dirty="0" smtClean="0">
                    <a:solidFill>
                      <a:schemeClr val="tx1"/>
                    </a:solidFill>
                  </a:rPr>
                  <a:t>Raw Data Capture Card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808276" y="3489789"/>
              <a:ext cx="3954724" cy="134433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Key Points,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Single camera on a single CSI2 port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CSI2RX output directly connects to VISS in VPAC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CSI2TX loopback to record raw data in real-time for offline analysis</a:t>
              </a:r>
            </a:p>
            <a:p>
              <a:pPr marL="285750" indent="-285750">
                <a:buFontTx/>
                <a:buChar char="-"/>
              </a:pPr>
              <a:r>
                <a:rPr lang="en-US" sz="1200" dirty="0"/>
                <a:t>Allows lower latency, lower DDR BW (some features like multi-exposure WDR not possible</a:t>
              </a:r>
              <a:r>
                <a:rPr lang="en-US" sz="1200" dirty="0" smtClean="0"/>
                <a:t>)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4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85952"/>
            <a:ext cx="8458200" cy="891779"/>
          </a:xfrm>
        </p:spPr>
        <p:txBody>
          <a:bodyPr/>
          <a:lstStyle/>
          <a:p>
            <a:r>
              <a:rPr lang="en-US" dirty="0"/>
              <a:t>What’s </a:t>
            </a:r>
            <a:r>
              <a:rPr lang="en-US" dirty="0" smtClean="0"/>
              <a:t>CSI2?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5" y="914401"/>
            <a:ext cx="8467725" cy="3489525"/>
          </a:xfrm>
        </p:spPr>
        <p:txBody>
          <a:bodyPr/>
          <a:lstStyle/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Widely used in mobile and automotive applications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High performance with low power and low EMI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Compatible </a:t>
            </a:r>
            <a:r>
              <a:rPr lang="en-US" sz="2000" dirty="0" smtClean="0"/>
              <a:t>with </a:t>
            </a:r>
            <a:r>
              <a:rPr lang="en-US" sz="2000" i="1" dirty="0" smtClean="0"/>
              <a:t>MIPI </a:t>
            </a:r>
            <a:r>
              <a:rPr lang="en-US" sz="2000" i="1" dirty="0"/>
              <a:t>D-PHY </a:t>
            </a:r>
            <a:r>
              <a:rPr lang="en-US" sz="2000" dirty="0"/>
              <a:t>and/or </a:t>
            </a:r>
            <a:r>
              <a:rPr lang="en-US" sz="2000" i="1" dirty="0"/>
              <a:t>MIPI </a:t>
            </a:r>
            <a:r>
              <a:rPr lang="en-US" sz="2000" i="1" dirty="0" smtClean="0"/>
              <a:t>C-PHY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Unidirectional differential serial interface with </a:t>
            </a:r>
            <a:r>
              <a:rPr lang="en-US" sz="2000" dirty="0" smtClean="0"/>
              <a:t>high </a:t>
            </a:r>
            <a:r>
              <a:rPr lang="en-US" sz="2000" dirty="0"/>
              <a:t>speed </a:t>
            </a:r>
            <a:r>
              <a:rPr lang="en-US" sz="2000" dirty="0" smtClean="0"/>
              <a:t>data </a:t>
            </a:r>
            <a:r>
              <a:rPr lang="en-US" sz="2000" dirty="0"/>
              <a:t>and clock </a:t>
            </a:r>
            <a:r>
              <a:rPr lang="en-US" sz="2000" dirty="0" smtClean="0"/>
              <a:t>lanes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Packet based protocol for data transmission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smtClean="0"/>
              <a:t>Uses </a:t>
            </a:r>
            <a:r>
              <a:rPr lang="en-US" sz="2000" dirty="0" smtClean="0"/>
              <a:t>bi-directional </a:t>
            </a:r>
            <a:r>
              <a:rPr lang="en-US" sz="2000" dirty="0"/>
              <a:t>control interface compatible with I2C </a:t>
            </a:r>
            <a:r>
              <a:rPr lang="en-US" sz="2000" dirty="0" smtClean="0"/>
              <a:t>standard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Facts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FinalPowerpoint">
  <a:themeElements>
    <a:clrScheme name="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FinalPowerpoint">
  <a:themeElements>
    <a:clrScheme name="1_FinalPowerpoint 1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AAAAAA"/>
      </a:accent1>
      <a:accent2>
        <a:srgbClr val="000000"/>
      </a:accent2>
      <a:accent3>
        <a:srgbClr val="FFFFFF"/>
      </a:accent3>
      <a:accent4>
        <a:srgbClr val="000000"/>
      </a:accent4>
      <a:accent5>
        <a:srgbClr val="D2D2D2"/>
      </a:accent5>
      <a:accent6>
        <a:srgbClr val="000000"/>
      </a:accent6>
      <a:hlink>
        <a:srgbClr val="FF0000"/>
      </a:hlink>
      <a:folHlink>
        <a:srgbClr val="AAAAAA"/>
      </a:folHlink>
    </a:clrScheme>
    <a:fontScheme name="1_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47543</TotalTime>
  <Words>1225</Words>
  <Application>Microsoft Office PowerPoint</Application>
  <PresentationFormat>On-screen Show (16:9)</PresentationFormat>
  <Paragraphs>322</Paragraphs>
  <Slides>26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FinalPowerpoint</vt:lpstr>
      <vt:lpstr>2_FinalPowerpoint</vt:lpstr>
      <vt:lpstr>3_FinalPowerpoint</vt:lpstr>
      <vt:lpstr>4_FinalPowerpoint</vt:lpstr>
      <vt:lpstr>Capture on J7 through CSI2RX Controller  – Deep Dive</vt:lpstr>
      <vt:lpstr>Agenda</vt:lpstr>
      <vt:lpstr>Acronyms</vt:lpstr>
      <vt:lpstr>Capture Use-case on J7</vt:lpstr>
      <vt:lpstr>Capture Use-case(1/3): Multi-Sensor (e.g. Surround View, CMS, Radar)</vt:lpstr>
      <vt:lpstr>Capture Use-case(2/3): Single-Sensor (e.g. Front Camera, CMS, Radar)</vt:lpstr>
      <vt:lpstr>Capture Use-case(3/3): Single-Sensor OTF (e.g. Front Camera, CMS)</vt:lpstr>
      <vt:lpstr>What’s CSI2?</vt:lpstr>
      <vt:lpstr>Quick Facts</vt:lpstr>
      <vt:lpstr>CSI2 Standard</vt:lpstr>
      <vt:lpstr>CSI2RX Controller</vt:lpstr>
      <vt:lpstr>CSI2RX Controller: Features</vt:lpstr>
      <vt:lpstr>CSI2RX FVID2 Driver</vt:lpstr>
      <vt:lpstr>CSI2RX FVID2 Driver: Features</vt:lpstr>
      <vt:lpstr>CSI2RX FVID2 Driver: Overview(1/2)</vt:lpstr>
      <vt:lpstr>CSI2RX FVID2 Driver: Overview(2/2)</vt:lpstr>
      <vt:lpstr>CSI2RX FVID2 Driver: Understanding FVID2 Interface</vt:lpstr>
      <vt:lpstr>CSI2RX FVID2 Driver: Usage - Application(1/3)</vt:lpstr>
      <vt:lpstr>CSI2RX FVID2 Driver: Usage-Configurations(2/3)</vt:lpstr>
      <vt:lpstr>CSI2RX FVID2 Driver: Usage-Example(3/3)</vt:lpstr>
      <vt:lpstr>CSI2RX FVID2 Driver: Un-supported Features</vt:lpstr>
      <vt:lpstr>PowerPoint Presentation</vt:lpstr>
      <vt:lpstr>PowerPoint Presentation</vt:lpstr>
      <vt:lpstr>Backup</vt:lpstr>
      <vt:lpstr>CSI2RX Controller: Top-level Block Diagram</vt:lpstr>
      <vt:lpstr>CSI2RX Controller: J721E Integration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Greene, Matt</dc:creator>
  <cp:lastModifiedBy>Windows User</cp:lastModifiedBy>
  <cp:revision>755</cp:revision>
  <dcterms:created xsi:type="dcterms:W3CDTF">2007-12-19T20:51:45Z</dcterms:created>
  <dcterms:modified xsi:type="dcterms:W3CDTF">2019-03-13T07:31:13Z</dcterms:modified>
</cp:coreProperties>
</file>