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2"/>
  </p:notesMasterIdLst>
  <p:sldIdLst>
    <p:sldId id="256" r:id="rId2"/>
    <p:sldId id="328" r:id="rId3"/>
    <p:sldId id="314" r:id="rId4"/>
    <p:sldId id="315" r:id="rId5"/>
    <p:sldId id="287" r:id="rId6"/>
    <p:sldId id="288" r:id="rId7"/>
    <p:sldId id="327" r:id="rId8"/>
    <p:sldId id="291" r:id="rId9"/>
    <p:sldId id="316" r:id="rId10"/>
    <p:sldId id="292" r:id="rId11"/>
    <p:sldId id="293" r:id="rId12"/>
    <p:sldId id="295" r:id="rId13"/>
    <p:sldId id="296" r:id="rId14"/>
    <p:sldId id="298" r:id="rId15"/>
    <p:sldId id="299" r:id="rId16"/>
    <p:sldId id="300" r:id="rId17"/>
    <p:sldId id="318" r:id="rId18"/>
    <p:sldId id="301" r:id="rId19"/>
    <p:sldId id="302" r:id="rId20"/>
    <p:sldId id="317" r:id="rId21"/>
    <p:sldId id="303" r:id="rId22"/>
    <p:sldId id="324" r:id="rId23"/>
    <p:sldId id="283" r:id="rId24"/>
    <p:sldId id="319" r:id="rId25"/>
    <p:sldId id="308" r:id="rId26"/>
    <p:sldId id="310" r:id="rId27"/>
    <p:sldId id="321" r:id="rId28"/>
    <p:sldId id="311" r:id="rId29"/>
    <p:sldId id="309" r:id="rId30"/>
    <p:sldId id="325" r:id="rId31"/>
    <p:sldId id="304" r:id="rId32"/>
    <p:sldId id="306" r:id="rId33"/>
    <p:sldId id="326" r:id="rId34"/>
    <p:sldId id="305" r:id="rId35"/>
    <p:sldId id="312" r:id="rId36"/>
    <p:sldId id="313" r:id="rId37"/>
    <p:sldId id="322" r:id="rId38"/>
    <p:sldId id="297" r:id="rId39"/>
    <p:sldId id="323" r:id="rId40"/>
    <p:sldId id="26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265"/>
    <a:srgbClr val="1E2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2" autoAdjust="0"/>
    <p:restoredTop sz="94660"/>
  </p:normalViewPr>
  <p:slideViewPr>
    <p:cSldViewPr>
      <p:cViewPr varScale="1">
        <p:scale>
          <a:sx n="119" d="100"/>
          <a:sy n="119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92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A5504-5C47-C645-BE01-9D6668468646}" type="datetimeFigureOut">
              <a:t>2024/11/19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E99F2-0C2D-3B4E-9D2D-0AB9AEB51706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26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9EBDA6-F8C0-4652-A6F2-A62E14FAD9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6529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CF515-B291-4132-866A-5FA95E08A9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15825"/>
            <a:ext cx="9144000" cy="234791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D6810-4C5A-4321-9376-1B7F6F054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3737"/>
            <a:ext cx="9144000" cy="129187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56C3FEF-A206-B841-BD4A-59AB3B8BBF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5344" y="362611"/>
            <a:ext cx="4433896" cy="26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86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A024-1E52-4607-8F06-B3534F68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6D09D-74B6-47B9-A219-E5EDB3A9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4943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2D88-D73C-4C7B-9606-632DCDED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7418" y="6356350"/>
            <a:ext cx="237398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9D78-D7EA-458B-B17C-BCA43826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8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C20A-CAEA-45EB-9211-5ACD5B7D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CB5C-CD0D-4CE1-A546-CF591774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9D1F-73CF-4112-82A0-FE772B97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7418" y="6356350"/>
            <a:ext cx="237398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6D8B-1C3C-402E-9C53-AFFD1DE7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199-4251-488C-B933-6B18D11A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7DC1-5F7C-4C23-9035-3CE532FE0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34440"/>
            <a:ext cx="5181600" cy="4846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0FFF6-329E-472F-AEBA-5EE0E3813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34440"/>
            <a:ext cx="5181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45DED-B945-460E-8994-7DEBECFD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7418" y="6356350"/>
            <a:ext cx="237398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12A6-F6A4-4037-AA7D-65FD6507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9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B391-D86E-4B68-B6B3-37B3E649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C07B3-457B-4D7C-9B7E-00D7EB48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344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4DAAC-10C0-4834-924A-D2F0BB1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96147"/>
            <a:ext cx="5157787" cy="3993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A2CC67-7CBC-4948-A0C3-B08D4346D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44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9093-81C7-4849-B512-1FBC83C02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6147"/>
            <a:ext cx="5183188" cy="3993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F0CEA-4A0B-430C-B559-AE742A96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7418" y="6356350"/>
            <a:ext cx="237398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51A4B-3C87-419B-A0E0-DEDAC365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35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3E81-5CE2-4A11-8071-B688C7B1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F0F05-BA56-43F0-B007-541898DB5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7418" y="6356350"/>
            <a:ext cx="237398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D3CA7-8719-4850-824E-8CE9B5A4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4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511BF-A841-4B15-8AB0-8AA530312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7418" y="6356350"/>
            <a:ext cx="237398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E73CC-E55A-46F8-BB8B-B8640D5D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943A-E503-49EC-A29B-6BB68B95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FFC42-5611-42E6-896E-8C8EBE32F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F21D6-4B47-4F68-A045-DAF01177D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DA11F-9A6D-47FE-982E-F9C361DF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7418" y="6356350"/>
            <a:ext cx="237398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477EF-F854-4F05-9186-EF7D6C62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5C4E-274D-4B19-B221-C113305C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BE234-B198-4833-9FB3-8427C4608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AE8F-7805-4D51-A224-7632F9513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55F4-27BB-4D50-80C9-769A1D3C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7418" y="6356350"/>
            <a:ext cx="237398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665BA-90A2-407D-9B09-8633E00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587344E-9B61-7146-8F5D-BAB0913CC639}"/>
              </a:ext>
            </a:extLst>
          </p:cNvPr>
          <p:cNvGrpSpPr/>
          <p:nvPr userDrawn="1"/>
        </p:nvGrpSpPr>
        <p:grpSpPr>
          <a:xfrm>
            <a:off x="0" y="6218178"/>
            <a:ext cx="12191999" cy="639822"/>
            <a:chOff x="0" y="6212331"/>
            <a:chExt cx="12191999" cy="639822"/>
          </a:xfrm>
        </p:grpSpPr>
        <p:pic>
          <p:nvPicPr>
            <p:cNvPr id="9" name="Picture 8" descr="Background pattern&#10;&#10;Description automatically generated">
              <a:extLst>
                <a:ext uri="{FF2B5EF4-FFF2-40B4-BE49-F238E27FC236}">
                  <a16:creationId xmlns:a16="http://schemas.microsoft.com/office/drawing/2014/main" id="{DEACE224-0C57-6D42-A64F-95416AA6B1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6212331"/>
              <a:ext cx="12191999" cy="63982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415CF36-7CF6-E441-8CBA-DE373BDD58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170" y="6285144"/>
              <a:ext cx="919079" cy="514110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86244-A350-4A2A-B441-FA8B5423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FBC34-6DC3-450C-ADF5-E0828985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4441"/>
            <a:ext cx="10515600" cy="492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E26D-6EA8-49AD-BAF1-FCF90A9AED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7418" y="6356350"/>
            <a:ext cx="23739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ln>
                  <a:solidFill>
                    <a:schemeClr val="bg1"/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77EC-BB0F-45A5-A188-934D67113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739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ln>
                  <a:solidFill>
                    <a:schemeClr val="bg1"/>
                  </a:solidFill>
                </a:ln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D482CF-A618-43CF-9AC3-5B11A096802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41F3B975-FA87-9B46-BC2D-80B32A61487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27519" y="6255129"/>
            <a:ext cx="919080" cy="5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6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1E285B"/>
          </a:solidFill>
          <a:latin typeface="Arial" panose="020B0604020202020204" pitchFamily="34" charset="0"/>
          <a:ea typeface="ＭＳ Ｐゴシック" panose="020B060007020508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ryl-lang/very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veryl-lang.org/book/" TargetMode="External"/><Relationship Id="rId2" Type="http://schemas.openxmlformats.org/officeDocument/2006/relationships/hyperlink" Target="https://veryl-la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doc.veryl-lang.org/playground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658F-E345-4F04-B5E4-C858682A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5825"/>
            <a:ext cx="9144000" cy="2347911"/>
          </a:xfrm>
        </p:spPr>
        <p:txBody>
          <a:bodyPr anchor="ctr">
            <a:normAutofit/>
          </a:bodyPr>
          <a:lstStyle/>
          <a:p>
            <a:r>
              <a:rPr lang="en-US" sz="4400" dirty="0"/>
              <a:t>Veryl: A New HDL as an</a:t>
            </a:r>
            <a:br>
              <a:rPr lang="en-US" sz="4400" dirty="0"/>
            </a:br>
            <a:r>
              <a:rPr lang="en-US" sz="4400" dirty="0"/>
              <a:t>Alternative to SystemVerilog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8E17C-FF3E-40E4-ACF3-0AE42DE6F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63737"/>
            <a:ext cx="9144000" cy="1291872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Naoya Hatta</a:t>
            </a:r>
          </a:p>
          <a:p>
            <a:r>
              <a:rPr lang="en-US" altLang="ja-JP" sz="3200" dirty="0"/>
              <a:t>PEZY Computing K.K.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0839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8FF68-8F00-900D-D2B6-C27B93C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Overview of Existing Alternative HDLs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78719-30D9-5409-A46C-34D190D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Advantages over SystemVerilog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Extensible language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Reuse the existing ecosystem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6C817E-9495-6D4B-9D92-F8350667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528BFA-B331-DF1C-487E-D49E852E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1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11AA5-6733-E1C5-EEB6-FEF384E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Extensible Language Features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E3A22-2FCA-5FE7-5A1F-1B74384F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7051450" cy="494338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Alternative HDLs as software libraries</a:t>
            </a:r>
          </a:p>
          <a:p>
            <a:pPr lvl="1"/>
            <a:r>
              <a:rPr kumimoji="1" lang="en-US" altLang="ja-JP" dirty="0"/>
              <a:t>For example, Chisel is developed as a library in Scala</a:t>
            </a:r>
          </a:p>
          <a:p>
            <a:r>
              <a:rPr kumimoji="1" lang="en-US" altLang="ja-JP" dirty="0"/>
              <a:t>Generate standard Verilog</a:t>
            </a:r>
          </a:p>
          <a:p>
            <a:pPr lvl="1"/>
            <a:r>
              <a:rPr kumimoji="1" lang="en-US" altLang="ja-JP" dirty="0"/>
              <a:t>Ensuring compatibility with existing EDA tools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Flexible features integration</a:t>
            </a:r>
          </a:p>
          <a:p>
            <a:pPr lvl="1"/>
            <a:r>
              <a:rPr kumimoji="1" lang="en-US" altLang="ja-JP" dirty="0"/>
              <a:t>New features can be added freely without compatibility issues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CA6A5-6D05-824E-B6A3-8FCEB60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5A7690-999E-8D8A-981E-6935E93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CC6347-1FB5-ABAF-7DD9-BD6A79CDF9D8}"/>
              </a:ext>
            </a:extLst>
          </p:cNvPr>
          <p:cNvSpPr/>
          <p:nvPr/>
        </p:nvSpPr>
        <p:spPr>
          <a:xfrm>
            <a:off x="9264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855F80-169F-8B58-7946-0A5A746AA442}"/>
              </a:ext>
            </a:extLst>
          </p:cNvPr>
          <p:cNvSpPr/>
          <p:nvPr/>
        </p:nvSpPr>
        <p:spPr>
          <a:xfrm>
            <a:off x="7896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B02ECB-1C48-B0D9-783F-3B116AE1CF2D}"/>
              </a:ext>
            </a:extLst>
          </p:cNvPr>
          <p:cNvSpPr/>
          <p:nvPr/>
        </p:nvSpPr>
        <p:spPr>
          <a:xfrm>
            <a:off x="8832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E56938-DA79-9686-CB68-5D95210C3C6D}"/>
              </a:ext>
            </a:extLst>
          </p:cNvPr>
          <p:cNvSpPr/>
          <p:nvPr/>
        </p:nvSpPr>
        <p:spPr>
          <a:xfrm>
            <a:off x="9768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10CB6E-6B6F-AA9C-D90F-745E952ED29A}"/>
              </a:ext>
            </a:extLst>
          </p:cNvPr>
          <p:cNvSpPr/>
          <p:nvPr/>
        </p:nvSpPr>
        <p:spPr>
          <a:xfrm>
            <a:off x="10704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07A1FC-F1D9-2392-A95D-9BFBD73BE6D8}"/>
              </a:ext>
            </a:extLst>
          </p:cNvPr>
          <p:cNvSpPr/>
          <p:nvPr/>
        </p:nvSpPr>
        <p:spPr>
          <a:xfrm>
            <a:off x="9264000" y="5157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25F712-52AB-DA49-B68C-03400B83C83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868000" y="3357000"/>
            <a:ext cx="360000" cy="1368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2BEB139-DA2C-42A5-DEA0-B68823C4430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9336000" y="3825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179B211-7AFD-B27A-8465-857D10C85C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804000" y="3789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43E9103-26E3-DDEB-6B3B-CCB161DCC32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0272000" y="3321000"/>
            <a:ext cx="360000" cy="144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059AE35-47D5-DCFA-2957-3C966F49A38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9336000" y="4761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FAB63DB-FEEB-EE79-DD27-FEE58A0E3B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9804000" y="4725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CD514F-5EE4-6109-9B08-66DD80F74F2C}"/>
              </a:ext>
            </a:extLst>
          </p:cNvPr>
          <p:cNvSpPr/>
          <p:nvPr/>
        </p:nvSpPr>
        <p:spPr>
          <a:xfrm>
            <a:off x="9264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Compile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592002D1-75D0-B2C5-4F4D-ED4D7AE6B131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9558350" y="3111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6D0E6C8-A501-421D-C299-343D32A8D180}"/>
              </a:ext>
            </a:extLst>
          </p:cNvPr>
          <p:cNvSpPr/>
          <p:nvPr/>
        </p:nvSpPr>
        <p:spPr>
          <a:xfrm>
            <a:off x="9264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  <a:endParaRPr kumimoji="1" lang="ja-JP" altLang="en-US" sz="1400" dirty="0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29379BA-5888-1358-1A13-B51379098759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9558350" y="2175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D46F34-4B96-2CAA-AFAE-D1FB3BEB1B20}"/>
              </a:ext>
            </a:extLst>
          </p:cNvPr>
          <p:cNvSpPr/>
          <p:nvPr/>
        </p:nvSpPr>
        <p:spPr>
          <a:xfrm>
            <a:off x="10200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Lint Check</a:t>
            </a:r>
          </a:p>
          <a:p>
            <a:pPr algn="ctr"/>
            <a:r>
              <a:rPr kumimoji="1" lang="en-US" altLang="ja-JP" sz="1400" dirty="0"/>
              <a:t>Format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4F078F9-C82D-85C7-8642-4BE6485B7BF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10020000" y="1701000"/>
            <a:ext cx="360000" cy="93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CB0F1B85-D7F3-2953-B2D1-EAF9ABB09606}"/>
              </a:ext>
            </a:extLst>
          </p:cNvPr>
          <p:cNvSpPr/>
          <p:nvPr/>
        </p:nvSpPr>
        <p:spPr>
          <a:xfrm>
            <a:off x="8904000" y="761466"/>
            <a:ext cx="1224000" cy="507534"/>
          </a:xfrm>
          <a:prstGeom prst="wedgeRoundRectCallout">
            <a:avLst>
              <a:gd name="adj1" fmla="val -63223"/>
              <a:gd name="adj2" fmla="val 50315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Adding</a:t>
            </a:r>
          </a:p>
          <a:p>
            <a:pPr algn="ctr"/>
            <a:r>
              <a:rPr kumimoji="1" lang="en-US" altLang="ja-JP" sz="1400" dirty="0"/>
              <a:t>new features</a:t>
            </a:r>
            <a:endParaRPr kumimoji="1" lang="ja-JP" altLang="en-US" sz="1400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A879645-359E-D858-E9F2-79A4D6985384}"/>
              </a:ext>
            </a:extLst>
          </p:cNvPr>
          <p:cNvSpPr/>
          <p:nvPr/>
        </p:nvSpPr>
        <p:spPr>
          <a:xfrm>
            <a:off x="4224000" y="3717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F691FE-D4D6-1A37-0521-9733590FD800}"/>
              </a:ext>
            </a:extLst>
          </p:cNvPr>
          <p:cNvSpPr/>
          <p:nvPr/>
        </p:nvSpPr>
        <p:spPr>
          <a:xfrm>
            <a:off x="8040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</a:p>
          <a:p>
            <a:pPr algn="ctr"/>
            <a:r>
              <a:rPr kumimoji="1" lang="en-US" altLang="ja-JP" sz="1400" dirty="0"/>
              <a:t>Library</a:t>
            </a:r>
            <a:endParaRPr kumimoji="1" lang="ja-JP" altLang="en-US" sz="1400" dirty="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AF197871-69E5-F5D1-1924-524614576834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562000" y="1935000"/>
            <a:ext cx="648000" cy="756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A2FB079B-B26B-E373-1195-47A7D092DF8E}"/>
              </a:ext>
            </a:extLst>
          </p:cNvPr>
          <p:cNvSpPr/>
          <p:nvPr/>
        </p:nvSpPr>
        <p:spPr>
          <a:xfrm>
            <a:off x="7471200" y="3412383"/>
            <a:ext cx="1432800" cy="507534"/>
          </a:xfrm>
          <a:prstGeom prst="wedgeRoundRectCallout">
            <a:avLst>
              <a:gd name="adj1" fmla="val -4200"/>
              <a:gd name="adj2" fmla="val 88394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No compatibility</a:t>
            </a:r>
          </a:p>
          <a:p>
            <a:pPr algn="ctr"/>
            <a:r>
              <a:rPr kumimoji="1" lang="en-US" altLang="ja-JP" sz="1400" dirty="0"/>
              <a:t>issues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282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11AA5-6733-E1C5-EEB6-FEF384E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Reuse the Existing Ecosystem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E3A22-2FCA-5FE7-5A1F-1B74384F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6971400" cy="4943386"/>
          </a:xfrm>
        </p:spPr>
        <p:txBody>
          <a:bodyPr/>
          <a:lstStyle/>
          <a:p>
            <a:r>
              <a:rPr kumimoji="1" lang="en-US" altLang="ja-JP" dirty="0"/>
              <a:t>Based on programming language</a:t>
            </a:r>
          </a:p>
          <a:p>
            <a:pPr lvl="1"/>
            <a:r>
              <a:rPr kumimoji="1" lang="en-US" altLang="ja-JP" dirty="0"/>
              <a:t>Compiler and tooling ecosystem can be used as is</a:t>
            </a:r>
          </a:p>
          <a:p>
            <a:pPr lvl="1"/>
            <a:r>
              <a:rPr kumimoji="1" lang="en-US" altLang="ja-JP" dirty="0"/>
              <a:t>Sophisticated language features compared to traditional HDLs</a:t>
            </a:r>
          </a:p>
          <a:p>
            <a:pPr lvl="1"/>
            <a:r>
              <a:rPr kumimoji="1" lang="en-US" altLang="ja-JP" dirty="0"/>
              <a:t>Software libraries can be easily integrated</a:t>
            </a:r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Quick development can be achieved</a:t>
            </a:r>
          </a:p>
          <a:p>
            <a:pPr lvl="1"/>
            <a:r>
              <a:rPr kumimoji="1" lang="en-US" altLang="ja-JP" dirty="0"/>
              <a:t>Both compiler and logic design</a:t>
            </a:r>
          </a:p>
          <a:p>
            <a:pPr lvl="1"/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CA6A5-6D05-824E-B6A3-8FCEB60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5A7690-999E-8D8A-981E-6935E93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CC6347-1FB5-ABAF-7DD9-BD6A79CDF9D8}"/>
              </a:ext>
            </a:extLst>
          </p:cNvPr>
          <p:cNvSpPr/>
          <p:nvPr/>
        </p:nvSpPr>
        <p:spPr>
          <a:xfrm>
            <a:off x="9264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855F80-169F-8B58-7946-0A5A746AA442}"/>
              </a:ext>
            </a:extLst>
          </p:cNvPr>
          <p:cNvSpPr/>
          <p:nvPr/>
        </p:nvSpPr>
        <p:spPr>
          <a:xfrm>
            <a:off x="7896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B02ECB-1C48-B0D9-783F-3B116AE1CF2D}"/>
              </a:ext>
            </a:extLst>
          </p:cNvPr>
          <p:cNvSpPr/>
          <p:nvPr/>
        </p:nvSpPr>
        <p:spPr>
          <a:xfrm>
            <a:off x="8832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E56938-DA79-9686-CB68-5D95210C3C6D}"/>
              </a:ext>
            </a:extLst>
          </p:cNvPr>
          <p:cNvSpPr/>
          <p:nvPr/>
        </p:nvSpPr>
        <p:spPr>
          <a:xfrm>
            <a:off x="9768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10CB6E-6B6F-AA9C-D90F-745E952ED29A}"/>
              </a:ext>
            </a:extLst>
          </p:cNvPr>
          <p:cNvSpPr/>
          <p:nvPr/>
        </p:nvSpPr>
        <p:spPr>
          <a:xfrm>
            <a:off x="10704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07A1FC-F1D9-2392-A95D-9BFBD73BE6D8}"/>
              </a:ext>
            </a:extLst>
          </p:cNvPr>
          <p:cNvSpPr/>
          <p:nvPr/>
        </p:nvSpPr>
        <p:spPr>
          <a:xfrm>
            <a:off x="9264000" y="5157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25F712-52AB-DA49-B68C-03400B83C83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868000" y="3357000"/>
            <a:ext cx="360000" cy="1368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2BEB139-DA2C-42A5-DEA0-B68823C4430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9336000" y="3825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179B211-7AFD-B27A-8465-857D10C85C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804000" y="3789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43E9103-26E3-DDEB-6B3B-CCB161DCC32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0272000" y="3321000"/>
            <a:ext cx="360000" cy="144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059AE35-47D5-DCFA-2957-3C966F49A38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9336000" y="4761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FAB63DB-FEEB-EE79-DD27-FEE58A0E3B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9804000" y="4725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CD514F-5EE4-6109-9B08-66DD80F74F2C}"/>
              </a:ext>
            </a:extLst>
          </p:cNvPr>
          <p:cNvSpPr/>
          <p:nvPr/>
        </p:nvSpPr>
        <p:spPr>
          <a:xfrm>
            <a:off x="9264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Compile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592002D1-75D0-B2C5-4F4D-ED4D7AE6B131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9558350" y="3111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6D0E6C8-A501-421D-C299-343D32A8D180}"/>
              </a:ext>
            </a:extLst>
          </p:cNvPr>
          <p:cNvSpPr/>
          <p:nvPr/>
        </p:nvSpPr>
        <p:spPr>
          <a:xfrm>
            <a:off x="9264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  <a:endParaRPr kumimoji="1" lang="ja-JP" altLang="en-US" sz="1400" dirty="0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29379BA-5888-1358-1A13-B51379098759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9558350" y="2175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D46F34-4B96-2CAA-AFAE-D1FB3BEB1B20}"/>
              </a:ext>
            </a:extLst>
          </p:cNvPr>
          <p:cNvSpPr/>
          <p:nvPr/>
        </p:nvSpPr>
        <p:spPr>
          <a:xfrm>
            <a:off x="10200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Lint Check</a:t>
            </a:r>
          </a:p>
          <a:p>
            <a:pPr algn="ctr"/>
            <a:r>
              <a:rPr kumimoji="1" lang="en-US" altLang="ja-JP" sz="1400" dirty="0"/>
              <a:t>Format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4F078F9-C82D-85C7-8642-4BE6485B7BF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10020000" y="1701000"/>
            <a:ext cx="360000" cy="93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CB0F1B85-D7F3-2953-B2D1-EAF9ABB09606}"/>
              </a:ext>
            </a:extLst>
          </p:cNvPr>
          <p:cNvSpPr/>
          <p:nvPr/>
        </p:nvSpPr>
        <p:spPr>
          <a:xfrm>
            <a:off x="10527382" y="589110"/>
            <a:ext cx="914400" cy="507534"/>
          </a:xfrm>
          <a:prstGeom prst="wedgeRoundRectCallout">
            <a:avLst>
              <a:gd name="adj1" fmla="val -14616"/>
              <a:gd name="adj2" fmla="val 79504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Scala</a:t>
            </a:r>
          </a:p>
          <a:p>
            <a:pPr algn="ctr"/>
            <a:r>
              <a:rPr kumimoji="1" lang="en-US" altLang="ja-JP" sz="1400" dirty="0"/>
              <a:t>ecosystem</a:t>
            </a:r>
            <a:endParaRPr kumimoji="1" lang="ja-JP" altLang="en-US" sz="1400" dirty="0"/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DA879645-359E-D858-E9F2-79A4D6985384}"/>
              </a:ext>
            </a:extLst>
          </p:cNvPr>
          <p:cNvSpPr/>
          <p:nvPr/>
        </p:nvSpPr>
        <p:spPr>
          <a:xfrm>
            <a:off x="4224000" y="4005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6CD4AB2-6B5A-144F-DED0-D34D228E7507}"/>
              </a:ext>
            </a:extLst>
          </p:cNvPr>
          <p:cNvSpPr/>
          <p:nvPr/>
        </p:nvSpPr>
        <p:spPr>
          <a:xfrm>
            <a:off x="8040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</a:p>
          <a:p>
            <a:pPr algn="ctr"/>
            <a:r>
              <a:rPr kumimoji="1" lang="en-US" altLang="ja-JP" sz="1400" dirty="0"/>
              <a:t>Library</a:t>
            </a:r>
            <a:endParaRPr kumimoji="1" lang="ja-JP" altLang="en-US" sz="14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FE4956D-4350-212B-3FCB-1593499E7C7A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 rot="16200000" flipH="1">
            <a:off x="8562000" y="1935000"/>
            <a:ext cx="648000" cy="756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927AE3F-85D7-9E80-78CC-46C7D1622527}"/>
              </a:ext>
            </a:extLst>
          </p:cNvPr>
          <p:cNvSpPr/>
          <p:nvPr/>
        </p:nvSpPr>
        <p:spPr>
          <a:xfrm>
            <a:off x="10488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Scala</a:t>
            </a:r>
          </a:p>
          <a:p>
            <a:pPr algn="ctr"/>
            <a:r>
              <a:rPr kumimoji="1" lang="en-US" altLang="ja-JP" sz="1400" dirty="0"/>
              <a:t>Library</a:t>
            </a:r>
            <a:endParaRPr kumimoji="1" lang="ja-JP" altLang="en-US" sz="1400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8D2EA66-9368-8933-EEC9-0439B9615DB0}"/>
              </a:ext>
            </a:extLst>
          </p:cNvPr>
          <p:cNvCxnSpPr>
            <a:cxnSpLocks/>
            <a:stCxn id="24" idx="3"/>
            <a:endCxn id="20" idx="1"/>
          </p:cNvCxnSpPr>
          <p:nvPr/>
        </p:nvCxnSpPr>
        <p:spPr>
          <a:xfrm>
            <a:off x="10200000" y="1701000"/>
            <a:ext cx="288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L 字 30">
            <a:extLst>
              <a:ext uri="{FF2B5EF4-FFF2-40B4-BE49-F238E27FC236}">
                <a16:creationId xmlns:a16="http://schemas.microsoft.com/office/drawing/2014/main" id="{F5BF19BB-B428-B9D0-E1E7-6EB2F3E7C9E9}"/>
              </a:ext>
            </a:extLst>
          </p:cNvPr>
          <p:cNvSpPr/>
          <p:nvPr/>
        </p:nvSpPr>
        <p:spPr>
          <a:xfrm flipH="1">
            <a:off x="9048000" y="1310878"/>
            <a:ext cx="2592000" cy="1830122"/>
          </a:xfrm>
          <a:prstGeom prst="corner">
            <a:avLst>
              <a:gd name="adj1" fmla="val 50000"/>
              <a:gd name="adj2" fmla="val 7163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18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B8FF68-8F00-900D-D2B6-C27B93C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Overview of Existing Alternative HDLs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78719-30D9-5409-A46C-34D190D7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Advantages over SystemVerilog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Extensible language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Reuse the existing ecosystem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There are some good points</a:t>
            </a:r>
          </a:p>
          <a:p>
            <a:r>
              <a:rPr kumimoji="1" lang="en-US" altLang="ja-JP" dirty="0"/>
              <a:t>Can alternative HDLs be used instead of SystemVerilog?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6C817E-9495-6D4B-9D92-F83506678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528BFA-B331-DF1C-487E-D49E852E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132FDCD-4EF0-B99A-BE25-CDCE6F1007C6}"/>
              </a:ext>
            </a:extLst>
          </p:cNvPr>
          <p:cNvSpPr/>
          <p:nvPr/>
        </p:nvSpPr>
        <p:spPr>
          <a:xfrm>
            <a:off x="4224000" y="3069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84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B2D35-D473-8E60-6146-8CA8E582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Challenges in Using Alternative HDLs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887558-CE8A-AE62-F9D4-0A574CE6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Syntax is not optimal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Semantics differences from Verilog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Interoperability with SystemVerilog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643419-59B9-1E7A-7166-6EF5FEAA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235BE8-BD5C-B212-2079-AE529A71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4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11AA5-6733-E1C5-EEB6-FEF384E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Syntax is not optimal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E3A22-2FCA-5FE7-5A1F-1B74384F3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Take over the base language syntax</a:t>
            </a:r>
          </a:p>
          <a:p>
            <a:pPr lvl="1"/>
            <a:r>
              <a:rPr kumimoji="1" lang="en-US" altLang="ja-JP" dirty="0"/>
              <a:t>Extensibility is limited</a:t>
            </a:r>
          </a:p>
          <a:p>
            <a:pPr lvl="1"/>
            <a:r>
              <a:rPr kumimoji="1" lang="en-US" altLang="ja-JP" dirty="0"/>
              <a:t>HDL-specific syntax can’t be introduced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CA6A5-6D05-824E-B6A3-8FCEB60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5A7690-999E-8D8A-981E-6935E93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CC6347-1FB5-ABAF-7DD9-BD6A79CDF9D8}"/>
              </a:ext>
            </a:extLst>
          </p:cNvPr>
          <p:cNvSpPr/>
          <p:nvPr/>
        </p:nvSpPr>
        <p:spPr>
          <a:xfrm>
            <a:off x="9264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855F80-169F-8B58-7946-0A5A746AA442}"/>
              </a:ext>
            </a:extLst>
          </p:cNvPr>
          <p:cNvSpPr/>
          <p:nvPr/>
        </p:nvSpPr>
        <p:spPr>
          <a:xfrm>
            <a:off x="7896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B02ECB-1C48-B0D9-783F-3B116AE1CF2D}"/>
              </a:ext>
            </a:extLst>
          </p:cNvPr>
          <p:cNvSpPr/>
          <p:nvPr/>
        </p:nvSpPr>
        <p:spPr>
          <a:xfrm>
            <a:off x="8832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E56938-DA79-9686-CB68-5D95210C3C6D}"/>
              </a:ext>
            </a:extLst>
          </p:cNvPr>
          <p:cNvSpPr/>
          <p:nvPr/>
        </p:nvSpPr>
        <p:spPr>
          <a:xfrm>
            <a:off x="9768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10CB6E-6B6F-AA9C-D90F-745E952ED29A}"/>
              </a:ext>
            </a:extLst>
          </p:cNvPr>
          <p:cNvSpPr/>
          <p:nvPr/>
        </p:nvSpPr>
        <p:spPr>
          <a:xfrm>
            <a:off x="10704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07A1FC-F1D9-2392-A95D-9BFBD73BE6D8}"/>
              </a:ext>
            </a:extLst>
          </p:cNvPr>
          <p:cNvSpPr/>
          <p:nvPr/>
        </p:nvSpPr>
        <p:spPr>
          <a:xfrm>
            <a:off x="9264000" y="5157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25F712-52AB-DA49-B68C-03400B83C83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868000" y="3357000"/>
            <a:ext cx="360000" cy="1368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2BEB139-DA2C-42A5-DEA0-B68823C4430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9336000" y="3825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179B211-7AFD-B27A-8465-857D10C85C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804000" y="3789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43E9103-26E3-DDEB-6B3B-CCB161DCC32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0272000" y="3321000"/>
            <a:ext cx="360000" cy="144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059AE35-47D5-DCFA-2957-3C966F49A38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9336000" y="4761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FAB63DB-FEEB-EE79-DD27-FEE58A0E3B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9804000" y="4725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CD514F-5EE4-6109-9B08-66DD80F74F2C}"/>
              </a:ext>
            </a:extLst>
          </p:cNvPr>
          <p:cNvSpPr/>
          <p:nvPr/>
        </p:nvSpPr>
        <p:spPr>
          <a:xfrm>
            <a:off x="9264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Compile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592002D1-75D0-B2C5-4F4D-ED4D7AE6B131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9558350" y="3111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6D0E6C8-A501-421D-C299-343D32A8D180}"/>
              </a:ext>
            </a:extLst>
          </p:cNvPr>
          <p:cNvSpPr/>
          <p:nvPr/>
        </p:nvSpPr>
        <p:spPr>
          <a:xfrm>
            <a:off x="9264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  <a:endParaRPr kumimoji="1" lang="ja-JP" altLang="en-US" sz="1400" dirty="0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29379BA-5888-1358-1A13-B51379098759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9558350" y="2175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D46F34-4B96-2CAA-AFAE-D1FB3BEB1B20}"/>
              </a:ext>
            </a:extLst>
          </p:cNvPr>
          <p:cNvSpPr/>
          <p:nvPr/>
        </p:nvSpPr>
        <p:spPr>
          <a:xfrm>
            <a:off x="10200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Lint Check</a:t>
            </a:r>
          </a:p>
          <a:p>
            <a:pPr algn="ctr"/>
            <a:r>
              <a:rPr kumimoji="1" lang="en-US" altLang="ja-JP" sz="1400" dirty="0"/>
              <a:t>Format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4F078F9-C82D-85C7-8642-4BE6485B7BF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10020000" y="1701000"/>
            <a:ext cx="360000" cy="93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CB0F1B85-D7F3-2953-B2D1-EAF9ABB09606}"/>
              </a:ext>
            </a:extLst>
          </p:cNvPr>
          <p:cNvSpPr/>
          <p:nvPr/>
        </p:nvSpPr>
        <p:spPr>
          <a:xfrm>
            <a:off x="10451999" y="1569483"/>
            <a:ext cx="1115993" cy="507534"/>
          </a:xfrm>
          <a:prstGeom prst="wedgeRoundRectCallout">
            <a:avLst>
              <a:gd name="adj1" fmla="val -61955"/>
              <a:gd name="adj2" fmla="val -29840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Scala</a:t>
            </a:r>
          </a:p>
          <a:p>
            <a:pPr algn="ctr"/>
            <a:r>
              <a:rPr kumimoji="1" lang="en-US" altLang="ja-JP" sz="1400" dirty="0"/>
              <a:t>source code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A896F7A-19F2-B0FC-8242-444B2207FE75}"/>
              </a:ext>
            </a:extLst>
          </p:cNvPr>
          <p:cNvSpPr/>
          <p:nvPr/>
        </p:nvSpPr>
        <p:spPr>
          <a:xfrm>
            <a:off x="8040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</a:p>
          <a:p>
            <a:pPr algn="ctr"/>
            <a:r>
              <a:rPr kumimoji="1" lang="en-US" altLang="ja-JP" sz="1400" dirty="0"/>
              <a:t>Library</a:t>
            </a:r>
            <a:endParaRPr kumimoji="1" lang="ja-JP" altLang="en-US" sz="14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47B2E40-F27B-48C5-B35A-AD8C57D164AF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 rot="16200000" flipH="1">
            <a:off x="8562000" y="1935000"/>
            <a:ext cx="648000" cy="756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テキスト ボックス 2">
            <a:extLst>
              <a:ext uri="{FF2B5EF4-FFF2-40B4-BE49-F238E27FC236}">
                <a16:creationId xmlns:a16="http://schemas.microsoft.com/office/drawing/2014/main" id="{E04CE239-9970-E237-DD45-E23D07C0E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000" y="2853000"/>
            <a:ext cx="4464000" cy="259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none" lIns="91440" tIns="45720" rIns="91440" bIns="45720" anchor="ctr" anchorCtr="0">
            <a:noAutofit/>
          </a:bodyPr>
          <a:lstStyle/>
          <a:p>
            <a:pPr algn="l"/>
            <a:r>
              <a:rPr lang="en-US" altLang="ja-JP" sz="1200" b="1" dirty="0">
                <a:solidFill>
                  <a:schemeClr val="accent6"/>
                </a:solidFill>
                <a:latin typeface="BIZ UDゴシック" panose="020B0400000000000000" pitchFamily="49" charset="-128"/>
                <a:ea typeface="ＭＳ 明朝" panose="02020609040205080304" pitchFamily="17" charset="-128"/>
              </a:rPr>
              <a:t>import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chisel3._</a:t>
            </a:r>
          </a:p>
          <a:p>
            <a:pPr algn="l"/>
            <a:endParaRPr lang="en-US" sz="1200" b="1" dirty="0">
              <a:solidFill>
                <a:schemeClr val="accent2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class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Mux2IO </a:t>
            </a:r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extends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Bundle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</a:p>
          <a:p>
            <a:pPr algn="l"/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val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sel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UInt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.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))</a:t>
            </a:r>
          </a:p>
          <a:p>
            <a:pPr algn="l"/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val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in0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UInt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.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))</a:t>
            </a:r>
          </a:p>
          <a:p>
            <a:pPr algn="l"/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val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in1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UInt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.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))</a:t>
            </a:r>
          </a:p>
          <a:p>
            <a:pPr algn="l"/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val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out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Output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UInt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.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))</a:t>
            </a:r>
            <a:endParaRPr lang="en-US" sz="1200" b="1" dirty="0">
              <a:solidFill>
                <a:schemeClr val="accent1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</a:p>
          <a:p>
            <a:pPr algn="l"/>
            <a:endParaRPr lang="en-US" altLang="ja-JP" sz="1200" b="1" dirty="0">
              <a:solidFill>
                <a:schemeClr val="accent1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class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Mux2 </a:t>
            </a:r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extends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</a:p>
          <a:p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val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io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IO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new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Mux2IO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</a:p>
          <a:p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io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.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:= (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io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.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sel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&amp;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io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.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in1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 | (~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io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.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sel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&amp;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io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.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in0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</a:p>
          <a:p>
            <a:pPr algn="l"/>
            <a:r>
              <a:rPr lang="en-US" altLang="ja-JP" sz="1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C4D9D2-BBEC-F969-8EFD-EB44D8558B64}"/>
              </a:ext>
            </a:extLst>
          </p:cNvPr>
          <p:cNvSpPr txBox="1"/>
          <p:nvPr/>
        </p:nvSpPr>
        <p:spPr>
          <a:xfrm>
            <a:off x="4872000" y="2853000"/>
            <a:ext cx="72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Chisel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吹き出し: 線 26">
            <a:extLst>
              <a:ext uri="{FF2B5EF4-FFF2-40B4-BE49-F238E27FC236}">
                <a16:creationId xmlns:a16="http://schemas.microsoft.com/office/drawing/2014/main" id="{15DEAFA2-2A8E-F982-5287-D233D46215E3}"/>
              </a:ext>
            </a:extLst>
          </p:cNvPr>
          <p:cNvSpPr/>
          <p:nvPr/>
        </p:nvSpPr>
        <p:spPr>
          <a:xfrm>
            <a:off x="5459590" y="3405707"/>
            <a:ext cx="1986410" cy="528333"/>
          </a:xfrm>
          <a:prstGeom prst="borderCallout1">
            <a:avLst>
              <a:gd name="adj1" fmla="val 18750"/>
              <a:gd name="adj2" fmla="val -8333"/>
              <a:gd name="adj3" fmla="val 37678"/>
              <a:gd name="adj4" fmla="val -10437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Bit width notation</a:t>
            </a:r>
            <a:endParaRPr kumimoji="1" lang="ja-JP" altLang="en-US" dirty="0"/>
          </a:p>
        </p:txBody>
      </p:sp>
      <p:sp>
        <p:nvSpPr>
          <p:cNvPr id="30" name="吹き出し: 線 29">
            <a:extLst>
              <a:ext uri="{FF2B5EF4-FFF2-40B4-BE49-F238E27FC236}">
                <a16:creationId xmlns:a16="http://schemas.microsoft.com/office/drawing/2014/main" id="{D864CF95-FC40-6C30-AC8D-821420D4EA0F}"/>
              </a:ext>
            </a:extLst>
          </p:cNvPr>
          <p:cNvSpPr/>
          <p:nvPr/>
        </p:nvSpPr>
        <p:spPr>
          <a:xfrm>
            <a:off x="5459835" y="4242472"/>
            <a:ext cx="2149966" cy="589951"/>
          </a:xfrm>
          <a:prstGeom prst="borderCallout1">
            <a:avLst>
              <a:gd name="adj1" fmla="val 18750"/>
              <a:gd name="adj2" fmla="val -8333"/>
              <a:gd name="adj3" fmla="val -10433"/>
              <a:gd name="adj4" fmla="val -8346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Nested function calls are required</a:t>
            </a:r>
            <a:endParaRPr kumimoji="1" lang="ja-JP" altLang="en-US" dirty="0"/>
          </a:p>
        </p:txBody>
      </p:sp>
      <p:sp>
        <p:nvSpPr>
          <p:cNvPr id="31" name="吹き出し: 線 30">
            <a:extLst>
              <a:ext uri="{FF2B5EF4-FFF2-40B4-BE49-F238E27FC236}">
                <a16:creationId xmlns:a16="http://schemas.microsoft.com/office/drawing/2014/main" id="{725882CD-E70E-FC83-A8E6-41FC7E869D3F}"/>
              </a:ext>
            </a:extLst>
          </p:cNvPr>
          <p:cNvSpPr/>
          <p:nvPr/>
        </p:nvSpPr>
        <p:spPr>
          <a:xfrm>
            <a:off x="2914253" y="5369784"/>
            <a:ext cx="2364165" cy="589951"/>
          </a:xfrm>
          <a:prstGeom prst="borderCallout1">
            <a:avLst>
              <a:gd name="adj1" fmla="val 18750"/>
              <a:gd name="adj2" fmla="val -8333"/>
              <a:gd name="adj3" fmla="val -71786"/>
              <a:gd name="adj4" fmla="val -3829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IO is a general variable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38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11AA5-6733-E1C5-EEB6-FEF384E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Semantics differences from Verilog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E3A22-2FCA-5FE7-5A1F-1B74384F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3577"/>
            <a:ext cx="7165799" cy="4943386"/>
          </a:xfrm>
        </p:spPr>
        <p:txBody>
          <a:bodyPr/>
          <a:lstStyle/>
          <a:p>
            <a:r>
              <a:rPr kumimoji="1" lang="en-US" altLang="ja-JP" dirty="0"/>
              <a:t>Small code generates voluminous Verilog</a:t>
            </a:r>
          </a:p>
          <a:p>
            <a:pPr lvl="1"/>
            <a:r>
              <a:rPr kumimoji="1" lang="en-US" altLang="ja-JP" dirty="0"/>
              <a:t>Low readability of generated Verilog</a:t>
            </a:r>
          </a:p>
          <a:p>
            <a:pPr lvl="1"/>
            <a:r>
              <a:rPr kumimoji="1" lang="en-US" altLang="ja-JP" dirty="0"/>
              <a:t>Debug with generated flat signals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Debug in Verilog side is difficult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CA6A5-6D05-824E-B6A3-8FCEB60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5A7690-999E-8D8A-981E-6935E93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CC6347-1FB5-ABAF-7DD9-BD6A79CDF9D8}"/>
              </a:ext>
            </a:extLst>
          </p:cNvPr>
          <p:cNvSpPr/>
          <p:nvPr/>
        </p:nvSpPr>
        <p:spPr>
          <a:xfrm>
            <a:off x="9264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855F80-169F-8B58-7946-0A5A746AA442}"/>
              </a:ext>
            </a:extLst>
          </p:cNvPr>
          <p:cNvSpPr/>
          <p:nvPr/>
        </p:nvSpPr>
        <p:spPr>
          <a:xfrm>
            <a:off x="7896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B02ECB-1C48-B0D9-783F-3B116AE1CF2D}"/>
              </a:ext>
            </a:extLst>
          </p:cNvPr>
          <p:cNvSpPr/>
          <p:nvPr/>
        </p:nvSpPr>
        <p:spPr>
          <a:xfrm>
            <a:off x="8832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E56938-DA79-9686-CB68-5D95210C3C6D}"/>
              </a:ext>
            </a:extLst>
          </p:cNvPr>
          <p:cNvSpPr/>
          <p:nvPr/>
        </p:nvSpPr>
        <p:spPr>
          <a:xfrm>
            <a:off x="9768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10CB6E-6B6F-AA9C-D90F-745E952ED29A}"/>
              </a:ext>
            </a:extLst>
          </p:cNvPr>
          <p:cNvSpPr/>
          <p:nvPr/>
        </p:nvSpPr>
        <p:spPr>
          <a:xfrm>
            <a:off x="10704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07A1FC-F1D9-2392-A95D-9BFBD73BE6D8}"/>
              </a:ext>
            </a:extLst>
          </p:cNvPr>
          <p:cNvSpPr/>
          <p:nvPr/>
        </p:nvSpPr>
        <p:spPr>
          <a:xfrm>
            <a:off x="9264000" y="5157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25F712-52AB-DA49-B68C-03400B83C83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868000" y="3357000"/>
            <a:ext cx="360000" cy="1368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2BEB139-DA2C-42A5-DEA0-B68823C4430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9336000" y="3825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179B211-7AFD-B27A-8465-857D10C85C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804000" y="3789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43E9103-26E3-DDEB-6B3B-CCB161DCC32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0272000" y="3321000"/>
            <a:ext cx="360000" cy="144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059AE35-47D5-DCFA-2957-3C966F49A38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9336000" y="4761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FAB63DB-FEEB-EE79-DD27-FEE58A0E3B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9804000" y="4725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CD514F-5EE4-6109-9B08-66DD80F74F2C}"/>
              </a:ext>
            </a:extLst>
          </p:cNvPr>
          <p:cNvSpPr/>
          <p:nvPr/>
        </p:nvSpPr>
        <p:spPr>
          <a:xfrm>
            <a:off x="9264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Compile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592002D1-75D0-B2C5-4F4D-ED4D7AE6B131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9558350" y="3111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6D0E6C8-A501-421D-C299-343D32A8D180}"/>
              </a:ext>
            </a:extLst>
          </p:cNvPr>
          <p:cNvSpPr/>
          <p:nvPr/>
        </p:nvSpPr>
        <p:spPr>
          <a:xfrm>
            <a:off x="9264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  <a:endParaRPr kumimoji="1" lang="ja-JP" altLang="en-US" sz="1400" dirty="0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29379BA-5888-1358-1A13-B51379098759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9558350" y="2175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D46F34-4B96-2CAA-AFAE-D1FB3BEB1B20}"/>
              </a:ext>
            </a:extLst>
          </p:cNvPr>
          <p:cNvSpPr/>
          <p:nvPr/>
        </p:nvSpPr>
        <p:spPr>
          <a:xfrm>
            <a:off x="10200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Lint Check</a:t>
            </a:r>
          </a:p>
          <a:p>
            <a:pPr algn="ctr"/>
            <a:r>
              <a:rPr kumimoji="1" lang="en-US" altLang="ja-JP" sz="1400" dirty="0"/>
              <a:t>Format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4F078F9-C82D-85C7-8642-4BE6485B7BF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10020000" y="1701000"/>
            <a:ext cx="360000" cy="93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A45F6600-9E1D-C746-79C9-8373BD24FEA5}"/>
              </a:ext>
            </a:extLst>
          </p:cNvPr>
          <p:cNvSpPr/>
          <p:nvPr/>
        </p:nvSpPr>
        <p:spPr>
          <a:xfrm>
            <a:off x="10416000" y="1295550"/>
            <a:ext cx="1368000" cy="576000"/>
          </a:xfrm>
          <a:prstGeom prst="wedgeRoundRectCallout">
            <a:avLst>
              <a:gd name="adj1" fmla="val -60800"/>
              <a:gd name="adj2" fmla="val -12096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Sophisticated</a:t>
            </a:r>
          </a:p>
          <a:p>
            <a:pPr algn="ctr"/>
            <a:r>
              <a:rPr kumimoji="1" lang="en-US" altLang="ja-JP" sz="1400" dirty="0"/>
              <a:t>data structure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437DF7A3-8617-128F-C26D-58D87FE10C5B}"/>
              </a:ext>
            </a:extLst>
          </p:cNvPr>
          <p:cNvSpPr/>
          <p:nvPr/>
        </p:nvSpPr>
        <p:spPr>
          <a:xfrm>
            <a:off x="10416000" y="3177000"/>
            <a:ext cx="1368000" cy="576000"/>
          </a:xfrm>
          <a:prstGeom prst="wedgeRoundRectCallout">
            <a:avLst>
              <a:gd name="adj1" fmla="val -60105"/>
              <a:gd name="adj2" fmla="val 9402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Voluminous</a:t>
            </a:r>
          </a:p>
          <a:p>
            <a:pPr algn="ctr"/>
            <a:r>
              <a:rPr kumimoji="1" lang="en-US" altLang="ja-JP" sz="1400" dirty="0"/>
              <a:t>code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59B14D5-C2CD-07BD-087E-0F580141AC9E}"/>
              </a:ext>
            </a:extLst>
          </p:cNvPr>
          <p:cNvSpPr/>
          <p:nvPr/>
        </p:nvSpPr>
        <p:spPr>
          <a:xfrm>
            <a:off x="8040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</a:p>
          <a:p>
            <a:pPr algn="ctr"/>
            <a:r>
              <a:rPr kumimoji="1" lang="en-US" altLang="ja-JP" sz="1400" dirty="0"/>
              <a:t>Library</a:t>
            </a:r>
            <a:endParaRPr kumimoji="1" lang="ja-JP" altLang="en-US" sz="1400" dirty="0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CAE0FDB-07A5-474A-1073-3D52FCDE797C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562000" y="1935000"/>
            <a:ext cx="648000" cy="756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9E933890-4FFF-DB27-7E02-4B9153E44D6C}"/>
              </a:ext>
            </a:extLst>
          </p:cNvPr>
          <p:cNvSpPr/>
          <p:nvPr/>
        </p:nvSpPr>
        <p:spPr>
          <a:xfrm>
            <a:off x="7032000" y="4992262"/>
            <a:ext cx="1368000" cy="576000"/>
          </a:xfrm>
          <a:prstGeom prst="wedgeRoundRectCallout">
            <a:avLst>
              <a:gd name="adj1" fmla="val 31107"/>
              <a:gd name="adj2" fmla="val -71627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Debug with</a:t>
            </a:r>
          </a:p>
          <a:p>
            <a:pPr algn="ctr"/>
            <a:r>
              <a:rPr kumimoji="1" lang="en-US" altLang="ja-JP" sz="1400" dirty="0"/>
              <a:t>flat signals</a:t>
            </a: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8A9948A-6A55-B344-4B94-F19B26FAB0EC}"/>
              </a:ext>
            </a:extLst>
          </p:cNvPr>
          <p:cNvSpPr/>
          <p:nvPr/>
        </p:nvSpPr>
        <p:spPr>
          <a:xfrm>
            <a:off x="4224000" y="3069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69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11AA5-6733-E1C5-EEB6-FEF384E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Semantics differences from Verilog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E3A22-2FCA-5FE7-5A1F-1B74384F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3577"/>
            <a:ext cx="7165799" cy="4943386"/>
          </a:xfrm>
        </p:spPr>
        <p:txBody>
          <a:bodyPr/>
          <a:lstStyle/>
          <a:p>
            <a:r>
              <a:rPr kumimoji="1" lang="en-US" altLang="ja-JP" dirty="0"/>
              <a:t>Small changes in code cause large-scale changes in Verilog</a:t>
            </a:r>
          </a:p>
          <a:p>
            <a:pPr lvl="1"/>
            <a:r>
              <a:rPr kumimoji="1" lang="en-US" altLang="ja-JP" dirty="0"/>
              <a:t>Predicting induced changes is difficult</a:t>
            </a:r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Changing generated Verilog</a:t>
            </a:r>
            <a:r>
              <a:rPr kumimoji="1" lang="ja-JP" altLang="en-US" dirty="0"/>
              <a:t> </a:t>
            </a:r>
            <a:r>
              <a:rPr kumimoji="1" lang="en-US" altLang="ja-JP" dirty="0"/>
              <a:t>in</a:t>
            </a:r>
            <a:r>
              <a:rPr kumimoji="1" lang="ja-JP" altLang="en-US" dirty="0"/>
              <a:t> </a:t>
            </a:r>
            <a:r>
              <a:rPr kumimoji="1" lang="en-US" altLang="ja-JP" dirty="0"/>
              <a:t>detail is difficult</a:t>
            </a:r>
          </a:p>
          <a:p>
            <a:pPr lvl="1"/>
            <a:r>
              <a:rPr kumimoji="1" lang="en-US" altLang="ja-JP" dirty="0"/>
              <a:t>Timing improvement</a:t>
            </a:r>
          </a:p>
          <a:p>
            <a:pPr lvl="1"/>
            <a:r>
              <a:rPr kumimoji="1" lang="en-US" altLang="ja-JP" dirty="0"/>
              <a:t>pre/post-mask ECO flow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CA6A5-6D05-824E-B6A3-8FCEB60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5A7690-999E-8D8A-981E-6935E93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CC6347-1FB5-ABAF-7DD9-BD6A79CDF9D8}"/>
              </a:ext>
            </a:extLst>
          </p:cNvPr>
          <p:cNvSpPr/>
          <p:nvPr/>
        </p:nvSpPr>
        <p:spPr>
          <a:xfrm>
            <a:off x="9264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855F80-169F-8B58-7946-0A5A746AA442}"/>
              </a:ext>
            </a:extLst>
          </p:cNvPr>
          <p:cNvSpPr/>
          <p:nvPr/>
        </p:nvSpPr>
        <p:spPr>
          <a:xfrm>
            <a:off x="7896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B02ECB-1C48-B0D9-783F-3B116AE1CF2D}"/>
              </a:ext>
            </a:extLst>
          </p:cNvPr>
          <p:cNvSpPr/>
          <p:nvPr/>
        </p:nvSpPr>
        <p:spPr>
          <a:xfrm>
            <a:off x="8832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E56938-DA79-9686-CB68-5D95210C3C6D}"/>
              </a:ext>
            </a:extLst>
          </p:cNvPr>
          <p:cNvSpPr/>
          <p:nvPr/>
        </p:nvSpPr>
        <p:spPr>
          <a:xfrm>
            <a:off x="9768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10CB6E-6B6F-AA9C-D90F-745E952ED29A}"/>
              </a:ext>
            </a:extLst>
          </p:cNvPr>
          <p:cNvSpPr/>
          <p:nvPr/>
        </p:nvSpPr>
        <p:spPr>
          <a:xfrm>
            <a:off x="10704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07A1FC-F1D9-2392-A95D-9BFBD73BE6D8}"/>
              </a:ext>
            </a:extLst>
          </p:cNvPr>
          <p:cNvSpPr/>
          <p:nvPr/>
        </p:nvSpPr>
        <p:spPr>
          <a:xfrm>
            <a:off x="9264000" y="5157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25F712-52AB-DA49-B68C-03400B83C83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868000" y="3357000"/>
            <a:ext cx="360000" cy="1368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2BEB139-DA2C-42A5-DEA0-B68823C4430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9336000" y="3825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179B211-7AFD-B27A-8465-857D10C85C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804000" y="3789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43E9103-26E3-DDEB-6B3B-CCB161DCC32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0272000" y="3321000"/>
            <a:ext cx="360000" cy="144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059AE35-47D5-DCFA-2957-3C966F49A38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9336000" y="4761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FAB63DB-FEEB-EE79-DD27-FEE58A0E3B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9804000" y="4725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CD514F-5EE4-6109-9B08-66DD80F74F2C}"/>
              </a:ext>
            </a:extLst>
          </p:cNvPr>
          <p:cNvSpPr/>
          <p:nvPr/>
        </p:nvSpPr>
        <p:spPr>
          <a:xfrm>
            <a:off x="9264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Compile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592002D1-75D0-B2C5-4F4D-ED4D7AE6B131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9558350" y="3111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6D0E6C8-A501-421D-C299-343D32A8D180}"/>
              </a:ext>
            </a:extLst>
          </p:cNvPr>
          <p:cNvSpPr/>
          <p:nvPr/>
        </p:nvSpPr>
        <p:spPr>
          <a:xfrm>
            <a:off x="9264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  <a:endParaRPr kumimoji="1" lang="ja-JP" altLang="en-US" sz="1400" dirty="0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29379BA-5888-1358-1A13-B51379098759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9558350" y="2175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D46F34-4B96-2CAA-AFAE-D1FB3BEB1B20}"/>
              </a:ext>
            </a:extLst>
          </p:cNvPr>
          <p:cNvSpPr/>
          <p:nvPr/>
        </p:nvSpPr>
        <p:spPr>
          <a:xfrm>
            <a:off x="10200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Lint Check</a:t>
            </a:r>
          </a:p>
          <a:p>
            <a:pPr algn="ctr"/>
            <a:r>
              <a:rPr kumimoji="1" lang="en-US" altLang="ja-JP" sz="1400" dirty="0"/>
              <a:t>Format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4F078F9-C82D-85C7-8642-4BE6485B7BF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10020000" y="1701000"/>
            <a:ext cx="360000" cy="93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A45F6600-9E1D-C746-79C9-8373BD24FEA5}"/>
              </a:ext>
            </a:extLst>
          </p:cNvPr>
          <p:cNvSpPr/>
          <p:nvPr/>
        </p:nvSpPr>
        <p:spPr>
          <a:xfrm>
            <a:off x="10416000" y="1295550"/>
            <a:ext cx="1368000" cy="576000"/>
          </a:xfrm>
          <a:prstGeom prst="wedgeRoundRectCallout">
            <a:avLst>
              <a:gd name="adj1" fmla="val -60800"/>
              <a:gd name="adj2" fmla="val -12096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How should</a:t>
            </a:r>
          </a:p>
          <a:p>
            <a:pPr algn="ctr"/>
            <a:r>
              <a:rPr kumimoji="1" lang="en-US" altLang="ja-JP" sz="1400" dirty="0"/>
              <a:t>be changed?</a:t>
            </a: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437DF7A3-8617-128F-C26D-58D87FE10C5B}"/>
              </a:ext>
            </a:extLst>
          </p:cNvPr>
          <p:cNvSpPr/>
          <p:nvPr/>
        </p:nvSpPr>
        <p:spPr>
          <a:xfrm>
            <a:off x="10488000" y="3206650"/>
            <a:ext cx="1224000" cy="576000"/>
          </a:xfrm>
          <a:prstGeom prst="wedgeRoundRectCallout">
            <a:avLst>
              <a:gd name="adj1" fmla="val -60105"/>
              <a:gd name="adj2" fmla="val 9402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 change</a:t>
            </a:r>
          </a:p>
          <a:p>
            <a:pPr algn="ctr"/>
            <a:r>
              <a:rPr kumimoji="1" lang="en-US" altLang="ja-JP" sz="1400" dirty="0"/>
              <a:t>is required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59B14D5-C2CD-07BD-087E-0F580141AC9E}"/>
              </a:ext>
            </a:extLst>
          </p:cNvPr>
          <p:cNvSpPr/>
          <p:nvPr/>
        </p:nvSpPr>
        <p:spPr>
          <a:xfrm>
            <a:off x="8040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</a:p>
          <a:p>
            <a:pPr algn="ctr"/>
            <a:r>
              <a:rPr kumimoji="1" lang="en-US" altLang="ja-JP" sz="1400" dirty="0"/>
              <a:t>Library</a:t>
            </a:r>
            <a:endParaRPr kumimoji="1" lang="ja-JP" altLang="en-US" sz="1400" dirty="0"/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CAE0FDB-07A5-474A-1073-3D52FCDE797C}"/>
              </a:ext>
            </a:extLst>
          </p:cNvPr>
          <p:cNvCxnSpPr>
            <a:cxnSpLocks/>
            <a:stCxn id="20" idx="2"/>
            <a:endCxn id="18" idx="1"/>
          </p:cNvCxnSpPr>
          <p:nvPr/>
        </p:nvCxnSpPr>
        <p:spPr>
          <a:xfrm rot="16200000" flipH="1">
            <a:off x="8562000" y="1935000"/>
            <a:ext cx="648000" cy="756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9E933890-4FFF-DB27-7E02-4B9153E44D6C}"/>
              </a:ext>
            </a:extLst>
          </p:cNvPr>
          <p:cNvSpPr/>
          <p:nvPr/>
        </p:nvSpPr>
        <p:spPr>
          <a:xfrm>
            <a:off x="8039999" y="5402657"/>
            <a:ext cx="1061999" cy="576000"/>
          </a:xfrm>
          <a:prstGeom prst="wedgeRoundRectCallout">
            <a:avLst>
              <a:gd name="adj1" fmla="val 55476"/>
              <a:gd name="adj2" fmla="val -31939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Timing</a:t>
            </a:r>
          </a:p>
          <a:p>
            <a:pPr algn="ctr"/>
            <a:r>
              <a:rPr kumimoji="1" lang="en-US" altLang="ja-JP" sz="1400" dirty="0"/>
              <a:t>error</a:t>
            </a: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2C931906-EA59-F895-DAD0-38DCBD584731}"/>
              </a:ext>
            </a:extLst>
          </p:cNvPr>
          <p:cNvSpPr/>
          <p:nvPr/>
        </p:nvSpPr>
        <p:spPr>
          <a:xfrm>
            <a:off x="4224000" y="3069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06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ABE7A0F-33F4-D324-D304-78E22BAE3DF9}"/>
              </a:ext>
            </a:extLst>
          </p:cNvPr>
          <p:cNvSpPr/>
          <p:nvPr/>
        </p:nvSpPr>
        <p:spPr>
          <a:xfrm>
            <a:off x="7684551" y="2997000"/>
            <a:ext cx="1329243" cy="86399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t"/>
          <a:lstStyle/>
          <a:p>
            <a:pPr algn="ctr"/>
            <a:r>
              <a:rPr kumimoji="1" lang="en-US" altLang="ja-JP" sz="1400" dirty="0"/>
              <a:t>Verilog Wrapper</a:t>
            </a:r>
            <a:endParaRPr kumimoji="1" lang="ja-JP" altLang="en-US" sz="14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C11AA5-6733-E1C5-EEB6-FEF384EF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Interoperability with SystemVerilog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BE3A22-2FCA-5FE7-5A1F-1B74384F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6664556" cy="4943386"/>
          </a:xfrm>
        </p:spPr>
        <p:txBody>
          <a:bodyPr/>
          <a:lstStyle/>
          <a:p>
            <a:r>
              <a:rPr kumimoji="1" lang="en-US" altLang="ja-JP" dirty="0"/>
              <a:t>SystemVerilog can’t be used directly</a:t>
            </a:r>
          </a:p>
          <a:p>
            <a:pPr lvl="1"/>
            <a:r>
              <a:rPr kumimoji="1" lang="en-US" altLang="ja-JP" dirty="0"/>
              <a:t>A Verilog wrapper is required</a:t>
            </a:r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Integrating into existing SystemVerilog projects is difficult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CA6A5-6D05-824E-B6A3-8FCEB60A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5A7690-999E-8D8A-981E-6935E933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CC6347-1FB5-ABAF-7DD9-BD6A79CDF9D8}"/>
              </a:ext>
            </a:extLst>
          </p:cNvPr>
          <p:cNvSpPr/>
          <p:nvPr/>
        </p:nvSpPr>
        <p:spPr>
          <a:xfrm>
            <a:off x="9264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855F80-169F-8B58-7946-0A5A746AA442}"/>
              </a:ext>
            </a:extLst>
          </p:cNvPr>
          <p:cNvSpPr/>
          <p:nvPr/>
        </p:nvSpPr>
        <p:spPr>
          <a:xfrm>
            <a:off x="7896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1B02ECB-1C48-B0D9-783F-3B116AE1CF2D}"/>
              </a:ext>
            </a:extLst>
          </p:cNvPr>
          <p:cNvSpPr/>
          <p:nvPr/>
        </p:nvSpPr>
        <p:spPr>
          <a:xfrm>
            <a:off x="8832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DE56938-DA79-9686-CB68-5D95210C3C6D}"/>
              </a:ext>
            </a:extLst>
          </p:cNvPr>
          <p:cNvSpPr/>
          <p:nvPr/>
        </p:nvSpPr>
        <p:spPr>
          <a:xfrm>
            <a:off x="9768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10CB6E-6B6F-AA9C-D90F-745E952ED29A}"/>
              </a:ext>
            </a:extLst>
          </p:cNvPr>
          <p:cNvSpPr/>
          <p:nvPr/>
        </p:nvSpPr>
        <p:spPr>
          <a:xfrm>
            <a:off x="10704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07A1FC-F1D9-2392-A95D-9BFBD73BE6D8}"/>
              </a:ext>
            </a:extLst>
          </p:cNvPr>
          <p:cNvSpPr/>
          <p:nvPr/>
        </p:nvSpPr>
        <p:spPr>
          <a:xfrm>
            <a:off x="9264000" y="5157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9925F712-52AB-DA49-B68C-03400B83C83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868000" y="3357000"/>
            <a:ext cx="360000" cy="1368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2BEB139-DA2C-42A5-DEA0-B68823C4430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9336000" y="3825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A179B211-7AFD-B27A-8465-857D10C85CA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804000" y="3789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43E9103-26E3-DDEB-6B3B-CCB161DCC32B}"/>
              </a:ext>
            </a:extLst>
          </p:cNvPr>
          <p:cNvCxnSpPr>
            <a:cxnSpLocks/>
            <a:stCxn id="20" idx="2"/>
            <a:endCxn id="10" idx="0"/>
          </p:cNvCxnSpPr>
          <p:nvPr/>
        </p:nvCxnSpPr>
        <p:spPr>
          <a:xfrm rot="16200000" flipH="1">
            <a:off x="9588000" y="2637000"/>
            <a:ext cx="360000" cy="28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1059AE35-47D5-DCFA-2957-3C966F49A38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9336000" y="4761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6FAB63DB-FEEB-EE79-DD27-FEE58A0E3B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9804000" y="4725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CD514F-5EE4-6109-9B08-66DD80F74F2C}"/>
              </a:ext>
            </a:extLst>
          </p:cNvPr>
          <p:cNvSpPr/>
          <p:nvPr/>
        </p:nvSpPr>
        <p:spPr>
          <a:xfrm>
            <a:off x="9264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Compile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592002D1-75D0-B2C5-4F4D-ED4D7AE6B131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9558350" y="3111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6D0E6C8-A501-421D-C299-343D32A8D180}"/>
              </a:ext>
            </a:extLst>
          </p:cNvPr>
          <p:cNvSpPr/>
          <p:nvPr/>
        </p:nvSpPr>
        <p:spPr>
          <a:xfrm>
            <a:off x="9264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  <a:endParaRPr kumimoji="1" lang="ja-JP" altLang="en-US" sz="1400" dirty="0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C29379BA-5888-1358-1A13-B51379098759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rot="5400000">
            <a:off x="9558350" y="2175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4D46F34-4B96-2CAA-AFAE-D1FB3BEB1B20}"/>
              </a:ext>
            </a:extLst>
          </p:cNvPr>
          <p:cNvSpPr/>
          <p:nvPr/>
        </p:nvSpPr>
        <p:spPr>
          <a:xfrm>
            <a:off x="10200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Lint Check</a:t>
            </a:r>
          </a:p>
          <a:p>
            <a:pPr algn="ctr"/>
            <a:r>
              <a:rPr kumimoji="1" lang="en-US" altLang="ja-JP" sz="1400" dirty="0"/>
              <a:t>Format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4F078F9-C82D-85C7-8642-4BE6485B7BF9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10020000" y="1701000"/>
            <a:ext cx="360000" cy="93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37AA869-84DE-0569-CDAA-4311A0AC65AD}"/>
              </a:ext>
            </a:extLst>
          </p:cNvPr>
          <p:cNvSpPr/>
          <p:nvPr/>
        </p:nvSpPr>
        <p:spPr>
          <a:xfrm>
            <a:off x="7896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System</a:t>
            </a:r>
          </a:p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ACD9135-BC16-DEC6-E0C7-7DE5063497A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013794" y="3573000"/>
            <a:ext cx="25020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F3BFB23-9F77-0E7C-CD26-F6F2E417A923}"/>
              </a:ext>
            </a:extLst>
          </p:cNvPr>
          <p:cNvSpPr/>
          <p:nvPr/>
        </p:nvSpPr>
        <p:spPr>
          <a:xfrm>
            <a:off x="8040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Chisel</a:t>
            </a:r>
          </a:p>
          <a:p>
            <a:pPr algn="ctr"/>
            <a:r>
              <a:rPr kumimoji="1" lang="en-US" altLang="ja-JP" sz="1400" dirty="0"/>
              <a:t>Library</a:t>
            </a:r>
            <a:endParaRPr kumimoji="1" lang="ja-JP" altLang="en-US" sz="14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9D4CF2FA-FA6F-D52C-F067-726C1A1F259F}"/>
              </a:ext>
            </a:extLst>
          </p:cNvPr>
          <p:cNvCxnSpPr>
            <a:cxnSpLocks/>
            <a:stCxn id="21" idx="2"/>
            <a:endCxn id="18" idx="1"/>
          </p:cNvCxnSpPr>
          <p:nvPr/>
        </p:nvCxnSpPr>
        <p:spPr>
          <a:xfrm rot="16200000" flipH="1">
            <a:off x="8562000" y="1935000"/>
            <a:ext cx="648000" cy="756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矢印: 下 22">
            <a:extLst>
              <a:ext uri="{FF2B5EF4-FFF2-40B4-BE49-F238E27FC236}">
                <a16:creationId xmlns:a16="http://schemas.microsoft.com/office/drawing/2014/main" id="{099637A9-0DF4-B2C4-0893-1B57E243C196}"/>
              </a:ext>
            </a:extLst>
          </p:cNvPr>
          <p:cNvSpPr/>
          <p:nvPr/>
        </p:nvSpPr>
        <p:spPr>
          <a:xfrm>
            <a:off x="4224000" y="2925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339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B2D35-D473-8E60-6146-8CA8E582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dirty="0"/>
              <a:t>Challenges in Using Alternative HDLs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887558-CE8A-AE62-F9D4-0A574CE6D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Syntax is not optimal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Semantics differences from Verilog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Interoperability with SystemVerilog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existing alternative HDLs are difficult to use as alternatives to SystemVerilog</a:t>
            </a:r>
          </a:p>
          <a:p>
            <a:r>
              <a:rPr kumimoji="1" lang="en-US" altLang="ja-JP" dirty="0"/>
              <a:t>A new HDL is required: Veryl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643419-59B9-1E7A-7166-6EF5FEAA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235BE8-BD5C-B212-2079-AE529A71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9C2630A6-52E2-279A-B41F-CB6F93C7F5DC}"/>
              </a:ext>
            </a:extLst>
          </p:cNvPr>
          <p:cNvSpPr/>
          <p:nvPr/>
        </p:nvSpPr>
        <p:spPr>
          <a:xfrm>
            <a:off x="4224000" y="3285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15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A5C29-0DB0-C081-52EE-760F14D9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Veryl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854873-88AD-F80C-34D7-015C14DD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 new HDL being developed as open-source software</a:t>
            </a:r>
          </a:p>
          <a:p>
            <a:pPr lvl="1"/>
            <a:r>
              <a:rPr kumimoji="1" lang="en-US" altLang="ja-JP" dirty="0"/>
              <a:t>Refined syntax based on SystemVerilog</a:t>
            </a:r>
          </a:p>
          <a:p>
            <a:pPr lvl="1"/>
            <a:r>
              <a:rPr kumimoji="1" lang="en-US" altLang="ja-JP" dirty="0"/>
              <a:t>Compile into human-readable SystemVerilog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CABE88-429F-A5E0-92BB-3138DFD7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4876CB-CF17-539D-736B-F4893D22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3A87FDBF-8CEB-3F3C-57CE-B10F0BA61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000" y="2781000"/>
            <a:ext cx="4464000" cy="3384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none" lIns="91440" tIns="45720" rIns="91440" bIns="45720" anchor="ctr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 Counter</a:t>
            </a:r>
            <a:endParaRPr 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Counter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#(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parameter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WIDTH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i_rst_n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[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-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0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]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o_cnt</a:t>
            </a:r>
            <a:endParaRPr lang="ja-JP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[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-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0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]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@ (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posedge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or negedge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i_rst_n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if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(!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i_rst_n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0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 else 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+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 err="1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endmodule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E81F74F0-351C-CC17-DAED-20506C1F8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000" y="2781000"/>
            <a:ext cx="3240000" cy="3384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Counter</a:t>
            </a:r>
            <a:endParaRPr 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Counter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#(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param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u32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clock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reset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o_cnt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&gt;,</a:t>
            </a: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var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&gt;;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if_reset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0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else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+=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AF5C94-F166-932A-C987-A28ED2EDC928}"/>
              </a:ext>
            </a:extLst>
          </p:cNvPr>
          <p:cNvSpPr txBox="1"/>
          <p:nvPr/>
        </p:nvSpPr>
        <p:spPr>
          <a:xfrm>
            <a:off x="9264000" y="2781000"/>
            <a:ext cx="1584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SystemVerilog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978730C-BAF3-11CD-A443-6D4DF92C6553}"/>
              </a:ext>
            </a:extLst>
          </p:cNvPr>
          <p:cNvSpPr txBox="1"/>
          <p:nvPr/>
        </p:nvSpPr>
        <p:spPr>
          <a:xfrm>
            <a:off x="4224000" y="2781000"/>
            <a:ext cx="648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Veryl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5D55E84-30B5-5DC8-D4C3-EF32AB3AC598}"/>
              </a:ext>
            </a:extLst>
          </p:cNvPr>
          <p:cNvSpPr/>
          <p:nvPr/>
        </p:nvSpPr>
        <p:spPr>
          <a:xfrm>
            <a:off x="5215510" y="4230684"/>
            <a:ext cx="7920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256C615-D9DE-9091-32EC-BA5D1F8E14E2}"/>
              </a:ext>
            </a:extLst>
          </p:cNvPr>
          <p:cNvSpPr txBox="1"/>
          <p:nvPr/>
        </p:nvSpPr>
        <p:spPr>
          <a:xfrm>
            <a:off x="5101151" y="384526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Compile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18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6705-ED76-B12A-D52C-08D15D0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AEFF6C-80D7-26DF-0499-8C4ACABA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Motivation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Enhancing SystemVerilog development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Existing approach: Alternative HDLs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Overview and challenges</a:t>
            </a:r>
          </a:p>
          <a:p>
            <a:r>
              <a:rPr kumimoji="1" lang="en-US" altLang="ja-JP" dirty="0"/>
              <a:t>Veryl: A new HDL as an alternative to SystemVerilog</a:t>
            </a:r>
          </a:p>
          <a:p>
            <a:pPr lvl="1"/>
            <a:r>
              <a:rPr kumimoji="1" lang="en-US" altLang="ja-JP" dirty="0"/>
              <a:t>Concept and vision</a:t>
            </a:r>
          </a:p>
          <a:p>
            <a:pPr lvl="1"/>
            <a:r>
              <a:rPr kumimoji="1" lang="en-US" altLang="ja-JP" dirty="0"/>
              <a:t>Key features and benefits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Conclusion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Development status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3DDBB4-0373-83AD-56DC-88D7672E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416FFF-B921-2678-ECDA-D33AE2D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3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1417-B4EB-525F-2F28-2B34E8B4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Introduction to Veryl Concept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7ADCE8-611C-F008-3FC0-16C6FBF8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Optimized syntax for synthesizable HDL</a:t>
            </a:r>
          </a:p>
          <a:p>
            <a:pPr lvl="1"/>
            <a:r>
              <a:rPr kumimoji="1" lang="en-US" altLang="ja-JP" dirty="0"/>
              <a:t>Designed to enhance readability and reliability</a:t>
            </a:r>
          </a:p>
          <a:p>
            <a:r>
              <a:rPr kumimoji="1" lang="en-US" altLang="ja-JP" dirty="0"/>
              <a:t>Generate human-readable SystemVerilog</a:t>
            </a:r>
          </a:p>
          <a:p>
            <a:pPr lvl="1"/>
            <a:r>
              <a:rPr kumimoji="1" lang="en-US" altLang="ja-JP" dirty="0"/>
              <a:t>Ensures generated code is easy to understand and debug</a:t>
            </a:r>
          </a:p>
          <a:p>
            <a:r>
              <a:rPr kumimoji="1" lang="en-US" altLang="ja-JP" dirty="0"/>
              <a:t>Productivity tools by default</a:t>
            </a:r>
          </a:p>
          <a:p>
            <a:pPr lvl="1"/>
            <a:r>
              <a:rPr kumimoji="1" lang="en-US" altLang="ja-JP" dirty="0"/>
              <a:t>Incorporates tools that enhance developer productivity automatically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BEB1CC-9EFD-B059-F458-6BE49832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CD338-767F-42DA-8397-519F2481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1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1417-B4EB-525F-2F28-2B34E8B4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Introduction to Veryl Concept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7ADCE8-611C-F008-3FC0-16C6FBF8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Optimized syntax for synthesizable HDL</a:t>
            </a:r>
          </a:p>
          <a:p>
            <a:pPr lvl="1"/>
            <a:r>
              <a:rPr kumimoji="1" lang="en-US" altLang="ja-JP" dirty="0"/>
              <a:t>Designed to enhance readability and reliability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Generate human-readable SystemVerilog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Ensures generated code is easy to understand and debug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Productivity tools by default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Incorporates tools that enhance developer productivity automatically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BEB1CC-9EFD-B059-F458-6BE49832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CD338-767F-42DA-8397-519F2481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99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3DAEE-8728-1F69-A6FB-D6E524B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Optimized Syntax for Synthesizable HDL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3D33F-F3C0-6EE7-A04C-BB3892E4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Basic syntax</a:t>
            </a:r>
          </a:p>
          <a:p>
            <a:pPr lvl="1"/>
            <a:r>
              <a:rPr kumimoji="1" lang="en-US" altLang="ja-JP" dirty="0"/>
              <a:t>Streamlined for easier understanding and use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Clock and reset</a:t>
            </a:r>
          </a:p>
          <a:p>
            <a:pPr lvl="1"/>
            <a:r>
              <a:rPr kumimoji="1" lang="en-US" altLang="ja-JP" dirty="0"/>
              <a:t>Simplified handling of clock and reset signals</a:t>
            </a:r>
          </a:p>
          <a:p>
            <a:pPr lvl="1"/>
            <a:r>
              <a:rPr kumimoji="1" lang="en-US" altLang="ja-JP" dirty="0"/>
              <a:t>Quickly detection of errors around clock and reset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dirty="0"/>
              <a:t>Generics</a:t>
            </a:r>
          </a:p>
          <a:p>
            <a:pPr lvl="1"/>
            <a:r>
              <a:rPr kumimoji="1" lang="en-US" altLang="ja-JP" dirty="0"/>
              <a:t>Enhanced support for generics to increase flexibility and reusability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03D4D-5831-4E95-CC01-5F7865E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B8D1AC-063A-E457-9042-8A74C7D5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6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9F382C0D-BC07-FA4D-B7CD-C4F91035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4943386"/>
          </a:xfrm>
        </p:spPr>
        <p:txBody>
          <a:bodyPr/>
          <a:lstStyle/>
          <a:p>
            <a:r>
              <a:rPr kumimoji="1" lang="en-US" altLang="ja-JP" dirty="0"/>
              <a:t>Comparison between SystemVerilog and Veryl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AB1106D-017A-66F1-4C3B-24BF2074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Basic Syntax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A9565-CAB5-4FEE-5EAB-A3B215E6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204256-3E41-5444-16B3-DF5AE78D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8DB67D04-F4FE-5DBC-F8BE-E12029ED2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000" y="2133000"/>
            <a:ext cx="4464000" cy="4104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none" lIns="91440" tIns="45720" rIns="91440" bIns="45720" anchor="ctr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 Counter</a:t>
            </a:r>
            <a:endParaRPr 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Counter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#(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parameter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WIDTH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i_rst_n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[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-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0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]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o_cnt</a:t>
            </a:r>
            <a:endParaRPr lang="ja-JP" sz="1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[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-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0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]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@ (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posedge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or negedge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i_rst_n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if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(!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i_rst_n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0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 else 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+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always_comb 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endmodule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F1B84975-4480-83F8-C84E-366E75FE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000" y="2133000"/>
            <a:ext cx="3240000" cy="4104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Counter</a:t>
            </a:r>
            <a:endParaRPr 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Counter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#(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param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u32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clock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reset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o_cnt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&gt;,</a:t>
            </a: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var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&gt;;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if_reset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0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else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+=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always_comb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r_cnt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5AA65456-1039-EC17-B73A-23372FCDCC8E}"/>
              </a:ext>
            </a:extLst>
          </p:cNvPr>
          <p:cNvSpPr/>
          <p:nvPr/>
        </p:nvSpPr>
        <p:spPr>
          <a:xfrm>
            <a:off x="9624000" y="1845000"/>
            <a:ext cx="1656000" cy="576000"/>
          </a:xfrm>
          <a:prstGeom prst="borderCallout1">
            <a:avLst>
              <a:gd name="adj1" fmla="val 18750"/>
              <a:gd name="adj2" fmla="val -8333"/>
              <a:gd name="adj3" fmla="val 73172"/>
              <a:gd name="adj4" fmla="val -155136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Documentation comments</a:t>
            </a:r>
            <a:endParaRPr kumimoji="1" lang="ja-JP" altLang="en-US" dirty="0"/>
          </a:p>
        </p:txBody>
      </p:sp>
      <p:sp>
        <p:nvSpPr>
          <p:cNvPr id="16" name="吹き出し: 線 15">
            <a:extLst>
              <a:ext uri="{FF2B5EF4-FFF2-40B4-BE49-F238E27FC236}">
                <a16:creationId xmlns:a16="http://schemas.microsoft.com/office/drawing/2014/main" id="{18D91660-7062-43B5-5CCD-0C06B72B7F81}"/>
              </a:ext>
            </a:extLst>
          </p:cNvPr>
          <p:cNvSpPr/>
          <p:nvPr/>
        </p:nvSpPr>
        <p:spPr>
          <a:xfrm>
            <a:off x="9620775" y="2617251"/>
            <a:ext cx="1656000" cy="576000"/>
          </a:xfrm>
          <a:prstGeom prst="borderCallout1">
            <a:avLst>
              <a:gd name="adj1" fmla="val 18750"/>
              <a:gd name="adj2" fmla="val -8333"/>
              <a:gd name="adj3" fmla="val 3817"/>
              <a:gd name="adj4" fmla="val -9207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Trailing comma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5E9A6BE-847F-546F-BCD4-4BF20E8A736D}"/>
              </a:ext>
            </a:extLst>
          </p:cNvPr>
          <p:cNvSpPr txBox="1"/>
          <p:nvPr/>
        </p:nvSpPr>
        <p:spPr>
          <a:xfrm>
            <a:off x="4008000" y="2133000"/>
            <a:ext cx="1584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SystemVerilog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781095-FE5E-B256-EB17-31C917A1EADA}"/>
              </a:ext>
            </a:extLst>
          </p:cNvPr>
          <p:cNvSpPr txBox="1"/>
          <p:nvPr/>
        </p:nvSpPr>
        <p:spPr>
          <a:xfrm>
            <a:off x="8616000" y="2133000"/>
            <a:ext cx="648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Veryl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吹き出し: 線 7">
            <a:extLst>
              <a:ext uri="{FF2B5EF4-FFF2-40B4-BE49-F238E27FC236}">
                <a16:creationId xmlns:a16="http://schemas.microsoft.com/office/drawing/2014/main" id="{B954EC09-3B07-7973-082E-3E7B2908FE8F}"/>
              </a:ext>
            </a:extLst>
          </p:cNvPr>
          <p:cNvSpPr/>
          <p:nvPr/>
        </p:nvSpPr>
        <p:spPr>
          <a:xfrm>
            <a:off x="9624000" y="4437000"/>
            <a:ext cx="1656000" cy="576000"/>
          </a:xfrm>
          <a:prstGeom prst="borderCallout1">
            <a:avLst>
              <a:gd name="adj1" fmla="val 18750"/>
              <a:gd name="adj2" fmla="val -8333"/>
              <a:gd name="adj3" fmla="val -164855"/>
              <a:gd name="adj4" fmla="val -77115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Bit width</a:t>
            </a:r>
          </a:p>
          <a:p>
            <a:pPr algn="ctr"/>
            <a:r>
              <a:rPr kumimoji="1" lang="en-US" altLang="ja-JP" dirty="0"/>
              <a:t>notation</a:t>
            </a:r>
          </a:p>
        </p:txBody>
      </p:sp>
      <p:sp>
        <p:nvSpPr>
          <p:cNvPr id="9" name="吹き出し: 線 8">
            <a:extLst>
              <a:ext uri="{FF2B5EF4-FFF2-40B4-BE49-F238E27FC236}">
                <a16:creationId xmlns:a16="http://schemas.microsoft.com/office/drawing/2014/main" id="{19767DE3-6536-C51F-7376-A62F27A4DEA1}"/>
              </a:ext>
            </a:extLst>
          </p:cNvPr>
          <p:cNvSpPr/>
          <p:nvPr/>
        </p:nvSpPr>
        <p:spPr>
          <a:xfrm>
            <a:off x="9624000" y="5229000"/>
            <a:ext cx="1656000" cy="576000"/>
          </a:xfrm>
          <a:prstGeom prst="borderCallout1">
            <a:avLst>
              <a:gd name="adj1" fmla="val 18750"/>
              <a:gd name="adj2" fmla="val -8333"/>
              <a:gd name="adj3" fmla="val -52407"/>
              <a:gd name="adj4" fmla="val -120829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Context-aware</a:t>
            </a:r>
          </a:p>
          <a:p>
            <a:pPr algn="ctr"/>
            <a:r>
              <a:rPr kumimoji="1" lang="en-US" altLang="ja-JP" dirty="0"/>
              <a:t>assignment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376005-D478-D667-634B-032AA8E74415}"/>
              </a:ext>
            </a:extLst>
          </p:cNvPr>
          <p:cNvSpPr txBox="1"/>
          <p:nvPr/>
        </p:nvSpPr>
        <p:spPr>
          <a:xfrm>
            <a:off x="9432676" y="3734393"/>
            <a:ext cx="213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Simplify idiomatic syntax</a:t>
            </a:r>
          </a:p>
          <a:p>
            <a:pPr algn="l"/>
            <a:r>
              <a:rPr kumimoji="1" lang="en-US" altLang="ja-JP" sz="1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 SystemVerilog</a:t>
            </a:r>
            <a:endParaRPr kumimoji="1" lang="ja-JP" altLang="en-US" sz="1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278356-B0FE-F723-CF73-A523A67257EA}"/>
              </a:ext>
            </a:extLst>
          </p:cNvPr>
          <p:cNvSpPr txBox="1"/>
          <p:nvPr/>
        </p:nvSpPr>
        <p:spPr>
          <a:xfrm>
            <a:off x="9109306" y="1158534"/>
            <a:ext cx="2678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Introduce language features of</a:t>
            </a:r>
          </a:p>
          <a:p>
            <a:pPr algn="l"/>
            <a:r>
              <a:rPr kumimoji="1" lang="en-US" altLang="ja-JP" sz="1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modern programming language</a:t>
            </a:r>
            <a:endParaRPr kumimoji="1" lang="ja-JP" altLang="en-US" sz="14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89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7BFFA-F143-6FDB-2A05-3B109DA5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Clock and Reset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F4227-C3A2-943F-4A77-2639CBAC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Dedicated clock and reset type</a:t>
            </a:r>
          </a:p>
          <a:p>
            <a:pPr lvl="1"/>
            <a:r>
              <a:rPr kumimoji="1" lang="en-US" altLang="ja-JP" dirty="0"/>
              <a:t>Sensitivity list can be omitted in single-clock modules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BE84D-577E-08FA-A66E-DB6F13D9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5DF999-090A-3139-DC9B-A61F0DC6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8C12EF8B-2956-F5CA-7BFC-11898A9D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000" y="2565000"/>
            <a:ext cx="3240000" cy="295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none" lIns="91440" tIns="45720" rIns="91440" bIns="45720" anchor="ctr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Counter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#(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param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u32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clock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reset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o_cnt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&gt;,</a:t>
            </a: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){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if_reset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0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else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o_cnt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+=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E8BD69-4C0F-60A8-D891-C5FEC8F8189A}"/>
              </a:ext>
            </a:extLst>
          </p:cNvPr>
          <p:cNvSpPr txBox="1"/>
          <p:nvPr/>
        </p:nvSpPr>
        <p:spPr>
          <a:xfrm>
            <a:off x="4080000" y="2565000"/>
            <a:ext cx="648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Veryl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3FF7A996-82C0-C754-BC0A-AC61BB2DFEA7}"/>
              </a:ext>
            </a:extLst>
          </p:cNvPr>
          <p:cNvSpPr/>
          <p:nvPr/>
        </p:nvSpPr>
        <p:spPr>
          <a:xfrm>
            <a:off x="5261590" y="2853000"/>
            <a:ext cx="2274410" cy="504000"/>
          </a:xfrm>
          <a:prstGeom prst="borderCallout1">
            <a:avLst>
              <a:gd name="adj1" fmla="val 18750"/>
              <a:gd name="adj2" fmla="val -8333"/>
              <a:gd name="adj3" fmla="val 107662"/>
              <a:gd name="adj4" fmla="val -74205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Clock and reset type</a:t>
            </a:r>
            <a:endParaRPr kumimoji="1" lang="ja-JP" altLang="en-US" dirty="0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2DCD378C-FDEB-819F-1124-43BFF1402FC3}"/>
              </a:ext>
            </a:extLst>
          </p:cNvPr>
          <p:cNvSpPr/>
          <p:nvPr/>
        </p:nvSpPr>
        <p:spPr>
          <a:xfrm flipH="1">
            <a:off x="3442799" y="3213000"/>
            <a:ext cx="138600" cy="360000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線 11">
            <a:extLst>
              <a:ext uri="{FF2B5EF4-FFF2-40B4-BE49-F238E27FC236}">
                <a16:creationId xmlns:a16="http://schemas.microsoft.com/office/drawing/2014/main" id="{DB05CFB3-7ADE-5FCF-C031-D618166697B5}"/>
              </a:ext>
            </a:extLst>
          </p:cNvPr>
          <p:cNvSpPr/>
          <p:nvPr/>
        </p:nvSpPr>
        <p:spPr>
          <a:xfrm>
            <a:off x="5261590" y="3705270"/>
            <a:ext cx="2274410" cy="587730"/>
          </a:xfrm>
          <a:prstGeom prst="borderCallout1">
            <a:avLst>
              <a:gd name="adj1" fmla="val 18750"/>
              <a:gd name="adj2" fmla="val -8333"/>
              <a:gd name="adj3" fmla="val 57168"/>
              <a:gd name="adj4" fmla="val -11064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Automatically inferred clock and reset</a:t>
            </a:r>
            <a:endParaRPr kumimoji="1" lang="ja-JP" altLang="en-US" dirty="0"/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id="{094889B8-EDEA-BC1B-7076-081E56C69E7B}"/>
              </a:ext>
            </a:extLst>
          </p:cNvPr>
          <p:cNvSpPr/>
          <p:nvPr/>
        </p:nvSpPr>
        <p:spPr>
          <a:xfrm>
            <a:off x="5261590" y="4569270"/>
            <a:ext cx="2274410" cy="587730"/>
          </a:xfrm>
          <a:prstGeom prst="borderCallout1">
            <a:avLst>
              <a:gd name="adj1" fmla="val 18750"/>
              <a:gd name="adj2" fmla="val -8333"/>
              <a:gd name="adj3" fmla="val -57898"/>
              <a:gd name="adj4" fmla="val -10477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Dedicated reset condition syntax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9591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0DD7A-34C5-049E-13C6-0C82C977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Clock and Reset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7D159-8CB3-A1EC-C664-9FC02BC0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Synchronicity and polarity configurable during compiling</a:t>
            </a:r>
          </a:p>
          <a:p>
            <a:pPr lvl="1"/>
            <a:r>
              <a:rPr kumimoji="1" lang="en-US" altLang="ja-JP" dirty="0"/>
              <a:t>Sensitivity list and reset condition are automatically adjusted</a:t>
            </a:r>
          </a:p>
          <a:p>
            <a:pPr lvl="1"/>
            <a:r>
              <a:rPr kumimoji="1" lang="en-US" altLang="ja-JP" dirty="0"/>
              <a:t>Single Veryl code can be compiled for both ASIC and FPGA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793F00-6EF3-D13D-BF69-27E62525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8B31B6-C839-8250-03EB-A311722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865576A0-6E06-295B-3A1B-EA615BF5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000" y="3141000"/>
            <a:ext cx="4680000" cy="1224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/>
            <a:endParaRPr lang="en-US" sz="1200" b="1" dirty="0">
              <a:solidFill>
                <a:schemeClr val="accent6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endParaRPr lang="en-US" sz="1200" b="1" dirty="0">
              <a:solidFill>
                <a:schemeClr val="accent6"/>
              </a:solidFill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@ (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posedge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or negedge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solidFill>
                  <a:srgbClr val="1F497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if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(!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8F63305-1A05-EF56-7444-E779B80BA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000" y="4941000"/>
            <a:ext cx="4680000" cy="122342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/>
            <a:endParaRPr lang="en-US" sz="1200" b="1" dirty="0">
              <a:solidFill>
                <a:schemeClr val="accent6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endParaRPr lang="en-US" sz="1200" b="1" dirty="0">
              <a:solidFill>
                <a:schemeClr val="accent6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@ (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negedge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if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4A35BA0A-6096-4644-E153-605442D98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00" y="3717000"/>
            <a:ext cx="2664000" cy="175432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ModuleA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clock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i_rst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reset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 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if_reset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BF1488B-4927-76BE-57EE-4DEB1AEB1C7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4080000" y="3753000"/>
            <a:ext cx="2520000" cy="841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3F3761A-3045-8060-2D3A-3B495AACB87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080000" y="4594163"/>
            <a:ext cx="2520000" cy="958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BF5294-BF60-C9E3-C858-79525735097A}"/>
              </a:ext>
            </a:extLst>
          </p:cNvPr>
          <p:cNvSpPr txBox="1"/>
          <p:nvPr/>
        </p:nvSpPr>
        <p:spPr>
          <a:xfrm>
            <a:off x="4008000" y="2997000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clock_type</a:t>
            </a:r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= </a:t>
            </a:r>
            <a:r>
              <a:rPr kumimoji="1" lang="en-US" altLang="ja-JP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posedge</a:t>
            </a:r>
            <a:endParaRPr kumimoji="1"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l"/>
            <a:r>
              <a:rPr kumimoji="1" lang="en-US" altLang="ja-JP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reset_type</a:t>
            </a:r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= </a:t>
            </a:r>
            <a:r>
              <a:rPr kumimoji="1" lang="en-US" altLang="ja-JP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async_low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52A13D-CB65-8B61-8E69-A2797E4BAF3F}"/>
              </a:ext>
            </a:extLst>
          </p:cNvPr>
          <p:cNvSpPr txBox="1"/>
          <p:nvPr/>
        </p:nvSpPr>
        <p:spPr>
          <a:xfrm>
            <a:off x="4008000" y="5590669"/>
            <a:ext cx="2563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clock_type</a:t>
            </a:r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= </a:t>
            </a:r>
            <a:r>
              <a:rPr kumimoji="1" lang="en-US" altLang="ja-JP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negedge</a:t>
            </a:r>
            <a:endParaRPr kumimoji="1" lang="en-US" altLang="ja-JP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l"/>
            <a:r>
              <a:rPr kumimoji="1" lang="en-US" altLang="ja-JP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reset_type</a:t>
            </a:r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= </a:t>
            </a:r>
            <a:r>
              <a:rPr kumimoji="1" lang="en-US" altLang="ja-JP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sync_high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DBF55-24C5-CDAD-637B-D09852A54089}"/>
              </a:ext>
            </a:extLst>
          </p:cNvPr>
          <p:cNvSpPr txBox="1"/>
          <p:nvPr/>
        </p:nvSpPr>
        <p:spPr>
          <a:xfrm>
            <a:off x="9696000" y="3141000"/>
            <a:ext cx="1584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SystemVerilog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9C8782-2497-3E2F-F31A-8532F2ECDADB}"/>
              </a:ext>
            </a:extLst>
          </p:cNvPr>
          <p:cNvSpPr txBox="1"/>
          <p:nvPr/>
        </p:nvSpPr>
        <p:spPr>
          <a:xfrm>
            <a:off x="3432000" y="3717000"/>
            <a:ext cx="648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Veryl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3FC853-752D-B707-F03C-DEA1610A4B14}"/>
              </a:ext>
            </a:extLst>
          </p:cNvPr>
          <p:cNvSpPr txBox="1"/>
          <p:nvPr/>
        </p:nvSpPr>
        <p:spPr>
          <a:xfrm>
            <a:off x="9696000" y="4941000"/>
            <a:ext cx="1584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SystemVerilog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0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0DD7A-34C5-049E-13C6-0C82C977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Clock and Reset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7D159-8CB3-A1EC-C664-9FC02BC0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Synchronicity and polarity configurable during compiling</a:t>
            </a:r>
          </a:p>
          <a:p>
            <a:pPr lvl="1"/>
            <a:r>
              <a:rPr kumimoji="1" lang="en-US" altLang="ja-JP" dirty="0"/>
              <a:t>Special types</a:t>
            </a:r>
            <a:r>
              <a:rPr kumimoji="1" lang="ja-JP" altLang="en-US" dirty="0"/>
              <a:t> </a:t>
            </a:r>
            <a:r>
              <a:rPr kumimoji="1" lang="en-US" altLang="ja-JP" dirty="0"/>
              <a:t>indicating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synchronicity</a:t>
            </a:r>
            <a:r>
              <a:rPr kumimoji="1" lang="ja-JP" altLang="en-US" dirty="0"/>
              <a:t> </a:t>
            </a:r>
            <a:r>
              <a:rPr kumimoji="1" lang="en-US" altLang="ja-JP" dirty="0"/>
              <a:t>and</a:t>
            </a:r>
            <a:r>
              <a:rPr kumimoji="1" lang="ja-JP" altLang="en-US" dirty="0"/>
              <a:t> </a:t>
            </a:r>
            <a:r>
              <a:rPr kumimoji="1" lang="en-US" altLang="ja-JP" dirty="0"/>
              <a:t>polarity are supported too</a:t>
            </a:r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793F00-6EF3-D13D-BF69-27E62525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8B31B6-C839-8250-03EB-A3117224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テキスト ボックス 2">
            <a:extLst>
              <a:ext uri="{FF2B5EF4-FFF2-40B4-BE49-F238E27FC236}">
                <a16:creationId xmlns:a16="http://schemas.microsoft.com/office/drawing/2014/main" id="{58F63305-1A05-EF56-7444-E779B80BA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000" y="4005000"/>
            <a:ext cx="4680000" cy="122342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l"/>
            <a:endParaRPr lang="en-US" sz="1200" b="1" dirty="0">
              <a:solidFill>
                <a:schemeClr val="accent6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endParaRPr lang="en-US" sz="1200" b="1" dirty="0">
              <a:solidFill>
                <a:schemeClr val="accent6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@ (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posedge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if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i_rst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begin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end</a:t>
            </a:r>
            <a:endParaRPr lang="ja-JP" sz="1200" dirty="0">
              <a:solidFill>
                <a:schemeClr val="accent6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4A35BA0A-6096-4644-E153-605442D98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200" y="3717000"/>
            <a:ext cx="3241800" cy="175432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ModuleA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clock_posedge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i_rst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reset_sync_high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 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if_reset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3F3761A-3045-8060-2D3A-3B495AACB87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512000" y="4594163"/>
            <a:ext cx="2088000" cy="22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52A13D-CB65-8B61-8E69-A2797E4BAF3F}"/>
              </a:ext>
            </a:extLst>
          </p:cNvPr>
          <p:cNvSpPr txBox="1"/>
          <p:nvPr/>
        </p:nvSpPr>
        <p:spPr>
          <a:xfrm>
            <a:off x="4656000" y="4720853"/>
            <a:ext cx="1774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any clock_type </a:t>
            </a:r>
          </a:p>
          <a:p>
            <a:pPr algn="l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any reset_type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9C8782-2497-3E2F-F31A-8532F2ECDADB}"/>
              </a:ext>
            </a:extLst>
          </p:cNvPr>
          <p:cNvSpPr txBox="1"/>
          <p:nvPr/>
        </p:nvSpPr>
        <p:spPr>
          <a:xfrm>
            <a:off x="3864000" y="3717000"/>
            <a:ext cx="648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Veryl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3FC853-752D-B707-F03C-DEA1610A4B14}"/>
              </a:ext>
            </a:extLst>
          </p:cNvPr>
          <p:cNvSpPr txBox="1"/>
          <p:nvPr/>
        </p:nvSpPr>
        <p:spPr>
          <a:xfrm>
            <a:off x="9696000" y="4005000"/>
            <a:ext cx="1584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SystemVerilog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F519808E-BDD3-133C-615D-AB1C64D7276B}"/>
              </a:ext>
            </a:extLst>
          </p:cNvPr>
          <p:cNvSpPr/>
          <p:nvPr/>
        </p:nvSpPr>
        <p:spPr>
          <a:xfrm>
            <a:off x="3864000" y="2892533"/>
            <a:ext cx="3600000" cy="756817"/>
          </a:xfrm>
          <a:prstGeom prst="borderCallout1">
            <a:avLst>
              <a:gd name="adj1" fmla="val 47332"/>
              <a:gd name="adj2" fmla="val -4509"/>
              <a:gd name="adj3" fmla="val 132346"/>
              <a:gd name="adj4" fmla="val -19035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Clock and reset types</a:t>
            </a:r>
          </a:p>
          <a:p>
            <a:pPr algn="ctr"/>
            <a:r>
              <a:rPr kumimoji="1" lang="en-US" altLang="ja-JP" dirty="0"/>
              <a:t>indicating synchronicity and polarity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92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7BFFA-F143-6FDB-2A05-3B109DA5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Clock and Reset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F4227-C3A2-943F-4A77-2639CBAC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Clock domain annotation</a:t>
            </a:r>
          </a:p>
          <a:p>
            <a:pPr lvl="1"/>
            <a:r>
              <a:rPr kumimoji="1" lang="en-US" altLang="ja-JP" dirty="0"/>
              <a:t>Annotation is mandatory in multi-clock modules</a:t>
            </a:r>
          </a:p>
          <a:p>
            <a:pPr lvl="1"/>
            <a:r>
              <a:rPr kumimoji="1" lang="en-US" altLang="ja-JP" dirty="0"/>
              <a:t>Unexplicit clock domain crossings are detected as error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BE84D-577E-08FA-A66E-DB6F13D9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5DF999-090A-3139-DC9B-A61F0DC6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342B88AC-C36D-724C-AD33-C203A5FE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000" y="2997000"/>
            <a:ext cx="3240000" cy="316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none" lIns="91440" tIns="45720" rIns="91440" bIns="45720" anchor="ctr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ModuleA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i_clk_a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ＭＳ 明朝" panose="02020609040205080304" pitchFamily="17" charset="-128"/>
              </a:rPr>
              <a:t>`a</a:t>
            </a:r>
            <a:r>
              <a:rPr lang="en-US" sz="1200" b="1" dirty="0">
                <a:solidFill>
                  <a:srgbClr val="76923C"/>
                </a:solidFill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clock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i_dat_a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`a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</a:p>
          <a:p>
            <a:pPr algn="l"/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o_dat_a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output</a:t>
            </a:r>
            <a:r>
              <a:rPr lang="en-US" altLang="ja-JP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`a</a:t>
            </a:r>
            <a:r>
              <a:rPr lang="en-US" altLang="ja-JP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i_clk_b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altLang="ja-JP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`b</a:t>
            </a:r>
            <a:r>
              <a:rPr lang="en-US" altLang="ja-JP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clock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o_dat_b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output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`b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 {</a:t>
            </a:r>
          </a:p>
          <a:p>
            <a:pPr algn="l"/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always_ff</a:t>
            </a:r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i_clk_a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 {</a:t>
            </a:r>
            <a:endParaRPr lang="ja-JP" alt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o_dat_a</a:t>
            </a:r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i_dat_a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alt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</a:p>
          <a:p>
            <a:pPr algn="l"/>
            <a:endParaRPr lang="en-US" sz="1200" b="1" dirty="0">
              <a:solidFill>
                <a:schemeClr val="accent1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unsafe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cdc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 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assign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o_dat_b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i_dat_a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16EBF0-7155-C98A-02A3-E791B71AC1FE}"/>
              </a:ext>
            </a:extLst>
          </p:cNvPr>
          <p:cNvSpPr txBox="1"/>
          <p:nvPr/>
        </p:nvSpPr>
        <p:spPr>
          <a:xfrm>
            <a:off x="4656000" y="2997000"/>
            <a:ext cx="648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Veryl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9F9543F4-B1FA-1478-C839-340D8AC51328}"/>
              </a:ext>
            </a:extLst>
          </p:cNvPr>
          <p:cNvSpPr/>
          <p:nvPr/>
        </p:nvSpPr>
        <p:spPr>
          <a:xfrm flipH="1">
            <a:off x="4368000" y="3429000"/>
            <a:ext cx="144000" cy="504000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50A43386-4CD8-FE68-DB32-7C73771F40D1}"/>
              </a:ext>
            </a:extLst>
          </p:cNvPr>
          <p:cNvSpPr/>
          <p:nvPr/>
        </p:nvSpPr>
        <p:spPr>
          <a:xfrm flipH="1">
            <a:off x="4368000" y="4005000"/>
            <a:ext cx="144000" cy="360000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id="{ED317650-E58F-843B-DDD9-B69296DB4BAF}"/>
              </a:ext>
            </a:extLst>
          </p:cNvPr>
          <p:cNvSpPr/>
          <p:nvPr/>
        </p:nvSpPr>
        <p:spPr>
          <a:xfrm>
            <a:off x="5736000" y="4725000"/>
            <a:ext cx="2664000" cy="597310"/>
          </a:xfrm>
          <a:prstGeom prst="borderCallout1">
            <a:avLst>
              <a:gd name="adj1" fmla="val 18750"/>
              <a:gd name="adj2" fmla="val -8333"/>
              <a:gd name="adj3" fmla="val 4748"/>
              <a:gd name="adj4" fmla="val -5807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Assignment in the same clock domain is OK</a:t>
            </a:r>
            <a:endParaRPr kumimoji="1" lang="ja-JP" altLang="en-US" dirty="0"/>
          </a:p>
        </p:txBody>
      </p:sp>
      <p:sp>
        <p:nvSpPr>
          <p:cNvPr id="14" name="吹き出し: 線 13">
            <a:extLst>
              <a:ext uri="{FF2B5EF4-FFF2-40B4-BE49-F238E27FC236}">
                <a16:creationId xmlns:a16="http://schemas.microsoft.com/office/drawing/2014/main" id="{A78D1C6F-6256-2671-ADE9-88083ACD1FBF}"/>
              </a:ext>
            </a:extLst>
          </p:cNvPr>
          <p:cNvSpPr/>
          <p:nvPr/>
        </p:nvSpPr>
        <p:spPr>
          <a:xfrm>
            <a:off x="5736000" y="5517000"/>
            <a:ext cx="2376000" cy="597310"/>
          </a:xfrm>
          <a:prstGeom prst="borderCallout1">
            <a:avLst>
              <a:gd name="adj1" fmla="val 18750"/>
              <a:gd name="adj2" fmla="val -8333"/>
              <a:gd name="adj3" fmla="val -190"/>
              <a:gd name="adj4" fmla="val -4286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Clock domain crossing</a:t>
            </a:r>
          </a:p>
          <a:p>
            <a:pPr algn="ctr"/>
            <a:r>
              <a:rPr kumimoji="1" lang="en-US" altLang="ja-JP" dirty="0"/>
              <a:t>requires unsafe block</a:t>
            </a:r>
            <a:endParaRPr kumimoji="1" lang="ja-JP" altLang="en-US" dirty="0"/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7ED255A6-2689-FF49-8B28-DBFB0FD65D7E}"/>
              </a:ext>
            </a:extLst>
          </p:cNvPr>
          <p:cNvSpPr/>
          <p:nvPr/>
        </p:nvSpPr>
        <p:spPr>
          <a:xfrm>
            <a:off x="5736000" y="3191690"/>
            <a:ext cx="2274410" cy="597310"/>
          </a:xfrm>
          <a:prstGeom prst="borderCallout1">
            <a:avLst>
              <a:gd name="adj1" fmla="val 18750"/>
              <a:gd name="adj2" fmla="val -8333"/>
              <a:gd name="adj3" fmla="val 82971"/>
              <a:gd name="adj4" fmla="val -5475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Signals belonging</a:t>
            </a:r>
          </a:p>
          <a:p>
            <a:pPr algn="ctr"/>
            <a:r>
              <a:rPr kumimoji="1" lang="en-US" altLang="ja-JP" dirty="0"/>
              <a:t>clock domain `a</a:t>
            </a:r>
            <a:endParaRPr kumimoji="1" lang="ja-JP" altLang="en-US" dirty="0"/>
          </a:p>
        </p:txBody>
      </p:sp>
      <p:sp>
        <p:nvSpPr>
          <p:cNvPr id="16" name="吹き出し: 線 15">
            <a:extLst>
              <a:ext uri="{FF2B5EF4-FFF2-40B4-BE49-F238E27FC236}">
                <a16:creationId xmlns:a16="http://schemas.microsoft.com/office/drawing/2014/main" id="{C92BE8A8-6F58-C58D-0EAC-527D4921C1E4}"/>
              </a:ext>
            </a:extLst>
          </p:cNvPr>
          <p:cNvSpPr/>
          <p:nvPr/>
        </p:nvSpPr>
        <p:spPr>
          <a:xfrm>
            <a:off x="5736000" y="3911690"/>
            <a:ext cx="2274410" cy="597310"/>
          </a:xfrm>
          <a:prstGeom prst="borderCallout1">
            <a:avLst>
              <a:gd name="adj1" fmla="val 18750"/>
              <a:gd name="adj2" fmla="val -8333"/>
              <a:gd name="adj3" fmla="val 43465"/>
              <a:gd name="adj4" fmla="val -5388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Signals belonging</a:t>
            </a:r>
          </a:p>
          <a:p>
            <a:pPr algn="ctr"/>
            <a:r>
              <a:rPr kumimoji="1" lang="en-US" altLang="ja-JP" dirty="0"/>
              <a:t>clock domain `b</a:t>
            </a:r>
            <a:endParaRPr kumimoji="1" lang="ja-JP" altLang="en-US" dirty="0"/>
          </a:p>
        </p:txBody>
      </p:sp>
      <p:sp>
        <p:nvSpPr>
          <p:cNvPr id="17" name="吹き出し: 折線 16">
            <a:extLst>
              <a:ext uri="{FF2B5EF4-FFF2-40B4-BE49-F238E27FC236}">
                <a16:creationId xmlns:a16="http://schemas.microsoft.com/office/drawing/2014/main" id="{3FC1E276-617A-A9B5-BD6C-957194B96D6E}"/>
              </a:ext>
            </a:extLst>
          </p:cNvPr>
          <p:cNvSpPr/>
          <p:nvPr/>
        </p:nvSpPr>
        <p:spPr>
          <a:xfrm>
            <a:off x="4008000" y="2611007"/>
            <a:ext cx="1224000" cy="31399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1492"/>
              <a:gd name="adj6" fmla="val -16945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annotation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221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8A5E5D-1795-0A9E-FB34-29B1BCE5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Generics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5DCAD-99FC-BEDC-C238-92D98BC10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Type parameter to reduce code duplication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15E9F-21D6-66AE-891B-2C5984C1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101ED8-7989-1BD2-2EAE-49348FF1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テキスト ボックス 2">
            <a:extLst>
              <a:ext uri="{FF2B5EF4-FFF2-40B4-BE49-F238E27FC236}">
                <a16:creationId xmlns:a16="http://schemas.microsoft.com/office/drawing/2014/main" id="{06E00D22-833D-60AB-5AC0-DF575E6B4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000" y="2493000"/>
            <a:ext cx="3744000" cy="331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SramQueueVendorA</a:t>
            </a:r>
            <a:r>
              <a:rPr lang="en-US" sz="12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SramVendorA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u_sram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()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 queue logic</a:t>
            </a:r>
            <a:endParaRPr 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endParaRPr lang="en-US" sz="1200" b="1" dirty="0"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altLang="ja-JP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SramQueueVendorB</a:t>
            </a:r>
            <a:r>
              <a:rPr lang="en-US" altLang="ja-JP" sz="1200" b="1" dirty="0">
                <a:solidFill>
                  <a:schemeClr val="accent1"/>
                </a:solidFill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alt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solidFill>
                  <a:schemeClr val="bg1"/>
                </a:solidFill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SramVendorB u_sram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();</a:t>
            </a:r>
            <a:endParaRPr lang="ja-JP" alt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alt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altLang="ja-JP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 queue logic</a:t>
            </a:r>
            <a:endParaRPr lang="ja-JP" alt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alt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Test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SramQueueVendorA</a:t>
            </a:r>
            <a:r>
              <a:rPr lang="en-US" altLang="ja-JP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u0_queue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();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SramQueueVendorB</a:t>
            </a:r>
            <a:r>
              <a:rPr lang="en-US" altLang="ja-JP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u1_queue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();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CCC5BA73-C823-AF69-E51A-FC3FC13D5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000" y="2493000"/>
            <a:ext cx="3744000" cy="259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SramQueue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::&lt;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 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inst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u_sram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 queue logic</a:t>
            </a:r>
            <a:endParaRPr 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Test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{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// Instantiate a SramQueue by SramVendorA</a:t>
            </a:r>
            <a:endParaRPr 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inst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u0_queue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SramQueue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::&lt;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SramVendorA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&gt;();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 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// Instantiate a SramQueue by SramVendorB</a:t>
            </a:r>
            <a:endParaRPr 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inst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u1_queue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SramQueue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::&lt;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SramVendorB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&gt;();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9D995B-AD52-5CDE-8260-B302E688B810}"/>
              </a:ext>
            </a:extLst>
          </p:cNvPr>
          <p:cNvSpPr txBox="1"/>
          <p:nvPr/>
        </p:nvSpPr>
        <p:spPr>
          <a:xfrm>
            <a:off x="8904000" y="2493000"/>
            <a:ext cx="648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Veryl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5EFCBF-DE22-137D-4AAB-9E887E5D1473}"/>
              </a:ext>
            </a:extLst>
          </p:cNvPr>
          <p:cNvSpPr txBox="1"/>
          <p:nvPr/>
        </p:nvSpPr>
        <p:spPr>
          <a:xfrm>
            <a:off x="3360000" y="2493000"/>
            <a:ext cx="1584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SystemVerilog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1FA428-0BE6-EB3F-2933-1E3B15A81B3D}"/>
              </a:ext>
            </a:extLst>
          </p:cNvPr>
          <p:cNvSpPr/>
          <p:nvPr/>
        </p:nvSpPr>
        <p:spPr>
          <a:xfrm>
            <a:off x="5196000" y="3674607"/>
            <a:ext cx="360000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吹き出し: 線 10">
            <a:extLst>
              <a:ext uri="{FF2B5EF4-FFF2-40B4-BE49-F238E27FC236}">
                <a16:creationId xmlns:a16="http://schemas.microsoft.com/office/drawing/2014/main" id="{324FFB1F-7A49-695C-EDA2-6C9BF13D7069}"/>
              </a:ext>
            </a:extLst>
          </p:cNvPr>
          <p:cNvSpPr/>
          <p:nvPr/>
        </p:nvSpPr>
        <p:spPr>
          <a:xfrm>
            <a:off x="9767652" y="2876865"/>
            <a:ext cx="1944000" cy="597310"/>
          </a:xfrm>
          <a:prstGeom prst="borderCallout1">
            <a:avLst>
              <a:gd name="adj1" fmla="val 18750"/>
              <a:gd name="adj2" fmla="val -8333"/>
              <a:gd name="adj3" fmla="val 667"/>
              <a:gd name="adj4" fmla="val -120914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Parameterized</a:t>
            </a:r>
          </a:p>
          <a:p>
            <a:pPr algn="ctr"/>
            <a:r>
              <a:rPr kumimoji="1" lang="en-US" altLang="ja-JP" dirty="0"/>
              <a:t>module instance</a:t>
            </a:r>
            <a:endParaRPr kumimoji="1" lang="ja-JP" altLang="en-US" dirty="0"/>
          </a:p>
        </p:txBody>
      </p:sp>
      <p:sp>
        <p:nvSpPr>
          <p:cNvPr id="12" name="吹き出し: 線 11">
            <a:extLst>
              <a:ext uri="{FF2B5EF4-FFF2-40B4-BE49-F238E27FC236}">
                <a16:creationId xmlns:a16="http://schemas.microsoft.com/office/drawing/2014/main" id="{061CB027-E3BD-3B3E-D537-287E7FA17374}"/>
              </a:ext>
            </a:extLst>
          </p:cNvPr>
          <p:cNvSpPr/>
          <p:nvPr/>
        </p:nvSpPr>
        <p:spPr>
          <a:xfrm>
            <a:off x="9794942" y="4945085"/>
            <a:ext cx="2158200" cy="597310"/>
          </a:xfrm>
          <a:prstGeom prst="borderCallout1">
            <a:avLst>
              <a:gd name="adj1" fmla="val 18750"/>
              <a:gd name="adj2" fmla="val -8333"/>
              <a:gd name="adj3" fmla="val -17440"/>
              <a:gd name="adj4" fmla="val -44739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Actual module</a:t>
            </a:r>
          </a:p>
          <a:p>
            <a:pPr algn="ctr"/>
            <a:r>
              <a:rPr kumimoji="1" lang="en-US" altLang="ja-JP" dirty="0"/>
              <a:t>can be specified here</a:t>
            </a:r>
            <a:endParaRPr kumimoji="1" lang="ja-JP" altLang="en-US" dirty="0"/>
          </a:p>
        </p:txBody>
      </p:sp>
      <p:sp>
        <p:nvSpPr>
          <p:cNvPr id="13" name="吹き出し: 線 12">
            <a:extLst>
              <a:ext uri="{FF2B5EF4-FFF2-40B4-BE49-F238E27FC236}">
                <a16:creationId xmlns:a16="http://schemas.microsoft.com/office/drawing/2014/main" id="{72F73274-C4E4-DB00-C8BF-79FB624A4AAE}"/>
              </a:ext>
            </a:extLst>
          </p:cNvPr>
          <p:cNvSpPr/>
          <p:nvPr/>
        </p:nvSpPr>
        <p:spPr>
          <a:xfrm>
            <a:off x="4584000" y="5213416"/>
            <a:ext cx="1944000" cy="426882"/>
          </a:xfrm>
          <a:prstGeom prst="borderCallout1">
            <a:avLst>
              <a:gd name="adj1" fmla="val 18750"/>
              <a:gd name="adj2" fmla="val -8333"/>
              <a:gd name="adj3" fmla="val -180710"/>
              <a:gd name="adj4" fmla="val -8702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Duplicated code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0EE3089-4407-EA36-4A6A-284D2E63676B}"/>
              </a:ext>
            </a:extLst>
          </p:cNvPr>
          <p:cNvCxnSpPr>
            <a:cxnSpLocks/>
          </p:cNvCxnSpPr>
          <p:nvPr/>
        </p:nvCxnSpPr>
        <p:spPr>
          <a:xfrm flipH="1" flipV="1">
            <a:off x="2928000" y="3421630"/>
            <a:ext cx="1457550" cy="18221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11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6705-ED76-B12A-D52C-08D15D0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AEFF6C-80D7-26DF-0499-8C4ACABA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</a:p>
          <a:p>
            <a:pPr lvl="1"/>
            <a:r>
              <a:rPr kumimoji="1" lang="en-US" altLang="ja-JP" dirty="0"/>
              <a:t>Enhancing SystemVerilog development</a:t>
            </a:r>
          </a:p>
          <a:p>
            <a:r>
              <a:rPr kumimoji="1" lang="en-US" altLang="ja-JP" dirty="0"/>
              <a:t>Existing approach: Alternative HDLs</a:t>
            </a:r>
          </a:p>
          <a:p>
            <a:pPr lvl="1"/>
            <a:r>
              <a:rPr kumimoji="1" lang="en-US" altLang="ja-JP" dirty="0"/>
              <a:t>Overview and challenges</a:t>
            </a:r>
          </a:p>
          <a:p>
            <a:r>
              <a:rPr kumimoji="1" lang="en-US" altLang="ja-JP" dirty="0"/>
              <a:t>Veryl: A new HDL as an alternative to SystemVerilog</a:t>
            </a:r>
          </a:p>
          <a:p>
            <a:pPr lvl="1"/>
            <a:r>
              <a:rPr kumimoji="1" lang="en-US" altLang="ja-JP" dirty="0"/>
              <a:t>Concept and vision</a:t>
            </a:r>
          </a:p>
          <a:p>
            <a:pPr lvl="1"/>
            <a:r>
              <a:rPr kumimoji="1" lang="en-US" altLang="ja-JP" dirty="0"/>
              <a:t>Key features and benefits</a:t>
            </a:r>
          </a:p>
          <a:p>
            <a:r>
              <a:rPr kumimoji="1" lang="en-US" altLang="ja-JP" dirty="0"/>
              <a:t>Conclusion</a:t>
            </a:r>
          </a:p>
          <a:p>
            <a:pPr lvl="1"/>
            <a:r>
              <a:rPr kumimoji="1" lang="en-US" altLang="ja-JP" dirty="0"/>
              <a:t>Development status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3DDBB4-0373-83AD-56DC-88D7672E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416FFF-B921-2678-ECDA-D33AE2D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94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1417-B4EB-525F-2F28-2B34E8B4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Introduction to Veryl Concept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7ADCE8-611C-F008-3FC0-16C6FBF8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Optimized syntax for synthesizable HDL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Designed to enhance readability and reliability</a:t>
            </a:r>
          </a:p>
          <a:p>
            <a:r>
              <a:rPr kumimoji="1" lang="en-US" altLang="ja-JP" dirty="0"/>
              <a:t>Generate human-readable SystemVerilog</a:t>
            </a:r>
          </a:p>
          <a:p>
            <a:pPr lvl="1"/>
            <a:r>
              <a:rPr kumimoji="1" lang="en-US" altLang="ja-JP" dirty="0"/>
              <a:t>Ensures generated code is easy to understand and debug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Productivity tools by default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Incorporates tools that enhance developer productivity automatically</a:t>
            </a:r>
            <a:endParaRPr kumimoji="1" lang="ja-JP" altLang="en-US" dirty="0">
              <a:solidFill>
                <a:schemeClr val="bg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BEB1CC-9EFD-B059-F458-6BE49832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CD338-767F-42DA-8397-519F2481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4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3DAEE-8728-1F69-A6FB-D6E524B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Generate Human-readable SystemVerilog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3D33F-F3C0-6EE7-A04C-BB3892E4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6193796" cy="4943386"/>
          </a:xfrm>
        </p:spPr>
        <p:txBody>
          <a:bodyPr/>
          <a:lstStyle/>
          <a:p>
            <a:r>
              <a:rPr kumimoji="1" lang="en-US" altLang="ja-JP" dirty="0"/>
              <a:t>Interoperability with SystemVerilog</a:t>
            </a:r>
          </a:p>
          <a:p>
            <a:pPr lvl="1"/>
            <a:r>
              <a:rPr kumimoji="1" lang="en-US" altLang="ja-JP" dirty="0"/>
              <a:t>Reuse the existing SystemVerilog codebase</a:t>
            </a:r>
          </a:p>
          <a:p>
            <a:pPr lvl="1"/>
            <a:r>
              <a:rPr kumimoji="1" lang="en-US" altLang="ja-JP" dirty="0"/>
              <a:t>Introduce Veryl to the existing SystemVerilog project gradually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Debug with SystemVerilog features</a:t>
            </a:r>
          </a:p>
          <a:p>
            <a:pPr lvl="1"/>
            <a:r>
              <a:rPr kumimoji="1" lang="en-US" altLang="ja-JP" dirty="0"/>
              <a:t>struct and interface can be used in waveform viewers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03D4D-5831-4E95-CC01-5F7865E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B8D1AC-063A-E457-9042-8A74C7D5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FC6FE0-816E-DA62-1B2D-574B4B90DCE9}"/>
              </a:ext>
            </a:extLst>
          </p:cNvPr>
          <p:cNvSpPr/>
          <p:nvPr/>
        </p:nvSpPr>
        <p:spPr>
          <a:xfrm>
            <a:off x="9264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System</a:t>
            </a:r>
          </a:p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530CB3-F65E-7CA5-1742-9850EE6BB7A9}"/>
              </a:ext>
            </a:extLst>
          </p:cNvPr>
          <p:cNvSpPr/>
          <p:nvPr/>
        </p:nvSpPr>
        <p:spPr>
          <a:xfrm>
            <a:off x="7896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55E0BB-7561-D377-17FB-7DF3AE890209}"/>
              </a:ext>
            </a:extLst>
          </p:cNvPr>
          <p:cNvSpPr/>
          <p:nvPr/>
        </p:nvSpPr>
        <p:spPr>
          <a:xfrm>
            <a:off x="8832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9FCF17-AC41-C9BE-F8AB-3D1259683560}"/>
              </a:ext>
            </a:extLst>
          </p:cNvPr>
          <p:cNvSpPr/>
          <p:nvPr/>
        </p:nvSpPr>
        <p:spPr>
          <a:xfrm>
            <a:off x="9768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210BB1-C367-CABA-234F-6ED716A30CF0}"/>
              </a:ext>
            </a:extLst>
          </p:cNvPr>
          <p:cNvSpPr/>
          <p:nvPr/>
        </p:nvSpPr>
        <p:spPr>
          <a:xfrm>
            <a:off x="10704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23AB78-7AA4-5753-D2CB-4A01AF2DEAD2}"/>
              </a:ext>
            </a:extLst>
          </p:cNvPr>
          <p:cNvSpPr/>
          <p:nvPr/>
        </p:nvSpPr>
        <p:spPr>
          <a:xfrm>
            <a:off x="9264000" y="5157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7FB20C9E-B75A-C8C6-102F-55A74CA73B3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868000" y="3357000"/>
            <a:ext cx="360000" cy="1368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DBC63830-B96C-1720-F766-F6CBDDE23FD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9336000" y="3825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F3BB3C1F-4A85-DE5C-EBB1-6C752D76A13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804000" y="3789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67E02B66-216A-6F30-CCAA-AF5FE30807A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9336000" y="4761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2B1B8263-5289-06BE-2F49-9BEF27C21EC1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9804000" y="4725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9DC4B5-EAE1-E9E0-9CAF-5DA70B50B77B}"/>
              </a:ext>
            </a:extLst>
          </p:cNvPr>
          <p:cNvSpPr/>
          <p:nvPr/>
        </p:nvSpPr>
        <p:spPr>
          <a:xfrm>
            <a:off x="9264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Compile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02F98FB-A42D-D332-70E2-4845614796B3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9558350" y="3111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5EBCAB8-1FB0-E76B-4A0E-EBEF322515FD}"/>
              </a:ext>
            </a:extLst>
          </p:cNvPr>
          <p:cNvSpPr/>
          <p:nvPr/>
        </p:nvSpPr>
        <p:spPr>
          <a:xfrm>
            <a:off x="9264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Veryl</a:t>
            </a:r>
            <a:endParaRPr kumimoji="1" lang="ja-JP" altLang="en-US" sz="1400" dirty="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4DBF24EF-0CEF-7DF1-EF2E-A058E2DD40CA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 rot="5400000">
            <a:off x="9558350" y="2175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BA9E3B-0E4E-E58D-EBF5-C93E5E6AD3EF}"/>
              </a:ext>
            </a:extLst>
          </p:cNvPr>
          <p:cNvSpPr/>
          <p:nvPr/>
        </p:nvSpPr>
        <p:spPr>
          <a:xfrm>
            <a:off x="10200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Lint Check</a:t>
            </a:r>
          </a:p>
          <a:p>
            <a:pPr algn="ctr"/>
            <a:r>
              <a:rPr kumimoji="1" lang="en-US" altLang="ja-JP" sz="1400" dirty="0"/>
              <a:t>Format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508C123-8F5F-486F-0505-17B613419B16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10020000" y="1701000"/>
            <a:ext cx="360000" cy="93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F5F44DA-061A-970C-738D-403D7E6F3B71}"/>
              </a:ext>
            </a:extLst>
          </p:cNvPr>
          <p:cNvSpPr/>
          <p:nvPr/>
        </p:nvSpPr>
        <p:spPr>
          <a:xfrm>
            <a:off x="7896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System</a:t>
            </a:r>
          </a:p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96AAFD9-8DB6-3936-AE2A-EB085E8518D6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>
            <a:off x="8832000" y="3573000"/>
            <a:ext cx="4320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65E1595B-3797-A027-AD5D-1E2045A0031C}"/>
              </a:ext>
            </a:extLst>
          </p:cNvPr>
          <p:cNvSpPr/>
          <p:nvPr/>
        </p:nvSpPr>
        <p:spPr>
          <a:xfrm>
            <a:off x="7212000" y="2421000"/>
            <a:ext cx="1836000" cy="576000"/>
          </a:xfrm>
          <a:prstGeom prst="wedgeRoundRectCallout">
            <a:avLst>
              <a:gd name="adj1" fmla="val 42302"/>
              <a:gd name="adj2" fmla="val 108621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Directly interface with</a:t>
            </a:r>
          </a:p>
          <a:p>
            <a:pPr algn="ctr"/>
            <a:r>
              <a:rPr kumimoji="1" lang="en-US" altLang="ja-JP" sz="1400" dirty="0"/>
              <a:t>SystemVerilog code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744C949F-D675-5668-AAE6-F8F3809B8635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 rot="16200000" flipH="1">
            <a:off x="9588000" y="2637000"/>
            <a:ext cx="360000" cy="280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6C374815-ABDE-2EC0-6824-4918A54AD95C}"/>
              </a:ext>
            </a:extLst>
          </p:cNvPr>
          <p:cNvSpPr/>
          <p:nvPr/>
        </p:nvSpPr>
        <p:spPr>
          <a:xfrm>
            <a:off x="6672000" y="4992262"/>
            <a:ext cx="1728000" cy="576000"/>
          </a:xfrm>
          <a:prstGeom prst="wedgeRoundRectCallout">
            <a:avLst>
              <a:gd name="adj1" fmla="val 31107"/>
              <a:gd name="adj2" fmla="val -71627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Debug with</a:t>
            </a:r>
          </a:p>
          <a:p>
            <a:pPr algn="ctr"/>
            <a:r>
              <a:rPr kumimoji="1" lang="en-US" altLang="ja-JP" sz="1400" dirty="0"/>
              <a:t>SystemVerilog types</a:t>
            </a:r>
          </a:p>
        </p:txBody>
      </p:sp>
    </p:spTree>
    <p:extLst>
      <p:ext uri="{BB962C8B-B14F-4D97-AF65-F5344CB8AC3E}">
        <p14:creationId xmlns:p14="http://schemas.microsoft.com/office/powerpoint/2010/main" val="355561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3DAEE-8728-1F69-A6FB-D6E524B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Generate Human-readable SystemVerilog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3D33F-F3C0-6EE7-A04C-BB3892E4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6985800" cy="494338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Consistent semantics with SystemVerilog</a:t>
            </a:r>
          </a:p>
          <a:p>
            <a:pPr lvl="1"/>
            <a:r>
              <a:rPr kumimoji="1" lang="en-US" altLang="ja-JP" dirty="0"/>
              <a:t>Predictable changes in generated SystemVerilog when modifying Veryl code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Generated SystemVerilog can be finely tuned</a:t>
            </a:r>
          </a:p>
          <a:p>
            <a:pPr lvl="1"/>
            <a:r>
              <a:rPr kumimoji="1" lang="en-US" altLang="ja-JP" dirty="0"/>
              <a:t>Timing improvement and pre/post-mask ECO flow can be applied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03D4D-5831-4E95-CC01-5F7865E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B8D1AC-063A-E457-9042-8A74C7D5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FC6FE0-816E-DA62-1B2D-574B4B90DCE9}"/>
              </a:ext>
            </a:extLst>
          </p:cNvPr>
          <p:cNvSpPr/>
          <p:nvPr/>
        </p:nvSpPr>
        <p:spPr>
          <a:xfrm>
            <a:off x="9264000" y="3285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System</a:t>
            </a:r>
          </a:p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530CB3-F65E-7CA5-1742-9850EE6BB7A9}"/>
              </a:ext>
            </a:extLst>
          </p:cNvPr>
          <p:cNvSpPr/>
          <p:nvPr/>
        </p:nvSpPr>
        <p:spPr>
          <a:xfrm>
            <a:off x="7896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55E0BB-7561-D377-17FB-7DF3AE890209}"/>
              </a:ext>
            </a:extLst>
          </p:cNvPr>
          <p:cNvSpPr/>
          <p:nvPr/>
        </p:nvSpPr>
        <p:spPr>
          <a:xfrm>
            <a:off x="8832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F9FCF17-AC41-C9BE-F8AB-3D1259683560}"/>
              </a:ext>
            </a:extLst>
          </p:cNvPr>
          <p:cNvSpPr/>
          <p:nvPr/>
        </p:nvSpPr>
        <p:spPr>
          <a:xfrm>
            <a:off x="9768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210BB1-C367-CABA-234F-6ED716A30CF0}"/>
              </a:ext>
            </a:extLst>
          </p:cNvPr>
          <p:cNvSpPr/>
          <p:nvPr/>
        </p:nvSpPr>
        <p:spPr>
          <a:xfrm>
            <a:off x="10704000" y="422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B23AB78-7AA4-5753-D2CB-4A01AF2DEAD2}"/>
              </a:ext>
            </a:extLst>
          </p:cNvPr>
          <p:cNvSpPr/>
          <p:nvPr/>
        </p:nvSpPr>
        <p:spPr>
          <a:xfrm>
            <a:off x="9264000" y="5157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7FB20C9E-B75A-C8C6-102F-55A74CA73B3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868000" y="3357000"/>
            <a:ext cx="360000" cy="1368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DBC63830-B96C-1720-F766-F6CBDDE23FD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9336000" y="3825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F3BB3C1F-4A85-DE5C-EBB1-6C752D76A13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9804000" y="3789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6B38B5C0-A827-7B3A-0745-29C6A4E7215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10272000" y="3321000"/>
            <a:ext cx="360000" cy="144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67E02B66-216A-6F30-CCAA-AF5FE30807A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9336000" y="4761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2B1B8263-5289-06BE-2F49-9BEF27C21EC1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9804000" y="4725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9DC4B5-EAE1-E9E0-9CAF-5DA70B50B77B}"/>
              </a:ext>
            </a:extLst>
          </p:cNvPr>
          <p:cNvSpPr/>
          <p:nvPr/>
        </p:nvSpPr>
        <p:spPr>
          <a:xfrm>
            <a:off x="9264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Compile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102F98FB-A42D-D332-70E2-4845614796B3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rot="5400000">
            <a:off x="9558350" y="3111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5EBCAB8-1FB0-E76B-4A0E-EBEF322515FD}"/>
              </a:ext>
            </a:extLst>
          </p:cNvPr>
          <p:cNvSpPr/>
          <p:nvPr/>
        </p:nvSpPr>
        <p:spPr>
          <a:xfrm>
            <a:off x="9264000" y="141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Veryl</a:t>
            </a:r>
            <a:endParaRPr kumimoji="1" lang="ja-JP" altLang="en-US" sz="1400" dirty="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4DBF24EF-0CEF-7DF1-EF2E-A058E2DD40CA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 rot="5400000">
            <a:off x="9558350" y="2175350"/>
            <a:ext cx="360000" cy="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ABA9E3B-0E4E-E58D-EBF5-C93E5E6AD3EF}"/>
              </a:ext>
            </a:extLst>
          </p:cNvPr>
          <p:cNvSpPr/>
          <p:nvPr/>
        </p:nvSpPr>
        <p:spPr>
          <a:xfrm>
            <a:off x="10200000" y="2349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Lint Check</a:t>
            </a:r>
          </a:p>
          <a:p>
            <a:pPr algn="ctr"/>
            <a:r>
              <a:rPr kumimoji="1" lang="en-US" altLang="ja-JP" sz="1400" dirty="0"/>
              <a:t>Format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E508C123-8F5F-486F-0505-17B613419B16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16200000" flipH="1">
            <a:off x="10020000" y="1701000"/>
            <a:ext cx="360000" cy="936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70D8FC83-819B-2798-DDF7-5E7B35C33C9C}"/>
              </a:ext>
            </a:extLst>
          </p:cNvPr>
          <p:cNvSpPr/>
          <p:nvPr/>
        </p:nvSpPr>
        <p:spPr>
          <a:xfrm>
            <a:off x="10608750" y="1276068"/>
            <a:ext cx="1176599" cy="576000"/>
          </a:xfrm>
          <a:prstGeom prst="wedgeRoundRectCallout">
            <a:avLst>
              <a:gd name="adj1" fmla="val -70827"/>
              <a:gd name="adj2" fmla="val 20977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Fix original</a:t>
            </a:r>
          </a:p>
          <a:p>
            <a:pPr algn="ctr"/>
            <a:r>
              <a:rPr kumimoji="1" lang="en-US" altLang="ja-JP" sz="1400" dirty="0"/>
              <a:t>code</a:t>
            </a: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4508A07C-DEEE-3D9F-4925-8495A29372C4}"/>
              </a:ext>
            </a:extLst>
          </p:cNvPr>
          <p:cNvSpPr/>
          <p:nvPr/>
        </p:nvSpPr>
        <p:spPr>
          <a:xfrm>
            <a:off x="10583700" y="3141000"/>
            <a:ext cx="1176599" cy="576000"/>
          </a:xfrm>
          <a:prstGeom prst="wedgeRoundRectCallout">
            <a:avLst>
              <a:gd name="adj1" fmla="val -70827"/>
              <a:gd name="adj2" fmla="val 20977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Regenerate</a:t>
            </a:r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7DDBC119-8466-3F53-A98E-51EF36FDDAC0}"/>
              </a:ext>
            </a:extLst>
          </p:cNvPr>
          <p:cNvSpPr/>
          <p:nvPr/>
        </p:nvSpPr>
        <p:spPr>
          <a:xfrm>
            <a:off x="10411201" y="5021400"/>
            <a:ext cx="1176599" cy="576000"/>
          </a:xfrm>
          <a:prstGeom prst="wedgeRoundRectCallout">
            <a:avLst>
              <a:gd name="adj1" fmla="val -36017"/>
              <a:gd name="adj2" fmla="val -78242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Check</a:t>
            </a:r>
          </a:p>
          <a:p>
            <a:pPr algn="ctr"/>
            <a:r>
              <a:rPr kumimoji="1" lang="en-US" altLang="ja-JP" sz="1400" dirty="0"/>
              <a:t>equivalence</a:t>
            </a: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485968EE-D1CF-93EB-5705-3247CCD23308}"/>
              </a:ext>
            </a:extLst>
          </p:cNvPr>
          <p:cNvSpPr/>
          <p:nvPr/>
        </p:nvSpPr>
        <p:spPr>
          <a:xfrm>
            <a:off x="7824000" y="5229000"/>
            <a:ext cx="1176599" cy="576000"/>
          </a:xfrm>
          <a:prstGeom prst="wedgeRoundRectCallout">
            <a:avLst>
              <a:gd name="adj1" fmla="val 66794"/>
              <a:gd name="adj2" fmla="val -8789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Change</a:t>
            </a:r>
          </a:p>
          <a:p>
            <a:pPr algn="ctr"/>
            <a:r>
              <a:rPr kumimoji="1" lang="en-US" altLang="ja-JP" sz="1400" dirty="0"/>
              <a:t>by hand</a:t>
            </a: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D21DC1BC-7FE8-95F2-E994-05FFC4465979}"/>
              </a:ext>
            </a:extLst>
          </p:cNvPr>
          <p:cNvSpPr/>
          <p:nvPr/>
        </p:nvSpPr>
        <p:spPr>
          <a:xfrm>
            <a:off x="4224000" y="3069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7484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D1417-B4EB-525F-2F28-2B34E8B4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Introduction to Veryl Concept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7ADCE8-611C-F008-3FC0-16C6FBF8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Optimized syntax for synthesizable HDL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Designed to enhance readability and reliability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Generate human-readable SystemVerilog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Ensures generated code is easy to understand and debug</a:t>
            </a:r>
          </a:p>
          <a:p>
            <a:r>
              <a:rPr kumimoji="1" lang="en-US" altLang="ja-JP" dirty="0"/>
              <a:t>Productivity tools by default</a:t>
            </a:r>
          </a:p>
          <a:p>
            <a:pPr lvl="1"/>
            <a:r>
              <a:rPr kumimoji="1" lang="en-US" altLang="ja-JP" dirty="0"/>
              <a:t>Incorporates tools that enhance developer productivity automatically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BEB1CC-9EFD-B059-F458-6BE49832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DCD338-767F-42DA-8397-519F2481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09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3DAEE-8728-1F69-A6FB-D6E524B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Productivity Tools by Default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3D33F-F3C0-6EE7-A04C-BB3892E4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7849800" cy="4943386"/>
          </a:xfrm>
        </p:spPr>
        <p:txBody>
          <a:bodyPr/>
          <a:lstStyle/>
          <a:p>
            <a:r>
              <a:rPr kumimoji="1" lang="en-US" altLang="ja-JP" dirty="0"/>
              <a:t>Real-time diagnostics</a:t>
            </a:r>
          </a:p>
          <a:p>
            <a:pPr lvl="1"/>
            <a:r>
              <a:rPr kumimoji="1" lang="en-US" altLang="ja-JP" dirty="0"/>
              <a:t>Editor integration using standardized language server protocol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03D4D-5831-4E95-CC01-5F7865E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B8D1AC-063A-E457-9042-8A74C7D5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34</a:t>
            </a:fld>
            <a:endParaRPr lang="en-US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32071D72-9F8D-8621-3FA7-2E4AAA8D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830" y="3046440"/>
            <a:ext cx="5891995" cy="153456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98514254-177F-1B3F-C614-571DC7D72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74" y="4987035"/>
            <a:ext cx="6097195" cy="1033965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A5D54C6-76B5-18C6-1ADB-0D9690A91605}"/>
              </a:ext>
            </a:extLst>
          </p:cNvPr>
          <p:cNvSpPr txBox="1"/>
          <p:nvPr/>
        </p:nvSpPr>
        <p:spPr>
          <a:xfrm>
            <a:off x="1488000" y="2699668"/>
            <a:ext cx="21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Visual Studio Code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DFDAD5-8C84-1864-190E-BE9B711A6259}"/>
              </a:ext>
            </a:extLst>
          </p:cNvPr>
          <p:cNvSpPr txBox="1"/>
          <p:nvPr/>
        </p:nvSpPr>
        <p:spPr>
          <a:xfrm>
            <a:off x="1488000" y="4643668"/>
            <a:ext cx="57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Vim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16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3DAEE-8728-1F69-A6FB-D6E524B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Productivity Tools by Default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3D33F-F3C0-6EE7-A04C-BB3892E4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4943386"/>
          </a:xfrm>
        </p:spPr>
        <p:txBody>
          <a:bodyPr/>
          <a:lstStyle/>
          <a:p>
            <a:r>
              <a:rPr kumimoji="1" lang="en-US" altLang="ja-JP" dirty="0"/>
              <a:t>Automatic document generation</a:t>
            </a:r>
          </a:p>
          <a:p>
            <a:pPr lvl="1"/>
            <a:r>
              <a:rPr kumimoji="1" lang="en-US" altLang="ja-JP" dirty="0"/>
              <a:t>Supports Markdown format and waveform description</a:t>
            </a:r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03D4D-5831-4E95-CC01-5F7865E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B8D1AC-063A-E457-9042-8A74C7D5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35</a:t>
            </a:fld>
            <a:endParaRPr lang="en-US" dirty="0"/>
          </a:p>
        </p:txBody>
      </p:sp>
      <p:pic>
        <p:nvPicPr>
          <p:cNvPr id="25" name="図 24" descr="携帯電話の画面のスクリーンショット&#10;&#10;自動的に生成された説明">
            <a:extLst>
              <a:ext uri="{FF2B5EF4-FFF2-40B4-BE49-F238E27FC236}">
                <a16:creationId xmlns:a16="http://schemas.microsoft.com/office/drawing/2014/main" id="{F319ADFF-CA2E-27CC-7C62-184695CA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37869" y="2493000"/>
            <a:ext cx="4886131" cy="37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テキスト ボックス 2">
            <a:extLst>
              <a:ext uri="{FF2B5EF4-FFF2-40B4-BE49-F238E27FC236}">
                <a16:creationId xmlns:a16="http://schemas.microsoft.com/office/drawing/2014/main" id="{BB51F168-46D2-FC44-C858-49075FE53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00" y="2637000"/>
            <a:ext cx="4392000" cy="3384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This is a sample module.</a:t>
            </a: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</a:t>
            </a: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```wavedrom</a:t>
            </a: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{signal: [</a:t>
            </a: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  {name: 'i_clk', wave: 'p......'},</a:t>
            </a: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  {name: 'i_dat', wave: 'x.=x...', data: ['data']},</a:t>
            </a: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  {name: 'o_dat', wave: 'x...=x.', data: ['data']},</a:t>
            </a: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]}</a:t>
            </a:r>
          </a:p>
          <a:p>
            <a:pPr algn="l"/>
            <a:r>
              <a:rPr lang="en-US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/// `</a:t>
            </a:r>
            <a:endParaRPr lang="ja-JP" sz="12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pub module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Sample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#(</a:t>
            </a:r>
          </a:p>
          <a:p>
            <a:r>
              <a:rPr lang="en-US" altLang="ja-JP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/// Data Width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param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u32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=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F7964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1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endParaRPr lang="ja-JP" sz="1200" dirty="0"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)(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i_clk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clock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  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,</a:t>
            </a:r>
            <a:r>
              <a:rPr lang="en-US" altLang="ja-JP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/// Clock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  <a:p>
            <a:pPr algn="l"/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i_dat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altLang="ja-JP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altLang="ja-JP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input</a:t>
            </a:r>
            <a:r>
              <a:rPr lang="en-US" altLang="ja-JP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</a:t>
            </a:r>
            <a:r>
              <a:rPr lang="en-US" altLang="ja-JP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</a:t>
            </a:r>
            <a:r>
              <a:rPr lang="en-US" altLang="ja-JP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altLang="ja-JP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&gt;,</a:t>
            </a:r>
            <a:r>
              <a:rPr lang="en-US" altLang="ja-JP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/// Input Data</a:t>
            </a:r>
          </a:p>
          <a:p>
            <a:pPr algn="l"/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   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o_dat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:</a:t>
            </a:r>
            <a:r>
              <a:rPr lang="en-US" sz="1200" b="1" dirty="0"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chemeClr val="accent6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output</a:t>
            </a:r>
            <a:r>
              <a:rPr lang="en-US" sz="1200" b="1" dirty="0">
                <a:solidFill>
                  <a:srgbClr val="76923C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</a:t>
            </a:r>
            <a:r>
              <a:rPr lang="en-US" sz="1200" b="1" dirty="0">
                <a:solidFill>
                  <a:srgbClr val="C0504D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logic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&lt;</a:t>
            </a:r>
            <a:r>
              <a:rPr lang="en-US" sz="1200" b="1" dirty="0">
                <a:solidFill>
                  <a:schemeClr val="bg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WIDTH</a:t>
            </a:r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&gt;,</a:t>
            </a:r>
            <a:r>
              <a:rPr lang="en-US" altLang="ja-JP" sz="1200" b="1" dirty="0">
                <a:solidFill>
                  <a:schemeClr val="accent2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 /// Output Data</a:t>
            </a:r>
            <a:endParaRPr lang="en-US" sz="1200" b="1" dirty="0">
              <a:solidFill>
                <a:schemeClr val="accent1"/>
              </a:solidFill>
              <a:effectLst/>
              <a:latin typeface="BIZ UDゴシック" panose="020B0400000000000000" pitchFamily="49" charset="-128"/>
              <a:ea typeface="ＭＳ 明朝" panose="02020609040205080304" pitchFamily="17" charset="-128"/>
            </a:endParaRPr>
          </a:p>
          <a:p>
            <a:pPr algn="l"/>
            <a:r>
              <a:rPr lang="en-US" sz="1200" b="1" dirty="0">
                <a:solidFill>
                  <a:schemeClr val="accent1"/>
                </a:solidFill>
                <a:effectLst/>
                <a:latin typeface="BIZ UDゴシック" panose="020B0400000000000000" pitchFamily="49" charset="-128"/>
                <a:ea typeface="ＭＳ 明朝" panose="02020609040205080304" pitchFamily="17" charset="-128"/>
              </a:rPr>
              <a:t>){}</a:t>
            </a:r>
            <a:endParaRPr lang="ja-JP" sz="12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ＭＳ 明朝" panose="02020609040205080304" pitchFamily="17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854E727-B694-C883-3E9F-3AE1EE752E2B}"/>
              </a:ext>
            </a:extLst>
          </p:cNvPr>
          <p:cNvSpPr txBox="1"/>
          <p:nvPr/>
        </p:nvSpPr>
        <p:spPr>
          <a:xfrm>
            <a:off x="4656000" y="2637000"/>
            <a:ext cx="648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Veryl</a:t>
            </a:r>
            <a:endParaRPr kumimoji="1" lang="ja-JP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A2C0ECA-6556-2476-A02C-D97042FD11ED}"/>
              </a:ext>
            </a:extLst>
          </p:cNvPr>
          <p:cNvSpPr/>
          <p:nvPr/>
        </p:nvSpPr>
        <p:spPr>
          <a:xfrm>
            <a:off x="5581565" y="4086684"/>
            <a:ext cx="678739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496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3DAEE-8728-1F69-A6FB-D6E524B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Productivity Tools by Default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23D33F-F3C0-6EE7-A04C-BB3892E47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4943386"/>
          </a:xfrm>
        </p:spPr>
        <p:txBody>
          <a:bodyPr/>
          <a:lstStyle/>
          <a:p>
            <a:r>
              <a:rPr kumimoji="1" lang="en-US" altLang="ja-JP" dirty="0"/>
              <a:t>Other features</a:t>
            </a:r>
          </a:p>
          <a:p>
            <a:pPr lvl="1"/>
            <a:r>
              <a:rPr kumimoji="1" lang="en-US" altLang="ja-JP" dirty="0"/>
              <a:t>Auto formatting for cleaner, standardized code layout</a:t>
            </a:r>
          </a:p>
          <a:p>
            <a:pPr lvl="1"/>
            <a:r>
              <a:rPr kumimoji="1" lang="en-US" altLang="ja-JP" dirty="0"/>
              <a:t>Integrated unit testing to streamline testing process</a:t>
            </a:r>
          </a:p>
          <a:p>
            <a:pPr lvl="1"/>
            <a:r>
              <a:rPr kumimoji="1" lang="en-US" altLang="ja-JP" dirty="0"/>
              <a:t>Ability to publish projects as libraries for easy reuse</a:t>
            </a:r>
          </a:p>
          <a:p>
            <a:pPr lvl="1"/>
            <a:r>
              <a:rPr kumimoji="1" lang="en-US" altLang="ja-JP" dirty="0"/>
              <a:t>Dependency management for efficient handling of project dependencies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03D4D-5831-4E95-CC01-5F7865E6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B8D1AC-063A-E457-9042-8A74C7D5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002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6705-ED76-B12A-D52C-08D15D0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AEFF6C-80D7-26DF-0499-8C4ACABA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Motivation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Enhancing SystemVerilog development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Existing approach: Alternative HDLs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Overview and challenges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Veryl: A new HDL as an alternative to SystemVerilog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Concept and vision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Key features and benefits</a:t>
            </a:r>
          </a:p>
          <a:p>
            <a:r>
              <a:rPr kumimoji="1" lang="en-US" altLang="ja-JP" dirty="0"/>
              <a:t>Conclusion</a:t>
            </a:r>
          </a:p>
          <a:p>
            <a:pPr lvl="1"/>
            <a:r>
              <a:rPr kumimoji="1" lang="en-US" altLang="ja-JP" dirty="0"/>
              <a:t>Development status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3DDBB4-0373-83AD-56DC-88D7672E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416FFF-B921-2678-ECDA-D33AE2D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91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43EB0D-56A2-516E-5E37-6E8BD796D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4916F-AACC-9D74-60D1-028D5424A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Veryl: A new HDL as an alternative to SystemVerilog</a:t>
            </a:r>
          </a:p>
          <a:p>
            <a:pPr lvl="1"/>
            <a:r>
              <a:rPr kumimoji="1" lang="en-US" altLang="ja-JP" dirty="0"/>
              <a:t>Optimized syntax for synthesizable HDL</a:t>
            </a:r>
          </a:p>
          <a:p>
            <a:pPr lvl="1"/>
            <a:r>
              <a:rPr kumimoji="1" lang="en-US" altLang="ja-JP" dirty="0"/>
              <a:t>Generate human-readable SystemVerilog</a:t>
            </a:r>
          </a:p>
          <a:p>
            <a:pPr lvl="1"/>
            <a:r>
              <a:rPr kumimoji="1" lang="en-US" altLang="ja-JP" dirty="0"/>
              <a:t>Productivity tools by default</a:t>
            </a:r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Open-source development</a:t>
            </a:r>
          </a:p>
          <a:p>
            <a:pPr lvl="1"/>
            <a:r>
              <a:rPr kumimoji="1" lang="en-US" altLang="ja-JP" dirty="0"/>
              <a:t>Developed as open-source software</a:t>
            </a:r>
          </a:p>
          <a:p>
            <a:pPr lvl="1"/>
            <a:r>
              <a:rPr kumimoji="1" lang="en-US" altLang="ja-JP" dirty="0"/>
              <a:t>Available on GitHub: </a:t>
            </a:r>
            <a:r>
              <a:rPr kumimoji="1" lang="en-US" altLang="ja-JP" dirty="0">
                <a:hlinkClick r:id="rId2"/>
              </a:rPr>
              <a:t>https://github.com/veryl-lang/veryl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376A66-2754-83D8-7353-63A12FC0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18A9BF-D298-C251-3DB1-E8CE031A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29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1A7C2-D1FF-AE3C-7176-C71BA43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Development Status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EA0D8E-582C-3B12-E3EB-CEACDEE4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Project Status</a:t>
            </a:r>
          </a:p>
          <a:p>
            <a:pPr lvl="1"/>
            <a:r>
              <a:rPr kumimoji="1" lang="en-US" altLang="ja-JP" dirty="0"/>
              <a:t>GitHub Stars	: 448</a:t>
            </a:r>
          </a:p>
          <a:p>
            <a:pPr lvl="1"/>
            <a:r>
              <a:rPr kumimoji="1" lang="en-US" altLang="ja-JP" dirty="0"/>
              <a:t>Commits	: 1778</a:t>
            </a:r>
          </a:p>
          <a:p>
            <a:pPr lvl="1"/>
            <a:r>
              <a:rPr kumimoji="1" lang="en-US" altLang="ja-JP" dirty="0"/>
              <a:t>Issues		: 54 Open, 211 Closed</a:t>
            </a:r>
          </a:p>
          <a:p>
            <a:pPr lvl="1"/>
            <a:r>
              <a:rPr kumimoji="1" lang="en-US" altLang="ja-JP" dirty="0"/>
              <a:t>Pull Requests	: 0 Open, 563 Closed</a:t>
            </a:r>
          </a:p>
          <a:p>
            <a:pPr lvl="1"/>
            <a:r>
              <a:rPr kumimoji="1" lang="en-US" altLang="ja-JP" dirty="0"/>
              <a:t>Contributors	: 9</a:t>
            </a:r>
          </a:p>
          <a:p>
            <a:r>
              <a:rPr kumimoji="1" lang="en-US" altLang="ja-JP" dirty="0"/>
              <a:t>Resources</a:t>
            </a:r>
          </a:p>
          <a:p>
            <a:pPr lvl="1"/>
            <a:r>
              <a:rPr kumimoji="1" lang="en-US" altLang="ja-JP" dirty="0"/>
              <a:t>Official site		: </a:t>
            </a:r>
            <a:r>
              <a:rPr kumimoji="1" lang="en-US" altLang="ja-JP" dirty="0">
                <a:hlinkClick r:id="rId2"/>
              </a:rPr>
              <a:t>https://veryl-lang.org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Language reference	: </a:t>
            </a:r>
            <a:r>
              <a:rPr kumimoji="1" lang="en-US" altLang="ja-JP" dirty="0">
                <a:hlinkClick r:id="rId3"/>
              </a:rPr>
              <a:t>https://doc.veryl-lang.org/book/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Playground		: </a:t>
            </a:r>
            <a:r>
              <a:rPr kumimoji="1" lang="en-US" altLang="ja-JP" dirty="0">
                <a:hlinkClick r:id="rId4"/>
              </a:rPr>
              <a:t>https://doc.veryl-lang.org/playground/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040443-3F31-66EC-86EC-33AAAB91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C91024-0EE4-6946-9FE5-6CA287AE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39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60B1056-DE81-B8CE-C28E-1E84EFA99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000" y="981000"/>
            <a:ext cx="4752000" cy="298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6705-ED76-B12A-D52C-08D15D0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AEFF6C-80D7-26DF-0499-8C4ACABA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Motivation</a:t>
            </a:r>
          </a:p>
          <a:p>
            <a:pPr lvl="1"/>
            <a:r>
              <a:rPr kumimoji="1" lang="en-US" altLang="ja-JP" dirty="0"/>
              <a:t>Enhancing SystemVerilog development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Existing approach: Alternative HDLs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Overview and challenges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Veryl: A new HDL as an alternative to SystemVerilog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Concept and vision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Key features and benefits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Conclusion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Development status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3DDBB4-0373-83AD-56DC-88D7672E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416FFF-B921-2678-ECDA-D33AE2D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25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0BF5-A974-4D93-953C-93B05449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6A7C-4367-4D79-B29D-D858281D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BD7E5FA5-B13C-EA43-B8F8-6B5359EE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CC5734-58BC-A640-8338-98666C2C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10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15141-AF33-6C92-BCF0-765E5748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Enhancing SystemVerilog Development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8D48B-20B1-7CEA-7D1B-D1CC9710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Possible ways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Introduce useful SystemVerilog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Introduce new tools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83EF15-5E28-E1B1-E1D7-04D7E279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3BDEA4-1A35-4B9D-A300-13661B6B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6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AFA4A-B52A-A880-AAF9-3B528C1C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Introduce Useful SystemVerilog Features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DB661D-C685-B80D-0BEB-AAC47760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6913800" cy="494338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No tool supports all features completely</a:t>
            </a:r>
          </a:p>
          <a:p>
            <a:pPr lvl="1"/>
            <a:r>
              <a:rPr kumimoji="1" lang="en-US" altLang="ja-JP" dirty="0"/>
              <a:t>Each tool has a different support area for features</a:t>
            </a:r>
          </a:p>
          <a:p>
            <a:r>
              <a:rPr kumimoji="1" lang="en-US" altLang="ja-JP" dirty="0"/>
              <a:t>Synthesizability is not guaranteed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Introducing inexperienced features is challenging</a:t>
            </a:r>
          </a:p>
          <a:p>
            <a:pPr lvl="1"/>
            <a:r>
              <a:rPr kumimoji="1" lang="en-US" altLang="ja-JP" dirty="0"/>
              <a:t>Need to explore usable feature combinations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878AA-19B1-377A-D131-A0B058E6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8367EC-A575-0AB5-6D8D-1A39409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967EB08-954A-4A10-A22F-83D478F0A724}"/>
              </a:ext>
            </a:extLst>
          </p:cNvPr>
          <p:cNvSpPr/>
          <p:nvPr/>
        </p:nvSpPr>
        <p:spPr>
          <a:xfrm>
            <a:off x="4224000" y="3573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210D55-A07D-E35C-5FBC-74047026F39D}"/>
              </a:ext>
            </a:extLst>
          </p:cNvPr>
          <p:cNvSpPr/>
          <p:nvPr/>
        </p:nvSpPr>
        <p:spPr>
          <a:xfrm>
            <a:off x="9264000" y="2061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System</a:t>
            </a:r>
          </a:p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565470-C0CF-3D49-C3A1-78220C739D73}"/>
              </a:ext>
            </a:extLst>
          </p:cNvPr>
          <p:cNvSpPr/>
          <p:nvPr/>
        </p:nvSpPr>
        <p:spPr>
          <a:xfrm>
            <a:off x="7896000" y="2997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0D29C2-05C9-AB89-58DD-7C629DD731C4}"/>
              </a:ext>
            </a:extLst>
          </p:cNvPr>
          <p:cNvSpPr/>
          <p:nvPr/>
        </p:nvSpPr>
        <p:spPr>
          <a:xfrm>
            <a:off x="8832000" y="2997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FEF6CDD-983E-1DFE-046E-01D029CCAE53}"/>
              </a:ext>
            </a:extLst>
          </p:cNvPr>
          <p:cNvSpPr/>
          <p:nvPr/>
        </p:nvSpPr>
        <p:spPr>
          <a:xfrm>
            <a:off x="9768000" y="2997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236EC8-8EAC-2D13-D5E6-231B361D1B63}"/>
              </a:ext>
            </a:extLst>
          </p:cNvPr>
          <p:cNvSpPr/>
          <p:nvPr/>
        </p:nvSpPr>
        <p:spPr>
          <a:xfrm>
            <a:off x="10704000" y="2997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805E8E-C2E6-5CBD-08BE-F7C6066CDB9F}"/>
              </a:ext>
            </a:extLst>
          </p:cNvPr>
          <p:cNvSpPr/>
          <p:nvPr/>
        </p:nvSpPr>
        <p:spPr>
          <a:xfrm>
            <a:off x="9264000" y="393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6BC1474-E834-E143-F4C4-858D67856F4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8868000" y="2133000"/>
            <a:ext cx="360000" cy="136800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CBA03A1-B936-33CC-FAD4-B600B669D7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9336000" y="2601000"/>
            <a:ext cx="360000" cy="432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57323B9-309D-55C8-231D-0ACFBAFFD153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9804000" y="2565000"/>
            <a:ext cx="360000" cy="504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F9721242-A49C-7234-7565-894DFDA376F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0272000" y="2097000"/>
            <a:ext cx="360000" cy="1440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BFDDD0F-FC65-8CD8-64C9-B0C00C0B0F7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9336000" y="3537000"/>
            <a:ext cx="360000" cy="432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19080987-0EC3-51C3-7F36-CD4261FAF761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5400000" flipH="1" flipV="1">
            <a:off x="9804000" y="3501000"/>
            <a:ext cx="360000" cy="5040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A1E6AB44-37E2-D31F-7A32-C16F78C0D5C8}"/>
              </a:ext>
            </a:extLst>
          </p:cNvPr>
          <p:cNvSpPr/>
          <p:nvPr/>
        </p:nvSpPr>
        <p:spPr>
          <a:xfrm>
            <a:off x="10932600" y="2185460"/>
            <a:ext cx="914400" cy="507534"/>
          </a:xfrm>
          <a:prstGeom prst="wedgeRoundRectCallout">
            <a:avLst>
              <a:gd name="adj1" fmla="val 11425"/>
              <a:gd name="adj2" fmla="val 86517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Feature A</a:t>
            </a:r>
          </a:p>
          <a:p>
            <a:pPr algn="ctr"/>
            <a:r>
              <a:rPr kumimoji="1" lang="en-US" altLang="ja-JP" sz="1400" dirty="0"/>
              <a:t>supported</a:t>
            </a:r>
            <a:endParaRPr kumimoji="1" lang="ja-JP" altLang="en-US" sz="14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6542B991-6F41-3C3B-EC14-ECDCFF70D351}"/>
              </a:ext>
            </a:extLst>
          </p:cNvPr>
          <p:cNvSpPr/>
          <p:nvPr/>
        </p:nvSpPr>
        <p:spPr>
          <a:xfrm>
            <a:off x="10439400" y="3810724"/>
            <a:ext cx="1111032" cy="507534"/>
          </a:xfrm>
          <a:prstGeom prst="wedgeRoundRectCallout">
            <a:avLst>
              <a:gd name="adj1" fmla="val -34812"/>
              <a:gd name="adj2" fmla="val -80087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Feature B / C</a:t>
            </a:r>
          </a:p>
          <a:p>
            <a:pPr algn="ctr"/>
            <a:r>
              <a:rPr kumimoji="1" lang="en-US" altLang="ja-JP" sz="1400" dirty="0"/>
              <a:t>supported</a:t>
            </a:r>
            <a:endParaRPr kumimoji="1" lang="ja-JP" altLang="en-US" sz="1400" dirty="0"/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631B1294-17B6-27A3-CC33-DD3A9EACD477}"/>
              </a:ext>
            </a:extLst>
          </p:cNvPr>
          <p:cNvSpPr/>
          <p:nvPr/>
        </p:nvSpPr>
        <p:spPr>
          <a:xfrm>
            <a:off x="7680000" y="3839516"/>
            <a:ext cx="1094346" cy="507534"/>
          </a:xfrm>
          <a:prstGeom prst="wedgeRoundRectCallout">
            <a:avLst>
              <a:gd name="adj1" fmla="val 11255"/>
              <a:gd name="adj2" fmla="val -82111"/>
              <a:gd name="adj3" fmla="val 1666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Feature A / C</a:t>
            </a:r>
          </a:p>
          <a:p>
            <a:pPr algn="ctr"/>
            <a:r>
              <a:rPr kumimoji="1" lang="en-US" altLang="ja-JP" sz="1400" dirty="0"/>
              <a:t>supported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858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AFA4A-B52A-A880-AAF9-3B528C1C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Introduce New Tools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DB661D-C685-B80D-0BEB-AAC47760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7273800" cy="4943386"/>
          </a:xfrm>
        </p:spPr>
        <p:txBody>
          <a:bodyPr>
            <a:normAutofit fontScale="92500"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A variety of support tools for programming languages</a:t>
            </a:r>
          </a:p>
          <a:p>
            <a:pPr lvl="1"/>
            <a:r>
              <a:rPr lang="en-US" altLang="ja-JP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e.g., linters, formatters, and specialized editors</a:t>
            </a:r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In contrast, it is difficult to develop such support tools for SystemVerilog</a:t>
            </a:r>
          </a:p>
          <a:p>
            <a:pPr lvl="1"/>
            <a:r>
              <a:rPr lang="en-US" altLang="ja-JP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Complex syntax and semantics make it very challenging</a:t>
            </a:r>
            <a:endParaRPr kumimoji="1" lang="en-US" altLang="ja-JP" dirty="0"/>
          </a:p>
          <a:p>
            <a:pPr marL="457200" lvl="1" indent="0">
              <a:buNone/>
            </a:pP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en-US" altLang="ja-JP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Few options for support tools in SystemVerilog</a:t>
            </a:r>
          </a:p>
          <a:p>
            <a:pPr lvl="1"/>
            <a:r>
              <a:rPr lang="en-US" altLang="ja-JP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Yu Gothic UI" panose="020B0500000000000000" pitchFamily="50" charset="-128"/>
                <a:ea typeface="Yu Gothic UI" panose="020B0500000000000000" pitchFamily="50" charset="-128"/>
              </a:rPr>
              <a:t>Very limited choice of both commercial and open-source software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878AA-19B1-377A-D131-A0B058E6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8367EC-A575-0AB5-6D8D-1A39409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967EB08-954A-4A10-A22F-83D478F0A724}"/>
              </a:ext>
            </a:extLst>
          </p:cNvPr>
          <p:cNvSpPr/>
          <p:nvPr/>
        </p:nvSpPr>
        <p:spPr>
          <a:xfrm>
            <a:off x="4224000" y="4221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210D55-A07D-E35C-5FBC-74047026F39D}"/>
              </a:ext>
            </a:extLst>
          </p:cNvPr>
          <p:cNvSpPr/>
          <p:nvPr/>
        </p:nvSpPr>
        <p:spPr>
          <a:xfrm>
            <a:off x="9264000" y="2061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System</a:t>
            </a:r>
          </a:p>
          <a:p>
            <a:pPr algn="ctr"/>
            <a:r>
              <a:rPr kumimoji="1" lang="en-US" altLang="ja-JP" sz="1400" dirty="0"/>
              <a:t>Verilog</a:t>
            </a:r>
            <a:endParaRPr kumimoji="1" lang="ja-JP" altLang="en-US" sz="1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3565470-C0CF-3D49-C3A1-78220C739D73}"/>
              </a:ext>
            </a:extLst>
          </p:cNvPr>
          <p:cNvSpPr/>
          <p:nvPr/>
        </p:nvSpPr>
        <p:spPr>
          <a:xfrm>
            <a:off x="7896000" y="2997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RTL</a:t>
            </a:r>
          </a:p>
          <a:p>
            <a:pPr algn="ctr"/>
            <a:r>
              <a:rPr kumimoji="1" lang="en-US" altLang="ja-JP" sz="1400" dirty="0"/>
              <a:t>Simulation</a:t>
            </a:r>
            <a:endParaRPr kumimoji="1" lang="ja-JP" altLang="en-US" sz="1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0D29C2-05C9-AB89-58DD-7C629DD731C4}"/>
              </a:ext>
            </a:extLst>
          </p:cNvPr>
          <p:cNvSpPr/>
          <p:nvPr/>
        </p:nvSpPr>
        <p:spPr>
          <a:xfrm>
            <a:off x="8832000" y="2997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Logic</a:t>
            </a:r>
          </a:p>
          <a:p>
            <a:pPr algn="ctr"/>
            <a:r>
              <a:rPr kumimoji="1" lang="en-US" altLang="ja-JP" sz="1400" dirty="0"/>
              <a:t>Synthesis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FEF6CDD-983E-1DFE-046E-01D029CCAE53}"/>
              </a:ext>
            </a:extLst>
          </p:cNvPr>
          <p:cNvSpPr/>
          <p:nvPr/>
        </p:nvSpPr>
        <p:spPr>
          <a:xfrm>
            <a:off x="9768000" y="2997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Equivalence</a:t>
            </a:r>
          </a:p>
          <a:p>
            <a:pPr algn="ctr"/>
            <a:r>
              <a:rPr kumimoji="1" lang="en-US" altLang="ja-JP" sz="1400" dirty="0"/>
              <a:t>Check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236EC8-8EAC-2D13-D5E6-231B361D1B63}"/>
              </a:ext>
            </a:extLst>
          </p:cNvPr>
          <p:cNvSpPr/>
          <p:nvPr/>
        </p:nvSpPr>
        <p:spPr>
          <a:xfrm>
            <a:off x="10704000" y="2997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FPGA</a:t>
            </a:r>
          </a:p>
          <a:p>
            <a:pPr algn="ctr"/>
            <a:r>
              <a:rPr kumimoji="1" lang="en-US" altLang="ja-JP" sz="1100" dirty="0"/>
              <a:t>Implementation</a:t>
            </a:r>
            <a:endParaRPr kumimoji="1" lang="ja-JP" altLang="en-US" sz="1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805E8E-C2E6-5CBD-08BE-F7C6066CDB9F}"/>
              </a:ext>
            </a:extLst>
          </p:cNvPr>
          <p:cNvSpPr/>
          <p:nvPr/>
        </p:nvSpPr>
        <p:spPr>
          <a:xfrm>
            <a:off x="9264000" y="3933000"/>
            <a:ext cx="936000" cy="576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Netlist</a:t>
            </a:r>
            <a:endParaRPr kumimoji="1" lang="ja-JP" altLang="en-US" sz="1400" dirty="0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76BC1474-E834-E143-F4C4-858D67856F4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rot="5400000">
            <a:off x="8868000" y="2133000"/>
            <a:ext cx="360000" cy="1368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CBA03A1-B936-33CC-FAD4-B600B669D71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9336000" y="2601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57323B9-309D-55C8-231D-0ACFBAFFD153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9804000" y="2565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F9721242-A49C-7234-7565-894DFDA376F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10272000" y="2097000"/>
            <a:ext cx="360000" cy="144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BFDDD0F-FC65-8CD8-64C9-B0C00C0B0F7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9336000" y="3537000"/>
            <a:ext cx="360000" cy="432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19080987-0EC3-51C3-7F36-CD4261FAF761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rot="5400000" flipH="1" flipV="1">
            <a:off x="9804000" y="3501000"/>
            <a:ext cx="360000" cy="504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62FF75-5938-9226-8B63-0003754E2329}"/>
              </a:ext>
            </a:extLst>
          </p:cNvPr>
          <p:cNvSpPr/>
          <p:nvPr/>
        </p:nvSpPr>
        <p:spPr>
          <a:xfrm>
            <a:off x="10632000" y="1701000"/>
            <a:ext cx="936000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Support</a:t>
            </a:r>
          </a:p>
          <a:p>
            <a:pPr algn="ctr"/>
            <a:r>
              <a:rPr kumimoji="1" lang="en-US" altLang="ja-JP" sz="1400" dirty="0"/>
              <a:t>Tools</a:t>
            </a: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78B7E82C-EBA0-18DA-79E9-28F53ABEA3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0200000" y="1989000"/>
            <a:ext cx="432000" cy="360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71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15141-AF33-6C92-BCF0-765E5748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Enhancing SystemVerilog Development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F8D48B-20B1-7CEA-7D1B-D1CC9710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Possible ways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Introduce useful SystemVerilog features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Introduce new tools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Both approaches are difficult</a:t>
            </a:r>
          </a:p>
          <a:p>
            <a:r>
              <a:rPr kumimoji="1" lang="en-US" altLang="ja-JP" dirty="0"/>
              <a:t>How about the existing alternative HDLs?</a:t>
            </a:r>
          </a:p>
          <a:p>
            <a:pPr lvl="1"/>
            <a:r>
              <a:rPr kumimoji="1" lang="en-US" altLang="ja-JP" dirty="0"/>
              <a:t>For example, Chisel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83EF15-5E28-E1B1-E1D7-04D7E279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3BDEA4-1A35-4B9D-A300-13661B6B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5DE0D041-CAC6-6587-D7F9-735DE41D9845}"/>
              </a:ext>
            </a:extLst>
          </p:cNvPr>
          <p:cNvSpPr/>
          <p:nvPr/>
        </p:nvSpPr>
        <p:spPr>
          <a:xfrm>
            <a:off x="4224000" y="3069000"/>
            <a:ext cx="484632" cy="50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6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C6705-ED76-B12A-D52C-08D15D08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AEFF6C-80D7-26DF-0499-8C4ACABA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2"/>
                </a:solidFill>
              </a:rPr>
              <a:t>Motivation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Enhancing SystemVerilog development</a:t>
            </a:r>
          </a:p>
          <a:p>
            <a:r>
              <a:rPr kumimoji="1" lang="en-US" altLang="ja-JP" dirty="0"/>
              <a:t>Existing approach: Alternative HDLs</a:t>
            </a:r>
          </a:p>
          <a:p>
            <a:pPr lvl="1"/>
            <a:r>
              <a:rPr kumimoji="1" lang="en-US" altLang="ja-JP" dirty="0"/>
              <a:t>Overview and challenges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Veryl: A new HDL as an alternative to SystemVerilog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Concept and vision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Key features and benefits</a:t>
            </a:r>
          </a:p>
          <a:p>
            <a:r>
              <a:rPr kumimoji="1" lang="en-US" altLang="ja-JP" dirty="0">
                <a:solidFill>
                  <a:schemeClr val="bg2"/>
                </a:solidFill>
              </a:rPr>
              <a:t>Conclusion</a:t>
            </a:r>
          </a:p>
          <a:p>
            <a:pPr lvl="1"/>
            <a:r>
              <a:rPr kumimoji="1" lang="en-US" altLang="ja-JP" dirty="0">
                <a:solidFill>
                  <a:schemeClr val="bg2"/>
                </a:solidFill>
              </a:rPr>
              <a:t>Development status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3DDBB4-0373-83AD-56DC-88D7672E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 dirty="0"/>
              <a:t>2024 / 08 / 29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416FFF-B921-2678-ECDA-D33AE2D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82CF-A618-43CF-9AC3-5B11A09680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3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>
            <a:latin typeface="Arial" panose="020B0604020202020204" pitchFamily="34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2819</Words>
  <Application>Microsoft Office PowerPoint</Application>
  <PresentationFormat>ワイド画面</PresentationFormat>
  <Paragraphs>800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6" baseType="lpstr">
      <vt:lpstr>BIZ UDゴシック</vt:lpstr>
      <vt:lpstr>Yu Gothic UI</vt:lpstr>
      <vt:lpstr>游ゴシック</vt:lpstr>
      <vt:lpstr>Arial</vt:lpstr>
      <vt:lpstr>Times New Roman</vt:lpstr>
      <vt:lpstr>Office Theme</vt:lpstr>
      <vt:lpstr>Veryl: A New HDL as an Alternative to SystemVerilog</vt:lpstr>
      <vt:lpstr>Veryl</vt:lpstr>
      <vt:lpstr>Agenda</vt:lpstr>
      <vt:lpstr>Agenda</vt:lpstr>
      <vt:lpstr>Enhancing SystemVerilog Development</vt:lpstr>
      <vt:lpstr>Introduce Useful SystemVerilog Features</vt:lpstr>
      <vt:lpstr>Introduce New Tools</vt:lpstr>
      <vt:lpstr>Enhancing SystemVerilog Development</vt:lpstr>
      <vt:lpstr>Agenda</vt:lpstr>
      <vt:lpstr>Overview of Existing Alternative HDLs</vt:lpstr>
      <vt:lpstr>Extensible Language Features</vt:lpstr>
      <vt:lpstr>Reuse the Existing Ecosystem</vt:lpstr>
      <vt:lpstr>Overview of Existing Alternative HDLs</vt:lpstr>
      <vt:lpstr>Challenges in Using Alternative HDLs</vt:lpstr>
      <vt:lpstr>Syntax is not optimal</vt:lpstr>
      <vt:lpstr>Semantics differences from Verilog</vt:lpstr>
      <vt:lpstr>Semantics differences from Verilog</vt:lpstr>
      <vt:lpstr>Interoperability with SystemVerilog</vt:lpstr>
      <vt:lpstr>Challenges in Using Alternative HDLs</vt:lpstr>
      <vt:lpstr>Agenda</vt:lpstr>
      <vt:lpstr>Introduction to Veryl Concept</vt:lpstr>
      <vt:lpstr>Introduction to Veryl Concept</vt:lpstr>
      <vt:lpstr>Optimized Syntax for Synthesizable HDL</vt:lpstr>
      <vt:lpstr>Basic Syntax</vt:lpstr>
      <vt:lpstr>Clock and Reset</vt:lpstr>
      <vt:lpstr>Clock and Reset</vt:lpstr>
      <vt:lpstr>Clock and Reset</vt:lpstr>
      <vt:lpstr>Clock and Reset</vt:lpstr>
      <vt:lpstr>Generics</vt:lpstr>
      <vt:lpstr>Introduction to Veryl Concept</vt:lpstr>
      <vt:lpstr>Generate Human-readable SystemVerilog</vt:lpstr>
      <vt:lpstr>Generate Human-readable SystemVerilog</vt:lpstr>
      <vt:lpstr>Introduction to Veryl Concept</vt:lpstr>
      <vt:lpstr>Productivity Tools by Default</vt:lpstr>
      <vt:lpstr>Productivity Tools by Default</vt:lpstr>
      <vt:lpstr>Productivity Tools by Default</vt:lpstr>
      <vt:lpstr>Agenda</vt:lpstr>
      <vt:lpstr>Conclusion</vt:lpstr>
      <vt:lpstr>Development Status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2024-11-19T06:35:41Z</dcterms:created>
  <dcterms:modified xsi:type="dcterms:W3CDTF">2024-11-19T06:35:51Z</dcterms:modified>
</cp:coreProperties>
</file>