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61" r:id="rId10"/>
    <p:sldId id="262" r:id="rId11"/>
    <p:sldId id="263" r:id="rId12"/>
    <p:sldId id="275" r:id="rId13"/>
    <p:sldId id="276" r:id="rId14"/>
    <p:sldId id="279" r:id="rId15"/>
    <p:sldId id="267" r:id="rId16"/>
    <p:sldId id="277" r:id="rId17"/>
    <p:sldId id="278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6" name="日付プレースホルダー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7" name="コンテンツ プレースホルダー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9" name="日付プレースホルダー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ー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24" name="フッター プレースホルダー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29" name="フッター プレースホルダー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1F4EE9-1CE5-470E-B80A-6C5C645A123E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「エース」と「ローテーション」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BPStudy#103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Baseball </a:t>
            </a:r>
            <a:r>
              <a:rPr lang="en-US" altLang="ja-JP" dirty="0"/>
              <a:t>Play Study 2016 </a:t>
            </a:r>
            <a:r>
              <a:rPr lang="ja-JP" altLang="en-US" dirty="0"/>
              <a:t>プロ野球シーズン開幕直前スペシャル</a:t>
            </a:r>
            <a:endParaRPr lang="en-US" altLang="ja-JP" dirty="0" smtClean="0"/>
          </a:p>
          <a:p>
            <a:r>
              <a:rPr kumimoji="1" lang="ja-JP" altLang="en-US" dirty="0" smtClean="0"/>
              <a:t>渡邉太一</a:t>
            </a:r>
            <a:r>
              <a:rPr lang="en-US" altLang="ja-JP" dirty="0" smtClean="0"/>
              <a:t>@taichiw0424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79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　各チーム　「エース」の変遷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詳細は別エクセル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：春の珍事　レイおじさん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勝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敗</a:t>
            </a:r>
            <a:endParaRPr kumimoji="1" lang="en-US" altLang="ja-JP" dirty="0" smtClean="0"/>
          </a:p>
          <a:p>
            <a:r>
              <a:rPr lang="en-US" altLang="ja-JP" dirty="0" smtClean="0"/>
              <a:t>H/G/</a:t>
            </a:r>
            <a:r>
              <a:rPr lang="en-US" altLang="ja-JP" dirty="0" err="1" smtClean="0"/>
              <a:t>Bs</a:t>
            </a:r>
            <a:r>
              <a:rPr lang="ja-JP" altLang="en-US" dirty="0" smtClean="0"/>
              <a:t>：開幕</a:t>
            </a:r>
            <a:r>
              <a:rPr lang="en-US" altLang="ja-JP" dirty="0" smtClean="0"/>
              <a:t>5</a:t>
            </a:r>
            <a:r>
              <a:rPr lang="ja-JP" altLang="en-US" dirty="0" smtClean="0"/>
              <a:t>番手・</a:t>
            </a:r>
            <a:r>
              <a:rPr lang="en-US" altLang="ja-JP" dirty="0" smtClean="0"/>
              <a:t>6</a:t>
            </a:r>
            <a:r>
              <a:rPr lang="ja-JP" altLang="en-US" dirty="0" smtClean="0"/>
              <a:t>番手が</a:t>
            </a:r>
            <a:r>
              <a:rPr lang="en-US" altLang="ja-JP" dirty="0" smtClean="0"/>
              <a:t>…</a:t>
            </a:r>
          </a:p>
          <a:p>
            <a:r>
              <a:rPr kumimoji="1" lang="en-US" altLang="ja-JP" dirty="0" smtClean="0"/>
              <a:t>L</a:t>
            </a:r>
            <a:r>
              <a:rPr kumimoji="1" lang="ja-JP" altLang="en-US" dirty="0" smtClean="0"/>
              <a:t>：開幕ローテ外投手が</a:t>
            </a:r>
            <a:r>
              <a:rPr kumimoji="1" lang="en-US" altLang="ja-JP" dirty="0" smtClean="0"/>
              <a:t>…</a:t>
            </a:r>
          </a:p>
          <a:p>
            <a:r>
              <a:rPr lang="en-US" altLang="ja-JP" dirty="0" smtClean="0"/>
              <a:t>F</a:t>
            </a:r>
            <a:r>
              <a:rPr lang="ja-JP" altLang="en-US" dirty="0" smtClean="0"/>
              <a:t>：唯一の</a:t>
            </a:r>
            <a:r>
              <a:rPr lang="ja-JP" altLang="en-US" dirty="0"/>
              <a:t>年間</a:t>
            </a:r>
            <a:r>
              <a:rPr lang="ja-JP" altLang="en-US" dirty="0" smtClean="0"/>
              <a:t>エース </a:t>
            </a:r>
            <a:r>
              <a:rPr lang="en-US" altLang="ja-JP" dirty="0" smtClean="0"/>
              <a:t>with </a:t>
            </a:r>
            <a:r>
              <a:rPr lang="ja-JP" altLang="en-US" dirty="0" err="1" smtClean="0"/>
              <a:t>ゆる</a:t>
            </a:r>
            <a:r>
              <a:rPr lang="ja-JP" altLang="en-US" dirty="0" smtClean="0"/>
              <a:t>ローテ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4855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エースはいつ投げるのか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63076"/>
              </p:ext>
            </p:extLst>
          </p:nvPr>
        </p:nvGraphicFramePr>
        <p:xfrm>
          <a:off x="1592037" y="1213267"/>
          <a:ext cx="5572052" cy="4958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043"/>
                <a:gridCol w="684287"/>
                <a:gridCol w="684287"/>
                <a:gridCol w="684287"/>
                <a:gridCol w="684287"/>
                <a:gridCol w="684287"/>
                <a:gridCol w="684287"/>
                <a:gridCol w="684287"/>
              </a:tblGrid>
              <a:tr h="354146"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火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水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木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金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土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 dirty="0">
                          <a:effectLst/>
                        </a:rPr>
                        <a:t>0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9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 dirty="0">
                          <a:effectLst/>
                        </a:rPr>
                        <a:t>1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9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DB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Bs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33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7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>
                          <a:effectLst/>
                        </a:rPr>
                        <a:t>44</a:t>
                      </a:r>
                      <a:endParaRPr lang="en-US" altLang="ja-JP" sz="2200" b="1" i="1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>
                          <a:effectLst/>
                        </a:rPr>
                        <a:t>36</a:t>
                      </a:r>
                      <a:endParaRPr lang="en-US" altLang="ja-JP" sz="2200" b="1" i="1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27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57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55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467544" y="6228746"/>
            <a:ext cx="817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金＝土　＞　火　＞　水＝日 ＞＞　木　＞＞　月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64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割と本当っぽいこと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62880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3200" dirty="0" smtClean="0"/>
              <a:t>いい投手はカードの先頭（</a:t>
            </a:r>
            <a:r>
              <a:rPr kumimoji="1" lang="en-US" altLang="ja-JP" sz="3200" dirty="0" smtClean="0"/>
              <a:t>or </a:t>
            </a:r>
            <a:r>
              <a:rPr lang="ja-JP" altLang="en-US" sz="3200" dirty="0" smtClean="0"/>
              <a:t>土曜日）</a:t>
            </a:r>
            <a:endParaRPr lang="en-US" altLang="ja-JP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3200" dirty="0"/>
              <a:t>表ローテと裏ローテがある</a:t>
            </a:r>
          </a:p>
        </p:txBody>
      </p:sp>
    </p:spTree>
    <p:extLst>
      <p:ext uri="{BB962C8B-B14F-4D97-AF65-F5344CB8AC3E}">
        <p14:creationId xmlns:p14="http://schemas.microsoft.com/office/powerpoint/2010/main" val="411799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番手エース」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01676"/>
              </p:ext>
            </p:extLst>
          </p:nvPr>
        </p:nvGraphicFramePr>
        <p:xfrm>
          <a:off x="2267744" y="1412776"/>
          <a:ext cx="4416076" cy="5178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801"/>
                <a:gridCol w="542325"/>
                <a:gridCol w="542325"/>
                <a:gridCol w="542325"/>
                <a:gridCol w="542325"/>
                <a:gridCol w="542325"/>
                <a:gridCol w="542325"/>
                <a:gridCol w="542325"/>
              </a:tblGrid>
              <a:tr h="368113">
                <a:tc>
                  <a:txBody>
                    <a:bodyPr/>
                    <a:lstStyle/>
                    <a:p>
                      <a:pPr algn="l" fontAlgn="b"/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日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月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火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水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木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金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土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9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H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8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C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7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7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F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G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7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DB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8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8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42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13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45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43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13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52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53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6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エースの変遷まとめ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04483"/>
              </p:ext>
            </p:extLst>
          </p:nvPr>
        </p:nvGraphicFramePr>
        <p:xfrm>
          <a:off x="395536" y="1412776"/>
          <a:ext cx="8465342" cy="5256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713"/>
                <a:gridCol w="3987313"/>
                <a:gridCol w="1596820"/>
                <a:gridCol w="979852"/>
                <a:gridCol w="1249644"/>
              </a:tblGrid>
              <a:tr h="703041"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 dirty="0" smtClean="0">
                          <a:effectLst/>
                        </a:rPr>
                        <a:t>ずっと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>O1</a:t>
                      </a:r>
                      <a:r>
                        <a:rPr lang="ja-JP" altLang="en-US" sz="2200" u="none" strike="noStrike" dirty="0" smtClean="0">
                          <a:effectLst/>
                        </a:rPr>
                        <a:t>が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200" u="none" strike="noStrike" dirty="0" smtClean="0">
                          <a:effectLst/>
                        </a:rPr>
                      </a:br>
                      <a:r>
                        <a:rPr lang="ja-JP" altLang="en-US" sz="2200" u="none" strike="noStrike" dirty="0" smtClean="0">
                          <a:effectLst/>
                        </a:rPr>
                        <a:t>エース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O1</a:t>
                      </a:r>
                      <a:r>
                        <a:rPr lang="ja-JP" altLang="en-US" sz="2200" u="none" strike="noStrike" dirty="0" smtClean="0">
                          <a:effectLst/>
                        </a:rPr>
                        <a:t>に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200" u="none" strike="noStrike" dirty="0" smtClean="0">
                          <a:effectLst/>
                        </a:rPr>
                      </a:br>
                      <a:r>
                        <a:rPr lang="ja-JP" altLang="en-US" sz="2200" u="none" strike="noStrike" dirty="0" smtClean="0">
                          <a:effectLst/>
                        </a:rPr>
                        <a:t>戻った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 dirty="0">
                          <a:effectLst/>
                        </a:rPr>
                        <a:t>違う人</a:t>
                      </a:r>
                      <a:r>
                        <a:rPr lang="ja-JP" altLang="en-US" sz="2200" u="none" strike="noStrike" dirty="0" smtClean="0">
                          <a:effectLst/>
                        </a:rPr>
                        <a:t>が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200" u="none" strike="noStrike" dirty="0" smtClean="0">
                          <a:effectLst/>
                        </a:rPr>
                      </a:br>
                      <a:r>
                        <a:rPr lang="ja-JP" altLang="en-US" sz="2200" u="none" strike="noStrike" dirty="0" smtClean="0">
                          <a:effectLst/>
                        </a:rPr>
                        <a:t>エース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O1-&gt;O2-&gt;O1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O1-&gt;O2-&gt;O4-&gt;O2-&gt;O5-&gt;O2-&gt;O5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O1-&gt;O4-&gt;O1-&gt;O2-&gt;O1-&gt;O2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O1-&gt;O2-&gt;O3-&gt;O2-&gt;O3-&gt;O1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O1-&gt;O3-&gt;O1-&gt;O6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O1-&gt;O3-&gt;O4-&gt;O2-&gt;O3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O1-&gt;O5-&gt;O4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O1-&gt;O2-&gt;O5-&gt;O3-&gt;O1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O1-&gt;O3-&gt;O1-&gt;O3-&gt;O4-&gt;O1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O1-&gt;O3-&gt;O2-&gt;M1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O1-&gt;O5-&gt;O1-&gt;O6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 dirty="0">
                          <a:effectLst/>
                        </a:rPr>
                        <a:t>○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7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年開幕投手！＝開幕戦時エース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：則本 </a:t>
            </a:r>
            <a:r>
              <a:rPr kumimoji="1" lang="en-US" altLang="ja-JP" dirty="0" smtClean="0"/>
              <a:t>– H</a:t>
            </a:r>
            <a:r>
              <a:rPr kumimoji="1" lang="ja-JP" altLang="en-US" dirty="0" smtClean="0"/>
              <a:t>：摂津</a:t>
            </a:r>
            <a:endParaRPr kumimoji="1" lang="en-US" altLang="ja-JP" dirty="0" smtClean="0"/>
          </a:p>
          <a:p>
            <a:r>
              <a:rPr lang="en-US" altLang="ja-JP" dirty="0" smtClean="0"/>
              <a:t>L</a:t>
            </a:r>
            <a:r>
              <a:rPr lang="ja-JP" altLang="en-US" dirty="0" smtClean="0"/>
              <a:t>：菊池</a:t>
            </a:r>
            <a:r>
              <a:rPr lang="en-US" altLang="ja-JP" dirty="0"/>
              <a:t>– </a:t>
            </a:r>
            <a:r>
              <a:rPr lang="en-US" altLang="ja-JP" dirty="0" err="1" smtClean="0"/>
              <a:t>Bs</a:t>
            </a:r>
            <a:r>
              <a:rPr lang="ja-JP" altLang="en-US" dirty="0" smtClean="0"/>
              <a:t>：金子</a:t>
            </a:r>
            <a:endParaRPr lang="en-US" altLang="ja-JP" dirty="0" smtClean="0"/>
          </a:p>
          <a:p>
            <a:r>
              <a:rPr kumimoji="1" lang="en-US" altLang="ja-JP" dirty="0" smtClean="0"/>
              <a:t>M</a:t>
            </a:r>
            <a:r>
              <a:rPr kumimoji="1" lang="ja-JP" altLang="en-US" dirty="0" smtClean="0"/>
              <a:t>：涌井</a:t>
            </a:r>
            <a:r>
              <a:rPr lang="en-US" altLang="ja-JP" dirty="0"/>
              <a:t>– </a:t>
            </a:r>
            <a:r>
              <a:rPr lang="en-US" altLang="ja-JP" dirty="0" smtClean="0"/>
              <a:t>F</a:t>
            </a:r>
            <a:r>
              <a:rPr lang="ja-JP" altLang="en-US" dirty="0" smtClean="0"/>
              <a:t>：大谷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G</a:t>
            </a:r>
            <a:r>
              <a:rPr lang="ja-JP" altLang="en-US" dirty="0" smtClean="0"/>
              <a:t>：菅野</a:t>
            </a:r>
            <a:r>
              <a:rPr lang="en-US" altLang="ja-JP" dirty="0"/>
              <a:t>– </a:t>
            </a:r>
            <a:r>
              <a:rPr lang="en-US" altLang="ja-JP" dirty="0" smtClean="0"/>
              <a:t>S</a:t>
            </a:r>
            <a:r>
              <a:rPr lang="ja-JP" altLang="en-US" dirty="0" smtClean="0"/>
              <a:t>：小川</a:t>
            </a:r>
            <a:endParaRPr lang="en-US" altLang="ja-JP" dirty="0" smtClean="0"/>
          </a:p>
          <a:p>
            <a:r>
              <a:rPr kumimoji="1" lang="en-US" altLang="ja-JP" dirty="0" smtClean="0"/>
              <a:t>T</a:t>
            </a:r>
            <a:r>
              <a:rPr kumimoji="1" lang="ja-JP" altLang="en-US" dirty="0" smtClean="0"/>
              <a:t>：メッセンジャー</a:t>
            </a:r>
            <a:r>
              <a:rPr lang="en-US" altLang="ja-JP" dirty="0"/>
              <a:t>– </a:t>
            </a:r>
            <a:r>
              <a:rPr lang="en-US" altLang="ja-JP" dirty="0" smtClean="0"/>
              <a:t>D</a:t>
            </a:r>
            <a:r>
              <a:rPr lang="ja-JP" altLang="en-US" dirty="0" smtClean="0"/>
              <a:t>：大野？</a:t>
            </a:r>
            <a:endParaRPr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：ジョンソン</a:t>
            </a:r>
            <a:r>
              <a:rPr lang="en-US" altLang="ja-JP" dirty="0"/>
              <a:t>– </a:t>
            </a:r>
            <a:r>
              <a:rPr lang="en-US" altLang="ja-JP" dirty="0" smtClean="0"/>
              <a:t>DB</a:t>
            </a:r>
            <a:r>
              <a:rPr lang="ja-JP" altLang="en-US" dirty="0" smtClean="0"/>
              <a:t>：</a:t>
            </a:r>
            <a:r>
              <a:rPr lang="ja-JP" altLang="en-US" strike="dblStrike" dirty="0" smtClean="0"/>
              <a:t>山口</a:t>
            </a:r>
            <a:r>
              <a:rPr lang="ja-JP" altLang="en-US" dirty="0" smtClean="0"/>
              <a:t>井納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0098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順位予想・パ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ホークス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ファイターズ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イーグルス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バファローズ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ライオンズ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マリーンズ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55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順位予想</a:t>
            </a:r>
            <a:r>
              <a:rPr lang="ja-JP" altLang="en-US" dirty="0" smtClean="0"/>
              <a:t>・セ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ジャイアンツ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スワローズ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ドラゴンズ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タイガース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カープ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ベイスターズ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96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1554162"/>
            <a:ext cx="5203304" cy="4525963"/>
          </a:xfrm>
        </p:spPr>
        <p:txBody>
          <a:bodyPr/>
          <a:lstStyle/>
          <a:p>
            <a:r>
              <a:rPr kumimoji="1" lang="ja-JP" altLang="en-US" dirty="0" smtClean="0"/>
              <a:t>渡邉太一 </a:t>
            </a:r>
            <a:r>
              <a:rPr kumimoji="1" lang="en-US" altLang="ja-JP" dirty="0" smtClean="0"/>
              <a:t>(@taichiw0424)</a:t>
            </a:r>
          </a:p>
          <a:p>
            <a:r>
              <a:rPr lang="ja-JP" altLang="en-US" dirty="0" smtClean="0"/>
              <a:t>鷲ファン</a:t>
            </a:r>
            <a:r>
              <a:rPr lang="en-US" altLang="ja-JP" dirty="0" smtClean="0"/>
              <a:t>12</a:t>
            </a:r>
            <a:r>
              <a:rPr lang="ja-JP" altLang="en-US" dirty="0" smtClean="0"/>
              <a:t>年目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2005</a:t>
            </a:r>
            <a:r>
              <a:rPr lang="ja-JP" altLang="en-US" dirty="0" smtClean="0"/>
              <a:t>年</a:t>
            </a:r>
            <a:r>
              <a:rPr lang="ja-JP" altLang="en-US" dirty="0"/>
              <a:t>～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仕事：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（ファン歴＞社歴）</a:t>
            </a:r>
            <a:endParaRPr lang="en-US" altLang="ja-JP" dirty="0" smtClean="0"/>
          </a:p>
        </p:txBody>
      </p:sp>
      <p:pic>
        <p:nvPicPr>
          <p:cNvPr id="4" name="Picture 2" descr="https://fbcdn-sphotos-f-a.akamaihd.net/hphotos-ak-xpt1/v/t1.0-9/540689_285131818230831_875003156_n.jpg?oh=3df79923cd2c9c41d67d13bd818b584c&amp;oe=55ACB212&amp;__gda__=1438200149_242b2fb0730dda4d03b982bd224735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15764" r="24201"/>
          <a:stretch/>
        </p:blipFill>
        <p:spPr bwMode="auto">
          <a:xfrm>
            <a:off x="5508104" y="1556792"/>
            <a:ext cx="3294312" cy="41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20032"/>
            <a:ext cx="1553001" cy="829047"/>
          </a:xfrm>
          <a:prstGeom prst="rect">
            <a:avLst/>
          </a:prstGeom>
        </p:spPr>
      </p:pic>
      <p:pic>
        <p:nvPicPr>
          <p:cNvPr id="1026" name="Picture 2" descr="http://lp.spartacamp.jp/201603_java/img/jav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26" y="3172669"/>
            <a:ext cx="1017365" cy="10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2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年ぶり</a:t>
            </a:r>
            <a:r>
              <a:rPr lang="en-US" altLang="ja-JP" dirty="0" smtClean="0"/>
              <a:t>2</a:t>
            </a:r>
            <a:r>
              <a:rPr lang="ja-JP" altLang="en-US" dirty="0" smtClean="0"/>
              <a:t>度目の出場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b="1" dirty="0"/>
              <a:t>Baseball Play </a:t>
            </a:r>
            <a:r>
              <a:rPr lang="en-US" altLang="ja-JP" b="1" dirty="0" smtClean="0"/>
              <a:t>Study</a:t>
            </a:r>
            <a:r>
              <a:rPr lang="ja-JP" altLang="en-US" dirty="0"/>
              <a:t> </a:t>
            </a:r>
            <a:r>
              <a:rPr lang="en-US" altLang="ja-JP" dirty="0" smtClean="0"/>
              <a:t>2015</a:t>
            </a:r>
            <a:r>
              <a:rPr lang="ja-JP" altLang="en-US" dirty="0" smtClean="0"/>
              <a:t>年春に続いて</a:t>
            </a:r>
            <a:r>
              <a:rPr lang="en-US" altLang="ja-JP" dirty="0" smtClean="0"/>
              <a:t>2</a:t>
            </a:r>
            <a:r>
              <a:rPr lang="ja-JP" altLang="en-US" dirty="0" smtClean="0"/>
              <a:t>度目</a:t>
            </a:r>
            <a:endParaRPr lang="en-US" altLang="ja-JP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昨年は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ポジション、打順の「距離」について。</a:t>
            </a:r>
            <a:endParaRPr lang="en-US" altLang="ja-JP" b="1" dirty="0" smtClean="0"/>
          </a:p>
          <a:p>
            <a:pPr lvl="1"/>
            <a:r>
              <a:rPr lang="ja-JP" altLang="en-US" b="1" dirty="0" smtClean="0"/>
              <a:t>レフトは、センター・ライトより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ファーストが「近い」</a:t>
            </a:r>
            <a:endParaRPr lang="en-US" altLang="ja-JP" b="1" dirty="0" smtClean="0"/>
          </a:p>
          <a:p>
            <a:pPr lvl="1"/>
            <a:r>
              <a:rPr lang="en-US" altLang="ja-JP" b="1" dirty="0" smtClean="0"/>
              <a:t>7</a:t>
            </a:r>
            <a:r>
              <a:rPr lang="ja-JP" altLang="en-US" b="1" dirty="0" smtClean="0"/>
              <a:t>番はどの打順にも「近い」万能打順</a:t>
            </a:r>
            <a:endParaRPr lang="en-US" altLang="ja-JP" b="1" dirty="0" smtClean="0"/>
          </a:p>
          <a:p>
            <a:pPr lvl="1"/>
            <a:r>
              <a:rPr lang="ja-JP" altLang="en-US" b="1" dirty="0"/>
              <a:t>大谷翔</a:t>
            </a:r>
            <a:r>
              <a:rPr lang="ja-JP" altLang="en-US" b="1" dirty="0" smtClean="0"/>
              <a:t>平は異常</a:t>
            </a:r>
            <a:endParaRPr lang="en-US" altLang="ja-JP" b="1" dirty="0" smtClean="0"/>
          </a:p>
          <a:p>
            <a:r>
              <a:rPr lang="en-US" altLang="ja-JP" b="1" dirty="0"/>
              <a:t>http://www.slideshare.net/TaichiWatanabe/bp-46218147</a:t>
            </a:r>
            <a:endParaRPr lang="en-US" altLang="ja-JP" b="1" dirty="0" smtClean="0"/>
          </a:p>
          <a:p>
            <a:pPr lvl="1"/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26726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今年のテーマ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昨年は野手の采配について見たので、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今年は投手の采配について何かしたい！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「先発ローテーション」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8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先発ローテーション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打順に比べるといまい</a:t>
            </a:r>
            <a:r>
              <a:rPr kumimoji="1" lang="ja-JP" altLang="en-US" dirty="0" err="1" smtClean="0"/>
              <a:t>ち</a:t>
            </a:r>
            <a:r>
              <a:rPr kumimoji="1" lang="ja-JP" altLang="en-US" dirty="0" smtClean="0"/>
              <a:t>見えない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カードの</a:t>
            </a:r>
            <a:r>
              <a:rPr lang="ja-JP" altLang="en-US" dirty="0" smtClean="0"/>
              <a:t>先頭はいいピッチャー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「表カード」「裏カード」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サンデー兆治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ナックルボーラ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の後ろに本格派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実際どうなの？</a:t>
            </a:r>
            <a:r>
              <a:rPr lang="ja-JP" altLang="en-US" dirty="0" smtClean="0"/>
              <a:t>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65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NPB</a:t>
            </a:r>
            <a:r>
              <a:rPr lang="ja-JP" altLang="en-US" dirty="0" smtClean="0"/>
              <a:t>は中</a:t>
            </a:r>
            <a:r>
              <a:rPr lang="en-US" altLang="ja-JP" dirty="0" smtClean="0"/>
              <a:t>6</a:t>
            </a:r>
            <a:r>
              <a:rPr lang="ja-JP" altLang="en-US" dirty="0" smtClean="0"/>
              <a:t>日、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同じ曜日に投げるのが基本（だと思う）</a:t>
            </a:r>
            <a:endParaRPr lang="en-US" altLang="ja-JP" dirty="0" smtClean="0"/>
          </a:p>
          <a:p>
            <a:r>
              <a:rPr lang="ja-JP" altLang="en-US" dirty="0" smtClean="0"/>
              <a:t>各チームの「エース」が何曜日に投げるか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調べてみよう！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333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先に結論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484783"/>
            <a:ext cx="7058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金＝土 ＞ 火 ＞</a:t>
            </a:r>
            <a:r>
              <a:rPr lang="ja-JP" altLang="en-US" sz="3200" dirty="0" smtClean="0"/>
              <a:t>日</a:t>
            </a:r>
            <a:r>
              <a:rPr lang="ja-JP" altLang="en-US" sz="3200" dirty="0"/>
              <a:t>＝</a:t>
            </a:r>
            <a:r>
              <a:rPr lang="ja-JP" altLang="en-US" sz="3200" dirty="0" smtClean="0"/>
              <a:t>水 ＞＞ 木 ＞＞ 月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3501008"/>
            <a:ext cx="8101844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2"/>
                </a:solidFill>
              </a:rPr>
              <a:t>金曜か土曜日に野球を見に行くと</a:t>
            </a:r>
            <a:r>
              <a:rPr lang="en-US" altLang="ja-JP" sz="3200" dirty="0" smtClean="0">
                <a:solidFill>
                  <a:schemeClr val="bg2"/>
                </a:solidFill>
              </a:rPr>
              <a:t/>
            </a:r>
            <a:br>
              <a:rPr lang="en-US" altLang="ja-JP" sz="3200" dirty="0" smtClean="0">
                <a:solidFill>
                  <a:schemeClr val="bg2"/>
                </a:solidFill>
              </a:rPr>
            </a:br>
            <a:r>
              <a:rPr lang="ja-JP" altLang="en-US" sz="3200" dirty="0" smtClean="0">
                <a:solidFill>
                  <a:schemeClr val="bg2"/>
                </a:solidFill>
              </a:rPr>
              <a:t>「エース」がみられる可能性が高い！</a:t>
            </a:r>
            <a:endParaRPr kumimoji="1" lang="ja-JP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なぜその結論に至ったか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の前に。</a:t>
            </a:r>
            <a:endParaRPr lang="en-US" altLang="ja-JP" dirty="0" smtClean="0"/>
          </a:p>
          <a:p>
            <a:pPr marL="0" indent="0" algn="ctr">
              <a:buNone/>
            </a:pPr>
            <a:r>
              <a:rPr kumimoji="1" lang="ja-JP" altLang="en-US" dirty="0"/>
              <a:t>そもそも</a:t>
            </a:r>
            <a:r>
              <a:rPr kumimoji="1" lang="ja-JP" altLang="en-US" dirty="0" smtClean="0"/>
              <a:t>「エース」とは？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34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" y="1484784"/>
            <a:ext cx="6200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エースとは？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28593" y="2352988"/>
            <a:ext cx="2831439" cy="296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2649404"/>
            <a:ext cx="38164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779911" y="2914747"/>
            <a:ext cx="190941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860033" y="1802433"/>
            <a:ext cx="1944215" cy="69876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04248" y="134076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チーム内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「最も良い」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先発投手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8" idx="1"/>
            <a:endCxn id="7" idx="3"/>
          </p:cNvCxnSpPr>
          <p:nvPr/>
        </p:nvCxnSpPr>
        <p:spPr>
          <a:xfrm flipH="1">
            <a:off x="4572000" y="2735598"/>
            <a:ext cx="2234658" cy="578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06658" y="2412432"/>
            <a:ext cx="23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先発ローテーション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「一番手」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8" idx="3"/>
          </p:cNvCxnSpPr>
          <p:nvPr/>
        </p:nvCxnSpPr>
        <p:spPr>
          <a:xfrm flipH="1" flipV="1">
            <a:off x="5689328" y="3058763"/>
            <a:ext cx="1114920" cy="29822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826475" y="3207877"/>
            <a:ext cx="180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普通は開幕投手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5535" y="4149080"/>
            <a:ext cx="8231357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2"/>
                </a:solidFill>
              </a:rPr>
              <a:t>本発表における「エース」の定義</a:t>
            </a:r>
            <a:endParaRPr kumimoji="1" lang="en-US" altLang="ja-JP" sz="2400" dirty="0" smtClean="0">
              <a:solidFill>
                <a:schemeClr val="bg2"/>
              </a:solidFill>
            </a:endParaRPr>
          </a:p>
          <a:p>
            <a:r>
              <a:rPr kumimoji="1" lang="ja-JP" altLang="en-US" sz="2400" dirty="0" smtClean="0">
                <a:solidFill>
                  <a:schemeClr val="bg2"/>
                </a:solidFill>
              </a:rPr>
              <a:t>・開幕戦の時点では開幕投手が「エース」</a:t>
            </a:r>
            <a:endParaRPr kumimoji="1" lang="en-US" altLang="ja-JP" sz="2400" dirty="0" smtClean="0">
              <a:solidFill>
                <a:schemeClr val="bg2"/>
              </a:solidFill>
            </a:endParaRPr>
          </a:p>
          <a:p>
            <a:r>
              <a:rPr lang="ja-JP" altLang="en-US" sz="2400" dirty="0" smtClean="0">
                <a:solidFill>
                  <a:schemeClr val="bg2"/>
                </a:solidFill>
              </a:rPr>
              <a:t>・以降は、</a:t>
            </a:r>
            <a:r>
              <a:rPr lang="en-US" altLang="ja-JP" sz="2400" dirty="0" smtClean="0">
                <a:solidFill>
                  <a:schemeClr val="bg2"/>
                </a:solidFill>
              </a:rPr>
              <a:t/>
            </a:r>
            <a:br>
              <a:rPr lang="en-US" altLang="ja-JP" sz="2400" dirty="0" smtClean="0">
                <a:solidFill>
                  <a:schemeClr val="bg2"/>
                </a:solidFill>
              </a:rPr>
            </a:br>
            <a:r>
              <a:rPr lang="ja-JP" altLang="en-US" sz="2400" dirty="0" smtClean="0">
                <a:solidFill>
                  <a:schemeClr val="bg2"/>
                </a:solidFill>
              </a:rPr>
              <a:t>　チーム内で最も先発勝利数が多い投手が「エース」</a:t>
            </a:r>
            <a:endParaRPr lang="en-US" altLang="ja-JP" sz="2400" dirty="0" smtClean="0">
              <a:solidFill>
                <a:schemeClr val="bg2"/>
              </a:solidFill>
            </a:endParaRPr>
          </a:p>
          <a:p>
            <a:r>
              <a:rPr kumimoji="1" lang="ja-JP" altLang="en-US" sz="2400" dirty="0" smtClean="0">
                <a:solidFill>
                  <a:schemeClr val="bg2"/>
                </a:solidFill>
              </a:rPr>
              <a:t>・勝利数が同数の場合は、</a:t>
            </a:r>
            <a:r>
              <a:rPr kumimoji="1" lang="en-US" altLang="ja-JP" sz="2400" dirty="0" smtClean="0">
                <a:solidFill>
                  <a:schemeClr val="bg2"/>
                </a:solidFill>
              </a:rPr>
              <a:t/>
            </a:r>
            <a:br>
              <a:rPr kumimoji="1" lang="en-US" altLang="ja-JP" sz="2400" dirty="0" smtClean="0">
                <a:solidFill>
                  <a:schemeClr val="bg2"/>
                </a:solidFill>
              </a:rPr>
            </a:br>
            <a:r>
              <a:rPr kumimoji="1" lang="ja-JP" altLang="en-US" sz="2400" dirty="0" smtClean="0">
                <a:solidFill>
                  <a:schemeClr val="bg2"/>
                </a:solidFill>
              </a:rPr>
              <a:t>　先にその勝利数に達したほうが「エース」</a:t>
            </a:r>
            <a:endParaRPr kumimoji="1" lang="ja-JP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9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1447</TotalTime>
  <Words>651</Words>
  <Application>Microsoft Office PowerPoint</Application>
  <PresentationFormat>画面に合わせる (4:3)</PresentationFormat>
  <Paragraphs>343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トラベル</vt:lpstr>
      <vt:lpstr>「エース」と「ローテーション」</vt:lpstr>
      <vt:lpstr>自己紹介</vt:lpstr>
      <vt:lpstr>1年ぶり2度目の出場</vt:lpstr>
      <vt:lpstr>今年のテーマ</vt:lpstr>
      <vt:lpstr>先発ローテーション</vt:lpstr>
      <vt:lpstr>アプローチ</vt:lpstr>
      <vt:lpstr>先に結論</vt:lpstr>
      <vt:lpstr>なぜその結論に至ったか…</vt:lpstr>
      <vt:lpstr>エースとは？</vt:lpstr>
      <vt:lpstr>2015年　各チーム　「エース」の変遷</vt:lpstr>
      <vt:lpstr>エースはいつ投げるのか</vt:lpstr>
      <vt:lpstr>割と本当っぽいこと</vt:lpstr>
      <vt:lpstr>「2番手エース」</vt:lpstr>
      <vt:lpstr>エースの変遷まとめ</vt:lpstr>
      <vt:lpstr>2016年開幕投手！＝開幕戦時エース</vt:lpstr>
      <vt:lpstr>順位予想・パ</vt:lpstr>
      <vt:lpstr>順位予想・セ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Taichi Watanabe</dc:creator>
  <cp:lastModifiedBy>Taichi Watanabe</cp:lastModifiedBy>
  <cp:revision>53</cp:revision>
  <dcterms:created xsi:type="dcterms:W3CDTF">2016-03-20T13:53:06Z</dcterms:created>
  <dcterms:modified xsi:type="dcterms:W3CDTF">2016-03-21T14:00:37Z</dcterms:modified>
</cp:coreProperties>
</file>