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61" r:id="rId10"/>
    <p:sldId id="262" r:id="rId11"/>
    <p:sldId id="263" r:id="rId12"/>
    <p:sldId id="275" r:id="rId13"/>
    <p:sldId id="276" r:id="rId14"/>
    <p:sldId id="279" r:id="rId15"/>
    <p:sldId id="267" r:id="rId16"/>
    <p:sldId id="277" r:id="rId17"/>
    <p:sldId id="278" r:id="rId18"/>
    <p:sldId id="280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90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タイトル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16" name="日付プレースホルダー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4EE9-1CE5-470E-B80A-6C5C645A123E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D7A4978-CFBF-4D25-9657-51C4A85BB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4EE9-1CE5-470E-B80A-6C5C645A123E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4978-CFBF-4D25-9657-51C4A85BB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4EE9-1CE5-470E-B80A-6C5C645A123E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4978-CFBF-4D25-9657-51C4A85BB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7" name="コンテンツ プレースホルダー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5" name="日付プレースホルダー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4EE9-1CE5-470E-B80A-6C5C645A123E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D7A4978-CFBF-4D25-9657-51C4A85BB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9" name="日付プレースホルダー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4EE9-1CE5-470E-B80A-6C5C645A123E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11" name="フッター プレースホルダー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4978-CFBF-4D25-9657-51C4A85BB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1" name="日付プレースホルダー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4EE9-1CE5-470E-B80A-6C5C645A123E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1" name="スライド番号プレースホルダー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4978-CFBF-4D25-9657-51C4A85BB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8" name="コンテンツ プレースホルダー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4EE9-1CE5-470E-B80A-6C5C645A123E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D7A4978-CFBF-4D25-9657-51C4A85BB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4EE9-1CE5-470E-B80A-6C5C645A123E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21" name="フッター プレースホルダー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4978-CFBF-4D25-9657-51C4A85BB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4EE9-1CE5-470E-B80A-6C5C645A123E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24" name="フッター プレースホルダー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4978-CFBF-4D25-9657-51C4A85BB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5" name="日付プレースホルダー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4EE9-1CE5-470E-B80A-6C5C645A123E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29" name="フッター プレースホルダー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4978-CFBF-4D25-9657-51C4A85BB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図プレースホルダー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4EE9-1CE5-470E-B80A-6C5C645A123E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1" name="スライド番号プレースホルダー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4978-CFBF-4D25-9657-51C4A85BB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タイトル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81F4EE9-1CE5-470E-B80A-6C5C645A123E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D7A4978-CFBF-4D25-9657-51C4A85BB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プレースホルダー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1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1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1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「エース」と「ローテーション」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 dirty="0" smtClean="0"/>
              <a:t>BPStudy#103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Baseball </a:t>
            </a:r>
            <a:r>
              <a:rPr lang="en-US" altLang="ja-JP" dirty="0"/>
              <a:t>Play Study 2016 </a:t>
            </a:r>
            <a:r>
              <a:rPr lang="ja-JP" altLang="en-US" dirty="0"/>
              <a:t>プロ野球シーズン開幕直前スペシャル</a:t>
            </a:r>
            <a:endParaRPr lang="en-US" altLang="ja-JP" dirty="0" smtClean="0"/>
          </a:p>
          <a:p>
            <a:r>
              <a:rPr kumimoji="1" lang="ja-JP" altLang="en-US" dirty="0" smtClean="0"/>
              <a:t>渡邉太一</a:t>
            </a:r>
            <a:r>
              <a:rPr lang="en-US" altLang="ja-JP" dirty="0" smtClean="0"/>
              <a:t>@taichiw0424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7796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2015</a:t>
            </a:r>
            <a:r>
              <a:rPr kumimoji="1" lang="ja-JP" altLang="en-US" dirty="0" smtClean="0"/>
              <a:t>年　各チーム　「エース」の変遷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詳細は別エクセル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E</a:t>
            </a:r>
            <a:r>
              <a:rPr kumimoji="1" lang="ja-JP" altLang="en-US" dirty="0" smtClean="0"/>
              <a:t>：春の珍事　レイおじさん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勝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敗</a:t>
            </a:r>
            <a:endParaRPr kumimoji="1" lang="en-US" altLang="ja-JP" dirty="0" smtClean="0"/>
          </a:p>
          <a:p>
            <a:r>
              <a:rPr lang="en-US" altLang="ja-JP" dirty="0" smtClean="0"/>
              <a:t>H/G/</a:t>
            </a:r>
            <a:r>
              <a:rPr lang="en-US" altLang="ja-JP" dirty="0" err="1" smtClean="0"/>
              <a:t>Bs</a:t>
            </a:r>
            <a:r>
              <a:rPr lang="ja-JP" altLang="en-US" dirty="0" smtClean="0"/>
              <a:t>：開幕</a:t>
            </a:r>
            <a:r>
              <a:rPr lang="en-US" altLang="ja-JP" dirty="0" smtClean="0"/>
              <a:t>5</a:t>
            </a:r>
            <a:r>
              <a:rPr lang="ja-JP" altLang="en-US" dirty="0" smtClean="0"/>
              <a:t>番手・</a:t>
            </a:r>
            <a:r>
              <a:rPr lang="en-US" altLang="ja-JP" dirty="0" smtClean="0"/>
              <a:t>6</a:t>
            </a:r>
            <a:r>
              <a:rPr lang="ja-JP" altLang="en-US" dirty="0" smtClean="0"/>
              <a:t>番手が</a:t>
            </a:r>
            <a:r>
              <a:rPr lang="en-US" altLang="ja-JP" dirty="0" smtClean="0"/>
              <a:t>…</a:t>
            </a:r>
          </a:p>
          <a:p>
            <a:r>
              <a:rPr kumimoji="1" lang="en-US" altLang="ja-JP" dirty="0" smtClean="0"/>
              <a:t>L</a:t>
            </a:r>
            <a:r>
              <a:rPr kumimoji="1" lang="ja-JP" altLang="en-US" dirty="0" smtClean="0"/>
              <a:t>：開幕ローテ外投手が</a:t>
            </a:r>
            <a:r>
              <a:rPr kumimoji="1" lang="en-US" altLang="ja-JP" dirty="0" smtClean="0"/>
              <a:t>…</a:t>
            </a:r>
          </a:p>
          <a:p>
            <a:r>
              <a:rPr lang="en-US" altLang="ja-JP" dirty="0" smtClean="0"/>
              <a:t>F</a:t>
            </a:r>
            <a:r>
              <a:rPr lang="ja-JP" altLang="en-US" dirty="0" smtClean="0"/>
              <a:t>：唯一の</a:t>
            </a:r>
            <a:r>
              <a:rPr lang="ja-JP" altLang="en-US" dirty="0"/>
              <a:t>年間</a:t>
            </a:r>
            <a:r>
              <a:rPr lang="ja-JP" altLang="en-US" dirty="0" smtClean="0"/>
              <a:t>エース </a:t>
            </a:r>
            <a:r>
              <a:rPr lang="en-US" altLang="ja-JP" dirty="0" smtClean="0"/>
              <a:t>with </a:t>
            </a:r>
            <a:r>
              <a:rPr lang="ja-JP" altLang="en-US" dirty="0" err="1" smtClean="0"/>
              <a:t>ゆる</a:t>
            </a:r>
            <a:r>
              <a:rPr lang="ja-JP" altLang="en-US" dirty="0" smtClean="0"/>
              <a:t>ローテ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248554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エースはいつ投げるのか</a:t>
            </a:r>
            <a:endParaRPr kumimoji="1" lang="ja-JP" altLang="en-US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863076"/>
              </p:ext>
            </p:extLst>
          </p:nvPr>
        </p:nvGraphicFramePr>
        <p:xfrm>
          <a:off x="1592037" y="1213267"/>
          <a:ext cx="5572052" cy="49580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2043"/>
                <a:gridCol w="684287"/>
                <a:gridCol w="684287"/>
                <a:gridCol w="684287"/>
                <a:gridCol w="684287"/>
                <a:gridCol w="684287"/>
                <a:gridCol w="684287"/>
                <a:gridCol w="684287"/>
              </a:tblGrid>
              <a:tr h="354146"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日</a:t>
                      </a:r>
                      <a:endParaRPr lang="en-US" altLang="ja-JP" sz="2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</a:t>
                      </a:r>
                      <a:endParaRPr lang="en-US" altLang="ja-JP" sz="2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火</a:t>
                      </a:r>
                      <a:endParaRPr lang="en-US" altLang="ja-JP" sz="2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水</a:t>
                      </a:r>
                      <a:endParaRPr lang="en-US" altLang="ja-JP" sz="2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木</a:t>
                      </a:r>
                      <a:endParaRPr lang="en-US" altLang="ja-JP" sz="2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金</a:t>
                      </a:r>
                      <a:endParaRPr lang="en-US" altLang="ja-JP" sz="2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土</a:t>
                      </a:r>
                      <a:endParaRPr lang="en-US" altLang="ja-JP" sz="2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</a:tr>
              <a:tr h="354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effectLst/>
                        </a:rPr>
                        <a:t>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 dirty="0">
                          <a:effectLst/>
                        </a:rPr>
                        <a:t>0</a:t>
                      </a:r>
                      <a:endParaRPr lang="en-US" altLang="ja-JP" sz="2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1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7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0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1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6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6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</a:tr>
              <a:tr h="354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</a:rPr>
                        <a:t>H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4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0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3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4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1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0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9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</a:tr>
              <a:tr h="354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</a:rPr>
                        <a:t>S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 dirty="0">
                          <a:effectLst/>
                        </a:rPr>
                        <a:t>1</a:t>
                      </a:r>
                      <a:endParaRPr lang="en-US" altLang="ja-JP" sz="2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0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1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3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3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8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5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</a:tr>
              <a:tr h="354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</a:rPr>
                        <a:t>C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0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0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2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1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0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8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9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</a:tr>
              <a:tr h="354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</a:rPr>
                        <a:t>F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4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0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3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3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3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4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4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</a:tr>
              <a:tr h="354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</a:rPr>
                        <a:t>G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11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0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3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1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3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4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0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</a:tr>
              <a:tr h="354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</a:rPr>
                        <a:t>T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6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2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7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1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2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5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3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</a:tr>
              <a:tr h="354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</a:rPr>
                        <a:t>D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2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1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3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5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7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5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2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</a:tr>
              <a:tr h="354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</a:rPr>
                        <a:t>DB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1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2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6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2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2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1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1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</a:tr>
              <a:tr h="354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</a:rPr>
                        <a:t>M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1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0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8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1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1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8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5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</a:tr>
              <a:tr h="354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</a:rPr>
                        <a:t>L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3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1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0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8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0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4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7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</a:tr>
              <a:tr h="354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</a:rPr>
                        <a:t>Bs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0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0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1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7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4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4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200" u="none" strike="noStrike">
                          <a:effectLst/>
                        </a:rPr>
                        <a:t>4</a:t>
                      </a:r>
                      <a:endParaRPr lang="en-US" altLang="ja-JP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ctr"/>
                </a:tc>
              </a:tr>
              <a:tr h="354146"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200" b="1" i="1" u="none" strike="noStrike" dirty="0">
                          <a:effectLst/>
                        </a:rPr>
                        <a:t>33</a:t>
                      </a:r>
                      <a:endParaRPr lang="en-US" altLang="ja-JP" sz="2200" b="1" i="1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200" b="1" i="1" u="none" strike="noStrike" dirty="0">
                          <a:effectLst/>
                        </a:rPr>
                        <a:t>7</a:t>
                      </a:r>
                      <a:endParaRPr lang="en-US" altLang="ja-JP" sz="2200" b="1" i="1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200" b="1" i="1" u="none" strike="noStrike">
                          <a:effectLst/>
                        </a:rPr>
                        <a:t>44</a:t>
                      </a:r>
                      <a:endParaRPr lang="en-US" altLang="ja-JP" sz="2200" b="1" i="1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200" b="1" i="1" u="none" strike="noStrike">
                          <a:effectLst/>
                        </a:rPr>
                        <a:t>36</a:t>
                      </a:r>
                      <a:endParaRPr lang="en-US" altLang="ja-JP" sz="2200" b="1" i="1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200" b="1" i="1" u="none" strike="noStrike" dirty="0">
                          <a:effectLst/>
                        </a:rPr>
                        <a:t>27</a:t>
                      </a:r>
                      <a:endParaRPr lang="en-US" altLang="ja-JP" sz="2200" b="1" i="1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200" b="1" i="1" u="none" strike="noStrike" dirty="0">
                          <a:effectLst/>
                        </a:rPr>
                        <a:t>57</a:t>
                      </a:r>
                      <a:endParaRPr lang="en-US" altLang="ja-JP" sz="2200" b="1" i="1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200" b="1" i="1" u="none" strike="noStrike" dirty="0">
                          <a:effectLst/>
                        </a:rPr>
                        <a:t>55</a:t>
                      </a:r>
                      <a:endParaRPr lang="en-US" altLang="ja-JP" sz="2200" b="1" i="1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989" marR="8989" marT="8989" marB="0" anchor="b"/>
                </a:tc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467544" y="6228746"/>
            <a:ext cx="817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 smtClean="0"/>
              <a:t>金＝土　＞　火　＞　水＝日 ＞＞　木　＞＞　月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26640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割と本当っぽいこと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83568" y="1628800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kumimoji="1" lang="ja-JP" altLang="en-US" sz="3200" dirty="0" smtClean="0"/>
              <a:t>いい投手はカードの先頭（</a:t>
            </a:r>
            <a:r>
              <a:rPr kumimoji="1" lang="en-US" altLang="ja-JP" sz="3200" dirty="0" smtClean="0"/>
              <a:t>or </a:t>
            </a:r>
            <a:r>
              <a:rPr lang="ja-JP" altLang="en-US" sz="3200" dirty="0" smtClean="0"/>
              <a:t>土曜日）</a:t>
            </a:r>
            <a:endParaRPr lang="en-US" altLang="ja-JP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kumimoji="1" lang="ja-JP" altLang="en-US" sz="3200" dirty="0"/>
              <a:t>表ローテと裏ローテがある</a:t>
            </a:r>
          </a:p>
        </p:txBody>
      </p:sp>
    </p:spTree>
    <p:extLst>
      <p:ext uri="{BB962C8B-B14F-4D97-AF65-F5344CB8AC3E}">
        <p14:creationId xmlns:p14="http://schemas.microsoft.com/office/powerpoint/2010/main" val="4117998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番手エース」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101676"/>
              </p:ext>
            </p:extLst>
          </p:nvPr>
        </p:nvGraphicFramePr>
        <p:xfrm>
          <a:off x="2267744" y="1412776"/>
          <a:ext cx="4416076" cy="51784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9801"/>
                <a:gridCol w="542325"/>
                <a:gridCol w="542325"/>
                <a:gridCol w="542325"/>
                <a:gridCol w="542325"/>
                <a:gridCol w="542325"/>
                <a:gridCol w="542325"/>
                <a:gridCol w="542325"/>
              </a:tblGrid>
              <a:tr h="368113">
                <a:tc>
                  <a:txBody>
                    <a:bodyPr/>
                    <a:lstStyle/>
                    <a:p>
                      <a:pPr algn="l" fontAlgn="b"/>
                      <a:endParaRPr lang="ja-JP" altLang="en-US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300" u="none" strike="noStrike">
                          <a:effectLst/>
                        </a:rPr>
                        <a:t>日</a:t>
                      </a:r>
                      <a:endParaRPr lang="ja-JP" altLang="en-US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300" u="none" strike="noStrike">
                          <a:effectLst/>
                        </a:rPr>
                        <a:t>月</a:t>
                      </a:r>
                      <a:endParaRPr lang="ja-JP" altLang="en-US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300" u="none" strike="noStrike">
                          <a:effectLst/>
                        </a:rPr>
                        <a:t>火</a:t>
                      </a:r>
                      <a:endParaRPr lang="ja-JP" altLang="en-US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300" u="none" strike="noStrike">
                          <a:effectLst/>
                        </a:rPr>
                        <a:t>水</a:t>
                      </a:r>
                      <a:endParaRPr lang="ja-JP" altLang="en-US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300" u="none" strike="noStrike">
                          <a:effectLst/>
                        </a:rPr>
                        <a:t>木</a:t>
                      </a:r>
                      <a:endParaRPr lang="ja-JP" altLang="en-US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300" u="none" strike="noStrike">
                          <a:effectLst/>
                        </a:rPr>
                        <a:t>金</a:t>
                      </a:r>
                      <a:endParaRPr lang="ja-JP" altLang="en-US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300" u="none" strike="noStrike">
                          <a:effectLst/>
                        </a:rPr>
                        <a:t>土</a:t>
                      </a:r>
                      <a:endParaRPr lang="ja-JP" altLang="en-US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</a:tr>
              <a:tr h="368113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E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9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3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5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0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0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3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3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</a:tr>
              <a:tr h="368113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H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4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2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6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2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1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1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5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</a:tr>
              <a:tr h="368113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S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4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0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8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5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3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2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0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</a:tr>
              <a:tr h="368113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C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7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2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3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3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3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5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7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</a:tr>
              <a:tr h="368113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F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1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0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3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3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1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10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6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</a:tr>
              <a:tr h="368113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G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4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1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7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5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4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2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2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</a:tr>
              <a:tr h="368113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T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2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1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2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10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0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2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6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</a:tr>
              <a:tr h="368113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D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6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0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0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0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1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5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4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</a:tr>
              <a:tr h="368113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DB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0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0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0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1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0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2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11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</a:tr>
              <a:tr h="368113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M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3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3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5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8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0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3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1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</a:tr>
              <a:tr h="368113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L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1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1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1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0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0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13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8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</a:tr>
              <a:tr h="368113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Bs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1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0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5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6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0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4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300" u="none" strike="noStrike">
                          <a:effectLst/>
                        </a:rPr>
                        <a:t>0</a:t>
                      </a:r>
                      <a:endParaRPr lang="en-US" altLang="ja-JP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ctr"/>
                </a:tc>
              </a:tr>
              <a:tr h="368113">
                <a:tc>
                  <a:txBody>
                    <a:bodyPr/>
                    <a:lstStyle/>
                    <a:p>
                      <a:pPr algn="l" fontAlgn="b"/>
                      <a:endParaRPr lang="ja-JP" altLang="en-US" sz="23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300" b="1" i="1" u="none" strike="noStrike" dirty="0">
                          <a:effectLst/>
                        </a:rPr>
                        <a:t>42</a:t>
                      </a:r>
                      <a:endParaRPr lang="en-US" altLang="ja-JP" sz="2300" b="1" i="1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300" b="1" i="1" u="none" strike="noStrike" dirty="0">
                          <a:effectLst/>
                        </a:rPr>
                        <a:t>13</a:t>
                      </a:r>
                      <a:endParaRPr lang="en-US" altLang="ja-JP" sz="2300" b="1" i="1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300" b="1" i="1" u="none" strike="noStrike" dirty="0">
                          <a:effectLst/>
                        </a:rPr>
                        <a:t>45</a:t>
                      </a:r>
                      <a:endParaRPr lang="en-US" altLang="ja-JP" sz="2300" b="1" i="1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300" b="1" i="1" u="none" strike="noStrike" dirty="0">
                          <a:effectLst/>
                        </a:rPr>
                        <a:t>43</a:t>
                      </a:r>
                      <a:endParaRPr lang="en-US" altLang="ja-JP" sz="2300" b="1" i="1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300" b="1" i="1" u="none" strike="noStrike" dirty="0">
                          <a:effectLst/>
                        </a:rPr>
                        <a:t>13</a:t>
                      </a:r>
                      <a:endParaRPr lang="en-US" altLang="ja-JP" sz="2300" b="1" i="1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300" b="1" i="1" u="none" strike="noStrike" dirty="0">
                          <a:effectLst/>
                        </a:rPr>
                        <a:t>52</a:t>
                      </a:r>
                      <a:endParaRPr lang="en-US" altLang="ja-JP" sz="2300" b="1" i="1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300" b="1" i="1" u="none" strike="noStrike" dirty="0">
                          <a:effectLst/>
                        </a:rPr>
                        <a:t>53</a:t>
                      </a:r>
                      <a:endParaRPr lang="en-US" altLang="ja-JP" sz="2300" b="1" i="1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9369" marR="19369" marT="19369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64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エースの変遷まとめ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604483"/>
              </p:ext>
            </p:extLst>
          </p:nvPr>
        </p:nvGraphicFramePr>
        <p:xfrm>
          <a:off x="395536" y="1412776"/>
          <a:ext cx="8465342" cy="52565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1713"/>
                <a:gridCol w="3987313"/>
                <a:gridCol w="1596820"/>
                <a:gridCol w="979852"/>
                <a:gridCol w="1249644"/>
              </a:tblGrid>
              <a:tr h="703041"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200" u="none" strike="noStrike" dirty="0" smtClean="0">
                          <a:effectLst/>
                        </a:rPr>
                        <a:t>ずっと</a:t>
                      </a:r>
                      <a:r>
                        <a:rPr lang="en-US" altLang="ja-JP" sz="2200" u="none" strike="noStrike" dirty="0" smtClean="0">
                          <a:effectLst/>
                        </a:rPr>
                        <a:t>O1</a:t>
                      </a:r>
                      <a:r>
                        <a:rPr lang="ja-JP" altLang="en-US" sz="2200" u="none" strike="noStrike" dirty="0" smtClean="0">
                          <a:effectLst/>
                        </a:rPr>
                        <a:t>が</a:t>
                      </a:r>
                      <a:r>
                        <a:rPr lang="en-US" altLang="ja-JP" sz="2200" u="none" strike="noStrike" dirty="0" smtClean="0">
                          <a:effectLst/>
                        </a:rPr>
                        <a:t/>
                      </a:r>
                      <a:br>
                        <a:rPr lang="en-US" altLang="ja-JP" sz="2200" u="none" strike="noStrike" dirty="0" smtClean="0">
                          <a:effectLst/>
                        </a:rPr>
                      </a:br>
                      <a:r>
                        <a:rPr lang="ja-JP" altLang="en-US" sz="2200" u="none" strike="noStrike" dirty="0" smtClean="0">
                          <a:effectLst/>
                        </a:rPr>
                        <a:t>エース</a:t>
                      </a:r>
                      <a:endParaRPr lang="ja-JP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O1</a:t>
                      </a:r>
                      <a:r>
                        <a:rPr lang="ja-JP" altLang="en-US" sz="2200" u="none" strike="noStrike" dirty="0" smtClean="0">
                          <a:effectLst/>
                        </a:rPr>
                        <a:t>に</a:t>
                      </a:r>
                      <a:r>
                        <a:rPr lang="en-US" altLang="ja-JP" sz="2200" u="none" strike="noStrike" dirty="0" smtClean="0">
                          <a:effectLst/>
                        </a:rPr>
                        <a:t/>
                      </a:r>
                      <a:br>
                        <a:rPr lang="en-US" altLang="ja-JP" sz="2200" u="none" strike="noStrike" dirty="0" smtClean="0">
                          <a:effectLst/>
                        </a:rPr>
                      </a:br>
                      <a:r>
                        <a:rPr lang="ja-JP" altLang="en-US" sz="2200" u="none" strike="noStrike" dirty="0" smtClean="0">
                          <a:effectLst/>
                        </a:rPr>
                        <a:t>戻った</a:t>
                      </a:r>
                      <a:endParaRPr lang="ja-JP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200" u="none" strike="noStrike" dirty="0">
                          <a:effectLst/>
                        </a:rPr>
                        <a:t>違う人</a:t>
                      </a:r>
                      <a:r>
                        <a:rPr lang="ja-JP" altLang="en-US" sz="2200" u="none" strike="noStrike" dirty="0" smtClean="0">
                          <a:effectLst/>
                        </a:rPr>
                        <a:t>が</a:t>
                      </a:r>
                      <a:r>
                        <a:rPr lang="en-US" altLang="ja-JP" sz="2200" u="none" strike="noStrike" dirty="0" smtClean="0">
                          <a:effectLst/>
                        </a:rPr>
                        <a:t/>
                      </a:r>
                      <a:br>
                        <a:rPr lang="en-US" altLang="ja-JP" sz="2200" u="none" strike="noStrike" dirty="0" smtClean="0">
                          <a:effectLst/>
                        </a:rPr>
                      </a:br>
                      <a:r>
                        <a:rPr lang="ja-JP" altLang="en-US" sz="2200" u="none" strike="noStrike" dirty="0" smtClean="0">
                          <a:effectLst/>
                        </a:rPr>
                        <a:t>エース</a:t>
                      </a:r>
                      <a:endParaRPr lang="ja-JP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</a:tr>
              <a:tr h="379462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E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O1-&gt;O2-&gt;O1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200" u="none" strike="noStrike">
                          <a:effectLst/>
                        </a:rPr>
                        <a:t>○</a:t>
                      </a:r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</a:tr>
              <a:tr h="379462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H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200" u="none" strike="noStrike">
                          <a:effectLst/>
                        </a:rPr>
                        <a:t>O1-&gt;O2-&gt;O4-&gt;O2-&gt;O5-&gt;O2-&gt;O5</a:t>
                      </a:r>
                      <a:endParaRPr lang="pt-BR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200" u="none" strike="noStrike">
                          <a:effectLst/>
                        </a:rPr>
                        <a:t>○</a:t>
                      </a:r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</a:tr>
              <a:tr h="379462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S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200" u="none" strike="noStrike">
                          <a:effectLst/>
                        </a:rPr>
                        <a:t>O1-&gt;O4-&gt;O1-&gt;O2-&gt;O1-&gt;O2</a:t>
                      </a:r>
                      <a:endParaRPr lang="pt-BR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200" u="none" strike="noStrike">
                          <a:effectLst/>
                        </a:rPr>
                        <a:t>○</a:t>
                      </a:r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</a:tr>
              <a:tr h="379462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C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200" u="none" strike="noStrike">
                          <a:effectLst/>
                        </a:rPr>
                        <a:t>O1-&gt;O2-&gt;O3-&gt;O2-&gt;O3-&gt;O1</a:t>
                      </a:r>
                      <a:endParaRPr lang="pt-BR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200" u="none" strike="noStrike">
                          <a:effectLst/>
                        </a:rPr>
                        <a:t>○</a:t>
                      </a:r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</a:tr>
              <a:tr h="379462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F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O1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200" u="none" strike="noStrike">
                          <a:effectLst/>
                        </a:rPr>
                        <a:t>○</a:t>
                      </a:r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</a:tr>
              <a:tr h="379462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G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O1-&gt;O3-&gt;O1-&gt;O6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200" u="none" strike="noStrike">
                          <a:effectLst/>
                        </a:rPr>
                        <a:t>○</a:t>
                      </a:r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</a:tr>
              <a:tr h="379462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T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200" u="none" strike="noStrike">
                          <a:effectLst/>
                        </a:rPr>
                        <a:t>O1-&gt;O3-&gt;O4-&gt;O2-&gt;O3</a:t>
                      </a:r>
                      <a:endParaRPr lang="pt-BR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200" u="none" strike="noStrike">
                          <a:effectLst/>
                        </a:rPr>
                        <a:t>○</a:t>
                      </a:r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</a:tr>
              <a:tr h="379462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D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O1-&gt;O5-&gt;O4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200" u="none" strike="noStrike">
                          <a:effectLst/>
                        </a:rPr>
                        <a:t>○</a:t>
                      </a:r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</a:tr>
              <a:tr h="379462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DB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200" u="none" strike="noStrike">
                          <a:effectLst/>
                        </a:rPr>
                        <a:t>O1-&gt;O2-&gt;O5-&gt;O3-&gt;O1</a:t>
                      </a:r>
                      <a:endParaRPr lang="pt-BR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200" u="none" strike="noStrike">
                          <a:effectLst/>
                        </a:rPr>
                        <a:t>○</a:t>
                      </a:r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</a:tr>
              <a:tr h="379462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M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200" u="none" strike="noStrike">
                          <a:effectLst/>
                        </a:rPr>
                        <a:t>O1-&gt;O3-&gt;O1-&gt;O3-&gt;O4-&gt;O1</a:t>
                      </a:r>
                      <a:endParaRPr lang="pt-BR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200" u="none" strike="noStrike">
                          <a:effectLst/>
                        </a:rPr>
                        <a:t>○</a:t>
                      </a:r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</a:tr>
              <a:tr h="379462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L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O1-&gt;O3-&gt;O2-&gt;M1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200" u="none" strike="noStrike">
                          <a:effectLst/>
                        </a:rPr>
                        <a:t>○</a:t>
                      </a:r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</a:tr>
              <a:tr h="379462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Bs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O1-&gt;O5-&gt;O1-&gt;O6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200" u="none" strike="noStrike" dirty="0">
                          <a:effectLst/>
                        </a:rPr>
                        <a:t>○</a:t>
                      </a:r>
                      <a:endParaRPr lang="ja-JP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20402" marR="20402" marT="20402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270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2016</a:t>
            </a:r>
            <a:r>
              <a:rPr kumimoji="1" lang="ja-JP" altLang="en-US" dirty="0" smtClean="0"/>
              <a:t>年開幕投手！＝開幕戦時エース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</a:t>
            </a:r>
            <a:r>
              <a:rPr kumimoji="1" lang="ja-JP" altLang="en-US" dirty="0" smtClean="0"/>
              <a:t>：則本 </a:t>
            </a:r>
            <a:r>
              <a:rPr kumimoji="1" lang="en-US" altLang="ja-JP" dirty="0" smtClean="0"/>
              <a:t>– H</a:t>
            </a:r>
            <a:r>
              <a:rPr kumimoji="1" lang="ja-JP" altLang="en-US" dirty="0" smtClean="0"/>
              <a:t>：摂津</a:t>
            </a:r>
            <a:endParaRPr kumimoji="1" lang="en-US" altLang="ja-JP" dirty="0" smtClean="0"/>
          </a:p>
          <a:p>
            <a:r>
              <a:rPr lang="en-US" altLang="ja-JP" dirty="0" smtClean="0"/>
              <a:t>L</a:t>
            </a:r>
            <a:r>
              <a:rPr lang="ja-JP" altLang="en-US" dirty="0" smtClean="0"/>
              <a:t>：菊池</a:t>
            </a:r>
            <a:r>
              <a:rPr lang="en-US" altLang="ja-JP" dirty="0"/>
              <a:t>– </a:t>
            </a:r>
            <a:r>
              <a:rPr lang="en-US" altLang="ja-JP" dirty="0" err="1" smtClean="0"/>
              <a:t>Bs</a:t>
            </a:r>
            <a:r>
              <a:rPr lang="ja-JP" altLang="en-US" dirty="0" smtClean="0"/>
              <a:t>：金子</a:t>
            </a:r>
            <a:endParaRPr lang="en-US" altLang="ja-JP" dirty="0" smtClean="0"/>
          </a:p>
          <a:p>
            <a:r>
              <a:rPr kumimoji="1" lang="en-US" altLang="ja-JP" dirty="0" smtClean="0"/>
              <a:t>M</a:t>
            </a:r>
            <a:r>
              <a:rPr kumimoji="1" lang="ja-JP" altLang="en-US" dirty="0" smtClean="0"/>
              <a:t>：涌井</a:t>
            </a:r>
            <a:r>
              <a:rPr lang="en-US" altLang="ja-JP" dirty="0"/>
              <a:t>– </a:t>
            </a:r>
            <a:r>
              <a:rPr lang="en-US" altLang="ja-JP" dirty="0" smtClean="0"/>
              <a:t>F</a:t>
            </a:r>
            <a:r>
              <a:rPr lang="ja-JP" altLang="en-US" dirty="0" smtClean="0"/>
              <a:t>：大谷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G</a:t>
            </a:r>
            <a:r>
              <a:rPr lang="ja-JP" altLang="en-US" dirty="0" smtClean="0"/>
              <a:t>：菅野</a:t>
            </a:r>
            <a:r>
              <a:rPr lang="en-US" altLang="ja-JP" dirty="0"/>
              <a:t>– </a:t>
            </a:r>
            <a:r>
              <a:rPr lang="en-US" altLang="ja-JP" dirty="0" smtClean="0"/>
              <a:t>S</a:t>
            </a:r>
            <a:r>
              <a:rPr lang="ja-JP" altLang="en-US" dirty="0" smtClean="0"/>
              <a:t>：小川</a:t>
            </a:r>
            <a:endParaRPr lang="en-US" altLang="ja-JP" dirty="0" smtClean="0"/>
          </a:p>
          <a:p>
            <a:r>
              <a:rPr kumimoji="1" lang="en-US" altLang="ja-JP" dirty="0" smtClean="0"/>
              <a:t>T</a:t>
            </a:r>
            <a:r>
              <a:rPr kumimoji="1" lang="ja-JP" altLang="en-US" dirty="0" smtClean="0"/>
              <a:t>：メッセンジャー</a:t>
            </a:r>
            <a:r>
              <a:rPr lang="en-US" altLang="ja-JP" dirty="0"/>
              <a:t>– </a:t>
            </a:r>
            <a:r>
              <a:rPr lang="en-US" altLang="ja-JP" dirty="0" smtClean="0"/>
              <a:t>D</a:t>
            </a:r>
            <a:r>
              <a:rPr lang="ja-JP" altLang="en-US" dirty="0" smtClean="0"/>
              <a:t>：大野？</a:t>
            </a:r>
            <a:endParaRPr lang="en-US" altLang="ja-JP" dirty="0" smtClean="0"/>
          </a:p>
          <a:p>
            <a:r>
              <a:rPr kumimoji="1" lang="en-US" altLang="ja-JP" dirty="0" smtClean="0"/>
              <a:t>C</a:t>
            </a:r>
            <a:r>
              <a:rPr kumimoji="1" lang="ja-JP" altLang="en-US" dirty="0" smtClean="0"/>
              <a:t>：ジョンソン</a:t>
            </a:r>
            <a:r>
              <a:rPr lang="en-US" altLang="ja-JP" dirty="0"/>
              <a:t>– </a:t>
            </a:r>
            <a:r>
              <a:rPr lang="en-US" altLang="ja-JP" dirty="0" smtClean="0"/>
              <a:t>DB</a:t>
            </a:r>
            <a:r>
              <a:rPr lang="ja-JP" altLang="en-US" dirty="0" smtClean="0"/>
              <a:t>：</a:t>
            </a:r>
            <a:r>
              <a:rPr lang="ja-JP" altLang="en-US" strike="dblStrike" dirty="0" smtClean="0"/>
              <a:t>山口</a:t>
            </a:r>
            <a:r>
              <a:rPr lang="ja-JP" altLang="en-US" dirty="0" smtClean="0"/>
              <a:t>井納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00988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順位予想・パ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ホークス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ファイターズ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イーグルス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バファローズ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ライオンズ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マリーンズ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5507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順位予想</a:t>
            </a:r>
            <a:r>
              <a:rPr lang="ja-JP" altLang="en-US" dirty="0" smtClean="0"/>
              <a:t>・セ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ジャイアンツ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スワローズ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ドラゴンズ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タイガース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カープ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ベイスターズ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29605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おまけ　（少しだけ</a:t>
            </a:r>
            <a:r>
              <a:rPr kumimoji="1" lang="en-US" altLang="ja-JP" dirty="0" smtClean="0"/>
              <a:t>IT</a:t>
            </a:r>
            <a:r>
              <a:rPr kumimoji="1" lang="ja-JP" altLang="en-US" dirty="0" err="1" smtClean="0"/>
              <a:t>っぽい</a:t>
            </a:r>
            <a:r>
              <a:rPr kumimoji="1" lang="ja-JP" altLang="en-US" dirty="0" smtClean="0"/>
              <a:t>話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Jshell</a:t>
            </a:r>
            <a:r>
              <a:rPr kumimoji="1" lang="ja-JP" altLang="en-US" dirty="0" smtClean="0"/>
              <a:t>を解析に使ってみた</a:t>
            </a:r>
            <a:endParaRPr lang="en-US" altLang="ja-JP" dirty="0"/>
          </a:p>
          <a:p>
            <a:r>
              <a:rPr kumimoji="1" lang="en-US" altLang="ja-JP" dirty="0" smtClean="0"/>
              <a:t>Java9</a:t>
            </a:r>
            <a:r>
              <a:rPr kumimoji="1" lang="ja-JP" altLang="en-US" dirty="0" smtClean="0"/>
              <a:t>から導入される</a:t>
            </a:r>
            <a:r>
              <a:rPr kumimoji="1" lang="en-US" altLang="ja-JP" dirty="0" smtClean="0"/>
              <a:t>REPL</a:t>
            </a:r>
            <a:r>
              <a:rPr kumimoji="1" lang="ja-JP" altLang="en-US" dirty="0" smtClean="0"/>
              <a:t>（簡易実行環境）</a:t>
            </a:r>
            <a:endParaRPr kumimoji="1" lang="en-US" altLang="ja-JP" dirty="0" smtClean="0"/>
          </a:p>
          <a:p>
            <a:r>
              <a:rPr lang="en-US" altLang="ja-JP" dirty="0"/>
              <a:t>https://github.com/taichiw/baseball/blob/master/201603pitcher/makecalendar.java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971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4800" y="1554162"/>
            <a:ext cx="5203304" cy="4525963"/>
          </a:xfrm>
        </p:spPr>
        <p:txBody>
          <a:bodyPr/>
          <a:lstStyle/>
          <a:p>
            <a:r>
              <a:rPr kumimoji="1" lang="ja-JP" altLang="en-US" dirty="0" smtClean="0"/>
              <a:t>渡邉太一 </a:t>
            </a:r>
            <a:r>
              <a:rPr kumimoji="1" lang="en-US" altLang="ja-JP" dirty="0" smtClean="0"/>
              <a:t>(@taichiw0424)</a:t>
            </a:r>
          </a:p>
          <a:p>
            <a:r>
              <a:rPr lang="ja-JP" altLang="en-US" dirty="0" smtClean="0"/>
              <a:t>鷲ファン</a:t>
            </a:r>
            <a:r>
              <a:rPr lang="en-US" altLang="ja-JP" dirty="0" smtClean="0"/>
              <a:t>12</a:t>
            </a:r>
            <a:r>
              <a:rPr lang="ja-JP" altLang="en-US" dirty="0" smtClean="0"/>
              <a:t>年目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smtClean="0"/>
              <a:t>2005</a:t>
            </a:r>
            <a:r>
              <a:rPr lang="ja-JP" altLang="en-US" dirty="0" smtClean="0"/>
              <a:t>年</a:t>
            </a:r>
            <a:r>
              <a:rPr lang="ja-JP" altLang="en-US" dirty="0"/>
              <a:t>～ 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仕事：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（ファン歴＞社歴）</a:t>
            </a:r>
            <a:endParaRPr lang="en-US" altLang="ja-JP" dirty="0" smtClean="0"/>
          </a:p>
        </p:txBody>
      </p:sp>
      <p:pic>
        <p:nvPicPr>
          <p:cNvPr id="4" name="Picture 2" descr="https://fbcdn-sphotos-f-a.akamaihd.net/hphotos-ak-xpt1/v/t1.0-9/540689_285131818230831_875003156_n.jpg?oh=3df79923cd2c9c41d67d13bd818b584c&amp;oe=55ACB212&amp;__gda__=1438200149_242b2fb0730dda4d03b982bd224735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0" t="15764" r="24201"/>
          <a:stretch/>
        </p:blipFill>
        <p:spPr bwMode="auto">
          <a:xfrm>
            <a:off x="5508104" y="1556792"/>
            <a:ext cx="3294312" cy="412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320032"/>
            <a:ext cx="1553001" cy="829047"/>
          </a:xfrm>
          <a:prstGeom prst="rect">
            <a:avLst/>
          </a:prstGeom>
        </p:spPr>
      </p:pic>
      <p:pic>
        <p:nvPicPr>
          <p:cNvPr id="1026" name="Picture 2" descr="http://lp.spartacamp.jp/201603_java/img/java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626" y="3172669"/>
            <a:ext cx="1017365" cy="101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922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年ぶり</a:t>
            </a:r>
            <a:r>
              <a:rPr lang="en-US" altLang="ja-JP" dirty="0" smtClean="0"/>
              <a:t>2</a:t>
            </a:r>
            <a:r>
              <a:rPr lang="ja-JP" altLang="en-US" dirty="0" smtClean="0"/>
              <a:t>度目の出場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b="1" dirty="0"/>
              <a:t>Baseball Play </a:t>
            </a:r>
            <a:r>
              <a:rPr lang="en-US" altLang="ja-JP" b="1" dirty="0" smtClean="0"/>
              <a:t>Study</a:t>
            </a:r>
            <a:r>
              <a:rPr lang="ja-JP" altLang="en-US" dirty="0"/>
              <a:t> </a:t>
            </a:r>
            <a:r>
              <a:rPr lang="en-US" altLang="ja-JP" dirty="0" smtClean="0"/>
              <a:t>2015</a:t>
            </a:r>
            <a:r>
              <a:rPr lang="ja-JP" altLang="en-US" dirty="0" smtClean="0"/>
              <a:t>年春に続いて</a:t>
            </a:r>
            <a:r>
              <a:rPr lang="en-US" altLang="ja-JP" dirty="0" smtClean="0"/>
              <a:t>2</a:t>
            </a:r>
            <a:r>
              <a:rPr lang="ja-JP" altLang="en-US" dirty="0" smtClean="0"/>
              <a:t>度目</a:t>
            </a:r>
            <a:endParaRPr lang="en-US" altLang="ja-JP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昨年は</a:t>
            </a:r>
            <a:r>
              <a:rPr lang="en-US" altLang="ja-JP" b="1" dirty="0" smtClean="0"/>
              <a:t>…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b="1" dirty="0" smtClean="0"/>
              <a:t>ポジション、打順の「距離」について。</a:t>
            </a:r>
            <a:endParaRPr lang="en-US" altLang="ja-JP" b="1" dirty="0" smtClean="0"/>
          </a:p>
          <a:p>
            <a:pPr lvl="1"/>
            <a:r>
              <a:rPr lang="ja-JP" altLang="en-US" b="1" dirty="0" smtClean="0"/>
              <a:t>レフトは、センター・ライトより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b="1" dirty="0" smtClean="0"/>
              <a:t>ファーストが「近い」</a:t>
            </a:r>
            <a:endParaRPr lang="en-US" altLang="ja-JP" b="1" dirty="0" smtClean="0"/>
          </a:p>
          <a:p>
            <a:pPr lvl="1"/>
            <a:r>
              <a:rPr lang="en-US" altLang="ja-JP" b="1" dirty="0" smtClean="0"/>
              <a:t>7</a:t>
            </a:r>
            <a:r>
              <a:rPr lang="ja-JP" altLang="en-US" b="1" dirty="0" smtClean="0"/>
              <a:t>番はどの打順にも「近い」万能打順</a:t>
            </a:r>
            <a:endParaRPr lang="en-US" altLang="ja-JP" b="1" dirty="0" smtClean="0"/>
          </a:p>
          <a:p>
            <a:pPr lvl="1"/>
            <a:r>
              <a:rPr lang="ja-JP" altLang="en-US" b="1" dirty="0"/>
              <a:t>大谷翔</a:t>
            </a:r>
            <a:r>
              <a:rPr lang="ja-JP" altLang="en-US" b="1" dirty="0" smtClean="0"/>
              <a:t>平は異常</a:t>
            </a:r>
            <a:endParaRPr lang="en-US" altLang="ja-JP" b="1" dirty="0" smtClean="0"/>
          </a:p>
          <a:p>
            <a:r>
              <a:rPr lang="en-US" altLang="ja-JP" b="1" dirty="0"/>
              <a:t>http://www.slideshare.net/TaichiWatanabe/bp-46218147</a:t>
            </a:r>
            <a:endParaRPr lang="en-US" altLang="ja-JP" b="1" dirty="0" smtClean="0"/>
          </a:p>
          <a:p>
            <a:pPr lvl="1"/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2267260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今年のテーマ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昨年は野手の采配について見たので、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今年は投手の采配について何かしたい！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「先発ローテーション」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1803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先発ローテーション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打順に比べるといまい</a:t>
            </a:r>
            <a:r>
              <a:rPr kumimoji="1" lang="ja-JP" altLang="en-US" dirty="0" err="1" smtClean="0"/>
              <a:t>ち</a:t>
            </a:r>
            <a:r>
              <a:rPr kumimoji="1" lang="ja-JP" altLang="en-US" dirty="0" smtClean="0"/>
              <a:t>見えない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カードの</a:t>
            </a:r>
            <a:r>
              <a:rPr lang="ja-JP" altLang="en-US" dirty="0" smtClean="0"/>
              <a:t>先頭はいいピッチャー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「表カード」「裏カード」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サンデー兆治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ナックルボーラ</a:t>
            </a:r>
            <a:r>
              <a:rPr lang="en-US" altLang="ja-JP" dirty="0" smtClean="0"/>
              <a:t>―</a:t>
            </a:r>
            <a:r>
              <a:rPr lang="ja-JP" altLang="en-US" dirty="0" smtClean="0"/>
              <a:t>の後ろに本格派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kumimoji="1" lang="ja-JP" altLang="en-US" dirty="0" smtClean="0"/>
              <a:t>実際どうなの？</a:t>
            </a:r>
            <a:r>
              <a:rPr lang="ja-JP" altLang="en-US" dirty="0" smtClean="0"/>
              <a:t>？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5659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アプローチ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現在</a:t>
            </a:r>
            <a:r>
              <a:rPr lang="ja-JP" altLang="en-US" dirty="0" smtClean="0"/>
              <a:t>の</a:t>
            </a:r>
            <a:r>
              <a:rPr lang="en-US" altLang="ja-JP" dirty="0" smtClean="0"/>
              <a:t>NPB</a:t>
            </a:r>
            <a:r>
              <a:rPr lang="ja-JP" altLang="en-US" dirty="0" smtClean="0"/>
              <a:t>は中</a:t>
            </a:r>
            <a:r>
              <a:rPr lang="en-US" altLang="ja-JP" dirty="0" smtClean="0"/>
              <a:t>6</a:t>
            </a:r>
            <a:r>
              <a:rPr lang="ja-JP" altLang="en-US" dirty="0" smtClean="0"/>
              <a:t>日、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同じ曜日に投げるのが基本（だと思う）</a:t>
            </a:r>
            <a:endParaRPr lang="en-US" altLang="ja-JP" dirty="0" smtClean="0"/>
          </a:p>
          <a:p>
            <a:r>
              <a:rPr lang="ja-JP" altLang="en-US" dirty="0" smtClean="0"/>
              <a:t>各チームの「エース」が何曜日に投げるか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調べてみよう！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3335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先に結論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71600" y="1484783"/>
            <a:ext cx="70583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 smtClean="0"/>
              <a:t>金＝土 ＞ 火 ＞日</a:t>
            </a:r>
            <a:r>
              <a:rPr lang="ja-JP" altLang="en-US" sz="3200" dirty="0"/>
              <a:t>＝</a:t>
            </a:r>
            <a:r>
              <a:rPr lang="ja-JP" altLang="en-US" sz="3200" dirty="0" smtClean="0"/>
              <a:t>水 ＞＞ 木 ＞＞ 月</a:t>
            </a:r>
            <a:endParaRPr lang="ja-JP" altLang="en-US" sz="3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7544" y="3501008"/>
            <a:ext cx="8101844" cy="107721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chemeClr val="bg2"/>
                </a:solidFill>
              </a:rPr>
              <a:t>金曜か土曜日に野球を見に行くと</a:t>
            </a:r>
            <a:r>
              <a:rPr lang="en-US" altLang="ja-JP" sz="3200" dirty="0" smtClean="0">
                <a:solidFill>
                  <a:schemeClr val="bg2"/>
                </a:solidFill>
              </a:rPr>
              <a:t/>
            </a:r>
            <a:br>
              <a:rPr lang="en-US" altLang="ja-JP" sz="3200" dirty="0" smtClean="0">
                <a:solidFill>
                  <a:schemeClr val="bg2"/>
                </a:solidFill>
              </a:rPr>
            </a:br>
            <a:r>
              <a:rPr lang="ja-JP" altLang="en-US" sz="3200" dirty="0" smtClean="0">
                <a:solidFill>
                  <a:schemeClr val="bg2"/>
                </a:solidFill>
              </a:rPr>
              <a:t>「エース」がみられる可能性が高い！</a:t>
            </a:r>
            <a:endParaRPr kumimoji="1" lang="ja-JP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03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なぜその結論に至ったか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…</a:t>
            </a:r>
            <a:r>
              <a:rPr lang="ja-JP" altLang="en-US" dirty="0" smtClean="0"/>
              <a:t>の前に。</a:t>
            </a:r>
            <a:endParaRPr lang="en-US" altLang="ja-JP" dirty="0" smtClean="0"/>
          </a:p>
          <a:p>
            <a:pPr marL="0" indent="0" algn="ctr">
              <a:buNone/>
            </a:pPr>
            <a:r>
              <a:rPr kumimoji="1" lang="ja-JP" altLang="en-US" dirty="0"/>
              <a:t>そもそも</a:t>
            </a:r>
            <a:r>
              <a:rPr kumimoji="1" lang="ja-JP" altLang="en-US" dirty="0" smtClean="0"/>
              <a:t>「エース」とは？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8349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" y="1484784"/>
            <a:ext cx="620077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エースとは？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028593" y="2352988"/>
            <a:ext cx="2831439" cy="2964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7" name="正方形/長方形 6"/>
          <p:cNvSpPr/>
          <p:nvPr/>
        </p:nvSpPr>
        <p:spPr>
          <a:xfrm>
            <a:off x="755576" y="2649404"/>
            <a:ext cx="38164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8" name="正方形/長方形 7"/>
          <p:cNvSpPr/>
          <p:nvPr/>
        </p:nvSpPr>
        <p:spPr>
          <a:xfrm>
            <a:off x="3779911" y="2914747"/>
            <a:ext cx="1909417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4860033" y="1802433"/>
            <a:ext cx="1944215" cy="69876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804248" y="1340768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チーム内</a:t>
            </a:r>
            <a:r>
              <a:rPr lang="ja-JP" altLang="en-US" dirty="0" smtClean="0"/>
              <a:t>で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「最も良い」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先発投手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>
            <a:stCxn id="18" idx="1"/>
            <a:endCxn id="7" idx="3"/>
          </p:cNvCxnSpPr>
          <p:nvPr/>
        </p:nvCxnSpPr>
        <p:spPr>
          <a:xfrm flipH="1">
            <a:off x="4572000" y="2735598"/>
            <a:ext cx="2234658" cy="5782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6806658" y="2412432"/>
            <a:ext cx="238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先発ローテーション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「一番手」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>
            <a:endCxn id="8" idx="3"/>
          </p:cNvCxnSpPr>
          <p:nvPr/>
        </p:nvCxnSpPr>
        <p:spPr>
          <a:xfrm flipH="1" flipV="1">
            <a:off x="5689328" y="3058763"/>
            <a:ext cx="1114920" cy="29822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826475" y="3207877"/>
            <a:ext cx="180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普通は開幕投手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95535" y="4149080"/>
            <a:ext cx="8231357" cy="230832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2"/>
                </a:solidFill>
              </a:rPr>
              <a:t>本発表における「エース」の定義</a:t>
            </a:r>
            <a:endParaRPr kumimoji="1" lang="en-US" altLang="ja-JP" sz="2400" dirty="0" smtClean="0">
              <a:solidFill>
                <a:schemeClr val="bg2"/>
              </a:solidFill>
            </a:endParaRPr>
          </a:p>
          <a:p>
            <a:r>
              <a:rPr kumimoji="1" lang="ja-JP" altLang="en-US" sz="2400" dirty="0" smtClean="0">
                <a:solidFill>
                  <a:schemeClr val="bg2"/>
                </a:solidFill>
              </a:rPr>
              <a:t>・開幕戦の時点では開幕投手が「エース」</a:t>
            </a:r>
            <a:endParaRPr kumimoji="1" lang="en-US" altLang="ja-JP" sz="2400" dirty="0" smtClean="0">
              <a:solidFill>
                <a:schemeClr val="bg2"/>
              </a:solidFill>
            </a:endParaRPr>
          </a:p>
          <a:p>
            <a:r>
              <a:rPr lang="ja-JP" altLang="en-US" sz="2400" dirty="0" smtClean="0">
                <a:solidFill>
                  <a:schemeClr val="bg2"/>
                </a:solidFill>
              </a:rPr>
              <a:t>・以降は、</a:t>
            </a:r>
            <a:r>
              <a:rPr lang="en-US" altLang="ja-JP" sz="2400" dirty="0" smtClean="0">
                <a:solidFill>
                  <a:schemeClr val="bg2"/>
                </a:solidFill>
              </a:rPr>
              <a:t/>
            </a:r>
            <a:br>
              <a:rPr lang="en-US" altLang="ja-JP" sz="2400" dirty="0" smtClean="0">
                <a:solidFill>
                  <a:schemeClr val="bg2"/>
                </a:solidFill>
              </a:rPr>
            </a:br>
            <a:r>
              <a:rPr lang="ja-JP" altLang="en-US" sz="2400" dirty="0" smtClean="0">
                <a:solidFill>
                  <a:schemeClr val="bg2"/>
                </a:solidFill>
              </a:rPr>
              <a:t>　チーム内で最も先発勝利数が多い投手が「エース」</a:t>
            </a:r>
            <a:endParaRPr lang="en-US" altLang="ja-JP" sz="2400" dirty="0" smtClean="0">
              <a:solidFill>
                <a:schemeClr val="bg2"/>
              </a:solidFill>
            </a:endParaRPr>
          </a:p>
          <a:p>
            <a:r>
              <a:rPr kumimoji="1" lang="ja-JP" altLang="en-US" sz="2400" dirty="0" smtClean="0">
                <a:solidFill>
                  <a:schemeClr val="bg2"/>
                </a:solidFill>
              </a:rPr>
              <a:t>・勝利数が同数の場合は、</a:t>
            </a:r>
            <a:r>
              <a:rPr kumimoji="1" lang="en-US" altLang="ja-JP" sz="2400" dirty="0" smtClean="0">
                <a:solidFill>
                  <a:schemeClr val="bg2"/>
                </a:solidFill>
              </a:rPr>
              <a:t/>
            </a:r>
            <a:br>
              <a:rPr kumimoji="1" lang="en-US" altLang="ja-JP" sz="2400" dirty="0" smtClean="0">
                <a:solidFill>
                  <a:schemeClr val="bg2"/>
                </a:solidFill>
              </a:rPr>
            </a:br>
            <a:r>
              <a:rPr kumimoji="1" lang="ja-JP" altLang="en-US" sz="2400" dirty="0" smtClean="0">
                <a:solidFill>
                  <a:schemeClr val="bg2"/>
                </a:solidFill>
              </a:rPr>
              <a:t>　先にその勝利数に達したほうが「エース」</a:t>
            </a:r>
            <a:endParaRPr kumimoji="1" lang="ja-JP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19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トラベル">
  <a:themeElements>
    <a:clrScheme name="トラベル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トラベル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トラベル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1451</TotalTime>
  <Words>671</Words>
  <Application>Microsoft Office PowerPoint</Application>
  <PresentationFormat>画面に合わせる (4:3)</PresentationFormat>
  <Paragraphs>347</Paragraphs>
  <Slides>18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19" baseType="lpstr">
      <vt:lpstr>トラベル</vt:lpstr>
      <vt:lpstr>「エース」と「ローテーション」</vt:lpstr>
      <vt:lpstr>自己紹介</vt:lpstr>
      <vt:lpstr>1年ぶり2度目の出場</vt:lpstr>
      <vt:lpstr>今年のテーマ</vt:lpstr>
      <vt:lpstr>先発ローテーション</vt:lpstr>
      <vt:lpstr>アプローチ</vt:lpstr>
      <vt:lpstr>先に結論</vt:lpstr>
      <vt:lpstr>なぜその結論に至ったか…</vt:lpstr>
      <vt:lpstr>エースとは？</vt:lpstr>
      <vt:lpstr>2015年　各チーム　「エース」の変遷</vt:lpstr>
      <vt:lpstr>エースはいつ投げるのか</vt:lpstr>
      <vt:lpstr>割と本当っぽいこと</vt:lpstr>
      <vt:lpstr>「2番手エース」</vt:lpstr>
      <vt:lpstr>エースの変遷まとめ</vt:lpstr>
      <vt:lpstr>2016年開幕投手！＝開幕戦時エース</vt:lpstr>
      <vt:lpstr>順位予想・パ</vt:lpstr>
      <vt:lpstr>順位予想・セ</vt:lpstr>
      <vt:lpstr>おまけ　（少しだけITっぽい話）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Taichi Watanabe</dc:creator>
  <cp:lastModifiedBy>Taichi Watanabe</cp:lastModifiedBy>
  <cp:revision>56</cp:revision>
  <dcterms:created xsi:type="dcterms:W3CDTF">2016-03-20T13:53:06Z</dcterms:created>
  <dcterms:modified xsi:type="dcterms:W3CDTF">2016-03-21T14:07:44Z</dcterms:modified>
</cp:coreProperties>
</file>