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67" r:id="rId5"/>
    <p:sldId id="275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7" r:id="rId15"/>
    <p:sldId id="270" r:id="rId16"/>
    <p:sldId id="276" r:id="rId17"/>
    <p:sldId id="279" r:id="rId18"/>
    <p:sldId id="271" r:id="rId19"/>
    <p:sldId id="272" r:id="rId20"/>
    <p:sldId id="273" r:id="rId21"/>
    <p:sldId id="274" r:id="rId22"/>
    <p:sldId id="26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A5"/>
    <a:srgbClr val="FFE201"/>
    <a:srgbClr val="00AB5C"/>
    <a:srgbClr val="000013"/>
    <a:srgbClr val="221815"/>
    <a:srgbClr val="1F366A"/>
    <a:srgbClr val="4C7B98"/>
    <a:srgbClr val="FF2B06"/>
    <a:srgbClr val="FFFFFF"/>
    <a:srgbClr val="F97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63091810110389E-2"/>
          <c:y val="0.14181703334442419"/>
          <c:w val="0.92936908189889611"/>
          <c:h val="0.72470795272818123"/>
        </c:manualLayout>
      </c:layout>
      <c:lineChart>
        <c:grouping val="standard"/>
        <c:varyColors val="0"/>
        <c:ser>
          <c:idx val="0"/>
          <c:order val="0"/>
          <c:tx>
            <c:v>得点（％）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0-4E12-9FE4-A989114E727C}"/>
            </c:ext>
          </c:extLst>
        </c:ser>
        <c:ser>
          <c:idx val="1"/>
          <c:order val="1"/>
          <c:tx>
            <c:v>打点（％）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70-4E12-9FE4-A989114E7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6959048"/>
        <c:axId val="556958064"/>
      </c:lineChart>
      <c:catAx>
        <c:axId val="55695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6958064"/>
        <c:crosses val="autoZero"/>
        <c:auto val="1"/>
        <c:lblAlgn val="ctr"/>
        <c:lblOffset val="100"/>
        <c:noMultiLvlLbl val="0"/>
      </c:catAx>
      <c:valAx>
        <c:axId val="556958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69590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16.203703703703702</c:v>
                </c:pt>
                <c:pt idx="1">
                  <c:v>14.19753086419753</c:v>
                </c:pt>
                <c:pt idx="2">
                  <c:v>16.820987654320987</c:v>
                </c:pt>
                <c:pt idx="3">
                  <c:v>14.506172839506174</c:v>
                </c:pt>
                <c:pt idx="4">
                  <c:v>11.111111111111111</c:v>
                </c:pt>
                <c:pt idx="5">
                  <c:v>9.8765432098765427</c:v>
                </c:pt>
                <c:pt idx="6">
                  <c:v>8.0246913580246915</c:v>
                </c:pt>
                <c:pt idx="7">
                  <c:v>7.5617283950617287</c:v>
                </c:pt>
                <c:pt idx="8">
                  <c:v>1.6975308641975309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C8-4F35-BFEE-346A80163C0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Sheet1!$B$18:$J$18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C8-4F35-BFEE-346A80163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405248"/>
        <c:axId val="562404920"/>
      </c:lineChart>
      <c:catAx>
        <c:axId val="5624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4920"/>
        <c:crosses val="autoZero"/>
        <c:auto val="1"/>
        <c:lblAlgn val="ctr"/>
        <c:lblOffset val="100"/>
        <c:noMultiLvlLbl val="0"/>
      </c:catAx>
      <c:valAx>
        <c:axId val="562404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52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BayStars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Sheet1!$B$14:$J$14</c:f>
              <c:numCache>
                <c:formatCode>General</c:formatCode>
                <c:ptCount val="9"/>
                <c:pt idx="0">
                  <c:v>15.591397849462366</c:v>
                </c:pt>
                <c:pt idx="1">
                  <c:v>15.232974910394265</c:v>
                </c:pt>
                <c:pt idx="2">
                  <c:v>15.412186379928317</c:v>
                </c:pt>
                <c:pt idx="3">
                  <c:v>13.620071684587815</c:v>
                </c:pt>
                <c:pt idx="4">
                  <c:v>10.573476702508961</c:v>
                </c:pt>
                <c:pt idx="5">
                  <c:v>7.5268817204301079</c:v>
                </c:pt>
                <c:pt idx="6">
                  <c:v>9.8566308243727594</c:v>
                </c:pt>
                <c:pt idx="7">
                  <c:v>4.1218637992831546</c:v>
                </c:pt>
                <c:pt idx="8">
                  <c:v>8.064516129032258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92-4D71-9561-4404F015262C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Sheet1!$B$29:$J$29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92-4D71-9561-4404F0152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6546352"/>
        <c:axId val="476546680"/>
      </c:lineChart>
      <c:catAx>
        <c:axId val="4765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680"/>
        <c:crosses val="autoZero"/>
        <c:auto val="1"/>
        <c:lblAlgn val="ctr"/>
        <c:lblOffset val="100"/>
        <c:noMultiLvlLbl val="0"/>
      </c:catAx>
      <c:valAx>
        <c:axId val="47654668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3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Sheet1!$B$13:$J$13</c:f>
              <c:numCache>
                <c:formatCode>General</c:formatCode>
                <c:ptCount val="9"/>
                <c:pt idx="0">
                  <c:v>13.384321223709369</c:v>
                </c:pt>
                <c:pt idx="1">
                  <c:v>14.531548757170173</c:v>
                </c:pt>
                <c:pt idx="2">
                  <c:v>13.766730401529637</c:v>
                </c:pt>
                <c:pt idx="3">
                  <c:v>13.001912045889103</c:v>
                </c:pt>
                <c:pt idx="4">
                  <c:v>13.384321223709369</c:v>
                </c:pt>
                <c:pt idx="5">
                  <c:v>11.663479923518166</c:v>
                </c:pt>
                <c:pt idx="6">
                  <c:v>9.1778202676864247</c:v>
                </c:pt>
                <c:pt idx="7">
                  <c:v>7.8393881453154872</c:v>
                </c:pt>
                <c:pt idx="8">
                  <c:v>3.2504780114722758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9F-431D-9659-F9001184320D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Sheet1!$B$28:$J$28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9F-431D-9659-F90011843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9639424"/>
        <c:axId val="564940824"/>
      </c:lineChart>
      <c:catAx>
        <c:axId val="5596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940824"/>
        <c:crosses val="autoZero"/>
        <c:auto val="1"/>
        <c:lblAlgn val="ctr"/>
        <c:lblOffset val="100"/>
        <c:noMultiLvlLbl val="0"/>
      </c:catAx>
      <c:valAx>
        <c:axId val="56494082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96394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Swallows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Sheet1!$B$12:$J$12</c:f>
              <c:numCache>
                <c:formatCode>General</c:formatCode>
                <c:ptCount val="9"/>
                <c:pt idx="0">
                  <c:v>15.972222222222221</c:v>
                </c:pt>
                <c:pt idx="1">
                  <c:v>13.194444444444445</c:v>
                </c:pt>
                <c:pt idx="2">
                  <c:v>17.824074074074073</c:v>
                </c:pt>
                <c:pt idx="3">
                  <c:v>13.888888888888889</c:v>
                </c:pt>
                <c:pt idx="4">
                  <c:v>10.416666666666668</c:v>
                </c:pt>
                <c:pt idx="5">
                  <c:v>7.6388888888888893</c:v>
                </c:pt>
                <c:pt idx="6">
                  <c:v>10.648148148148149</c:v>
                </c:pt>
                <c:pt idx="7">
                  <c:v>8.1018518518518512</c:v>
                </c:pt>
                <c:pt idx="8">
                  <c:v>2.3148148148148149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2D-4DCB-831F-D0A279216E03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Sheet1!$B$27:$J$27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2D-4DCB-831F-D0A279216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1128920"/>
        <c:axId val="571129576"/>
      </c:lineChart>
      <c:catAx>
        <c:axId val="57112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9576"/>
        <c:crosses val="autoZero"/>
        <c:auto val="1"/>
        <c:lblAlgn val="ctr"/>
        <c:lblOffset val="100"/>
        <c:noMultiLvlLbl val="0"/>
      </c:catAx>
      <c:valAx>
        <c:axId val="57112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89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Hawks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2D-4BE4-B0C2-9C00C373CF9D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2D-4BE4-B0C2-9C00C373C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2271712"/>
        <c:axId val="572272368"/>
      </c:lineChart>
      <c:catAx>
        <c:axId val="57227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2368"/>
        <c:crosses val="autoZero"/>
        <c:auto val="1"/>
        <c:lblAlgn val="ctr"/>
        <c:lblOffset val="100"/>
        <c:noMultiLvlLbl val="0"/>
      </c:catAx>
      <c:valAx>
        <c:axId val="57227236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17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Fighters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Sheet1!$B$6:$J$6</c:f>
              <c:numCache>
                <c:formatCode>General</c:formatCode>
                <c:ptCount val="9"/>
                <c:pt idx="0">
                  <c:v>16.528925619834713</c:v>
                </c:pt>
                <c:pt idx="1">
                  <c:v>12.190082644628099</c:v>
                </c:pt>
                <c:pt idx="2">
                  <c:v>15.909090909090908</c:v>
                </c:pt>
                <c:pt idx="3">
                  <c:v>13.429752066115702</c:v>
                </c:pt>
                <c:pt idx="4">
                  <c:v>11.570247933884298</c:v>
                </c:pt>
                <c:pt idx="5">
                  <c:v>7.0247933884297522</c:v>
                </c:pt>
                <c:pt idx="6">
                  <c:v>6.6115702479338845</c:v>
                </c:pt>
                <c:pt idx="7">
                  <c:v>7.6446280991735529</c:v>
                </c:pt>
                <c:pt idx="8">
                  <c:v>9.0909090909090917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B1-4519-A916-4DF698AFCCC1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Sheet1!$B$21:$J$21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B1-4519-A916-4DF698AFC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8144704"/>
        <c:axId val="668148640"/>
      </c:lineChart>
      <c:catAx>
        <c:axId val="66814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8640"/>
        <c:crosses val="autoZero"/>
        <c:auto val="1"/>
        <c:lblAlgn val="ctr"/>
        <c:lblOffset val="100"/>
        <c:noMultiLvlLbl val="0"/>
      </c:catAx>
      <c:valAx>
        <c:axId val="66814864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47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Eagles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Sheet1!$B$5:$J$5</c:f>
              <c:numCache>
                <c:formatCode>General</c:formatCode>
                <c:ptCount val="9"/>
                <c:pt idx="0">
                  <c:v>16.819012797074954</c:v>
                </c:pt>
                <c:pt idx="1">
                  <c:v>13.345521023765997</c:v>
                </c:pt>
                <c:pt idx="2">
                  <c:v>12.248628884826324</c:v>
                </c:pt>
                <c:pt idx="3">
                  <c:v>12.065813528336381</c:v>
                </c:pt>
                <c:pt idx="4">
                  <c:v>10.237659963436929</c:v>
                </c:pt>
                <c:pt idx="5">
                  <c:v>8.4095063985374772</c:v>
                </c:pt>
                <c:pt idx="6">
                  <c:v>10.054844606946983</c:v>
                </c:pt>
                <c:pt idx="7">
                  <c:v>7.6782449725776969</c:v>
                </c:pt>
                <c:pt idx="8">
                  <c:v>9.1407678244972583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C1-46D4-99EC-403A5DBE25CE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Sheet1!$B$20:$J$20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C1-46D4-99EC-403A5DBE2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1960512"/>
        <c:axId val="463096264"/>
      </c:lineChart>
      <c:catAx>
        <c:axId val="6619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096264"/>
        <c:crosses val="autoZero"/>
        <c:auto val="1"/>
        <c:lblAlgn val="ctr"/>
        <c:lblOffset val="100"/>
        <c:noMultiLvlLbl val="0"/>
      </c:catAx>
      <c:valAx>
        <c:axId val="46309626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19605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Buffaloes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Sheet1!$B$11:$J$11</c:f>
              <c:numCache>
                <c:formatCode>General</c:formatCode>
                <c:ptCount val="9"/>
                <c:pt idx="0">
                  <c:v>13.168724279835391</c:v>
                </c:pt>
                <c:pt idx="1">
                  <c:v>10.08230452674897</c:v>
                </c:pt>
                <c:pt idx="2">
                  <c:v>12.962962962962962</c:v>
                </c:pt>
                <c:pt idx="3">
                  <c:v>13.786008230452676</c:v>
                </c:pt>
                <c:pt idx="4">
                  <c:v>10.905349794238683</c:v>
                </c:pt>
                <c:pt idx="5">
                  <c:v>13.374485596707819</c:v>
                </c:pt>
                <c:pt idx="6">
                  <c:v>9.8765432098765427</c:v>
                </c:pt>
                <c:pt idx="7">
                  <c:v>8.6419753086419746</c:v>
                </c:pt>
                <c:pt idx="8">
                  <c:v>7.2016460905349797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D5-44EB-8FBD-973BEE05DAD8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Sheet1!$B$26:$J$26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D5-44EB-8FBD-973BEE05D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592688"/>
        <c:axId val="562590720"/>
      </c:lineChart>
      <c:catAx>
        <c:axId val="56259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0720"/>
        <c:crosses val="autoZero"/>
        <c:auto val="1"/>
        <c:lblAlgn val="ctr"/>
        <c:lblOffset val="100"/>
        <c:noMultiLvlLbl val="0"/>
      </c:catAx>
      <c:valAx>
        <c:axId val="56259072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268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Sheet1!$B$10:$J$10</c:f>
              <c:numCache>
                <c:formatCode>General</c:formatCode>
                <c:ptCount val="9"/>
                <c:pt idx="0">
                  <c:v>13.551401869158877</c:v>
                </c:pt>
                <c:pt idx="1">
                  <c:v>13.551401869158877</c:v>
                </c:pt>
                <c:pt idx="2">
                  <c:v>12.850467289719624</c:v>
                </c:pt>
                <c:pt idx="3">
                  <c:v>13.084112149532709</c:v>
                </c:pt>
                <c:pt idx="4">
                  <c:v>13.551401869158877</c:v>
                </c:pt>
                <c:pt idx="5">
                  <c:v>10.981308411214954</c:v>
                </c:pt>
                <c:pt idx="6">
                  <c:v>7.2429906542056068</c:v>
                </c:pt>
                <c:pt idx="7">
                  <c:v>8.6448598130841123</c:v>
                </c:pt>
                <c:pt idx="8">
                  <c:v>6.5420560747663545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EC-4336-B695-0F5136E3FE2A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Sheet1!$B$25:$J$25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EC-4336-B695-0F5136E3F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50360"/>
        <c:axId val="566348392"/>
      </c:lineChart>
      <c:catAx>
        <c:axId val="56635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48392"/>
        <c:crosses val="autoZero"/>
        <c:auto val="1"/>
        <c:lblAlgn val="ctr"/>
        <c:lblOffset val="100"/>
        <c:noMultiLvlLbl val="0"/>
      </c:catAx>
      <c:valAx>
        <c:axId val="566348392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503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Sheet1!$B$9:$J$9</c:f>
              <c:numCache>
                <c:formatCode>General</c:formatCode>
                <c:ptCount val="9"/>
                <c:pt idx="0">
                  <c:v>15.241057542768274</c:v>
                </c:pt>
                <c:pt idx="1">
                  <c:v>13.374805598755831</c:v>
                </c:pt>
                <c:pt idx="2">
                  <c:v>13.841368584758943</c:v>
                </c:pt>
                <c:pt idx="3">
                  <c:v>11.508553654743391</c:v>
                </c:pt>
                <c:pt idx="4">
                  <c:v>9.6423017107309477</c:v>
                </c:pt>
                <c:pt idx="5">
                  <c:v>8.0870917573872472</c:v>
                </c:pt>
                <c:pt idx="6">
                  <c:v>9.9533437013996888</c:v>
                </c:pt>
                <c:pt idx="7">
                  <c:v>9.0202177293934671</c:v>
                </c:pt>
                <c:pt idx="8">
                  <c:v>9.3312597200622083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A2-4983-893B-4DCABB81654A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Sheet1!$B$24:$J$24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A2-4983-893B-4DCABB816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7879160"/>
        <c:axId val="667879488"/>
      </c:lineChart>
      <c:catAx>
        <c:axId val="66787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488"/>
        <c:crosses val="autoZero"/>
        <c:auto val="1"/>
        <c:lblAlgn val="ctr"/>
        <c:lblOffset val="100"/>
        <c:noMultiLvlLbl val="0"/>
      </c:catAx>
      <c:valAx>
        <c:axId val="66787948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1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Sheet1!$B$7:$J$7</c:f>
              <c:numCache>
                <c:formatCode>General</c:formatCode>
                <c:ptCount val="9"/>
                <c:pt idx="0">
                  <c:v>16.204690831556505</c:v>
                </c:pt>
                <c:pt idx="1">
                  <c:v>14.925373134328357</c:v>
                </c:pt>
                <c:pt idx="2">
                  <c:v>17.697228144989339</c:v>
                </c:pt>
                <c:pt idx="3">
                  <c:v>10.874200426439232</c:v>
                </c:pt>
                <c:pt idx="4">
                  <c:v>12.366737739872068</c:v>
                </c:pt>
                <c:pt idx="5">
                  <c:v>10.660980810234541</c:v>
                </c:pt>
                <c:pt idx="6">
                  <c:v>8.7420042643923246</c:v>
                </c:pt>
                <c:pt idx="7">
                  <c:v>6.1833688699360341</c:v>
                </c:pt>
                <c:pt idx="8">
                  <c:v>2.3454157782515992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D0-41F4-9A76-CB31D6E8A1D8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Sheet1!$B$22:$J$22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D0-41F4-9A76-CB31D6E8A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5499032"/>
        <c:axId val="565499360"/>
      </c:lineChart>
      <c:catAx>
        <c:axId val="5654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360"/>
        <c:crosses val="autoZero"/>
        <c:auto val="1"/>
        <c:lblAlgn val="ctr"/>
        <c:lblOffset val="100"/>
        <c:noMultiLvlLbl val="0"/>
      </c:catAx>
      <c:valAx>
        <c:axId val="56549936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Hawks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67-4C26-A80A-40A1388068C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67-4C26-A80A-40A138806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2271712"/>
        <c:axId val="572272368"/>
      </c:lineChart>
      <c:catAx>
        <c:axId val="57227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2368"/>
        <c:crosses val="autoZero"/>
        <c:auto val="1"/>
        <c:lblAlgn val="ctr"/>
        <c:lblOffset val="100"/>
        <c:noMultiLvlLbl val="0"/>
      </c:catAx>
      <c:valAx>
        <c:axId val="57227236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17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Fighters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Sheet1!$B$6:$J$6</c:f>
              <c:numCache>
                <c:formatCode>General</c:formatCode>
                <c:ptCount val="9"/>
                <c:pt idx="0">
                  <c:v>16.528925619834713</c:v>
                </c:pt>
                <c:pt idx="1">
                  <c:v>12.190082644628099</c:v>
                </c:pt>
                <c:pt idx="2">
                  <c:v>15.909090909090908</c:v>
                </c:pt>
                <c:pt idx="3">
                  <c:v>13.429752066115702</c:v>
                </c:pt>
                <c:pt idx="4">
                  <c:v>11.570247933884298</c:v>
                </c:pt>
                <c:pt idx="5">
                  <c:v>7.0247933884297522</c:v>
                </c:pt>
                <c:pt idx="6">
                  <c:v>6.6115702479338845</c:v>
                </c:pt>
                <c:pt idx="7">
                  <c:v>7.6446280991735529</c:v>
                </c:pt>
                <c:pt idx="8">
                  <c:v>9.0909090909090917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A5-48C6-A1D6-899CC3869BBA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Sheet1!$B$21:$J$21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A5-48C6-A1D6-899CC3869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8144704"/>
        <c:axId val="668148640"/>
      </c:lineChart>
      <c:catAx>
        <c:axId val="66814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8640"/>
        <c:crosses val="autoZero"/>
        <c:auto val="1"/>
        <c:lblAlgn val="ctr"/>
        <c:lblOffset val="100"/>
        <c:noMultiLvlLbl val="0"/>
      </c:catAx>
      <c:valAx>
        <c:axId val="66814864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47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Eagles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Sheet1!$B$5:$J$5</c:f>
              <c:numCache>
                <c:formatCode>General</c:formatCode>
                <c:ptCount val="9"/>
                <c:pt idx="0">
                  <c:v>16.819012797074954</c:v>
                </c:pt>
                <c:pt idx="1">
                  <c:v>13.345521023765997</c:v>
                </c:pt>
                <c:pt idx="2">
                  <c:v>12.248628884826324</c:v>
                </c:pt>
                <c:pt idx="3">
                  <c:v>12.065813528336381</c:v>
                </c:pt>
                <c:pt idx="4">
                  <c:v>10.237659963436929</c:v>
                </c:pt>
                <c:pt idx="5">
                  <c:v>8.4095063985374772</c:v>
                </c:pt>
                <c:pt idx="6">
                  <c:v>10.054844606946983</c:v>
                </c:pt>
                <c:pt idx="7">
                  <c:v>7.6782449725776969</c:v>
                </c:pt>
                <c:pt idx="8">
                  <c:v>9.1407678244972583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A6-429D-8F90-125FF7E6463B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Sheet1!$B$20:$J$20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A6-429D-8F90-125FF7E64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1960512"/>
        <c:axId val="463096264"/>
      </c:lineChart>
      <c:catAx>
        <c:axId val="6619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096264"/>
        <c:crosses val="autoZero"/>
        <c:auto val="1"/>
        <c:lblAlgn val="ctr"/>
        <c:lblOffset val="100"/>
        <c:noMultiLvlLbl val="0"/>
      </c:catAx>
      <c:valAx>
        <c:axId val="46309626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19605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Buffaloes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Sheet1!$B$11:$J$11</c:f>
              <c:numCache>
                <c:formatCode>General</c:formatCode>
                <c:ptCount val="9"/>
                <c:pt idx="0">
                  <c:v>13.168724279835391</c:v>
                </c:pt>
                <c:pt idx="1">
                  <c:v>10.08230452674897</c:v>
                </c:pt>
                <c:pt idx="2">
                  <c:v>12.962962962962962</c:v>
                </c:pt>
                <c:pt idx="3">
                  <c:v>13.786008230452676</c:v>
                </c:pt>
                <c:pt idx="4">
                  <c:v>10.905349794238683</c:v>
                </c:pt>
                <c:pt idx="5">
                  <c:v>13.374485596707819</c:v>
                </c:pt>
                <c:pt idx="6">
                  <c:v>9.8765432098765427</c:v>
                </c:pt>
                <c:pt idx="7">
                  <c:v>8.6419753086419746</c:v>
                </c:pt>
                <c:pt idx="8">
                  <c:v>7.2016460905349797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33-44B2-B79A-E5FA5229FE60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Sheet1!$B$26:$J$26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33-44B2-B79A-E5FA5229F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592688"/>
        <c:axId val="562590720"/>
      </c:lineChart>
      <c:catAx>
        <c:axId val="56259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0720"/>
        <c:crosses val="autoZero"/>
        <c:auto val="1"/>
        <c:lblAlgn val="ctr"/>
        <c:lblOffset val="100"/>
        <c:noMultiLvlLbl val="0"/>
      </c:catAx>
      <c:valAx>
        <c:axId val="56259072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268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Sheet1!$B$10:$J$10</c:f>
              <c:numCache>
                <c:formatCode>General</c:formatCode>
                <c:ptCount val="9"/>
                <c:pt idx="0">
                  <c:v>13.551401869158877</c:v>
                </c:pt>
                <c:pt idx="1">
                  <c:v>13.551401869158877</c:v>
                </c:pt>
                <c:pt idx="2">
                  <c:v>12.850467289719624</c:v>
                </c:pt>
                <c:pt idx="3">
                  <c:v>13.084112149532709</c:v>
                </c:pt>
                <c:pt idx="4">
                  <c:v>13.551401869158877</c:v>
                </c:pt>
                <c:pt idx="5">
                  <c:v>10.981308411214954</c:v>
                </c:pt>
                <c:pt idx="6">
                  <c:v>7.2429906542056068</c:v>
                </c:pt>
                <c:pt idx="7">
                  <c:v>8.6448598130841123</c:v>
                </c:pt>
                <c:pt idx="8">
                  <c:v>6.5420560747663545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BD-4231-A15F-4E5B626394E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Sheet1!$B$25:$J$25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BD-4231-A15F-4E5B62639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50360"/>
        <c:axId val="566348392"/>
      </c:lineChart>
      <c:catAx>
        <c:axId val="56635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48392"/>
        <c:crosses val="autoZero"/>
        <c:auto val="1"/>
        <c:lblAlgn val="ctr"/>
        <c:lblOffset val="100"/>
        <c:noMultiLvlLbl val="0"/>
      </c:catAx>
      <c:valAx>
        <c:axId val="566348392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503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Sheet1!$B$9:$J$9</c:f>
              <c:numCache>
                <c:formatCode>General</c:formatCode>
                <c:ptCount val="9"/>
                <c:pt idx="0">
                  <c:v>15.241057542768274</c:v>
                </c:pt>
                <c:pt idx="1">
                  <c:v>13.374805598755831</c:v>
                </c:pt>
                <c:pt idx="2">
                  <c:v>13.841368584758943</c:v>
                </c:pt>
                <c:pt idx="3">
                  <c:v>11.508553654743391</c:v>
                </c:pt>
                <c:pt idx="4">
                  <c:v>9.6423017107309477</c:v>
                </c:pt>
                <c:pt idx="5">
                  <c:v>8.0870917573872472</c:v>
                </c:pt>
                <c:pt idx="6">
                  <c:v>9.9533437013996888</c:v>
                </c:pt>
                <c:pt idx="7">
                  <c:v>9.0202177293934671</c:v>
                </c:pt>
                <c:pt idx="8">
                  <c:v>9.3312597200622083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35-4A76-9448-0ABF7DD304E9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Sheet1!$B$24:$J$24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5-4A76-9448-0ABF7DD30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7879160"/>
        <c:axId val="667879488"/>
      </c:lineChart>
      <c:catAx>
        <c:axId val="66787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488"/>
        <c:crosses val="autoZero"/>
        <c:auto val="1"/>
        <c:lblAlgn val="ctr"/>
        <c:lblOffset val="100"/>
        <c:noMultiLvlLbl val="0"/>
      </c:catAx>
      <c:valAx>
        <c:axId val="66787948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1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得点（％）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得点!$A$17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得点!$B$17:$J$17</c:f>
              <c:numCache>
                <c:formatCode>General</c:formatCode>
                <c:ptCount val="9"/>
                <c:pt idx="0">
                  <c:v>16.203703703703702</c:v>
                </c:pt>
                <c:pt idx="1">
                  <c:v>14.19753086419753</c:v>
                </c:pt>
                <c:pt idx="2">
                  <c:v>16.820987654320987</c:v>
                </c:pt>
                <c:pt idx="3">
                  <c:v>14.506172839506174</c:v>
                </c:pt>
                <c:pt idx="4">
                  <c:v>11.111111111111111</c:v>
                </c:pt>
                <c:pt idx="5">
                  <c:v>9.8765432098765427</c:v>
                </c:pt>
                <c:pt idx="6">
                  <c:v>8.0246913580246915</c:v>
                </c:pt>
                <c:pt idx="7">
                  <c:v>7.5617283950617287</c:v>
                </c:pt>
                <c:pt idx="8">
                  <c:v>1.6975308641975309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B5-4F4D-B39D-73A159BBB1C2}"/>
            </c:ext>
          </c:extLst>
        </c:ser>
        <c:ser>
          <c:idx val="1"/>
          <c:order val="1"/>
          <c:tx>
            <c:strRef>
              <c:f>得点!$A$18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得点!$B$18:$J$18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B5-4F4D-B39D-73A159BBB1C2}"/>
            </c:ext>
          </c:extLst>
        </c:ser>
        <c:ser>
          <c:idx val="2"/>
          <c:order val="2"/>
          <c:tx>
            <c:strRef>
              <c:f>得点!$A$19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得点!$B$19:$J$19</c:f>
              <c:numCache>
                <c:formatCode>General</c:formatCode>
                <c:ptCount val="9"/>
                <c:pt idx="0">
                  <c:v>16.819012797074954</c:v>
                </c:pt>
                <c:pt idx="1">
                  <c:v>13.345521023765997</c:v>
                </c:pt>
                <c:pt idx="2">
                  <c:v>12.248628884826324</c:v>
                </c:pt>
                <c:pt idx="3">
                  <c:v>12.065813528336381</c:v>
                </c:pt>
                <c:pt idx="4">
                  <c:v>10.237659963436929</c:v>
                </c:pt>
                <c:pt idx="5">
                  <c:v>8.4095063985374772</c:v>
                </c:pt>
                <c:pt idx="6">
                  <c:v>10.054844606946983</c:v>
                </c:pt>
                <c:pt idx="7">
                  <c:v>7.6782449725776969</c:v>
                </c:pt>
                <c:pt idx="8">
                  <c:v>9.1407678244972583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B5-4F4D-B39D-73A159BBB1C2}"/>
            </c:ext>
          </c:extLst>
        </c:ser>
        <c:ser>
          <c:idx val="3"/>
          <c:order val="3"/>
          <c:tx>
            <c:strRef>
              <c:f>得点!$A$20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得点!$B$20:$J$20</c:f>
              <c:numCache>
                <c:formatCode>General</c:formatCode>
                <c:ptCount val="9"/>
                <c:pt idx="0">
                  <c:v>16.528925619834713</c:v>
                </c:pt>
                <c:pt idx="1">
                  <c:v>12.190082644628099</c:v>
                </c:pt>
                <c:pt idx="2">
                  <c:v>15.909090909090908</c:v>
                </c:pt>
                <c:pt idx="3">
                  <c:v>13.429752066115702</c:v>
                </c:pt>
                <c:pt idx="4">
                  <c:v>11.570247933884298</c:v>
                </c:pt>
                <c:pt idx="5">
                  <c:v>7.0247933884297522</c:v>
                </c:pt>
                <c:pt idx="6">
                  <c:v>6.6115702479338845</c:v>
                </c:pt>
                <c:pt idx="7">
                  <c:v>7.6446280991735529</c:v>
                </c:pt>
                <c:pt idx="8">
                  <c:v>9.0909090909090917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B5-4F4D-B39D-73A159BBB1C2}"/>
            </c:ext>
          </c:extLst>
        </c:ser>
        <c:ser>
          <c:idx val="4"/>
          <c:order val="4"/>
          <c:tx>
            <c:strRef>
              <c:f>得点!$A$21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得点!$B$21:$J$21</c:f>
              <c:numCache>
                <c:formatCode>General</c:formatCode>
                <c:ptCount val="9"/>
                <c:pt idx="0">
                  <c:v>16.204690831556505</c:v>
                </c:pt>
                <c:pt idx="1">
                  <c:v>14.925373134328357</c:v>
                </c:pt>
                <c:pt idx="2">
                  <c:v>17.697228144989339</c:v>
                </c:pt>
                <c:pt idx="3">
                  <c:v>10.874200426439232</c:v>
                </c:pt>
                <c:pt idx="4">
                  <c:v>12.366737739872068</c:v>
                </c:pt>
                <c:pt idx="5">
                  <c:v>10.660980810234541</c:v>
                </c:pt>
                <c:pt idx="6">
                  <c:v>8.7420042643923246</c:v>
                </c:pt>
                <c:pt idx="7">
                  <c:v>6.1833688699360341</c:v>
                </c:pt>
                <c:pt idx="8">
                  <c:v>2.3454157782515992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5B5-4F4D-B39D-73A159BBB1C2}"/>
            </c:ext>
          </c:extLst>
        </c:ser>
        <c:ser>
          <c:idx val="5"/>
          <c:order val="5"/>
          <c:tx>
            <c:strRef>
              <c:f>得点!$A$22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得点!$B$22:$J$22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5B5-4F4D-B39D-73A159BBB1C2}"/>
            </c:ext>
          </c:extLst>
        </c:ser>
        <c:ser>
          <c:idx val="6"/>
          <c:order val="6"/>
          <c:tx>
            <c:strRef>
              <c:f>得点!$A$23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得点!$B$23:$J$23</c:f>
              <c:numCache>
                <c:formatCode>General</c:formatCode>
                <c:ptCount val="9"/>
                <c:pt idx="0">
                  <c:v>15.241057542768274</c:v>
                </c:pt>
                <c:pt idx="1">
                  <c:v>13.374805598755831</c:v>
                </c:pt>
                <c:pt idx="2">
                  <c:v>13.841368584758943</c:v>
                </c:pt>
                <c:pt idx="3">
                  <c:v>11.508553654743391</c:v>
                </c:pt>
                <c:pt idx="4">
                  <c:v>9.6423017107309477</c:v>
                </c:pt>
                <c:pt idx="5">
                  <c:v>8.0870917573872472</c:v>
                </c:pt>
                <c:pt idx="6">
                  <c:v>9.9533437013996888</c:v>
                </c:pt>
                <c:pt idx="7">
                  <c:v>9.0202177293934671</c:v>
                </c:pt>
                <c:pt idx="8">
                  <c:v>9.3312597200622083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5B5-4F4D-B39D-73A159BBB1C2}"/>
            </c:ext>
          </c:extLst>
        </c:ser>
        <c:ser>
          <c:idx val="7"/>
          <c:order val="7"/>
          <c:tx>
            <c:strRef>
              <c:f>得点!$A$24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得点!$B$24:$J$24</c:f>
              <c:numCache>
                <c:formatCode>General</c:formatCode>
                <c:ptCount val="9"/>
                <c:pt idx="0">
                  <c:v>13.551401869158877</c:v>
                </c:pt>
                <c:pt idx="1">
                  <c:v>13.551401869158877</c:v>
                </c:pt>
                <c:pt idx="2">
                  <c:v>12.850467289719624</c:v>
                </c:pt>
                <c:pt idx="3">
                  <c:v>13.084112149532709</c:v>
                </c:pt>
                <c:pt idx="4">
                  <c:v>13.551401869158877</c:v>
                </c:pt>
                <c:pt idx="5">
                  <c:v>10.981308411214954</c:v>
                </c:pt>
                <c:pt idx="6">
                  <c:v>7.2429906542056068</c:v>
                </c:pt>
                <c:pt idx="7">
                  <c:v>8.6448598130841123</c:v>
                </c:pt>
                <c:pt idx="8">
                  <c:v>6.5420560747663545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5B5-4F4D-B39D-73A159BBB1C2}"/>
            </c:ext>
          </c:extLst>
        </c:ser>
        <c:ser>
          <c:idx val="8"/>
          <c:order val="8"/>
          <c:tx>
            <c:strRef>
              <c:f>得点!$A$25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得点!$B$25:$J$25</c:f>
              <c:numCache>
                <c:formatCode>General</c:formatCode>
                <c:ptCount val="9"/>
                <c:pt idx="0">
                  <c:v>13.168724279835391</c:v>
                </c:pt>
                <c:pt idx="1">
                  <c:v>10.08230452674897</c:v>
                </c:pt>
                <c:pt idx="2">
                  <c:v>12.962962962962962</c:v>
                </c:pt>
                <c:pt idx="3">
                  <c:v>13.786008230452676</c:v>
                </c:pt>
                <c:pt idx="4">
                  <c:v>10.905349794238683</c:v>
                </c:pt>
                <c:pt idx="5">
                  <c:v>13.374485596707819</c:v>
                </c:pt>
                <c:pt idx="6">
                  <c:v>9.8765432098765427</c:v>
                </c:pt>
                <c:pt idx="7">
                  <c:v>8.6419753086419746</c:v>
                </c:pt>
                <c:pt idx="8">
                  <c:v>7.2016460905349797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5B5-4F4D-B39D-73A159BBB1C2}"/>
            </c:ext>
          </c:extLst>
        </c:ser>
        <c:ser>
          <c:idx val="9"/>
          <c:order val="9"/>
          <c:tx>
            <c:strRef>
              <c:f>得点!$A$26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得点!$B$26:$J$26</c:f>
              <c:numCache>
                <c:formatCode>General</c:formatCode>
                <c:ptCount val="9"/>
                <c:pt idx="0">
                  <c:v>15.972222222222221</c:v>
                </c:pt>
                <c:pt idx="1">
                  <c:v>13.194444444444445</c:v>
                </c:pt>
                <c:pt idx="2">
                  <c:v>17.824074074074073</c:v>
                </c:pt>
                <c:pt idx="3">
                  <c:v>13.888888888888889</c:v>
                </c:pt>
                <c:pt idx="4">
                  <c:v>10.416666666666668</c:v>
                </c:pt>
                <c:pt idx="5">
                  <c:v>7.6388888888888893</c:v>
                </c:pt>
                <c:pt idx="6">
                  <c:v>10.648148148148149</c:v>
                </c:pt>
                <c:pt idx="7">
                  <c:v>8.1018518518518512</c:v>
                </c:pt>
                <c:pt idx="8">
                  <c:v>2.3148148148148149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5B5-4F4D-B39D-73A159BBB1C2}"/>
            </c:ext>
          </c:extLst>
        </c:ser>
        <c:ser>
          <c:idx val="10"/>
          <c:order val="10"/>
          <c:tx>
            <c:strRef>
              <c:f>得点!$A$27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得点!$B$27:$J$27</c:f>
              <c:numCache>
                <c:formatCode>General</c:formatCode>
                <c:ptCount val="9"/>
                <c:pt idx="0">
                  <c:v>13.384321223709369</c:v>
                </c:pt>
                <c:pt idx="1">
                  <c:v>14.531548757170173</c:v>
                </c:pt>
                <c:pt idx="2">
                  <c:v>13.766730401529637</c:v>
                </c:pt>
                <c:pt idx="3">
                  <c:v>13.001912045889103</c:v>
                </c:pt>
                <c:pt idx="4">
                  <c:v>13.384321223709369</c:v>
                </c:pt>
                <c:pt idx="5">
                  <c:v>11.663479923518166</c:v>
                </c:pt>
                <c:pt idx="6">
                  <c:v>9.1778202676864247</c:v>
                </c:pt>
                <c:pt idx="7">
                  <c:v>7.8393881453154872</c:v>
                </c:pt>
                <c:pt idx="8">
                  <c:v>3.2504780114722758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5B5-4F4D-B39D-73A159BBB1C2}"/>
            </c:ext>
          </c:extLst>
        </c:ser>
        <c:ser>
          <c:idx val="11"/>
          <c:order val="11"/>
          <c:tx>
            <c:strRef>
              <c:f>得点!$A$28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得点!$B$28:$J$28</c:f>
              <c:numCache>
                <c:formatCode>General</c:formatCode>
                <c:ptCount val="9"/>
                <c:pt idx="0">
                  <c:v>15.591397849462366</c:v>
                </c:pt>
                <c:pt idx="1">
                  <c:v>15.232974910394265</c:v>
                </c:pt>
                <c:pt idx="2">
                  <c:v>15.412186379928317</c:v>
                </c:pt>
                <c:pt idx="3">
                  <c:v>13.620071684587815</c:v>
                </c:pt>
                <c:pt idx="4">
                  <c:v>10.573476702508961</c:v>
                </c:pt>
                <c:pt idx="5">
                  <c:v>7.5268817204301079</c:v>
                </c:pt>
                <c:pt idx="6">
                  <c:v>9.8566308243727594</c:v>
                </c:pt>
                <c:pt idx="7">
                  <c:v>4.1218637992831546</c:v>
                </c:pt>
                <c:pt idx="8">
                  <c:v>8.064516129032258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5B5-4F4D-B39D-73A159BBB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49508672"/>
        <c:axId val="749509656"/>
      </c:lineChart>
      <c:catAx>
        <c:axId val="74950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9509656"/>
        <c:crosses val="autoZero"/>
        <c:auto val="1"/>
        <c:lblAlgn val="ctr"/>
        <c:lblOffset val="100"/>
        <c:noMultiLvlLbl val="0"/>
      </c:catAx>
      <c:valAx>
        <c:axId val="749509656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95086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打点（％）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A-418B-B814-2A602686E736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FA-418B-B814-2A602686E736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FA-418B-B814-2A602686E736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FA-418B-B814-2A602686E736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FA-418B-B814-2A602686E736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FA-418B-B814-2A602686E736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1FA-418B-B814-2A602686E736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1FA-418B-B814-2A602686E736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1FA-418B-B814-2A602686E736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1FA-418B-B814-2A602686E736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1FA-418B-B814-2A602686E736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1FA-418B-B814-2A602686E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20-4DB6-8BA6-C29C2BD02451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20-4DB6-8BA6-C29C2BD02451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20-4DB6-8BA6-C29C2BD02451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B20-4DB6-8BA6-C29C2BD02451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B20-4DB6-8BA6-C29C2BD02451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B20-4DB6-8BA6-C29C2BD02451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B20-4DB6-8BA6-C29C2BD02451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B20-4DB6-8BA6-C29C2BD02451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B20-4DB6-8BA6-C29C2BD02451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B20-4DB6-8BA6-C29C2BD02451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B20-4DB6-8BA6-C29C2BD02451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B20-4DB6-8BA6-C29C2BD02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Pt>
            <c:idx val="1"/>
            <c:marker>
              <c:symbol val="circle"/>
              <c:size val="4"/>
              <c:spPr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2E-416C-A311-C138DD8C0CC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E9C4251-1831-48D2-80AC-F7DDD75D6A75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D2E-416C-A311-C138DD8C0CC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B962F2-F50E-4913-9C82-082BB270ED5E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D2E-416C-A311-C138DD8C0CC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976B390-7A30-4DAF-AC54-59E9D8DA9D9A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D2E-416C-A311-C138DD8C0CC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76D976D-D164-4029-8022-39438A752D98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D2E-416C-A311-C138DD8C0CC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D9E80DD-77F9-4C2D-989B-A7B81AED109A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D2E-416C-A311-C138DD8C0CC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F61F5E6-F5A9-470B-91BA-0B9F7FC073CE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D2E-416C-A311-C138DD8C0CC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9D8467B-6D0A-49DA-8EBA-E9019B11442F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D2E-416C-A311-C138DD8C0CC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2FFF490-0E48-4658-BC33-902685B9D5D0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D2E-416C-A311-C138DD8C0CC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CD89E11-2E33-4771-96BA-A2A2ECEEEE4B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D2E-416C-A311-C138DD8C0CC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15614C9-9962-4357-8F25-091C11083CDF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D2E-416C-A311-C138DD8C0CC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41A9528-D711-408D-976C-A8E9A291D836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D2E-416C-A311-C138DD8C0CC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1BEED22-690D-4336-AD60-3A49F4A39484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D2E-416C-A311-C138DD8C0C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打点!$C$17:$C$28</c:f>
              <c:numCache>
                <c:formatCode>General</c:formatCode>
                <c:ptCount val="12"/>
                <c:pt idx="0">
                  <c:v>9.44</c:v>
                </c:pt>
                <c:pt idx="1">
                  <c:v>5.3789731051344738</c:v>
                </c:pt>
                <c:pt idx="2">
                  <c:v>17.20226843100189</c:v>
                </c:pt>
                <c:pt idx="3">
                  <c:v>8.8362068965517242</c:v>
                </c:pt>
                <c:pt idx="4">
                  <c:v>9.8501070663811561</c:v>
                </c:pt>
                <c:pt idx="5">
                  <c:v>11.301369863013697</c:v>
                </c:pt>
                <c:pt idx="6">
                  <c:v>8.4260731319554854</c:v>
                </c:pt>
                <c:pt idx="7">
                  <c:v>8.4745762711864394</c:v>
                </c:pt>
                <c:pt idx="8">
                  <c:v>5.8455114822546967</c:v>
                </c:pt>
                <c:pt idx="9">
                  <c:v>7.3710073710073711</c:v>
                </c:pt>
                <c:pt idx="10">
                  <c:v>7.6171875</c:v>
                </c:pt>
                <c:pt idx="11">
                  <c:v>10.669077757685352</c:v>
                </c:pt>
              </c:numCache>
            </c:numRef>
          </c:xVal>
          <c:yVal>
            <c:numRef>
              <c:f>打点!$D$17:$D$28</c:f>
              <c:numCache>
                <c:formatCode>General</c:formatCode>
                <c:ptCount val="12"/>
                <c:pt idx="0">
                  <c:v>14.719999999999999</c:v>
                </c:pt>
                <c:pt idx="1">
                  <c:v>10.024449877750612</c:v>
                </c:pt>
                <c:pt idx="2">
                  <c:v>11.342155009451796</c:v>
                </c:pt>
                <c:pt idx="3">
                  <c:v>17.672413793103448</c:v>
                </c:pt>
                <c:pt idx="4">
                  <c:v>12.847965738758029</c:v>
                </c:pt>
                <c:pt idx="5">
                  <c:v>16.952054794520549</c:v>
                </c:pt>
                <c:pt idx="6">
                  <c:v>17.806041335453099</c:v>
                </c:pt>
                <c:pt idx="7">
                  <c:v>12.106537530266344</c:v>
                </c:pt>
                <c:pt idx="8">
                  <c:v>13.569937369519833</c:v>
                </c:pt>
                <c:pt idx="9">
                  <c:v>21.13022113022113</c:v>
                </c:pt>
                <c:pt idx="10">
                  <c:v>16.40625</c:v>
                </c:pt>
                <c:pt idx="11">
                  <c:v>18.44484629294756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打点!$A$17:$A$28</c15:f>
                <c15:dlblRangeCache>
                  <c:ptCount val="12"/>
                  <c:pt idx="0">
                    <c:v>C</c:v>
                  </c:pt>
                  <c:pt idx="1">
                    <c:v>D</c:v>
                  </c:pt>
                  <c:pt idx="2">
                    <c:v>E</c:v>
                  </c:pt>
                  <c:pt idx="3">
                    <c:v>F</c:v>
                  </c:pt>
                  <c:pt idx="4">
                    <c:v>G</c:v>
                  </c:pt>
                  <c:pt idx="5">
                    <c:v>H</c:v>
                  </c:pt>
                  <c:pt idx="6">
                    <c:v>L</c:v>
                  </c:pt>
                  <c:pt idx="7">
                    <c:v>M</c:v>
                  </c:pt>
                  <c:pt idx="8">
                    <c:v>Bs</c:v>
                  </c:pt>
                  <c:pt idx="9">
                    <c:v>S</c:v>
                  </c:pt>
                  <c:pt idx="10">
                    <c:v>T</c:v>
                  </c:pt>
                  <c:pt idx="11">
                    <c:v>DB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5D2E-416C-A311-C138DD8C0C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60022560"/>
        <c:axId val="760024200"/>
      </c:scatterChart>
      <c:valAx>
        <c:axId val="760022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4200"/>
        <c:crosses val="autoZero"/>
        <c:crossBetween val="midCat"/>
      </c:valAx>
      <c:valAx>
        <c:axId val="76002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2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00-4153-867F-983FE360283C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00-4153-867F-983FE3602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Pt>
            <c:idx val="1"/>
            <c:marker>
              <c:symbol val="circle"/>
              <c:size val="4"/>
              <c:spPr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2E-416C-A311-C138DD8C0CC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FC79048-06E7-4B5C-8523-5ADFEC31E405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D2E-416C-A311-C138DD8C0CC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8392FC6-6275-474F-955C-17F382C3DFD3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D2E-416C-A311-C138DD8C0CC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D4A2C8B-F72B-45B3-A7D2-BBC44953C6FB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D2E-416C-A311-C138DD8C0CC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7F37166-AA49-4D6A-AA79-CC540F5F109C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D2E-416C-A311-C138DD8C0CC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1B66C04-0FDB-4F92-8AA1-E30351A296A5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D2E-416C-A311-C138DD8C0CC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21A6C5D-6D22-452F-BA38-72860A8351C9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D2E-416C-A311-C138DD8C0CC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F0E1BE5-E5E3-4360-B99E-B2ED7BB35278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D2E-416C-A311-C138DD8C0CC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490150F-1C82-46D0-8ABF-633B4BB69F33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D2E-416C-A311-C138DD8C0CC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C14C982-0DD9-467A-86E1-B24ED37F154E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D2E-416C-A311-C138DD8C0CC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6D6FDBD-2482-45CF-9EE8-0E67A7D918D5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D2E-416C-A311-C138DD8C0CC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048D0C6-69A6-41D0-892D-5598B0DE3515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D2E-416C-A311-C138DD8C0CC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B2D774A-0F44-470C-B620-B8A34090E19C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D2E-416C-A311-C138DD8C0C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打点!$C$17:$C$28</c:f>
              <c:numCache>
                <c:formatCode>General</c:formatCode>
                <c:ptCount val="12"/>
                <c:pt idx="0">
                  <c:v>9.44</c:v>
                </c:pt>
                <c:pt idx="1">
                  <c:v>5.3789731051344738</c:v>
                </c:pt>
                <c:pt idx="2">
                  <c:v>17.20226843100189</c:v>
                </c:pt>
                <c:pt idx="3">
                  <c:v>8.8362068965517242</c:v>
                </c:pt>
                <c:pt idx="4">
                  <c:v>9.8501070663811561</c:v>
                </c:pt>
                <c:pt idx="5">
                  <c:v>11.301369863013697</c:v>
                </c:pt>
                <c:pt idx="6">
                  <c:v>8.4260731319554854</c:v>
                </c:pt>
                <c:pt idx="7">
                  <c:v>8.4745762711864394</c:v>
                </c:pt>
                <c:pt idx="8">
                  <c:v>5.8455114822546967</c:v>
                </c:pt>
                <c:pt idx="9">
                  <c:v>7.3710073710073711</c:v>
                </c:pt>
                <c:pt idx="10">
                  <c:v>7.6171875</c:v>
                </c:pt>
                <c:pt idx="11">
                  <c:v>10.669077757685352</c:v>
                </c:pt>
              </c:numCache>
            </c:numRef>
          </c:xVal>
          <c:yVal>
            <c:numRef>
              <c:f>打点!$D$17:$D$28</c:f>
              <c:numCache>
                <c:formatCode>General</c:formatCode>
                <c:ptCount val="12"/>
                <c:pt idx="0">
                  <c:v>14.719999999999999</c:v>
                </c:pt>
                <c:pt idx="1">
                  <c:v>10.024449877750612</c:v>
                </c:pt>
                <c:pt idx="2">
                  <c:v>11.342155009451796</c:v>
                </c:pt>
                <c:pt idx="3">
                  <c:v>17.672413793103448</c:v>
                </c:pt>
                <c:pt idx="4">
                  <c:v>12.847965738758029</c:v>
                </c:pt>
                <c:pt idx="5">
                  <c:v>16.952054794520549</c:v>
                </c:pt>
                <c:pt idx="6">
                  <c:v>17.806041335453099</c:v>
                </c:pt>
                <c:pt idx="7">
                  <c:v>12.106537530266344</c:v>
                </c:pt>
                <c:pt idx="8">
                  <c:v>13.569937369519833</c:v>
                </c:pt>
                <c:pt idx="9">
                  <c:v>21.13022113022113</c:v>
                </c:pt>
                <c:pt idx="10">
                  <c:v>16.40625</c:v>
                </c:pt>
                <c:pt idx="11">
                  <c:v>18.44484629294756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打点!$A$17:$A$28</c15:f>
                <c15:dlblRangeCache>
                  <c:ptCount val="12"/>
                  <c:pt idx="0">
                    <c:v>C</c:v>
                  </c:pt>
                  <c:pt idx="1">
                    <c:v>D</c:v>
                  </c:pt>
                  <c:pt idx="2">
                    <c:v>E</c:v>
                  </c:pt>
                  <c:pt idx="3">
                    <c:v>F</c:v>
                  </c:pt>
                  <c:pt idx="4">
                    <c:v>G</c:v>
                  </c:pt>
                  <c:pt idx="5">
                    <c:v>H</c:v>
                  </c:pt>
                  <c:pt idx="6">
                    <c:v>L</c:v>
                  </c:pt>
                  <c:pt idx="7">
                    <c:v>M</c:v>
                  </c:pt>
                  <c:pt idx="8">
                    <c:v>Bs</c:v>
                  </c:pt>
                  <c:pt idx="9">
                    <c:v>S</c:v>
                  </c:pt>
                  <c:pt idx="10">
                    <c:v>T</c:v>
                  </c:pt>
                  <c:pt idx="11">
                    <c:v>DB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5D2E-416C-A311-C138DD8C0C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60022560"/>
        <c:axId val="760024200"/>
      </c:scatterChart>
      <c:valAx>
        <c:axId val="760022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4200"/>
        <c:crosses val="autoZero"/>
        <c:crossBetween val="midCat"/>
      </c:valAx>
      <c:valAx>
        <c:axId val="76002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2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70-4CE7-95CF-4862CEE8D6BE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114300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70-4CE7-95CF-4862CEE8D6BE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70-4CE7-95CF-4862CEE8D6BE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70-4CE7-95CF-4862CEE8D6BE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70-4CE7-95CF-4862CEE8D6BE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70-4CE7-95CF-4862CEE8D6BE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670-4CE7-95CF-4862CEE8D6BE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670-4CE7-95CF-4862CEE8D6BE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670-4CE7-95CF-4862CEE8D6BE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670-4CE7-95CF-4862CEE8D6BE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670-4CE7-95CF-4862CEE8D6BE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670-4CE7-95CF-4862CEE8D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26-448C-89B0-4BD61E3AD45C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26-448C-89B0-4BD61E3AD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70-4CE7-95CF-4862CEE8D6BE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114300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70-4CE7-95CF-4862CEE8D6BE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70-4CE7-95CF-4862CEE8D6BE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70-4CE7-95CF-4862CEE8D6BE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70-4CE7-95CF-4862CEE8D6BE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70-4CE7-95CF-4862CEE8D6BE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670-4CE7-95CF-4862CEE8D6BE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670-4CE7-95CF-4862CEE8D6BE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670-4CE7-95CF-4862CEE8D6BE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670-4CE7-95CF-4862CEE8D6BE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670-4CE7-95CF-4862CEE8D6BE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670-4CE7-95CF-4862CEE8D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16.203703703703702</c:v>
                </c:pt>
                <c:pt idx="1">
                  <c:v>14.19753086419753</c:v>
                </c:pt>
                <c:pt idx="2">
                  <c:v>16.820987654320987</c:v>
                </c:pt>
                <c:pt idx="3">
                  <c:v>14.506172839506174</c:v>
                </c:pt>
                <c:pt idx="4">
                  <c:v>11.111111111111111</c:v>
                </c:pt>
                <c:pt idx="5">
                  <c:v>9.8765432098765427</c:v>
                </c:pt>
                <c:pt idx="6">
                  <c:v>8.0246913580246915</c:v>
                </c:pt>
                <c:pt idx="7">
                  <c:v>7.5617283950617287</c:v>
                </c:pt>
                <c:pt idx="8">
                  <c:v>1.6975308641975309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0C-4B21-BC5B-8A592EEF56E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Sheet1!$B$18:$J$18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0C-4B21-BC5B-8A592EEF5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405248"/>
        <c:axId val="562404920"/>
      </c:lineChart>
      <c:catAx>
        <c:axId val="5624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4920"/>
        <c:crosses val="autoZero"/>
        <c:auto val="1"/>
        <c:lblAlgn val="ctr"/>
        <c:lblOffset val="100"/>
        <c:noMultiLvlLbl val="0"/>
      </c:catAx>
      <c:valAx>
        <c:axId val="562404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52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BayStars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Sheet1!$B$14:$J$14</c:f>
              <c:numCache>
                <c:formatCode>General</c:formatCode>
                <c:ptCount val="9"/>
                <c:pt idx="0">
                  <c:v>15.591397849462366</c:v>
                </c:pt>
                <c:pt idx="1">
                  <c:v>15.232974910394265</c:v>
                </c:pt>
                <c:pt idx="2">
                  <c:v>15.412186379928317</c:v>
                </c:pt>
                <c:pt idx="3">
                  <c:v>13.620071684587815</c:v>
                </c:pt>
                <c:pt idx="4">
                  <c:v>10.573476702508961</c:v>
                </c:pt>
                <c:pt idx="5">
                  <c:v>7.5268817204301079</c:v>
                </c:pt>
                <c:pt idx="6">
                  <c:v>9.8566308243727594</c:v>
                </c:pt>
                <c:pt idx="7">
                  <c:v>4.1218637992831546</c:v>
                </c:pt>
                <c:pt idx="8">
                  <c:v>8.064516129032258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5B-4E29-B6C0-4B34D4AEF0A2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Sheet1!$B$29:$J$29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5B-4E29-B6C0-4B34D4AEF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6546352"/>
        <c:axId val="476546680"/>
      </c:lineChart>
      <c:catAx>
        <c:axId val="4765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680"/>
        <c:crosses val="autoZero"/>
        <c:auto val="1"/>
        <c:lblAlgn val="ctr"/>
        <c:lblOffset val="100"/>
        <c:noMultiLvlLbl val="0"/>
      </c:catAx>
      <c:valAx>
        <c:axId val="47654668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3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Sheet1!$B$13:$J$13</c:f>
              <c:numCache>
                <c:formatCode>General</c:formatCode>
                <c:ptCount val="9"/>
                <c:pt idx="0">
                  <c:v>13.384321223709369</c:v>
                </c:pt>
                <c:pt idx="1">
                  <c:v>14.531548757170173</c:v>
                </c:pt>
                <c:pt idx="2">
                  <c:v>13.766730401529637</c:v>
                </c:pt>
                <c:pt idx="3">
                  <c:v>13.001912045889103</c:v>
                </c:pt>
                <c:pt idx="4">
                  <c:v>13.384321223709369</c:v>
                </c:pt>
                <c:pt idx="5">
                  <c:v>11.663479923518166</c:v>
                </c:pt>
                <c:pt idx="6">
                  <c:v>9.1778202676864247</c:v>
                </c:pt>
                <c:pt idx="7">
                  <c:v>7.8393881453154872</c:v>
                </c:pt>
                <c:pt idx="8">
                  <c:v>3.2504780114722758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98-4811-BB56-69603ECAC680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Sheet1!$B$28:$J$28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98-4811-BB56-69603ECAC6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9639424"/>
        <c:axId val="564940824"/>
      </c:lineChart>
      <c:catAx>
        <c:axId val="5596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940824"/>
        <c:crosses val="autoZero"/>
        <c:auto val="1"/>
        <c:lblAlgn val="ctr"/>
        <c:lblOffset val="100"/>
        <c:noMultiLvlLbl val="0"/>
      </c:catAx>
      <c:valAx>
        <c:axId val="56494082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96394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Swallows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Sheet1!$B$12:$J$12</c:f>
              <c:numCache>
                <c:formatCode>General</c:formatCode>
                <c:ptCount val="9"/>
                <c:pt idx="0">
                  <c:v>15.972222222222221</c:v>
                </c:pt>
                <c:pt idx="1">
                  <c:v>13.194444444444445</c:v>
                </c:pt>
                <c:pt idx="2">
                  <c:v>17.824074074074073</c:v>
                </c:pt>
                <c:pt idx="3">
                  <c:v>13.888888888888889</c:v>
                </c:pt>
                <c:pt idx="4">
                  <c:v>10.416666666666668</c:v>
                </c:pt>
                <c:pt idx="5">
                  <c:v>7.6388888888888893</c:v>
                </c:pt>
                <c:pt idx="6">
                  <c:v>10.648148148148149</c:v>
                </c:pt>
                <c:pt idx="7">
                  <c:v>8.1018518518518512</c:v>
                </c:pt>
                <c:pt idx="8">
                  <c:v>2.3148148148148149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B0-4D0C-896C-18AB7D0B3667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Sheet1!$B$27:$J$27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B0-4D0C-896C-18AB7D0B3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1128920"/>
        <c:axId val="571129576"/>
      </c:lineChart>
      <c:catAx>
        <c:axId val="57112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9576"/>
        <c:crosses val="autoZero"/>
        <c:auto val="1"/>
        <c:lblAlgn val="ctr"/>
        <c:lblOffset val="100"/>
        <c:noMultiLvlLbl val="0"/>
      </c:catAx>
      <c:valAx>
        <c:axId val="57112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89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Sheet1!$B$7:$J$7</c:f>
              <c:numCache>
                <c:formatCode>General</c:formatCode>
                <c:ptCount val="9"/>
                <c:pt idx="0">
                  <c:v>16.204690831556505</c:v>
                </c:pt>
                <c:pt idx="1">
                  <c:v>14.925373134328357</c:v>
                </c:pt>
                <c:pt idx="2">
                  <c:v>17.697228144989339</c:v>
                </c:pt>
                <c:pt idx="3">
                  <c:v>10.874200426439232</c:v>
                </c:pt>
                <c:pt idx="4">
                  <c:v>12.366737739872068</c:v>
                </c:pt>
                <c:pt idx="5">
                  <c:v>10.660980810234541</c:v>
                </c:pt>
                <c:pt idx="6">
                  <c:v>8.7420042643923246</c:v>
                </c:pt>
                <c:pt idx="7">
                  <c:v>6.1833688699360341</c:v>
                </c:pt>
                <c:pt idx="8">
                  <c:v>2.3454157782515992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CD-4C44-921B-C4BF682BFCF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Sheet1!$B$22:$J$22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CD-4C44-921B-C4BF682BF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5499032"/>
        <c:axId val="565499360"/>
      </c:lineChart>
      <c:catAx>
        <c:axId val="5654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360"/>
        <c:crosses val="autoZero"/>
        <c:auto val="1"/>
        <c:lblAlgn val="ctr"/>
        <c:lblOffset val="100"/>
        <c:noMultiLvlLbl val="0"/>
      </c:catAx>
      <c:valAx>
        <c:axId val="56549936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46-40CF-A1E6-65DCC1615512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46-40CF-A1E6-65DCC1615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0.08862</cdr:x>
      <cdr:y>0.86284</cdr:y>
    </cdr:from>
    <cdr:to>
      <cdr:x>0.96958</cdr:x>
      <cdr:y>0.93054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655674" y="3830232"/>
          <a:ext cx="6517758" cy="30051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539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aichiWatanabe/ss-59931194" TargetMode="External"/><Relationship Id="rId2" Type="http://schemas.openxmlformats.org/officeDocument/2006/relationships/hyperlink" Target="https://www.slideshare.net/TaichiWatanabe/bp-4621814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TaichiWatanabe/ss-7019920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２番ペゲーロとは</a:t>
            </a:r>
            <a:br>
              <a:rPr lang="en-US" altLang="ja-JP" dirty="0"/>
            </a:br>
            <a:r>
              <a:rPr lang="ja-JP" altLang="en-US" dirty="0"/>
              <a:t>何だったのか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Baseball Play Study 2017 </a:t>
            </a:r>
            <a:r>
              <a:rPr kumimoji="1" lang="ja-JP" altLang="en-US" dirty="0"/>
              <a:t>冬 </a:t>
            </a:r>
            <a:r>
              <a:rPr kumimoji="1" lang="en-US" altLang="ja-JP" dirty="0"/>
              <a:t>(#BPStudy124)</a:t>
            </a:r>
          </a:p>
          <a:p>
            <a:r>
              <a:rPr lang="ja-JP" altLang="en-US" dirty="0"/>
              <a:t>渡邉太一 </a:t>
            </a:r>
            <a:r>
              <a:rPr lang="en-US" altLang="ja-JP" dirty="0"/>
              <a:t>@taichiw0424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89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968642"/>
              </p:ext>
            </p:extLst>
          </p:nvPr>
        </p:nvGraphicFramePr>
        <p:xfrm>
          <a:off x="7898603" y="1988820"/>
          <a:ext cx="4138124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141205"/>
              </p:ext>
            </p:extLst>
          </p:nvPr>
        </p:nvGraphicFramePr>
        <p:xfrm>
          <a:off x="4071690" y="1988820"/>
          <a:ext cx="413812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122330"/>
              </p:ext>
            </p:extLst>
          </p:nvPr>
        </p:nvGraphicFramePr>
        <p:xfrm>
          <a:off x="110490" y="1988820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454154"/>
              </p:ext>
            </p:extLst>
          </p:nvPr>
        </p:nvGraphicFramePr>
        <p:xfrm>
          <a:off x="7898605" y="4213682"/>
          <a:ext cx="4138122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598475"/>
              </p:ext>
            </p:extLst>
          </p:nvPr>
        </p:nvGraphicFramePr>
        <p:xfrm>
          <a:off x="4071689" y="4213682"/>
          <a:ext cx="4138123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495653"/>
              </p:ext>
            </p:extLst>
          </p:nvPr>
        </p:nvGraphicFramePr>
        <p:xfrm>
          <a:off x="110490" y="4213682"/>
          <a:ext cx="4242391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正解</a:t>
            </a:r>
          </a:p>
        </p:txBody>
      </p:sp>
      <p:sp>
        <p:nvSpPr>
          <p:cNvPr id="3" name="Oval 2"/>
          <p:cNvSpPr/>
          <p:nvPr/>
        </p:nvSpPr>
        <p:spPr>
          <a:xfrm>
            <a:off x="927100" y="2768600"/>
            <a:ext cx="381000" cy="14450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62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打点の分布を見ると打線の特徴が見えそう！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605272"/>
              </p:ext>
            </p:extLst>
          </p:nvPr>
        </p:nvGraphicFramePr>
        <p:xfrm>
          <a:off x="25400" y="2099979"/>
          <a:ext cx="6096000" cy="45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826097"/>
              </p:ext>
            </p:extLst>
          </p:nvPr>
        </p:nvGraphicFramePr>
        <p:xfrm>
          <a:off x="6121400" y="2099978"/>
          <a:ext cx="6019800" cy="45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709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打点の中で分散が大きいのは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</a:t>
            </a:r>
            <a:r>
              <a:rPr kumimoji="1" lang="en-US" altLang="ja-JP" dirty="0"/>
              <a:t>, 3</a:t>
            </a:r>
            <a:r>
              <a:rPr kumimoji="1" lang="ja-JP" altLang="en-US" dirty="0"/>
              <a:t>番</a:t>
            </a:r>
            <a:r>
              <a:rPr kumimoji="1" lang="en-US" altLang="ja-JP" dirty="0"/>
              <a:t>, 5</a:t>
            </a:r>
            <a:r>
              <a:rPr kumimoji="1" lang="ja-JP" altLang="en-US" dirty="0"/>
              <a:t>番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75853"/>
              </p:ext>
            </p:extLst>
          </p:nvPr>
        </p:nvGraphicFramePr>
        <p:xfrm>
          <a:off x="91440" y="1997109"/>
          <a:ext cx="11924030" cy="2586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92581"/>
              </p:ext>
            </p:extLst>
          </p:nvPr>
        </p:nvGraphicFramePr>
        <p:xfrm>
          <a:off x="826770" y="4939663"/>
          <a:ext cx="10706103" cy="1415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567">
                  <a:extLst>
                    <a:ext uri="{9D8B030D-6E8A-4147-A177-3AD203B41FA5}">
                      <a16:colId xmlns:a16="http://schemas.microsoft.com/office/drawing/2014/main" val="2439359998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4106139458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411428436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2963646724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100241550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330619538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4076668912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592425742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2703722712"/>
                    </a:ext>
                  </a:extLst>
                </a:gridCol>
              </a:tblGrid>
              <a:tr h="707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8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1637666"/>
                  </a:ext>
                </a:extLst>
              </a:tr>
              <a:tr h="707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4.325774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8.670947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10.2293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7.166119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8.554211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7.500087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4.756517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3.256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5.676333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54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67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番</a:t>
            </a:r>
            <a:r>
              <a:rPr kumimoji="1" lang="en-US" altLang="ja-JP" dirty="0"/>
              <a:t>-3</a:t>
            </a:r>
            <a:r>
              <a:rPr kumimoji="1" lang="ja-JP" altLang="en-US" dirty="0"/>
              <a:t>番でプロットしてみた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574882"/>
              </p:ext>
            </p:extLst>
          </p:nvPr>
        </p:nvGraphicFramePr>
        <p:xfrm>
          <a:off x="1143000" y="2205990"/>
          <a:ext cx="9978390" cy="4274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8949690" y="3691890"/>
            <a:ext cx="1360170" cy="116586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81110" y="329178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E: </a:t>
            </a:r>
            <a:r>
              <a:rPr kumimoji="1" lang="ja-JP" altLang="en-US" sz="2000" dirty="0">
                <a:solidFill>
                  <a:schemeClr val="bg1"/>
                </a:solidFill>
              </a:rPr>
              <a:t>明らかに異質</a:t>
            </a:r>
          </a:p>
        </p:txBody>
      </p:sp>
    </p:spTree>
    <p:extLst>
      <p:ext uri="{BB962C8B-B14F-4D97-AF65-F5344CB8AC3E}">
        <p14:creationId xmlns:p14="http://schemas.microsoft.com/office/powerpoint/2010/main" val="200693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番</a:t>
            </a:r>
            <a:r>
              <a:rPr kumimoji="1" lang="en-US" altLang="ja-JP" dirty="0"/>
              <a:t>-3</a:t>
            </a:r>
            <a:r>
              <a:rPr kumimoji="1" lang="ja-JP" altLang="en-US" dirty="0"/>
              <a:t>番でプロットしてみた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143000" y="2205990"/>
          <a:ext cx="9978390" cy="4274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8949690" y="3691890"/>
            <a:ext cx="1360170" cy="116586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81110" y="329178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E: </a:t>
            </a:r>
            <a:r>
              <a:rPr kumimoji="1" lang="ja-JP" altLang="en-US" sz="2000" dirty="0">
                <a:solidFill>
                  <a:schemeClr val="bg1"/>
                </a:solidFill>
              </a:rPr>
              <a:t>明らかに異質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240" y="2708910"/>
            <a:ext cx="4389120" cy="302895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05600" y="5337750"/>
            <a:ext cx="435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E, H, DB : 1</a:t>
            </a:r>
            <a:r>
              <a:rPr kumimoji="1" lang="ja-JP" altLang="en-US" sz="2000" dirty="0">
                <a:solidFill>
                  <a:schemeClr val="bg1"/>
                </a:solidFill>
              </a:rPr>
              <a:t>番の打点＜２番の打点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8586" r="64327" b="23110"/>
          <a:stretch/>
        </p:blipFill>
        <p:spPr>
          <a:xfrm>
            <a:off x="1446131" y="1761607"/>
            <a:ext cx="4732693" cy="48792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071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1" y="753228"/>
            <a:ext cx="9962712" cy="10809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それぞれの「打点分布」の距離をだしてみた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77" y="2088832"/>
            <a:ext cx="6878626" cy="41433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97315" y="4131485"/>
            <a:ext cx="1360170" cy="1165860"/>
          </a:xfrm>
          <a:prstGeom prst="ellipse">
            <a:avLst/>
          </a:prstGeom>
          <a:noFill/>
          <a:ln w="1047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18496" y="5534561"/>
            <a:ext cx="4673504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※</a:t>
            </a:r>
            <a:r>
              <a:rPr kumimoji="1" lang="ja-JP" altLang="en-US" sz="2000" dirty="0">
                <a:solidFill>
                  <a:schemeClr val="bg1"/>
                </a:solidFill>
              </a:rPr>
              <a:t>各チームの打点分布を９次元ベクトルと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　みなしてユークリッド距離を算出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</a:rPr>
              <a:t>※python3, </a:t>
            </a:r>
            <a:r>
              <a:rPr kumimoji="1" lang="en-US" altLang="ja-JP" sz="2000" dirty="0" err="1">
                <a:solidFill>
                  <a:schemeClr val="bg1"/>
                </a:solidFill>
              </a:rPr>
              <a:t>networkx</a:t>
            </a:r>
            <a:r>
              <a:rPr kumimoji="1" lang="en-US" altLang="ja-JP" sz="2000" dirty="0">
                <a:solidFill>
                  <a:schemeClr val="bg1"/>
                </a:solidFill>
              </a:rPr>
              <a:t>, </a:t>
            </a:r>
            <a:r>
              <a:rPr kumimoji="1" lang="en-US" altLang="ja-JP" sz="2000" dirty="0" err="1">
                <a:solidFill>
                  <a:schemeClr val="bg1"/>
                </a:solidFill>
              </a:rPr>
              <a:t>matplotlib</a:t>
            </a:r>
            <a:r>
              <a:rPr kumimoji="1" lang="en-US" altLang="ja-JP" sz="2000" dirty="0">
                <a:solidFill>
                  <a:schemeClr val="bg1"/>
                </a:solidFill>
              </a:rPr>
              <a:t> </a:t>
            </a:r>
            <a:r>
              <a:rPr kumimoji="1" lang="ja-JP" altLang="en-US" sz="2000" dirty="0">
                <a:solidFill>
                  <a:schemeClr val="bg1"/>
                </a:solidFill>
              </a:rPr>
              <a:t>使用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en-US" altLang="ja-JP" sz="2000" dirty="0">
                <a:solidFill>
                  <a:schemeClr val="bg1"/>
                </a:solidFill>
              </a:rPr>
              <a:t>※</a:t>
            </a:r>
            <a:r>
              <a:rPr kumimoji="1" lang="ja-JP" altLang="en-US" sz="2000" dirty="0">
                <a:solidFill>
                  <a:schemeClr val="bg1"/>
                </a:solidFill>
              </a:rPr>
              <a:t>何度かやって偶然描けた奇跡の一枚</a:t>
            </a:r>
            <a:endParaRPr kumimoji="1"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2" y="2006116"/>
            <a:ext cx="2122432" cy="161433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00000">
            <a:off x="2089557" y="2947283"/>
            <a:ext cx="1047749" cy="71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Oval 14"/>
          <p:cNvSpPr/>
          <p:nvPr/>
        </p:nvSpPr>
        <p:spPr>
          <a:xfrm>
            <a:off x="3480870" y="2928148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DB</a:t>
            </a:r>
            <a:endParaRPr kumimoji="1" lang="ja-JP" alt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2553622" y="4397297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E</a:t>
            </a:r>
            <a:endParaRPr kumimoji="1" lang="ja-JP" alt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4906368" y="223584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H</a:t>
            </a:r>
            <a:endParaRPr kumimoji="1" lang="ja-JP" alt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7059018" y="3114752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G</a:t>
            </a:r>
            <a:endParaRPr kumimoji="1" lang="ja-JP" alt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8560158" y="397850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6975198" y="477207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</a:t>
            </a:r>
            <a:endParaRPr kumimoji="1" lang="ja-JP" alt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6060133" y="380705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M</a:t>
            </a:r>
            <a:endParaRPr kumimoji="1" lang="ja-JP" alt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721411" y="298741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</a:t>
            </a:r>
            <a:endParaRPr kumimoji="1" lang="ja-JP" alt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847905" y="3820263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L</a:t>
            </a:r>
            <a:endParaRPr kumimoji="1" lang="ja-JP" alt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117818" y="4479311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F</a:t>
            </a:r>
            <a:endParaRPr kumimoji="1" lang="ja-JP" alt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4463969" y="5681776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</a:t>
            </a:r>
            <a:endParaRPr kumimoji="1" lang="ja-JP" alt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5919709" y="526468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Bs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01152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1" y="753228"/>
            <a:ext cx="9962712" cy="1080938"/>
          </a:xfrm>
        </p:spPr>
        <p:txBody>
          <a:bodyPr>
            <a:normAutofit/>
          </a:bodyPr>
          <a:lstStyle/>
          <a:p>
            <a:r>
              <a:rPr lang="ja-JP" altLang="en-US" dirty="0"/>
              <a:t>それぞれの</a:t>
            </a:r>
            <a:r>
              <a:rPr lang="ja-JP" altLang="en-US"/>
              <a:t>「打点分布」</a:t>
            </a:r>
            <a:r>
              <a:rPr lang="ja-JP" altLang="en-US" dirty="0"/>
              <a:t>の距離をだしてみた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35189" y="3357153"/>
            <a:ext cx="87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D…!?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77" y="2088832"/>
            <a:ext cx="6878626" cy="41433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480870" y="2928148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DB</a:t>
            </a:r>
            <a:endParaRPr kumimoji="1" lang="ja-JP" alt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2553622" y="4397297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E</a:t>
            </a:r>
            <a:endParaRPr kumimoji="1" lang="ja-JP" alt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4906368" y="223584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H</a:t>
            </a:r>
            <a:endParaRPr kumimoji="1" lang="ja-JP" alt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7059018" y="3114752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G</a:t>
            </a:r>
            <a:endParaRPr kumimoji="1" lang="ja-JP" alt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8560158" y="397850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6975198" y="477207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</a:t>
            </a:r>
            <a:endParaRPr kumimoji="1" lang="ja-JP" alt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6060133" y="380705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M</a:t>
            </a:r>
            <a:endParaRPr kumimoji="1" lang="ja-JP" alt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5721411" y="298741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</a:t>
            </a:r>
            <a:endParaRPr kumimoji="1" lang="ja-JP" alt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847905" y="3820263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L</a:t>
            </a:r>
            <a:endParaRPr kumimoji="1" lang="ja-JP" alt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117818" y="4479311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F</a:t>
            </a:r>
            <a:endParaRPr kumimoji="1" lang="ja-JP" alt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4463969" y="5681776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</a:t>
            </a:r>
            <a:endParaRPr kumimoji="1" lang="ja-JP" alt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5919709" y="526468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Bs</a:t>
            </a:r>
            <a:endParaRPr kumimoji="1" lang="en-US" altLang="ja-JP" sz="2000" dirty="0"/>
          </a:p>
        </p:txBody>
      </p:sp>
      <p:sp>
        <p:nvSpPr>
          <p:cNvPr id="7" name="Oval 6"/>
          <p:cNvSpPr/>
          <p:nvPr/>
        </p:nvSpPr>
        <p:spPr>
          <a:xfrm>
            <a:off x="8124496" y="3679722"/>
            <a:ext cx="1518614" cy="1345862"/>
          </a:xfrm>
          <a:prstGeom prst="ellipse">
            <a:avLst/>
          </a:prstGeom>
          <a:noFill/>
          <a:ln w="825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95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680321" y="1981646"/>
          <a:ext cx="11098248" cy="478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487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 : 1</a:t>
            </a:r>
            <a:r>
              <a:rPr kumimoji="1" lang="ja-JP" altLang="en-US" dirty="0"/>
              <a:t>番は帰る人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番は帰す人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510087"/>
              </p:ext>
            </p:extLst>
          </p:nvPr>
        </p:nvGraphicFramePr>
        <p:xfrm>
          <a:off x="157198" y="1947355"/>
          <a:ext cx="5992142" cy="478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600311" y="3589020"/>
            <a:ext cx="508399" cy="49149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/>
          <p:cNvSpPr/>
          <p:nvPr/>
        </p:nvSpPr>
        <p:spPr>
          <a:xfrm>
            <a:off x="2432921" y="2518410"/>
            <a:ext cx="508399" cy="49149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55080" y="2137410"/>
            <a:ext cx="53263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1</a:t>
            </a:r>
            <a:r>
              <a:rPr kumimoji="1" lang="ja-JP" altLang="en-US" sz="2400" dirty="0"/>
              <a:t>番が塁に出て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2</a:t>
            </a:r>
            <a:r>
              <a:rPr kumimoji="1" lang="ja-JP" altLang="en-US" sz="2400" dirty="0"/>
              <a:t>番がつなぎ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3</a:t>
            </a:r>
            <a:r>
              <a:rPr kumimoji="1" lang="ja-JP" altLang="en-US" sz="2400" dirty="0"/>
              <a:t>番がちょっと帰し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4</a:t>
            </a:r>
            <a:r>
              <a:rPr kumimoji="1" lang="ja-JP" altLang="en-US" sz="2400" dirty="0"/>
              <a:t>番がドーンと返す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典型的な「日本野球式打線」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すなわち</a:t>
            </a:r>
            <a:endParaRPr kumimoji="1" lang="en-US" altLang="ja-JP" sz="2400" dirty="0"/>
          </a:p>
          <a:p>
            <a:r>
              <a:rPr kumimoji="1" lang="ja-JP" altLang="en-US" sz="4400" dirty="0"/>
              <a:t>「燃えドラ型打線」</a:t>
            </a:r>
          </a:p>
        </p:txBody>
      </p:sp>
    </p:spTree>
    <p:extLst>
      <p:ext uri="{BB962C8B-B14F-4D97-AF65-F5344CB8AC3E}">
        <p14:creationId xmlns:p14="http://schemas.microsoft.com/office/powerpoint/2010/main" val="178244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典型的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381328"/>
              </p:ext>
            </p:extLst>
          </p:nvPr>
        </p:nvGraphicFramePr>
        <p:xfrm>
          <a:off x="680321" y="1981646"/>
          <a:ext cx="11098248" cy="478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80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選手紹介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252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渡邉太一 </a:t>
            </a:r>
            <a:r>
              <a:rPr kumimoji="1" lang="en-US" altLang="ja-JP" dirty="0"/>
              <a:t>(@taichiw0424)</a:t>
            </a:r>
            <a:endParaRPr lang="en-US" altLang="ja-JP" dirty="0"/>
          </a:p>
          <a:p>
            <a:r>
              <a:rPr lang="en-US" altLang="ja-JP" dirty="0"/>
              <a:t>12</a:t>
            </a:r>
            <a:r>
              <a:rPr lang="ja-JP" altLang="en-US" dirty="0"/>
              <a:t>球団の監督の采配シミュレータを作るのが夢</a:t>
            </a:r>
            <a:br>
              <a:rPr lang="en-US" altLang="ja-JP" dirty="0"/>
            </a:br>
            <a:r>
              <a:rPr lang="ja-JP" altLang="en-US" dirty="0"/>
              <a:t>（≠　良い采配）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過去発表</a:t>
            </a:r>
            <a:endParaRPr lang="en-US" altLang="ja-JP" dirty="0"/>
          </a:p>
          <a:p>
            <a:pPr lvl="1"/>
            <a:r>
              <a:rPr lang="en-US" altLang="ja-JP" dirty="0"/>
              <a:t>2014</a:t>
            </a:r>
            <a:r>
              <a:rPr lang="ja-JP" altLang="en-US" dirty="0"/>
              <a:t>年</a:t>
            </a:r>
            <a:r>
              <a:rPr lang="en-US" altLang="ja-JP" dirty="0"/>
              <a:t>NPB</a:t>
            </a:r>
            <a:r>
              <a:rPr lang="ja-JP" altLang="en-US" dirty="0"/>
              <a:t>たらいまわされ十傑 </a:t>
            </a:r>
            <a:r>
              <a:rPr lang="en-US" altLang="ja-JP" dirty="0"/>
              <a:t>:</a:t>
            </a:r>
            <a:r>
              <a:rPr lang="ja-JP" altLang="en-US" dirty="0"/>
              <a:t>　守備位置・打順が不定の皆様について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2"/>
              </a:rPr>
              <a:t>https://www.slideshare.net/TaichiWatanabe/bp-46218147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「エース」と「ローテーション」 </a:t>
            </a:r>
            <a:r>
              <a:rPr lang="en-US" altLang="ja-JP" dirty="0"/>
              <a:t>:</a:t>
            </a:r>
            <a:r>
              <a:rPr lang="ja-JP" altLang="en-US" dirty="0"/>
              <a:t>　エースは何曜日に投げるのか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3"/>
              </a:rPr>
              <a:t>https://www.slideshare.net/TaichiWatanabe/ss-59931194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あの選手なんでスタメン外されたん？ </a:t>
            </a:r>
            <a:r>
              <a:rPr lang="en-US" altLang="ja-JP" dirty="0"/>
              <a:t>:</a:t>
            </a:r>
            <a:r>
              <a:rPr lang="ja-JP" altLang="en-US" dirty="0"/>
              <a:t>　結論→梨田監督は左右病であった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4"/>
              </a:rPr>
              <a:t>https://www.slideshare.net/TaichiWatanabe/ss-70199200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85066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12</a:t>
            </a:r>
            <a:r>
              <a:rPr lang="ja-JP" altLang="en-US" dirty="0"/>
              <a:t>球団「燃えドラ度」</a:t>
            </a:r>
            <a:endParaRPr kumimoji="1" lang="ja-JP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843"/>
              </p:ext>
            </p:extLst>
          </p:nvPr>
        </p:nvGraphicFramePr>
        <p:xfrm>
          <a:off x="743798" y="2289281"/>
          <a:ext cx="4971201" cy="41476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45680">
                  <a:extLst>
                    <a:ext uri="{9D8B030D-6E8A-4147-A177-3AD203B41FA5}">
                      <a16:colId xmlns:a16="http://schemas.microsoft.com/office/drawing/2014/main" val="903005382"/>
                    </a:ext>
                  </a:extLst>
                </a:gridCol>
                <a:gridCol w="1553501">
                  <a:extLst>
                    <a:ext uri="{9D8B030D-6E8A-4147-A177-3AD203B41FA5}">
                      <a16:colId xmlns:a16="http://schemas.microsoft.com/office/drawing/2014/main" val="2370493904"/>
                    </a:ext>
                  </a:extLst>
                </a:gridCol>
                <a:gridCol w="2672020">
                  <a:extLst>
                    <a:ext uri="{9D8B030D-6E8A-4147-A177-3AD203B41FA5}">
                      <a16:colId xmlns:a16="http://schemas.microsoft.com/office/drawing/2014/main" val="175580350"/>
                    </a:ext>
                  </a:extLst>
                </a:gridCol>
              </a:tblGrid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Dragons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6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∞</a:t>
                      </a:r>
                      <a:endParaRPr lang="en-US" sz="6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4215736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Giants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14.76283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0583393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Carp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8.121577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781872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Marines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7.960685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6430217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Buffaloes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7.02847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443631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Tigers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6.486303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11164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37215"/>
              </p:ext>
            </p:extLst>
          </p:nvPr>
        </p:nvGraphicFramePr>
        <p:xfrm>
          <a:off x="6343650" y="2289281"/>
          <a:ext cx="5257800" cy="41476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88671">
                  <a:extLst>
                    <a:ext uri="{9D8B030D-6E8A-4147-A177-3AD203B41FA5}">
                      <a16:colId xmlns:a16="http://schemas.microsoft.com/office/drawing/2014/main" val="88409364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3807959214"/>
                    </a:ext>
                  </a:extLst>
                </a:gridCol>
                <a:gridCol w="2826067">
                  <a:extLst>
                    <a:ext uri="{9D8B030D-6E8A-4147-A177-3AD203B41FA5}">
                      <a16:colId xmlns:a16="http://schemas.microsoft.com/office/drawing/2014/main" val="1249644636"/>
                    </a:ext>
                  </a:extLst>
                </a:gridCol>
              </a:tblGrid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Fighters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6.288071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525771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Lions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4.617652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1022707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Swallows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4.488887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3554241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Hawks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4.374115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20295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BayStars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4.308683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42289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Eagles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3.362489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7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</a:t>
            </a:r>
            <a:r>
              <a:rPr kumimoji="1" lang="ja-JP" altLang="en-US" dirty="0"/>
              <a:t>年　燃えドラ度 </a:t>
            </a:r>
            <a:r>
              <a:rPr kumimoji="1" lang="en-US" altLang="ja-JP" dirty="0"/>
              <a:t>vs </a:t>
            </a:r>
            <a:r>
              <a:rPr kumimoji="1" lang="ja-JP" altLang="en-US" dirty="0"/>
              <a:t>順位　（因果関係不明）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80681"/>
              </p:ext>
            </p:extLst>
          </p:nvPr>
        </p:nvGraphicFramePr>
        <p:xfrm>
          <a:off x="205739" y="2244653"/>
          <a:ext cx="5520691" cy="41476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30936">
                  <a:extLst>
                    <a:ext uri="{9D8B030D-6E8A-4147-A177-3AD203B41FA5}">
                      <a16:colId xmlns:a16="http://schemas.microsoft.com/office/drawing/2014/main" val="903005382"/>
                    </a:ext>
                  </a:extLst>
                </a:gridCol>
                <a:gridCol w="1449325">
                  <a:extLst>
                    <a:ext uri="{9D8B030D-6E8A-4147-A177-3AD203B41FA5}">
                      <a16:colId xmlns:a16="http://schemas.microsoft.com/office/drawing/2014/main" val="2370493904"/>
                    </a:ext>
                  </a:extLst>
                </a:gridCol>
                <a:gridCol w="1179577">
                  <a:extLst>
                    <a:ext uri="{9D8B030D-6E8A-4147-A177-3AD203B41FA5}">
                      <a16:colId xmlns:a16="http://schemas.microsoft.com/office/drawing/2014/main" val="60779408"/>
                    </a:ext>
                  </a:extLst>
                </a:gridCol>
                <a:gridCol w="2260853">
                  <a:extLst>
                    <a:ext uri="{9D8B030D-6E8A-4147-A177-3AD203B41FA5}">
                      <a16:colId xmlns:a16="http://schemas.microsoft.com/office/drawing/2014/main" val="175580350"/>
                    </a:ext>
                  </a:extLst>
                </a:gridCol>
              </a:tblGrid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Dragons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6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∞</a:t>
                      </a:r>
                      <a:endParaRPr lang="en-US" sz="6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15736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Giants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14.76283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583393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Carp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8.121577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1872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Marines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7.960685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430217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Buffaloes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7.02847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3631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Tigers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6.486303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164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384"/>
              </p:ext>
            </p:extLst>
          </p:nvPr>
        </p:nvGraphicFramePr>
        <p:xfrm>
          <a:off x="6343650" y="2289281"/>
          <a:ext cx="5257800" cy="41476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0892">
                  <a:extLst>
                    <a:ext uri="{9D8B030D-6E8A-4147-A177-3AD203B41FA5}">
                      <a16:colId xmlns:a16="http://schemas.microsoft.com/office/drawing/2014/main" val="88409364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3807959214"/>
                    </a:ext>
                  </a:extLst>
                </a:gridCol>
                <a:gridCol w="1092926">
                  <a:extLst>
                    <a:ext uri="{9D8B030D-6E8A-4147-A177-3AD203B41FA5}">
                      <a16:colId xmlns:a16="http://schemas.microsoft.com/office/drawing/2014/main" val="250475645"/>
                    </a:ext>
                  </a:extLst>
                </a:gridCol>
                <a:gridCol w="2153194">
                  <a:extLst>
                    <a:ext uri="{9D8B030D-6E8A-4147-A177-3AD203B41FA5}">
                      <a16:colId xmlns:a16="http://schemas.microsoft.com/office/drawing/2014/main" val="1249644636"/>
                    </a:ext>
                  </a:extLst>
                </a:gridCol>
              </a:tblGrid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Fighters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6.288071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5771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Lions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4.617652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22707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Swallows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4.488887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554241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Hawks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4.374115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20295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BayStars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4.308683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42289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Eagles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3.362489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4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補足：プレゼン内の数値について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65422"/>
            <a:ext cx="10429639" cy="4315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得点・打点</a:t>
            </a:r>
            <a:endParaRPr kumimoji="1" lang="en-US" altLang="ja-JP" dirty="0"/>
          </a:p>
          <a:p>
            <a:r>
              <a:rPr kumimoji="1" lang="en-US" altLang="ja-JP" dirty="0"/>
              <a:t>2017</a:t>
            </a:r>
            <a:r>
              <a:rPr kumimoji="1" lang="ja-JP" altLang="en-US" dirty="0"/>
              <a:t>年レギュラーシーズン</a:t>
            </a:r>
            <a:r>
              <a:rPr kumimoji="1" lang="en-US" altLang="ja-JP" dirty="0"/>
              <a:t>143</a:t>
            </a:r>
            <a:r>
              <a:rPr kumimoji="1" lang="ja-JP" altLang="en-US" dirty="0"/>
              <a:t>試合の成績を使用</a:t>
            </a:r>
            <a:endParaRPr kumimoji="1" lang="en-US" altLang="ja-JP" dirty="0"/>
          </a:p>
          <a:p>
            <a:r>
              <a:rPr lang="ja-JP" altLang="en-US" dirty="0"/>
              <a:t>各打順で「スタメン出場した」選手の成績のみを使用</a:t>
            </a:r>
            <a:endParaRPr lang="en-US" altLang="ja-JP" dirty="0"/>
          </a:p>
          <a:p>
            <a:r>
              <a:rPr lang="ja-JP" altLang="en-US" dirty="0"/>
              <a:t>途中交代選手の得点・打点は加算していない</a:t>
            </a:r>
            <a:endParaRPr lang="en-US" altLang="ja-JP" dirty="0"/>
          </a:p>
          <a:p>
            <a:r>
              <a:rPr lang="ja-JP" altLang="en-US" dirty="0"/>
              <a:t>上記、スタメンの得点・打点の総計を算出し、打順ごとの割合を求めている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5547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補足：プレゼン内の数値について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65422"/>
            <a:ext cx="10429639" cy="43153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/>
              <a:t>打線分布の距離</a:t>
            </a:r>
            <a:endParaRPr kumimoji="1" lang="en-US" altLang="ja-JP" dirty="0"/>
          </a:p>
          <a:p>
            <a:r>
              <a:rPr lang="ja-JP" altLang="en-US" dirty="0"/>
              <a:t>各チームの打線分布を９次元のベクトルとみなす</a:t>
            </a:r>
            <a:endParaRPr lang="en-US" altLang="ja-JP" dirty="0"/>
          </a:p>
          <a:p>
            <a:r>
              <a:rPr lang="ja-JP" altLang="en-US" dirty="0"/>
              <a:t>平方ユークリッド距離をチーム間毎に算出</a:t>
            </a:r>
            <a:endParaRPr lang="en-US" altLang="ja-JP" dirty="0"/>
          </a:p>
          <a:p>
            <a:r>
              <a:rPr lang="ja-JP" altLang="en-US" dirty="0"/>
              <a:t>無向グラフの描画には、</a:t>
            </a:r>
            <a:r>
              <a:rPr lang="en-US" altLang="ja-JP" dirty="0"/>
              <a:t>python3, </a:t>
            </a:r>
            <a:r>
              <a:rPr lang="en-US" altLang="ja-JP" dirty="0" err="1"/>
              <a:t>networkx</a:t>
            </a:r>
            <a:r>
              <a:rPr lang="en-US" altLang="ja-JP" dirty="0"/>
              <a:t>, </a:t>
            </a:r>
            <a:r>
              <a:rPr lang="en-US" altLang="ja-JP" dirty="0" err="1"/>
              <a:t>matplotlib</a:t>
            </a:r>
            <a:r>
              <a:rPr lang="en-US" altLang="ja-JP" dirty="0"/>
              <a:t> 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/>
            <a:r>
              <a:rPr lang="en-US" altLang="ja-JP" dirty="0"/>
              <a:t>https://github.com/taichiw/baseball201712/blob/master/python/networkx_test.py</a:t>
            </a:r>
          </a:p>
          <a:p>
            <a:r>
              <a:rPr lang="ja-JP" altLang="en-US" dirty="0"/>
              <a:t>何度か走らせて偶然描けた奇跡の一枚。再現性は「ない」</a:t>
            </a:r>
            <a:endParaRPr lang="en-US" altLang="ja-JP" b="1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燃えドラ度</a:t>
            </a:r>
            <a:endParaRPr lang="en-US" altLang="ja-JP" dirty="0"/>
          </a:p>
          <a:p>
            <a:r>
              <a:rPr lang="ja-JP" altLang="en-US" dirty="0"/>
              <a:t>中日と各球団の平方ユークリッド距離をそれぞれ算出　</a:t>
            </a:r>
            <a:r>
              <a:rPr lang="en-US" altLang="ja-JP" dirty="0"/>
              <a:t>-&gt; d</a:t>
            </a:r>
            <a:r>
              <a:rPr lang="ja-JP" altLang="en-US" dirty="0"/>
              <a:t>とする</a:t>
            </a:r>
            <a:endParaRPr lang="en-US" altLang="ja-JP" dirty="0"/>
          </a:p>
          <a:p>
            <a:r>
              <a:rPr lang="ja-JP" altLang="en-US" dirty="0"/>
              <a:t>燃えドラ度 </a:t>
            </a:r>
            <a:r>
              <a:rPr lang="en-US" altLang="ja-JP" dirty="0"/>
              <a:t>= 1 / d * 1000</a:t>
            </a:r>
          </a:p>
          <a:p>
            <a:pPr lvl="1"/>
            <a:r>
              <a:rPr lang="ja-JP" altLang="en-US" dirty="0"/>
              <a:t>逆数をとったのは距離が近いほど大きな数値にするため</a:t>
            </a:r>
            <a:endParaRPr lang="en-US" altLang="ja-JP" dirty="0"/>
          </a:p>
          <a:p>
            <a:pPr lvl="1"/>
            <a:r>
              <a:rPr lang="en-US" altLang="ja-JP" dirty="0"/>
              <a:t>1000</a:t>
            </a:r>
            <a:r>
              <a:rPr lang="ja-JP" altLang="en-US" dirty="0"/>
              <a:t>を掛けているのは単純に見栄えを良くするため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61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選手紹介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渡邉太一 </a:t>
            </a:r>
            <a:r>
              <a:rPr kumimoji="1" lang="en-US" altLang="ja-JP" dirty="0"/>
              <a:t>(@taichiw0424)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本職：　</a:t>
            </a:r>
            <a:r>
              <a:rPr lang="en-US" altLang="ja-JP" dirty="0"/>
              <a:t>Web</a:t>
            </a:r>
            <a:r>
              <a:rPr lang="ja-JP" altLang="en-US" dirty="0"/>
              <a:t>サービスのエンジニア（</a:t>
            </a:r>
            <a:r>
              <a:rPr lang="en-US" altLang="ja-JP" dirty="0"/>
              <a:t>Java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赤い</a:t>
            </a:r>
            <a:r>
              <a:rPr kumimoji="1" lang="en-US" altLang="ja-JP" dirty="0"/>
              <a:t>R</a:t>
            </a:r>
            <a:r>
              <a:rPr kumimoji="1" lang="ja-JP" altLang="en-US" dirty="0"/>
              <a:t>で旅行サイトやってます。遠征の際にはぜひご利用ください！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683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今日のお話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話すこと</a:t>
            </a:r>
            <a:endParaRPr lang="en-US" altLang="ja-JP" dirty="0"/>
          </a:p>
          <a:p>
            <a:r>
              <a:rPr kumimoji="1" lang="ja-JP" altLang="en-US" dirty="0"/>
              <a:t>２番</a:t>
            </a:r>
            <a:r>
              <a:rPr lang="ja-JP" altLang="en-US" dirty="0"/>
              <a:t>ペゲーロがどのくらい「びっくり」だったか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話さないこと</a:t>
            </a:r>
            <a:endParaRPr kumimoji="1" lang="en-US" altLang="ja-JP" dirty="0"/>
          </a:p>
          <a:p>
            <a:r>
              <a:rPr lang="ja-JP" altLang="en-US" dirty="0"/>
              <a:t>２番ペゲーロは正しかったか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46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「打線」を可視化してみる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この二者がいて点が取れる</a:t>
            </a:r>
            <a:endParaRPr kumimoji="1" lang="en-US" altLang="ja-JP" dirty="0"/>
          </a:p>
          <a:p>
            <a:r>
              <a:rPr kumimoji="1" lang="ja-JP" altLang="en-US" dirty="0"/>
              <a:t>出塁してホームに帰る人</a:t>
            </a:r>
            <a:endParaRPr kumimoji="1" lang="en-US" altLang="ja-JP" dirty="0"/>
          </a:p>
          <a:p>
            <a:r>
              <a:rPr lang="ja-JP" altLang="en-US" dirty="0"/>
              <a:t>バットでランナーをホームに帰す人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299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こんなグラフをチームごとに描いてみました</a:t>
            </a:r>
            <a:br>
              <a:rPr kumimoji="1" lang="en-US" altLang="ja-JP" dirty="0"/>
            </a:br>
            <a:r>
              <a:rPr kumimoji="1" lang="ja-JP" altLang="en-US" sz="2000" dirty="0"/>
              <a:t>（対象：</a:t>
            </a:r>
            <a:r>
              <a:rPr kumimoji="1" lang="en-US" altLang="ja-JP" sz="2000"/>
              <a:t>2017</a:t>
            </a:r>
            <a:r>
              <a:rPr kumimoji="1" lang="ja-JP" altLang="en-US" sz="2000"/>
              <a:t>年</a:t>
            </a:r>
            <a:r>
              <a:rPr kumimoji="1" lang="ja-JP" altLang="en-US" sz="2000" dirty="0"/>
              <a:t>レギュラーシーズン</a:t>
            </a:r>
            <a:r>
              <a:rPr kumimoji="1" lang="en-US" altLang="ja-JP" sz="2000" dirty="0"/>
              <a:t>143</a:t>
            </a:r>
            <a:r>
              <a:rPr kumimoji="1" lang="ja-JP" altLang="en-US" sz="2000" dirty="0"/>
              <a:t>試合）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40815"/>
              </p:ext>
            </p:extLst>
          </p:nvPr>
        </p:nvGraphicFramePr>
        <p:xfrm>
          <a:off x="2289545" y="2121193"/>
          <a:ext cx="7398488" cy="4439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85996" y="5562304"/>
            <a:ext cx="72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打順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2433" y="2263140"/>
            <a:ext cx="354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得点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＝どのくらいホームを踏んだか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9010" y="2983230"/>
            <a:ext cx="0" cy="74295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9418" y="2617083"/>
            <a:ext cx="2571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打点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＝どのくらいホームに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　返したか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40830" y="3354705"/>
            <a:ext cx="685800" cy="3714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2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792700"/>
              </p:ext>
            </p:extLst>
          </p:nvPr>
        </p:nvGraphicFramePr>
        <p:xfrm>
          <a:off x="7894849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63547"/>
            <a:ext cx="9613861" cy="1080938"/>
          </a:xfrm>
        </p:spPr>
        <p:txBody>
          <a:bodyPr/>
          <a:lstStyle/>
          <a:p>
            <a:r>
              <a:rPr kumimoji="1" lang="ja-JP" altLang="en-US" dirty="0"/>
              <a:t>問題：セ</a:t>
            </a:r>
            <a:r>
              <a:rPr kumimoji="1" lang="en-US" altLang="ja-JP" dirty="0"/>
              <a:t>6</a:t>
            </a:r>
            <a:r>
              <a:rPr kumimoji="1" lang="ja-JP" altLang="en-US" dirty="0"/>
              <a:t>球団のグラフです</a:t>
            </a:r>
            <a:br>
              <a:rPr kumimoji="1" lang="en-US" altLang="ja-JP" dirty="0"/>
            </a:br>
            <a:r>
              <a:rPr kumimoji="1" lang="ja-JP" altLang="en-US" dirty="0"/>
              <a:t>ベイスターズはどれでしょう？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629168"/>
              </p:ext>
            </p:extLst>
          </p:nvPr>
        </p:nvGraphicFramePr>
        <p:xfrm>
          <a:off x="3998017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54064"/>
              </p:ext>
            </p:extLst>
          </p:nvPr>
        </p:nvGraphicFramePr>
        <p:xfrm>
          <a:off x="33354" y="2015935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682779"/>
              </p:ext>
            </p:extLst>
          </p:nvPr>
        </p:nvGraphicFramePr>
        <p:xfrm>
          <a:off x="7894849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377055"/>
              </p:ext>
            </p:extLst>
          </p:nvPr>
        </p:nvGraphicFramePr>
        <p:xfrm>
          <a:off x="3998017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833548"/>
              </p:ext>
            </p:extLst>
          </p:nvPr>
        </p:nvGraphicFramePr>
        <p:xfrm>
          <a:off x="33354" y="4270037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Rectangle 13"/>
          <p:cNvSpPr/>
          <p:nvPr/>
        </p:nvSpPr>
        <p:spPr>
          <a:xfrm>
            <a:off x="1621503" y="21374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21503" y="439151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84826" y="21374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684826" y="439151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9538253" y="21374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38253" y="439151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887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843692"/>
              </p:ext>
            </p:extLst>
          </p:nvPr>
        </p:nvGraphicFramePr>
        <p:xfrm>
          <a:off x="7894849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56431"/>
              </p:ext>
            </p:extLst>
          </p:nvPr>
        </p:nvGraphicFramePr>
        <p:xfrm>
          <a:off x="3998017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935418"/>
              </p:ext>
            </p:extLst>
          </p:nvPr>
        </p:nvGraphicFramePr>
        <p:xfrm>
          <a:off x="33354" y="2015935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843"/>
              </p:ext>
            </p:extLst>
          </p:nvPr>
        </p:nvGraphicFramePr>
        <p:xfrm>
          <a:off x="7894849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224413"/>
              </p:ext>
            </p:extLst>
          </p:nvPr>
        </p:nvGraphicFramePr>
        <p:xfrm>
          <a:off x="3998017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544892"/>
              </p:ext>
            </p:extLst>
          </p:nvPr>
        </p:nvGraphicFramePr>
        <p:xfrm>
          <a:off x="33354" y="4270037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63547"/>
            <a:ext cx="9613861" cy="1080938"/>
          </a:xfrm>
        </p:spPr>
        <p:txBody>
          <a:bodyPr/>
          <a:lstStyle/>
          <a:p>
            <a:r>
              <a:rPr kumimoji="1" lang="ja-JP" altLang="en-US" dirty="0"/>
              <a:t>正解</a:t>
            </a:r>
          </a:p>
        </p:txBody>
      </p:sp>
      <p:sp>
        <p:nvSpPr>
          <p:cNvPr id="3" name="Oval 2"/>
          <p:cNvSpPr/>
          <p:nvPr/>
        </p:nvSpPr>
        <p:spPr>
          <a:xfrm>
            <a:off x="11189970" y="5200650"/>
            <a:ext cx="857250" cy="141732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3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問題：パ</a:t>
            </a:r>
            <a:r>
              <a:rPr lang="en-US" altLang="ja-JP" dirty="0"/>
              <a:t>6</a:t>
            </a:r>
            <a:r>
              <a:rPr lang="ja-JP" altLang="en-US" dirty="0"/>
              <a:t>球団のグラフです</a:t>
            </a:r>
            <a:br>
              <a:rPr lang="en-US" altLang="ja-JP" dirty="0"/>
            </a:br>
            <a:r>
              <a:rPr lang="ja-JP" altLang="en-US" dirty="0"/>
              <a:t>イーグルスはどれでしょう？</a:t>
            </a:r>
            <a:endParaRPr kumimoji="1" lang="ja-JP" alt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738735"/>
              </p:ext>
            </p:extLst>
          </p:nvPr>
        </p:nvGraphicFramePr>
        <p:xfrm>
          <a:off x="7898603" y="1988820"/>
          <a:ext cx="4138124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189497"/>
              </p:ext>
            </p:extLst>
          </p:nvPr>
        </p:nvGraphicFramePr>
        <p:xfrm>
          <a:off x="4071690" y="1988820"/>
          <a:ext cx="413812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729006"/>
              </p:ext>
            </p:extLst>
          </p:nvPr>
        </p:nvGraphicFramePr>
        <p:xfrm>
          <a:off x="110490" y="1988820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121845"/>
              </p:ext>
            </p:extLst>
          </p:nvPr>
        </p:nvGraphicFramePr>
        <p:xfrm>
          <a:off x="7898605" y="4213682"/>
          <a:ext cx="4138122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296433"/>
              </p:ext>
            </p:extLst>
          </p:nvPr>
        </p:nvGraphicFramePr>
        <p:xfrm>
          <a:off x="4071689" y="4213682"/>
          <a:ext cx="4138123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274420"/>
              </p:ext>
            </p:extLst>
          </p:nvPr>
        </p:nvGraphicFramePr>
        <p:xfrm>
          <a:off x="110490" y="4213682"/>
          <a:ext cx="4242391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Rectangle 11"/>
          <p:cNvSpPr/>
          <p:nvPr/>
        </p:nvSpPr>
        <p:spPr>
          <a:xfrm>
            <a:off x="1692350" y="21247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92350" y="4294225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30264" y="21247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0264" y="434957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9510482" y="2122348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9428330" y="43472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3854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361</TotalTime>
  <Words>656</Words>
  <Application>Microsoft Office PowerPoint</Application>
  <PresentationFormat>Widescreen</PresentationFormat>
  <Paragraphs>252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ＭＳ Ｐゴシック</vt:lpstr>
      <vt:lpstr>游ゴシック</vt:lpstr>
      <vt:lpstr>Arial</vt:lpstr>
      <vt:lpstr>Trebuchet MS</vt:lpstr>
      <vt:lpstr>Berlin</vt:lpstr>
      <vt:lpstr>２番ペゲーロとは 何だったのか</vt:lpstr>
      <vt:lpstr>選手紹介</vt:lpstr>
      <vt:lpstr>選手紹介</vt:lpstr>
      <vt:lpstr>今日のお話</vt:lpstr>
      <vt:lpstr>「打線」を可視化してみる</vt:lpstr>
      <vt:lpstr>こんなグラフをチームごとに描いてみました （対象：2017年レギュラーシーズン143試合）</vt:lpstr>
      <vt:lpstr>問題：セ6球団のグラフです ベイスターズはどれでしょう？</vt:lpstr>
      <vt:lpstr>正解</vt:lpstr>
      <vt:lpstr>問題：パ6球団のグラフです イーグルスはどれでしょう？</vt:lpstr>
      <vt:lpstr>正解</vt:lpstr>
      <vt:lpstr>打点の分布を見ると打線の特徴が見えそう！</vt:lpstr>
      <vt:lpstr>打点の中で分散が大きいのは2番, 3番, 5番</vt:lpstr>
      <vt:lpstr>2番-3番でプロットしてみた</vt:lpstr>
      <vt:lpstr>2番-3番でプロットしてみた</vt:lpstr>
      <vt:lpstr>それぞれの「打点分布」の距離をだしてみた</vt:lpstr>
      <vt:lpstr>それぞれの「打点分布」の距離をだしてみた</vt:lpstr>
      <vt:lpstr>D</vt:lpstr>
      <vt:lpstr>D : 1番は帰る人　4番は帰す人</vt:lpstr>
      <vt:lpstr>典型的…？</vt:lpstr>
      <vt:lpstr>12球団「燃えドラ度」</vt:lpstr>
      <vt:lpstr>2017年　燃えドラ度 vs 順位　（因果関係不明）</vt:lpstr>
      <vt:lpstr>補足：プレゼン内の数値について</vt:lpstr>
      <vt:lpstr>補足：プレゼン内の数値について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２番ペゲーロとは 何だったのか</dc:title>
  <dc:creator>Watanabe, Taichi | Taichi | TRVDD</dc:creator>
  <cp:lastModifiedBy>Watanabe, Taichi | Taichi | TRVDD</cp:lastModifiedBy>
  <cp:revision>114</cp:revision>
  <dcterms:created xsi:type="dcterms:W3CDTF">2017-12-02T03:34:34Z</dcterms:created>
  <dcterms:modified xsi:type="dcterms:W3CDTF">2017-12-04T15:11:48Z</dcterms:modified>
</cp:coreProperties>
</file>