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1.xml" ContentType="application/vnd.openxmlformats-officedocument.drawingml.chartshapes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drawings/drawing2.xml" ContentType="application/vnd.openxmlformats-officedocument.drawingml.chartshapes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2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notesSlides/notesSlide3.xml" ContentType="application/vnd.openxmlformats-officedocument.presentationml.notesSlid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2"/>
  </p:notesMasterIdLst>
  <p:sldIdLst>
    <p:sldId id="256" r:id="rId2"/>
    <p:sldId id="257" r:id="rId3"/>
    <p:sldId id="290" r:id="rId4"/>
    <p:sldId id="291" r:id="rId5"/>
    <p:sldId id="292" r:id="rId6"/>
    <p:sldId id="293" r:id="rId7"/>
    <p:sldId id="317" r:id="rId8"/>
    <p:sldId id="296" r:id="rId9"/>
    <p:sldId id="297" r:id="rId10"/>
    <p:sldId id="299" r:id="rId11"/>
    <p:sldId id="335" r:id="rId12"/>
    <p:sldId id="307" r:id="rId13"/>
    <p:sldId id="308" r:id="rId14"/>
    <p:sldId id="309" r:id="rId15"/>
    <p:sldId id="320" r:id="rId16"/>
    <p:sldId id="325" r:id="rId17"/>
    <p:sldId id="310" r:id="rId18"/>
    <p:sldId id="321" r:id="rId19"/>
    <p:sldId id="324" r:id="rId20"/>
    <p:sldId id="327" r:id="rId21"/>
    <p:sldId id="314" r:id="rId22"/>
    <p:sldId id="315" r:id="rId23"/>
    <p:sldId id="316" r:id="rId24"/>
    <p:sldId id="329" r:id="rId25"/>
    <p:sldId id="330" r:id="rId26"/>
    <p:sldId id="311" r:id="rId27"/>
    <p:sldId id="318" r:id="rId28"/>
    <p:sldId id="319" r:id="rId29"/>
    <p:sldId id="322" r:id="rId30"/>
    <p:sldId id="323" r:id="rId31"/>
    <p:sldId id="331" r:id="rId32"/>
    <p:sldId id="303" r:id="rId33"/>
    <p:sldId id="304" r:id="rId34"/>
    <p:sldId id="300" r:id="rId35"/>
    <p:sldId id="305" r:id="rId36"/>
    <p:sldId id="306" r:id="rId37"/>
    <p:sldId id="332" r:id="rId38"/>
    <p:sldId id="333" r:id="rId39"/>
    <p:sldId id="334" r:id="rId40"/>
    <p:sldId id="326" r:id="rId4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B7160CB-0EEF-43B7-A82D-8AD8D5BA7673}">
          <p14:sldIdLst>
            <p14:sldId id="256"/>
            <p14:sldId id="257"/>
            <p14:sldId id="290"/>
            <p14:sldId id="291"/>
            <p14:sldId id="292"/>
            <p14:sldId id="293"/>
            <p14:sldId id="317"/>
            <p14:sldId id="296"/>
            <p14:sldId id="297"/>
            <p14:sldId id="299"/>
            <p14:sldId id="335"/>
            <p14:sldId id="307"/>
            <p14:sldId id="308"/>
            <p14:sldId id="309"/>
            <p14:sldId id="320"/>
            <p14:sldId id="325"/>
            <p14:sldId id="310"/>
            <p14:sldId id="321"/>
            <p14:sldId id="324"/>
            <p14:sldId id="327"/>
            <p14:sldId id="314"/>
            <p14:sldId id="315"/>
            <p14:sldId id="316"/>
            <p14:sldId id="329"/>
            <p14:sldId id="330"/>
            <p14:sldId id="311"/>
            <p14:sldId id="318"/>
            <p14:sldId id="319"/>
            <p14:sldId id="322"/>
            <p14:sldId id="323"/>
            <p14:sldId id="331"/>
            <p14:sldId id="303"/>
            <p14:sldId id="304"/>
            <p14:sldId id="300"/>
            <p14:sldId id="305"/>
            <p14:sldId id="306"/>
            <p14:sldId id="332"/>
            <p14:sldId id="333"/>
            <p14:sldId id="334"/>
            <p14:sldId id="32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201"/>
    <a:srgbClr val="FF2B06"/>
    <a:srgbClr val="0055A5"/>
    <a:srgbClr val="00AB5C"/>
    <a:srgbClr val="000013"/>
    <a:srgbClr val="221815"/>
    <a:srgbClr val="1F366A"/>
    <a:srgbClr val="4C7B98"/>
    <a:srgbClr val="FFFFFF"/>
    <a:srgbClr val="F977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4660"/>
  </p:normalViewPr>
  <p:slideViewPr>
    <p:cSldViewPr snapToGrid="0">
      <p:cViewPr varScale="1">
        <p:scale>
          <a:sx n="50" d="100"/>
          <a:sy n="50" d="100"/>
        </p:scale>
        <p:origin x="48" y="8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aichi.watanabe\Documents\baseball\graph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aichi.watanabe\Documents\baseball\graph.xlsx" TargetMode="Externa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1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aichi.watanabe\Documents\baseball\graph.xlsx" TargetMode="Externa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chartUserShapes" Target="../drawings/drawing2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aichi.watanabe\Documents\baseballSimulator\resultOfSimulation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aichi.watanabe\Documents\baseballSimulator\resultOfSimulation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aichi.watanabe\Documents\baseball\graph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aichi.watanabe\Documents\baseballSimulator\resultOfSimulation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aichi.watanabe\Documents\baseballSimulator\resultOfSimulation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aichi.watanabe\Documents\baseballSimulator\resultOfSimulation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cap="none" spc="2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ja-JP"/>
              <a:t>打点（％）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cap="none" spc="20" baseline="0">
              <a:solidFill>
                <a:schemeClr val="dk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打点!$A$17</c:f>
              <c:strCache>
                <c:ptCount val="1"/>
                <c:pt idx="0">
                  <c:v>C</c:v>
                </c:pt>
              </c:strCache>
            </c:strRef>
          </c:tx>
          <c:spPr>
            <a:ln w="22225" cap="rnd" cmpd="sng" algn="ctr">
              <a:solidFill>
                <a:srgbClr val="FF2B06"/>
              </a:solidFill>
              <a:round/>
            </a:ln>
            <a:effectLst/>
          </c:spPr>
          <c:marker>
            <c:symbol val="none"/>
          </c:marker>
          <c:val>
            <c:numRef>
              <c:f>打点!$B$17:$J$17</c:f>
              <c:numCache>
                <c:formatCode>General</c:formatCode>
                <c:ptCount val="9"/>
                <c:pt idx="0">
                  <c:v>9.6</c:v>
                </c:pt>
                <c:pt idx="1">
                  <c:v>9.44</c:v>
                </c:pt>
                <c:pt idx="2">
                  <c:v>14.719999999999999</c:v>
                </c:pt>
                <c:pt idx="3">
                  <c:v>19.2</c:v>
                </c:pt>
                <c:pt idx="4">
                  <c:v>14.24</c:v>
                </c:pt>
                <c:pt idx="5">
                  <c:v>16.16</c:v>
                </c:pt>
                <c:pt idx="6">
                  <c:v>7.84</c:v>
                </c:pt>
                <c:pt idx="7">
                  <c:v>6.5600000000000005</c:v>
                </c:pt>
                <c:pt idx="8">
                  <c:v>2.2399999999999998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1FA-418B-B814-2A602686E736}"/>
            </c:ext>
          </c:extLst>
        </c:ser>
        <c:ser>
          <c:idx val="1"/>
          <c:order val="1"/>
          <c:tx>
            <c:strRef>
              <c:f>打点!$A$18</c:f>
              <c:strCache>
                <c:ptCount val="1"/>
                <c:pt idx="0">
                  <c:v>D</c:v>
                </c:pt>
              </c:strCache>
            </c:strRef>
          </c:tx>
          <c:spPr>
            <a:ln w="22225" cap="rnd" cmpd="sng" algn="ctr">
              <a:solidFill>
                <a:srgbClr val="0055A5"/>
              </a:solidFill>
              <a:round/>
            </a:ln>
            <a:effectLst/>
          </c:spPr>
          <c:marker>
            <c:symbol val="none"/>
          </c:marker>
          <c:val>
            <c:numRef>
              <c:f>打点!$B$18:$J$18</c:f>
              <c:numCache>
                <c:formatCode>General</c:formatCode>
                <c:ptCount val="9"/>
                <c:pt idx="0">
                  <c:v>9.0464547677261606</c:v>
                </c:pt>
                <c:pt idx="1">
                  <c:v>5.3789731051344738</c:v>
                </c:pt>
                <c:pt idx="2">
                  <c:v>10.024449877750612</c:v>
                </c:pt>
                <c:pt idx="3">
                  <c:v>23.471882640586799</c:v>
                </c:pt>
                <c:pt idx="4">
                  <c:v>14.91442542787286</c:v>
                </c:pt>
                <c:pt idx="5">
                  <c:v>11.735941320293399</c:v>
                </c:pt>
                <c:pt idx="6">
                  <c:v>14.425427872860636</c:v>
                </c:pt>
                <c:pt idx="7">
                  <c:v>7.3349633251833746</c:v>
                </c:pt>
                <c:pt idx="8">
                  <c:v>3.6674816625916873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1FA-418B-B814-2A602686E736}"/>
            </c:ext>
          </c:extLst>
        </c:ser>
        <c:ser>
          <c:idx val="2"/>
          <c:order val="2"/>
          <c:tx>
            <c:strRef>
              <c:f>打点!$A$19</c:f>
              <c:strCache>
                <c:ptCount val="1"/>
                <c:pt idx="0">
                  <c:v>E</c:v>
                </c:pt>
              </c:strCache>
            </c:strRef>
          </c:tx>
          <c:spPr>
            <a:ln w="22225" cap="rnd" cmpd="sng" algn="ctr">
              <a:solidFill>
                <a:srgbClr val="860010"/>
              </a:solidFill>
              <a:round/>
            </a:ln>
            <a:effectLst/>
          </c:spPr>
          <c:marker>
            <c:symbol val="none"/>
          </c:marker>
          <c:val>
            <c:numRef>
              <c:f>打点!$B$19:$J$19</c:f>
              <c:numCache>
                <c:formatCode>General</c:formatCode>
                <c:ptCount val="9"/>
                <c:pt idx="0">
                  <c:v>13.23251417769376</c:v>
                </c:pt>
                <c:pt idx="1">
                  <c:v>17.20226843100189</c:v>
                </c:pt>
                <c:pt idx="2">
                  <c:v>11.342155009451796</c:v>
                </c:pt>
                <c:pt idx="3">
                  <c:v>14.744801512287333</c:v>
                </c:pt>
                <c:pt idx="4">
                  <c:v>10.207939508506616</c:v>
                </c:pt>
                <c:pt idx="5">
                  <c:v>10.964083175803403</c:v>
                </c:pt>
                <c:pt idx="6">
                  <c:v>8.695652173913043</c:v>
                </c:pt>
                <c:pt idx="7">
                  <c:v>7.3724007561436666</c:v>
                </c:pt>
                <c:pt idx="8">
                  <c:v>6.2381852551984878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1FA-418B-B814-2A602686E736}"/>
            </c:ext>
          </c:extLst>
        </c:ser>
        <c:ser>
          <c:idx val="3"/>
          <c:order val="3"/>
          <c:tx>
            <c:strRef>
              <c:f>打点!$A$20</c:f>
              <c:strCache>
                <c:ptCount val="1"/>
                <c:pt idx="0">
                  <c:v>F</c:v>
                </c:pt>
              </c:strCache>
            </c:strRef>
          </c:tx>
          <c:spPr>
            <a:ln w="22225" cap="rnd" cmpd="sng" algn="ctr">
              <a:solidFill>
                <a:srgbClr val="4C7B98"/>
              </a:solidFill>
              <a:round/>
            </a:ln>
            <a:effectLst/>
          </c:spPr>
          <c:marker>
            <c:symbol val="none"/>
          </c:marker>
          <c:val>
            <c:numRef>
              <c:f>打点!$B$20:$J$20</c:f>
              <c:numCache>
                <c:formatCode>General</c:formatCode>
                <c:ptCount val="9"/>
                <c:pt idx="0">
                  <c:v>9.4827586206896548</c:v>
                </c:pt>
                <c:pt idx="1">
                  <c:v>8.8362068965517242</c:v>
                </c:pt>
                <c:pt idx="2">
                  <c:v>17.672413793103448</c:v>
                </c:pt>
                <c:pt idx="3">
                  <c:v>17.241379310344829</c:v>
                </c:pt>
                <c:pt idx="4">
                  <c:v>17.025862068965516</c:v>
                </c:pt>
                <c:pt idx="5">
                  <c:v>8.6206896551724146</c:v>
                </c:pt>
                <c:pt idx="6">
                  <c:v>8.8362068965517242</c:v>
                </c:pt>
                <c:pt idx="7">
                  <c:v>6.6810344827586201</c:v>
                </c:pt>
                <c:pt idx="8">
                  <c:v>5.6034482758620694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01FA-418B-B814-2A602686E736}"/>
            </c:ext>
          </c:extLst>
        </c:ser>
        <c:ser>
          <c:idx val="4"/>
          <c:order val="4"/>
          <c:tx>
            <c:strRef>
              <c:f>打点!$A$21</c:f>
              <c:strCache>
                <c:ptCount val="1"/>
                <c:pt idx="0">
                  <c:v>G</c:v>
                </c:pt>
              </c:strCache>
            </c:strRef>
          </c:tx>
          <c:spPr>
            <a:ln w="22225" cap="rnd" cmpd="sng" algn="ctr">
              <a:solidFill>
                <a:srgbClr val="F97709"/>
              </a:solidFill>
              <a:round/>
            </a:ln>
            <a:effectLst/>
          </c:spPr>
          <c:marker>
            <c:symbol val="none"/>
          </c:marker>
          <c:val>
            <c:numRef>
              <c:f>打点!$B$21:$J$21</c:f>
              <c:numCache>
                <c:formatCode>General</c:formatCode>
                <c:ptCount val="9"/>
                <c:pt idx="0">
                  <c:v>10.492505353319057</c:v>
                </c:pt>
                <c:pt idx="1">
                  <c:v>9.8501070663811561</c:v>
                </c:pt>
                <c:pt idx="2">
                  <c:v>12.847965738758029</c:v>
                </c:pt>
                <c:pt idx="3">
                  <c:v>18.843683083511777</c:v>
                </c:pt>
                <c:pt idx="4">
                  <c:v>17.130620985010705</c:v>
                </c:pt>
                <c:pt idx="5">
                  <c:v>9.2077087794432551</c:v>
                </c:pt>
                <c:pt idx="6">
                  <c:v>12.847965738758029</c:v>
                </c:pt>
                <c:pt idx="7">
                  <c:v>6.209850107066381</c:v>
                </c:pt>
                <c:pt idx="8">
                  <c:v>2.5695931477516059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01FA-418B-B814-2A602686E736}"/>
            </c:ext>
          </c:extLst>
        </c:ser>
        <c:ser>
          <c:idx val="5"/>
          <c:order val="5"/>
          <c:tx>
            <c:strRef>
              <c:f>打点!$A$22</c:f>
              <c:strCache>
                <c:ptCount val="1"/>
                <c:pt idx="0">
                  <c:v>H</c:v>
                </c:pt>
              </c:strCache>
            </c:strRef>
          </c:tx>
          <c:spPr>
            <a:ln w="22225" cap="rnd" cmpd="sng" algn="ctr">
              <a:solidFill>
                <a:srgbClr val="F5C700"/>
              </a:solidFill>
              <a:round/>
            </a:ln>
            <a:effectLst/>
          </c:spPr>
          <c:marker>
            <c:symbol val="none"/>
          </c:marker>
          <c:val>
            <c:numRef>
              <c:f>打点!$B$22:$J$22</c:f>
              <c:numCache>
                <c:formatCode>General</c:formatCode>
                <c:ptCount val="9"/>
                <c:pt idx="0">
                  <c:v>5.4794520547945202</c:v>
                </c:pt>
                <c:pt idx="1">
                  <c:v>11.301369863013697</c:v>
                </c:pt>
                <c:pt idx="2">
                  <c:v>16.952054794520549</c:v>
                </c:pt>
                <c:pt idx="3">
                  <c:v>15.41095890410959</c:v>
                </c:pt>
                <c:pt idx="4">
                  <c:v>18.664383561643834</c:v>
                </c:pt>
                <c:pt idx="5">
                  <c:v>6.6780821917808222</c:v>
                </c:pt>
                <c:pt idx="6">
                  <c:v>10.616438356164384</c:v>
                </c:pt>
                <c:pt idx="7">
                  <c:v>7.5342465753424657</c:v>
                </c:pt>
                <c:pt idx="8">
                  <c:v>7.3630136986301373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01FA-418B-B814-2A602686E736}"/>
            </c:ext>
          </c:extLst>
        </c:ser>
        <c:ser>
          <c:idx val="6"/>
          <c:order val="6"/>
          <c:tx>
            <c:strRef>
              <c:f>打点!$A$23</c:f>
              <c:strCache>
                <c:ptCount val="1"/>
                <c:pt idx="0">
                  <c:v>L</c:v>
                </c:pt>
              </c:strCache>
            </c:strRef>
          </c:tx>
          <c:spPr>
            <a:ln w="22225" cap="rnd" cmpd="sng" algn="ctr">
              <a:solidFill>
                <a:srgbClr val="1F366A"/>
              </a:solidFill>
              <a:round/>
            </a:ln>
            <a:effectLst/>
          </c:spPr>
          <c:marker>
            <c:symbol val="none"/>
          </c:marker>
          <c:val>
            <c:numRef>
              <c:f>打点!$B$23:$J$23</c:f>
              <c:numCache>
                <c:formatCode>General</c:formatCode>
                <c:ptCount val="9"/>
                <c:pt idx="0">
                  <c:v>12.559618441971383</c:v>
                </c:pt>
                <c:pt idx="1">
                  <c:v>8.4260731319554854</c:v>
                </c:pt>
                <c:pt idx="2">
                  <c:v>17.806041335453099</c:v>
                </c:pt>
                <c:pt idx="3">
                  <c:v>14.785373608903022</c:v>
                </c:pt>
                <c:pt idx="4">
                  <c:v>11.128775834658187</c:v>
                </c:pt>
                <c:pt idx="5">
                  <c:v>11.446740858505565</c:v>
                </c:pt>
                <c:pt idx="6">
                  <c:v>9.0620031796502385</c:v>
                </c:pt>
                <c:pt idx="7">
                  <c:v>7.1542130365659773</c:v>
                </c:pt>
                <c:pt idx="8">
                  <c:v>7.6311605723370421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01FA-418B-B814-2A602686E736}"/>
            </c:ext>
          </c:extLst>
        </c:ser>
        <c:ser>
          <c:idx val="7"/>
          <c:order val="7"/>
          <c:tx>
            <c:strRef>
              <c:f>打点!$A$24</c:f>
              <c:strCache>
                <c:ptCount val="1"/>
                <c:pt idx="0">
                  <c:v>M</c:v>
                </c:pt>
              </c:strCache>
            </c:strRef>
          </c:tx>
          <c:spPr>
            <a:ln w="22225" cap="rnd" cmpd="sng" algn="ctr">
              <a:solidFill>
                <a:srgbClr val="221815"/>
              </a:solidFill>
              <a:round/>
            </a:ln>
            <a:effectLst/>
          </c:spPr>
          <c:marker>
            <c:symbol val="none"/>
          </c:marker>
          <c:val>
            <c:numRef>
              <c:f>打点!$B$24:$J$24</c:f>
              <c:numCache>
                <c:formatCode>General</c:formatCode>
                <c:ptCount val="9"/>
                <c:pt idx="0">
                  <c:v>8.4745762711864394</c:v>
                </c:pt>
                <c:pt idx="1">
                  <c:v>8.4745762711864394</c:v>
                </c:pt>
                <c:pt idx="2">
                  <c:v>12.106537530266344</c:v>
                </c:pt>
                <c:pt idx="3">
                  <c:v>14.043583535108958</c:v>
                </c:pt>
                <c:pt idx="4">
                  <c:v>15.49636803874092</c:v>
                </c:pt>
                <c:pt idx="5">
                  <c:v>13.801452784503631</c:v>
                </c:pt>
                <c:pt idx="6">
                  <c:v>11.864406779661017</c:v>
                </c:pt>
                <c:pt idx="7">
                  <c:v>9.9273607748184016</c:v>
                </c:pt>
                <c:pt idx="8">
                  <c:v>5.8111380145278453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01FA-418B-B814-2A602686E736}"/>
            </c:ext>
          </c:extLst>
        </c:ser>
        <c:ser>
          <c:idx val="8"/>
          <c:order val="8"/>
          <c:tx>
            <c:strRef>
              <c:f>打点!$A$25</c:f>
              <c:strCache>
                <c:ptCount val="1"/>
                <c:pt idx="0">
                  <c:v>Bs</c:v>
                </c:pt>
              </c:strCache>
            </c:strRef>
          </c:tx>
          <c:spPr>
            <a:ln w="22225" cap="rnd" cmpd="sng" algn="ctr">
              <a:solidFill>
                <a:srgbClr val="000013"/>
              </a:solidFill>
              <a:round/>
            </a:ln>
            <a:effectLst/>
          </c:spPr>
          <c:marker>
            <c:symbol val="none"/>
          </c:marker>
          <c:val>
            <c:numRef>
              <c:f>打点!$B$25:$J$25</c:f>
              <c:numCache>
                <c:formatCode>General</c:formatCode>
                <c:ptCount val="9"/>
                <c:pt idx="0">
                  <c:v>13.152400835073069</c:v>
                </c:pt>
                <c:pt idx="1">
                  <c:v>5.8455114822546967</c:v>
                </c:pt>
                <c:pt idx="2">
                  <c:v>13.569937369519833</c:v>
                </c:pt>
                <c:pt idx="3">
                  <c:v>17.536534446764094</c:v>
                </c:pt>
                <c:pt idx="4">
                  <c:v>8.3507306889352826</c:v>
                </c:pt>
                <c:pt idx="5">
                  <c:v>14.613778705636744</c:v>
                </c:pt>
                <c:pt idx="6">
                  <c:v>11.064718162839249</c:v>
                </c:pt>
                <c:pt idx="7">
                  <c:v>8.559498956158663</c:v>
                </c:pt>
                <c:pt idx="8">
                  <c:v>7.3068893528183718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01FA-418B-B814-2A602686E736}"/>
            </c:ext>
          </c:extLst>
        </c:ser>
        <c:ser>
          <c:idx val="9"/>
          <c:order val="9"/>
          <c:tx>
            <c:strRef>
              <c:f>打点!$A$26</c:f>
              <c:strCache>
                <c:ptCount val="1"/>
                <c:pt idx="0">
                  <c:v>S</c:v>
                </c:pt>
              </c:strCache>
            </c:strRef>
          </c:tx>
          <c:spPr>
            <a:ln w="22225" cap="rnd" cmpd="sng" algn="ctr">
              <a:solidFill>
                <a:srgbClr val="00AB5C"/>
              </a:solidFill>
              <a:round/>
            </a:ln>
            <a:effectLst/>
          </c:spPr>
          <c:marker>
            <c:symbol val="none"/>
          </c:marker>
          <c:val>
            <c:numRef>
              <c:f>打点!$B$26:$J$26</c:f>
              <c:numCache>
                <c:formatCode>General</c:formatCode>
                <c:ptCount val="9"/>
                <c:pt idx="0">
                  <c:v>10.565110565110565</c:v>
                </c:pt>
                <c:pt idx="1">
                  <c:v>7.3710073710073711</c:v>
                </c:pt>
                <c:pt idx="2">
                  <c:v>21.13022113022113</c:v>
                </c:pt>
                <c:pt idx="3">
                  <c:v>19.41031941031941</c:v>
                </c:pt>
                <c:pt idx="4">
                  <c:v>13.267813267813267</c:v>
                </c:pt>
                <c:pt idx="5">
                  <c:v>7.8624078624078626</c:v>
                </c:pt>
                <c:pt idx="6">
                  <c:v>7.8624078624078626</c:v>
                </c:pt>
                <c:pt idx="7">
                  <c:v>10.810810810810811</c:v>
                </c:pt>
                <c:pt idx="8">
                  <c:v>1.7199017199017199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01FA-418B-B814-2A602686E736}"/>
            </c:ext>
          </c:extLst>
        </c:ser>
        <c:ser>
          <c:idx val="10"/>
          <c:order val="10"/>
          <c:tx>
            <c:strRef>
              <c:f>打点!$A$27</c:f>
              <c:strCache>
                <c:ptCount val="1"/>
                <c:pt idx="0">
                  <c:v>T</c:v>
                </c:pt>
              </c:strCache>
            </c:strRef>
          </c:tx>
          <c:spPr>
            <a:ln w="22225" cap="rnd" cmpd="sng" algn="ctr">
              <a:solidFill>
                <a:srgbClr val="FFE201"/>
              </a:solidFill>
              <a:round/>
            </a:ln>
            <a:effectLst/>
          </c:spPr>
          <c:marker>
            <c:symbol val="none"/>
          </c:marker>
          <c:val>
            <c:numRef>
              <c:f>打点!$B$27:$J$27</c:f>
              <c:numCache>
                <c:formatCode>General</c:formatCode>
                <c:ptCount val="9"/>
                <c:pt idx="0">
                  <c:v>10.546875</c:v>
                </c:pt>
                <c:pt idx="1">
                  <c:v>7.6171875</c:v>
                </c:pt>
                <c:pt idx="2">
                  <c:v>16.40625</c:v>
                </c:pt>
                <c:pt idx="3">
                  <c:v>14.0625</c:v>
                </c:pt>
                <c:pt idx="4">
                  <c:v>16.015625</c:v>
                </c:pt>
                <c:pt idx="5">
                  <c:v>9.375</c:v>
                </c:pt>
                <c:pt idx="6">
                  <c:v>12.890625</c:v>
                </c:pt>
                <c:pt idx="7">
                  <c:v>10.15625</c:v>
                </c:pt>
                <c:pt idx="8">
                  <c:v>2.9296875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A-01FA-418B-B814-2A602686E736}"/>
            </c:ext>
          </c:extLst>
        </c:ser>
        <c:ser>
          <c:idx val="11"/>
          <c:order val="11"/>
          <c:tx>
            <c:strRef>
              <c:f>打点!$A$28</c:f>
              <c:strCache>
                <c:ptCount val="1"/>
                <c:pt idx="0">
                  <c:v>DB</c:v>
                </c:pt>
              </c:strCache>
            </c:strRef>
          </c:tx>
          <c:spPr>
            <a:ln w="22225" cap="rnd" cmpd="sng" algn="ctr">
              <a:solidFill>
                <a:srgbClr val="0055A5"/>
              </a:solidFill>
              <a:round/>
            </a:ln>
            <a:effectLst/>
          </c:spPr>
          <c:marker>
            <c:symbol val="none"/>
          </c:marker>
          <c:val>
            <c:numRef>
              <c:f>打点!$B$28:$J$28</c:f>
              <c:numCache>
                <c:formatCode>General</c:formatCode>
                <c:ptCount val="9"/>
                <c:pt idx="0">
                  <c:v>9.4032549728752262</c:v>
                </c:pt>
                <c:pt idx="1">
                  <c:v>10.669077757685352</c:v>
                </c:pt>
                <c:pt idx="2">
                  <c:v>18.44484629294756</c:v>
                </c:pt>
                <c:pt idx="3">
                  <c:v>16.817359855334537</c:v>
                </c:pt>
                <c:pt idx="4">
                  <c:v>13.743218806509946</c:v>
                </c:pt>
                <c:pt idx="5">
                  <c:v>9.5840867992766725</c:v>
                </c:pt>
                <c:pt idx="6">
                  <c:v>7.9566003616636527</c:v>
                </c:pt>
                <c:pt idx="7">
                  <c:v>4.1591320072332731</c:v>
                </c:pt>
                <c:pt idx="8">
                  <c:v>9.2224231464737798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B-01FA-418B-B814-2A602686E73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dk1">
                  <a:lumMod val="35000"/>
                  <a:lumOff val="65000"/>
                  <a:alpha val="33000"/>
                </a:schemeClr>
              </a:solidFill>
              <a:round/>
            </a:ln>
            <a:effectLst/>
          </c:spPr>
        </c:dropLines>
        <c:smooth val="0"/>
        <c:axId val="757224552"/>
        <c:axId val="757225864"/>
      </c:lineChart>
      <c:catAx>
        <c:axId val="7572245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757225864"/>
        <c:crosses val="autoZero"/>
        <c:auto val="1"/>
        <c:lblAlgn val="ctr"/>
        <c:lblOffset val="100"/>
        <c:noMultiLvlLbl val="0"/>
      </c:catAx>
      <c:valAx>
        <c:axId val="75722586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757224552"/>
        <c:crosses val="autoZero"/>
        <c:crossBetween val="between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/>
            </a:gs>
          </a:gsLst>
          <a:lin ang="5400000" scaled="0"/>
        </a:grad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solidFill>
      <a:schemeClr val="lt1"/>
    </a:solidFill>
    <a:ln>
      <a:solidFill>
        <a:schemeClr val="accent1"/>
      </a:solidFill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cap="none" spc="2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ja-JP"/>
              <a:t>打点（％）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cap="none" spc="20" baseline="0">
              <a:solidFill>
                <a:schemeClr val="dk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打点!$A$17</c:f>
              <c:strCache>
                <c:ptCount val="1"/>
                <c:pt idx="0">
                  <c:v>C</c:v>
                </c:pt>
              </c:strCache>
            </c:strRef>
          </c:tx>
          <c:spPr>
            <a:ln w="22225" cap="rnd" cmpd="sng" algn="ctr">
              <a:solidFill>
                <a:srgbClr val="FF2B06"/>
              </a:solidFill>
              <a:round/>
            </a:ln>
            <a:effectLst/>
          </c:spPr>
          <c:marker>
            <c:symbol val="none"/>
          </c:marker>
          <c:val>
            <c:numRef>
              <c:f>打点!$B$17:$J$17</c:f>
              <c:numCache>
                <c:formatCode>General</c:formatCode>
                <c:ptCount val="9"/>
                <c:pt idx="0">
                  <c:v>9.6</c:v>
                </c:pt>
                <c:pt idx="1">
                  <c:v>9.44</c:v>
                </c:pt>
                <c:pt idx="2">
                  <c:v>14.719999999999999</c:v>
                </c:pt>
                <c:pt idx="3">
                  <c:v>19.2</c:v>
                </c:pt>
                <c:pt idx="4">
                  <c:v>14.24</c:v>
                </c:pt>
                <c:pt idx="5">
                  <c:v>16.16</c:v>
                </c:pt>
                <c:pt idx="6">
                  <c:v>7.84</c:v>
                </c:pt>
                <c:pt idx="7">
                  <c:v>6.5600000000000005</c:v>
                </c:pt>
                <c:pt idx="8">
                  <c:v>2.2399999999999998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1FA-418B-B814-2A602686E736}"/>
            </c:ext>
          </c:extLst>
        </c:ser>
        <c:ser>
          <c:idx val="1"/>
          <c:order val="1"/>
          <c:tx>
            <c:strRef>
              <c:f>打点!$A$18</c:f>
              <c:strCache>
                <c:ptCount val="1"/>
                <c:pt idx="0">
                  <c:v>D</c:v>
                </c:pt>
              </c:strCache>
            </c:strRef>
          </c:tx>
          <c:spPr>
            <a:ln w="22225" cap="rnd" cmpd="sng" algn="ctr">
              <a:solidFill>
                <a:srgbClr val="0055A5"/>
              </a:solidFill>
              <a:round/>
            </a:ln>
            <a:effectLst/>
          </c:spPr>
          <c:marker>
            <c:symbol val="none"/>
          </c:marker>
          <c:val>
            <c:numRef>
              <c:f>打点!$B$18:$J$18</c:f>
              <c:numCache>
                <c:formatCode>General</c:formatCode>
                <c:ptCount val="9"/>
                <c:pt idx="0">
                  <c:v>9.0464547677261606</c:v>
                </c:pt>
                <c:pt idx="1">
                  <c:v>5.3789731051344738</c:v>
                </c:pt>
                <c:pt idx="2">
                  <c:v>10.024449877750612</c:v>
                </c:pt>
                <c:pt idx="3">
                  <c:v>23.471882640586799</c:v>
                </c:pt>
                <c:pt idx="4">
                  <c:v>14.91442542787286</c:v>
                </c:pt>
                <c:pt idx="5">
                  <c:v>11.735941320293399</c:v>
                </c:pt>
                <c:pt idx="6">
                  <c:v>14.425427872860636</c:v>
                </c:pt>
                <c:pt idx="7">
                  <c:v>7.3349633251833746</c:v>
                </c:pt>
                <c:pt idx="8">
                  <c:v>3.6674816625916873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1FA-418B-B814-2A602686E736}"/>
            </c:ext>
          </c:extLst>
        </c:ser>
        <c:ser>
          <c:idx val="2"/>
          <c:order val="2"/>
          <c:tx>
            <c:strRef>
              <c:f>打点!$A$19</c:f>
              <c:strCache>
                <c:ptCount val="1"/>
                <c:pt idx="0">
                  <c:v>E</c:v>
                </c:pt>
              </c:strCache>
            </c:strRef>
          </c:tx>
          <c:spPr>
            <a:ln w="101600" cap="rnd" cmpd="sng" algn="ctr">
              <a:solidFill>
                <a:srgbClr val="860010"/>
              </a:solidFill>
              <a:round/>
            </a:ln>
            <a:effectLst/>
          </c:spPr>
          <c:marker>
            <c:symbol val="none"/>
          </c:marker>
          <c:dPt>
            <c:idx val="1"/>
            <c:marker>
              <c:symbol val="none"/>
            </c:marker>
            <c:bubble3D val="0"/>
            <c:spPr>
              <a:ln w="127000" cap="rnd" cmpd="sng" algn="ctr">
                <a:solidFill>
                  <a:srgbClr val="86001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0-1EA1-47DC-9A85-6B6FDC883CD3}"/>
              </c:ext>
            </c:extLst>
          </c:dPt>
          <c:val>
            <c:numRef>
              <c:f>打点!$B$19:$J$19</c:f>
              <c:numCache>
                <c:formatCode>General</c:formatCode>
                <c:ptCount val="9"/>
                <c:pt idx="0">
                  <c:v>13.23251417769376</c:v>
                </c:pt>
                <c:pt idx="1">
                  <c:v>17.20226843100189</c:v>
                </c:pt>
                <c:pt idx="2">
                  <c:v>11.342155009451796</c:v>
                </c:pt>
                <c:pt idx="3">
                  <c:v>14.744801512287333</c:v>
                </c:pt>
                <c:pt idx="4">
                  <c:v>10.207939508506616</c:v>
                </c:pt>
                <c:pt idx="5">
                  <c:v>10.964083175803403</c:v>
                </c:pt>
                <c:pt idx="6">
                  <c:v>8.695652173913043</c:v>
                </c:pt>
                <c:pt idx="7">
                  <c:v>7.3724007561436666</c:v>
                </c:pt>
                <c:pt idx="8">
                  <c:v>6.2381852551984878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1FA-418B-B814-2A602686E736}"/>
            </c:ext>
          </c:extLst>
        </c:ser>
        <c:ser>
          <c:idx val="3"/>
          <c:order val="3"/>
          <c:tx>
            <c:strRef>
              <c:f>打点!$A$20</c:f>
              <c:strCache>
                <c:ptCount val="1"/>
                <c:pt idx="0">
                  <c:v>F</c:v>
                </c:pt>
              </c:strCache>
            </c:strRef>
          </c:tx>
          <c:spPr>
            <a:ln w="22225" cap="rnd" cmpd="sng" algn="ctr">
              <a:solidFill>
                <a:srgbClr val="4C7B98"/>
              </a:solidFill>
              <a:round/>
            </a:ln>
            <a:effectLst/>
          </c:spPr>
          <c:marker>
            <c:symbol val="none"/>
          </c:marker>
          <c:val>
            <c:numRef>
              <c:f>打点!$B$20:$J$20</c:f>
              <c:numCache>
                <c:formatCode>General</c:formatCode>
                <c:ptCount val="9"/>
                <c:pt idx="0">
                  <c:v>9.4827586206896548</c:v>
                </c:pt>
                <c:pt idx="1">
                  <c:v>8.8362068965517242</c:v>
                </c:pt>
                <c:pt idx="2">
                  <c:v>17.672413793103448</c:v>
                </c:pt>
                <c:pt idx="3">
                  <c:v>17.241379310344829</c:v>
                </c:pt>
                <c:pt idx="4">
                  <c:v>17.025862068965516</c:v>
                </c:pt>
                <c:pt idx="5">
                  <c:v>8.6206896551724146</c:v>
                </c:pt>
                <c:pt idx="6">
                  <c:v>8.8362068965517242</c:v>
                </c:pt>
                <c:pt idx="7">
                  <c:v>6.6810344827586201</c:v>
                </c:pt>
                <c:pt idx="8">
                  <c:v>5.6034482758620694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01FA-418B-B814-2A602686E736}"/>
            </c:ext>
          </c:extLst>
        </c:ser>
        <c:ser>
          <c:idx val="4"/>
          <c:order val="4"/>
          <c:tx>
            <c:strRef>
              <c:f>打点!$A$21</c:f>
              <c:strCache>
                <c:ptCount val="1"/>
                <c:pt idx="0">
                  <c:v>G</c:v>
                </c:pt>
              </c:strCache>
            </c:strRef>
          </c:tx>
          <c:spPr>
            <a:ln w="22225" cap="rnd" cmpd="sng" algn="ctr">
              <a:solidFill>
                <a:srgbClr val="F97709"/>
              </a:solidFill>
              <a:round/>
            </a:ln>
            <a:effectLst/>
          </c:spPr>
          <c:marker>
            <c:symbol val="none"/>
          </c:marker>
          <c:val>
            <c:numRef>
              <c:f>打点!$B$21:$J$21</c:f>
              <c:numCache>
                <c:formatCode>General</c:formatCode>
                <c:ptCount val="9"/>
                <c:pt idx="0">
                  <c:v>10.492505353319057</c:v>
                </c:pt>
                <c:pt idx="1">
                  <c:v>9.8501070663811561</c:v>
                </c:pt>
                <c:pt idx="2">
                  <c:v>12.847965738758029</c:v>
                </c:pt>
                <c:pt idx="3">
                  <c:v>18.843683083511777</c:v>
                </c:pt>
                <c:pt idx="4">
                  <c:v>17.130620985010705</c:v>
                </c:pt>
                <c:pt idx="5">
                  <c:v>9.2077087794432551</c:v>
                </c:pt>
                <c:pt idx="6">
                  <c:v>12.847965738758029</c:v>
                </c:pt>
                <c:pt idx="7">
                  <c:v>6.209850107066381</c:v>
                </c:pt>
                <c:pt idx="8">
                  <c:v>2.5695931477516059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01FA-418B-B814-2A602686E736}"/>
            </c:ext>
          </c:extLst>
        </c:ser>
        <c:ser>
          <c:idx val="5"/>
          <c:order val="5"/>
          <c:tx>
            <c:strRef>
              <c:f>打点!$A$22</c:f>
              <c:strCache>
                <c:ptCount val="1"/>
                <c:pt idx="0">
                  <c:v>H</c:v>
                </c:pt>
              </c:strCache>
            </c:strRef>
          </c:tx>
          <c:spPr>
            <a:ln w="22225" cap="rnd" cmpd="sng" algn="ctr">
              <a:solidFill>
                <a:srgbClr val="F5C700"/>
              </a:solidFill>
              <a:round/>
            </a:ln>
            <a:effectLst/>
          </c:spPr>
          <c:marker>
            <c:symbol val="none"/>
          </c:marker>
          <c:val>
            <c:numRef>
              <c:f>打点!$B$22:$J$22</c:f>
              <c:numCache>
                <c:formatCode>General</c:formatCode>
                <c:ptCount val="9"/>
                <c:pt idx="0">
                  <c:v>5.4794520547945202</c:v>
                </c:pt>
                <c:pt idx="1">
                  <c:v>11.301369863013697</c:v>
                </c:pt>
                <c:pt idx="2">
                  <c:v>16.952054794520549</c:v>
                </c:pt>
                <c:pt idx="3">
                  <c:v>15.41095890410959</c:v>
                </c:pt>
                <c:pt idx="4">
                  <c:v>18.664383561643834</c:v>
                </c:pt>
                <c:pt idx="5">
                  <c:v>6.6780821917808222</c:v>
                </c:pt>
                <c:pt idx="6">
                  <c:v>10.616438356164384</c:v>
                </c:pt>
                <c:pt idx="7">
                  <c:v>7.5342465753424657</c:v>
                </c:pt>
                <c:pt idx="8">
                  <c:v>7.3630136986301373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01FA-418B-B814-2A602686E736}"/>
            </c:ext>
          </c:extLst>
        </c:ser>
        <c:ser>
          <c:idx val="6"/>
          <c:order val="6"/>
          <c:tx>
            <c:strRef>
              <c:f>打点!$A$23</c:f>
              <c:strCache>
                <c:ptCount val="1"/>
                <c:pt idx="0">
                  <c:v>L</c:v>
                </c:pt>
              </c:strCache>
            </c:strRef>
          </c:tx>
          <c:spPr>
            <a:ln w="22225" cap="rnd" cmpd="sng" algn="ctr">
              <a:solidFill>
                <a:srgbClr val="1F366A"/>
              </a:solidFill>
              <a:round/>
            </a:ln>
            <a:effectLst/>
          </c:spPr>
          <c:marker>
            <c:symbol val="none"/>
          </c:marker>
          <c:val>
            <c:numRef>
              <c:f>打点!$B$23:$J$23</c:f>
              <c:numCache>
                <c:formatCode>General</c:formatCode>
                <c:ptCount val="9"/>
                <c:pt idx="0">
                  <c:v>12.559618441971383</c:v>
                </c:pt>
                <c:pt idx="1">
                  <c:v>8.4260731319554854</c:v>
                </c:pt>
                <c:pt idx="2">
                  <c:v>17.806041335453099</c:v>
                </c:pt>
                <c:pt idx="3">
                  <c:v>14.785373608903022</c:v>
                </c:pt>
                <c:pt idx="4">
                  <c:v>11.128775834658187</c:v>
                </c:pt>
                <c:pt idx="5">
                  <c:v>11.446740858505565</c:v>
                </c:pt>
                <c:pt idx="6">
                  <c:v>9.0620031796502385</c:v>
                </c:pt>
                <c:pt idx="7">
                  <c:v>7.1542130365659773</c:v>
                </c:pt>
                <c:pt idx="8">
                  <c:v>7.6311605723370421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01FA-418B-B814-2A602686E736}"/>
            </c:ext>
          </c:extLst>
        </c:ser>
        <c:ser>
          <c:idx val="7"/>
          <c:order val="7"/>
          <c:tx>
            <c:strRef>
              <c:f>打点!$A$24</c:f>
              <c:strCache>
                <c:ptCount val="1"/>
                <c:pt idx="0">
                  <c:v>M</c:v>
                </c:pt>
              </c:strCache>
            </c:strRef>
          </c:tx>
          <c:spPr>
            <a:ln w="22225" cap="rnd" cmpd="sng" algn="ctr">
              <a:solidFill>
                <a:srgbClr val="221815"/>
              </a:solidFill>
              <a:round/>
            </a:ln>
            <a:effectLst/>
          </c:spPr>
          <c:marker>
            <c:symbol val="none"/>
          </c:marker>
          <c:val>
            <c:numRef>
              <c:f>打点!$B$24:$J$24</c:f>
              <c:numCache>
                <c:formatCode>General</c:formatCode>
                <c:ptCount val="9"/>
                <c:pt idx="0">
                  <c:v>8.4745762711864394</c:v>
                </c:pt>
                <c:pt idx="1">
                  <c:v>8.4745762711864394</c:v>
                </c:pt>
                <c:pt idx="2">
                  <c:v>12.106537530266344</c:v>
                </c:pt>
                <c:pt idx="3">
                  <c:v>14.043583535108958</c:v>
                </c:pt>
                <c:pt idx="4">
                  <c:v>15.49636803874092</c:v>
                </c:pt>
                <c:pt idx="5">
                  <c:v>13.801452784503631</c:v>
                </c:pt>
                <c:pt idx="6">
                  <c:v>11.864406779661017</c:v>
                </c:pt>
                <c:pt idx="7">
                  <c:v>9.9273607748184016</c:v>
                </c:pt>
                <c:pt idx="8">
                  <c:v>5.8111380145278453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01FA-418B-B814-2A602686E736}"/>
            </c:ext>
          </c:extLst>
        </c:ser>
        <c:ser>
          <c:idx val="8"/>
          <c:order val="8"/>
          <c:tx>
            <c:strRef>
              <c:f>打点!$A$25</c:f>
              <c:strCache>
                <c:ptCount val="1"/>
                <c:pt idx="0">
                  <c:v>Bs</c:v>
                </c:pt>
              </c:strCache>
            </c:strRef>
          </c:tx>
          <c:spPr>
            <a:ln w="22225" cap="rnd" cmpd="sng" algn="ctr">
              <a:solidFill>
                <a:srgbClr val="000013"/>
              </a:solidFill>
              <a:round/>
            </a:ln>
            <a:effectLst/>
          </c:spPr>
          <c:marker>
            <c:symbol val="none"/>
          </c:marker>
          <c:val>
            <c:numRef>
              <c:f>打点!$B$25:$J$25</c:f>
              <c:numCache>
                <c:formatCode>General</c:formatCode>
                <c:ptCount val="9"/>
                <c:pt idx="0">
                  <c:v>13.152400835073069</c:v>
                </c:pt>
                <c:pt idx="1">
                  <c:v>5.8455114822546967</c:v>
                </c:pt>
                <c:pt idx="2">
                  <c:v>13.569937369519833</c:v>
                </c:pt>
                <c:pt idx="3">
                  <c:v>17.536534446764094</c:v>
                </c:pt>
                <c:pt idx="4">
                  <c:v>8.3507306889352826</c:v>
                </c:pt>
                <c:pt idx="5">
                  <c:v>14.613778705636744</c:v>
                </c:pt>
                <c:pt idx="6">
                  <c:v>11.064718162839249</c:v>
                </c:pt>
                <c:pt idx="7">
                  <c:v>8.559498956158663</c:v>
                </c:pt>
                <c:pt idx="8">
                  <c:v>7.3068893528183718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01FA-418B-B814-2A602686E736}"/>
            </c:ext>
          </c:extLst>
        </c:ser>
        <c:ser>
          <c:idx val="9"/>
          <c:order val="9"/>
          <c:tx>
            <c:strRef>
              <c:f>打点!$A$26</c:f>
              <c:strCache>
                <c:ptCount val="1"/>
                <c:pt idx="0">
                  <c:v>S</c:v>
                </c:pt>
              </c:strCache>
            </c:strRef>
          </c:tx>
          <c:spPr>
            <a:ln w="22225" cap="rnd" cmpd="sng" algn="ctr">
              <a:solidFill>
                <a:srgbClr val="00AB5C"/>
              </a:solidFill>
              <a:round/>
            </a:ln>
            <a:effectLst/>
          </c:spPr>
          <c:marker>
            <c:symbol val="none"/>
          </c:marker>
          <c:val>
            <c:numRef>
              <c:f>打点!$B$26:$J$26</c:f>
              <c:numCache>
                <c:formatCode>General</c:formatCode>
                <c:ptCount val="9"/>
                <c:pt idx="0">
                  <c:v>10.565110565110565</c:v>
                </c:pt>
                <c:pt idx="1">
                  <c:v>7.3710073710073711</c:v>
                </c:pt>
                <c:pt idx="2">
                  <c:v>21.13022113022113</c:v>
                </c:pt>
                <c:pt idx="3">
                  <c:v>19.41031941031941</c:v>
                </c:pt>
                <c:pt idx="4">
                  <c:v>13.267813267813267</c:v>
                </c:pt>
                <c:pt idx="5">
                  <c:v>7.8624078624078626</c:v>
                </c:pt>
                <c:pt idx="6">
                  <c:v>7.8624078624078626</c:v>
                </c:pt>
                <c:pt idx="7">
                  <c:v>10.810810810810811</c:v>
                </c:pt>
                <c:pt idx="8">
                  <c:v>1.7199017199017199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01FA-418B-B814-2A602686E736}"/>
            </c:ext>
          </c:extLst>
        </c:ser>
        <c:ser>
          <c:idx val="10"/>
          <c:order val="10"/>
          <c:tx>
            <c:strRef>
              <c:f>打点!$A$27</c:f>
              <c:strCache>
                <c:ptCount val="1"/>
                <c:pt idx="0">
                  <c:v>T</c:v>
                </c:pt>
              </c:strCache>
            </c:strRef>
          </c:tx>
          <c:spPr>
            <a:ln w="22225" cap="rnd" cmpd="sng" algn="ctr">
              <a:solidFill>
                <a:srgbClr val="FFE201"/>
              </a:solidFill>
              <a:round/>
            </a:ln>
            <a:effectLst/>
          </c:spPr>
          <c:marker>
            <c:symbol val="none"/>
          </c:marker>
          <c:val>
            <c:numRef>
              <c:f>打点!$B$27:$J$27</c:f>
              <c:numCache>
                <c:formatCode>General</c:formatCode>
                <c:ptCount val="9"/>
                <c:pt idx="0">
                  <c:v>10.546875</c:v>
                </c:pt>
                <c:pt idx="1">
                  <c:v>7.6171875</c:v>
                </c:pt>
                <c:pt idx="2">
                  <c:v>16.40625</c:v>
                </c:pt>
                <c:pt idx="3">
                  <c:v>14.0625</c:v>
                </c:pt>
                <c:pt idx="4">
                  <c:v>16.015625</c:v>
                </c:pt>
                <c:pt idx="5">
                  <c:v>9.375</c:v>
                </c:pt>
                <c:pt idx="6">
                  <c:v>12.890625</c:v>
                </c:pt>
                <c:pt idx="7">
                  <c:v>10.15625</c:v>
                </c:pt>
                <c:pt idx="8">
                  <c:v>2.9296875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A-01FA-418B-B814-2A602686E736}"/>
            </c:ext>
          </c:extLst>
        </c:ser>
        <c:ser>
          <c:idx val="11"/>
          <c:order val="11"/>
          <c:tx>
            <c:strRef>
              <c:f>打点!$A$28</c:f>
              <c:strCache>
                <c:ptCount val="1"/>
                <c:pt idx="0">
                  <c:v>DB</c:v>
                </c:pt>
              </c:strCache>
            </c:strRef>
          </c:tx>
          <c:spPr>
            <a:ln w="22225" cap="rnd" cmpd="sng" algn="ctr">
              <a:solidFill>
                <a:srgbClr val="0055A5"/>
              </a:solidFill>
              <a:round/>
            </a:ln>
            <a:effectLst/>
          </c:spPr>
          <c:marker>
            <c:symbol val="none"/>
          </c:marker>
          <c:val>
            <c:numRef>
              <c:f>打点!$B$28:$J$28</c:f>
              <c:numCache>
                <c:formatCode>General</c:formatCode>
                <c:ptCount val="9"/>
                <c:pt idx="0">
                  <c:v>9.4032549728752262</c:v>
                </c:pt>
                <c:pt idx="1">
                  <c:v>10.669077757685352</c:v>
                </c:pt>
                <c:pt idx="2">
                  <c:v>18.44484629294756</c:v>
                </c:pt>
                <c:pt idx="3">
                  <c:v>16.817359855334537</c:v>
                </c:pt>
                <c:pt idx="4">
                  <c:v>13.743218806509946</c:v>
                </c:pt>
                <c:pt idx="5">
                  <c:v>9.5840867992766725</c:v>
                </c:pt>
                <c:pt idx="6">
                  <c:v>7.9566003616636527</c:v>
                </c:pt>
                <c:pt idx="7">
                  <c:v>4.1591320072332731</c:v>
                </c:pt>
                <c:pt idx="8">
                  <c:v>9.2224231464737798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B-01FA-418B-B814-2A602686E73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dk1">
                  <a:lumMod val="35000"/>
                  <a:lumOff val="65000"/>
                  <a:alpha val="33000"/>
                </a:schemeClr>
              </a:solidFill>
              <a:round/>
            </a:ln>
            <a:effectLst/>
          </c:spPr>
        </c:dropLines>
        <c:smooth val="0"/>
        <c:axId val="757224552"/>
        <c:axId val="757225864"/>
      </c:lineChart>
      <c:catAx>
        <c:axId val="7572245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757225864"/>
        <c:crosses val="autoZero"/>
        <c:auto val="1"/>
        <c:lblAlgn val="ctr"/>
        <c:lblOffset val="100"/>
        <c:noMultiLvlLbl val="0"/>
      </c:catAx>
      <c:valAx>
        <c:axId val="75722586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757224552"/>
        <c:crosses val="autoZero"/>
        <c:crossBetween val="between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/>
            </a:gs>
          </a:gsLst>
          <a:lin ang="5400000" scaled="0"/>
        </a:grad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solidFill>
      <a:schemeClr val="lt1"/>
    </a:solidFill>
    <a:ln>
      <a:solidFill>
        <a:schemeClr val="accent1"/>
      </a:solidFill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  <c:userShapes r:id="rId4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cap="none" spc="2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ja-JP"/>
              <a:t>打点（％）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cap="none" spc="20" baseline="0">
              <a:solidFill>
                <a:schemeClr val="dk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打点!$A$17</c:f>
              <c:strCache>
                <c:ptCount val="1"/>
                <c:pt idx="0">
                  <c:v>C</c:v>
                </c:pt>
              </c:strCache>
            </c:strRef>
          </c:tx>
          <c:spPr>
            <a:ln w="22225" cap="rnd" cmpd="sng" algn="ctr">
              <a:solidFill>
                <a:srgbClr val="FF2B06"/>
              </a:solidFill>
              <a:round/>
            </a:ln>
            <a:effectLst/>
          </c:spPr>
          <c:marker>
            <c:symbol val="none"/>
          </c:marker>
          <c:val>
            <c:numRef>
              <c:f>打点!$B$17:$J$17</c:f>
              <c:numCache>
                <c:formatCode>General</c:formatCode>
                <c:ptCount val="9"/>
                <c:pt idx="0">
                  <c:v>9.6</c:v>
                </c:pt>
                <c:pt idx="1">
                  <c:v>9.44</c:v>
                </c:pt>
                <c:pt idx="2">
                  <c:v>14.719999999999999</c:v>
                </c:pt>
                <c:pt idx="3">
                  <c:v>19.2</c:v>
                </c:pt>
                <c:pt idx="4">
                  <c:v>14.24</c:v>
                </c:pt>
                <c:pt idx="5">
                  <c:v>16.16</c:v>
                </c:pt>
                <c:pt idx="6">
                  <c:v>7.84</c:v>
                </c:pt>
                <c:pt idx="7">
                  <c:v>6.5600000000000005</c:v>
                </c:pt>
                <c:pt idx="8">
                  <c:v>2.2399999999999998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1FA-418B-B814-2A602686E736}"/>
            </c:ext>
          </c:extLst>
        </c:ser>
        <c:ser>
          <c:idx val="1"/>
          <c:order val="1"/>
          <c:tx>
            <c:strRef>
              <c:f>打点!$A$18</c:f>
              <c:strCache>
                <c:ptCount val="1"/>
                <c:pt idx="0">
                  <c:v>D</c:v>
                </c:pt>
              </c:strCache>
            </c:strRef>
          </c:tx>
          <c:spPr>
            <a:ln w="127000" cap="rnd" cmpd="sng" algn="ctr">
              <a:solidFill>
                <a:srgbClr val="0055A5"/>
              </a:solidFill>
              <a:round/>
            </a:ln>
            <a:effectLst/>
          </c:spPr>
          <c:marker>
            <c:symbol val="none"/>
          </c:marker>
          <c:val>
            <c:numRef>
              <c:f>打点!$B$18:$J$18</c:f>
              <c:numCache>
                <c:formatCode>General</c:formatCode>
                <c:ptCount val="9"/>
                <c:pt idx="0">
                  <c:v>9.0464547677261606</c:v>
                </c:pt>
                <c:pt idx="1">
                  <c:v>5.3789731051344738</c:v>
                </c:pt>
                <c:pt idx="2">
                  <c:v>10.024449877750612</c:v>
                </c:pt>
                <c:pt idx="3">
                  <c:v>23.471882640586799</c:v>
                </c:pt>
                <c:pt idx="4">
                  <c:v>14.91442542787286</c:v>
                </c:pt>
                <c:pt idx="5">
                  <c:v>11.735941320293399</c:v>
                </c:pt>
                <c:pt idx="6">
                  <c:v>14.425427872860636</c:v>
                </c:pt>
                <c:pt idx="7">
                  <c:v>7.3349633251833746</c:v>
                </c:pt>
                <c:pt idx="8">
                  <c:v>3.6674816625916873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1FA-418B-B814-2A602686E736}"/>
            </c:ext>
          </c:extLst>
        </c:ser>
        <c:ser>
          <c:idx val="2"/>
          <c:order val="2"/>
          <c:tx>
            <c:strRef>
              <c:f>打点!$A$19</c:f>
              <c:strCache>
                <c:ptCount val="1"/>
                <c:pt idx="0">
                  <c:v>E</c:v>
                </c:pt>
              </c:strCache>
            </c:strRef>
          </c:tx>
          <c:spPr>
            <a:ln w="22225" cap="rnd" cmpd="sng" algn="ctr">
              <a:solidFill>
                <a:srgbClr val="860010"/>
              </a:solidFill>
              <a:round/>
            </a:ln>
            <a:effectLst/>
          </c:spPr>
          <c:marker>
            <c:symbol val="none"/>
          </c:marker>
          <c:val>
            <c:numRef>
              <c:f>打点!$B$19:$J$19</c:f>
              <c:numCache>
                <c:formatCode>General</c:formatCode>
                <c:ptCount val="9"/>
                <c:pt idx="0">
                  <c:v>13.23251417769376</c:v>
                </c:pt>
                <c:pt idx="1">
                  <c:v>17.20226843100189</c:v>
                </c:pt>
                <c:pt idx="2">
                  <c:v>11.342155009451796</c:v>
                </c:pt>
                <c:pt idx="3">
                  <c:v>14.744801512287333</c:v>
                </c:pt>
                <c:pt idx="4">
                  <c:v>10.207939508506616</c:v>
                </c:pt>
                <c:pt idx="5">
                  <c:v>10.964083175803403</c:v>
                </c:pt>
                <c:pt idx="6">
                  <c:v>8.695652173913043</c:v>
                </c:pt>
                <c:pt idx="7">
                  <c:v>7.3724007561436666</c:v>
                </c:pt>
                <c:pt idx="8">
                  <c:v>6.2381852551984878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1FA-418B-B814-2A602686E736}"/>
            </c:ext>
          </c:extLst>
        </c:ser>
        <c:ser>
          <c:idx val="3"/>
          <c:order val="3"/>
          <c:tx>
            <c:strRef>
              <c:f>打点!$A$20</c:f>
              <c:strCache>
                <c:ptCount val="1"/>
                <c:pt idx="0">
                  <c:v>F</c:v>
                </c:pt>
              </c:strCache>
            </c:strRef>
          </c:tx>
          <c:spPr>
            <a:ln w="22225" cap="rnd" cmpd="sng" algn="ctr">
              <a:solidFill>
                <a:srgbClr val="4C7B98"/>
              </a:solidFill>
              <a:round/>
            </a:ln>
            <a:effectLst/>
          </c:spPr>
          <c:marker>
            <c:symbol val="none"/>
          </c:marker>
          <c:val>
            <c:numRef>
              <c:f>打点!$B$20:$J$20</c:f>
              <c:numCache>
                <c:formatCode>General</c:formatCode>
                <c:ptCount val="9"/>
                <c:pt idx="0">
                  <c:v>9.4827586206896548</c:v>
                </c:pt>
                <c:pt idx="1">
                  <c:v>8.8362068965517242</c:v>
                </c:pt>
                <c:pt idx="2">
                  <c:v>17.672413793103448</c:v>
                </c:pt>
                <c:pt idx="3">
                  <c:v>17.241379310344829</c:v>
                </c:pt>
                <c:pt idx="4">
                  <c:v>17.025862068965516</c:v>
                </c:pt>
                <c:pt idx="5">
                  <c:v>8.6206896551724146</c:v>
                </c:pt>
                <c:pt idx="6">
                  <c:v>8.8362068965517242</c:v>
                </c:pt>
                <c:pt idx="7">
                  <c:v>6.6810344827586201</c:v>
                </c:pt>
                <c:pt idx="8">
                  <c:v>5.6034482758620694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01FA-418B-B814-2A602686E736}"/>
            </c:ext>
          </c:extLst>
        </c:ser>
        <c:ser>
          <c:idx val="4"/>
          <c:order val="4"/>
          <c:tx>
            <c:strRef>
              <c:f>打点!$A$21</c:f>
              <c:strCache>
                <c:ptCount val="1"/>
                <c:pt idx="0">
                  <c:v>G</c:v>
                </c:pt>
              </c:strCache>
            </c:strRef>
          </c:tx>
          <c:spPr>
            <a:ln w="22225" cap="rnd" cmpd="sng" algn="ctr">
              <a:solidFill>
                <a:srgbClr val="F97709"/>
              </a:solidFill>
              <a:round/>
            </a:ln>
            <a:effectLst/>
          </c:spPr>
          <c:marker>
            <c:symbol val="none"/>
          </c:marker>
          <c:val>
            <c:numRef>
              <c:f>打点!$B$21:$J$21</c:f>
              <c:numCache>
                <c:formatCode>General</c:formatCode>
                <c:ptCount val="9"/>
                <c:pt idx="0">
                  <c:v>10.492505353319057</c:v>
                </c:pt>
                <c:pt idx="1">
                  <c:v>9.8501070663811561</c:v>
                </c:pt>
                <c:pt idx="2">
                  <c:v>12.847965738758029</c:v>
                </c:pt>
                <c:pt idx="3">
                  <c:v>18.843683083511777</c:v>
                </c:pt>
                <c:pt idx="4">
                  <c:v>17.130620985010705</c:v>
                </c:pt>
                <c:pt idx="5">
                  <c:v>9.2077087794432551</c:v>
                </c:pt>
                <c:pt idx="6">
                  <c:v>12.847965738758029</c:v>
                </c:pt>
                <c:pt idx="7">
                  <c:v>6.209850107066381</c:v>
                </c:pt>
                <c:pt idx="8">
                  <c:v>2.5695931477516059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01FA-418B-B814-2A602686E736}"/>
            </c:ext>
          </c:extLst>
        </c:ser>
        <c:ser>
          <c:idx val="5"/>
          <c:order val="5"/>
          <c:tx>
            <c:strRef>
              <c:f>打点!$A$22</c:f>
              <c:strCache>
                <c:ptCount val="1"/>
                <c:pt idx="0">
                  <c:v>H</c:v>
                </c:pt>
              </c:strCache>
            </c:strRef>
          </c:tx>
          <c:spPr>
            <a:ln w="22225" cap="rnd" cmpd="sng" algn="ctr">
              <a:solidFill>
                <a:srgbClr val="F5C700"/>
              </a:solidFill>
              <a:round/>
            </a:ln>
            <a:effectLst/>
          </c:spPr>
          <c:marker>
            <c:symbol val="none"/>
          </c:marker>
          <c:val>
            <c:numRef>
              <c:f>打点!$B$22:$J$22</c:f>
              <c:numCache>
                <c:formatCode>General</c:formatCode>
                <c:ptCount val="9"/>
                <c:pt idx="0">
                  <c:v>5.4794520547945202</c:v>
                </c:pt>
                <c:pt idx="1">
                  <c:v>11.301369863013697</c:v>
                </c:pt>
                <c:pt idx="2">
                  <c:v>16.952054794520549</c:v>
                </c:pt>
                <c:pt idx="3">
                  <c:v>15.41095890410959</c:v>
                </c:pt>
                <c:pt idx="4">
                  <c:v>18.664383561643834</c:v>
                </c:pt>
                <c:pt idx="5">
                  <c:v>6.6780821917808222</c:v>
                </c:pt>
                <c:pt idx="6">
                  <c:v>10.616438356164384</c:v>
                </c:pt>
                <c:pt idx="7">
                  <c:v>7.5342465753424657</c:v>
                </c:pt>
                <c:pt idx="8">
                  <c:v>7.3630136986301373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01FA-418B-B814-2A602686E736}"/>
            </c:ext>
          </c:extLst>
        </c:ser>
        <c:ser>
          <c:idx val="6"/>
          <c:order val="6"/>
          <c:tx>
            <c:strRef>
              <c:f>打点!$A$23</c:f>
              <c:strCache>
                <c:ptCount val="1"/>
                <c:pt idx="0">
                  <c:v>L</c:v>
                </c:pt>
              </c:strCache>
            </c:strRef>
          </c:tx>
          <c:spPr>
            <a:ln w="22225" cap="rnd" cmpd="sng" algn="ctr">
              <a:solidFill>
                <a:srgbClr val="1F366A"/>
              </a:solidFill>
              <a:round/>
            </a:ln>
            <a:effectLst/>
          </c:spPr>
          <c:marker>
            <c:symbol val="none"/>
          </c:marker>
          <c:val>
            <c:numRef>
              <c:f>打点!$B$23:$J$23</c:f>
              <c:numCache>
                <c:formatCode>General</c:formatCode>
                <c:ptCount val="9"/>
                <c:pt idx="0">
                  <c:v>12.559618441971383</c:v>
                </c:pt>
                <c:pt idx="1">
                  <c:v>8.4260731319554854</c:v>
                </c:pt>
                <c:pt idx="2">
                  <c:v>17.806041335453099</c:v>
                </c:pt>
                <c:pt idx="3">
                  <c:v>14.785373608903022</c:v>
                </c:pt>
                <c:pt idx="4">
                  <c:v>11.128775834658187</c:v>
                </c:pt>
                <c:pt idx="5">
                  <c:v>11.446740858505565</c:v>
                </c:pt>
                <c:pt idx="6">
                  <c:v>9.0620031796502385</c:v>
                </c:pt>
                <c:pt idx="7">
                  <c:v>7.1542130365659773</c:v>
                </c:pt>
                <c:pt idx="8">
                  <c:v>7.6311605723370421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01FA-418B-B814-2A602686E736}"/>
            </c:ext>
          </c:extLst>
        </c:ser>
        <c:ser>
          <c:idx val="7"/>
          <c:order val="7"/>
          <c:tx>
            <c:strRef>
              <c:f>打点!$A$24</c:f>
              <c:strCache>
                <c:ptCount val="1"/>
                <c:pt idx="0">
                  <c:v>M</c:v>
                </c:pt>
              </c:strCache>
            </c:strRef>
          </c:tx>
          <c:spPr>
            <a:ln w="22225" cap="rnd" cmpd="sng" algn="ctr">
              <a:solidFill>
                <a:srgbClr val="221815"/>
              </a:solidFill>
              <a:round/>
            </a:ln>
            <a:effectLst/>
          </c:spPr>
          <c:marker>
            <c:symbol val="none"/>
          </c:marker>
          <c:val>
            <c:numRef>
              <c:f>打点!$B$24:$J$24</c:f>
              <c:numCache>
                <c:formatCode>General</c:formatCode>
                <c:ptCount val="9"/>
                <c:pt idx="0">
                  <c:v>8.4745762711864394</c:v>
                </c:pt>
                <c:pt idx="1">
                  <c:v>8.4745762711864394</c:v>
                </c:pt>
                <c:pt idx="2">
                  <c:v>12.106537530266344</c:v>
                </c:pt>
                <c:pt idx="3">
                  <c:v>14.043583535108958</c:v>
                </c:pt>
                <c:pt idx="4">
                  <c:v>15.49636803874092</c:v>
                </c:pt>
                <c:pt idx="5">
                  <c:v>13.801452784503631</c:v>
                </c:pt>
                <c:pt idx="6">
                  <c:v>11.864406779661017</c:v>
                </c:pt>
                <c:pt idx="7">
                  <c:v>9.9273607748184016</c:v>
                </c:pt>
                <c:pt idx="8">
                  <c:v>5.8111380145278453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01FA-418B-B814-2A602686E736}"/>
            </c:ext>
          </c:extLst>
        </c:ser>
        <c:ser>
          <c:idx val="8"/>
          <c:order val="8"/>
          <c:tx>
            <c:strRef>
              <c:f>打点!$A$25</c:f>
              <c:strCache>
                <c:ptCount val="1"/>
                <c:pt idx="0">
                  <c:v>Bs</c:v>
                </c:pt>
              </c:strCache>
            </c:strRef>
          </c:tx>
          <c:spPr>
            <a:ln w="22225" cap="rnd" cmpd="sng" algn="ctr">
              <a:solidFill>
                <a:srgbClr val="000013"/>
              </a:solidFill>
              <a:round/>
            </a:ln>
            <a:effectLst/>
          </c:spPr>
          <c:marker>
            <c:symbol val="none"/>
          </c:marker>
          <c:val>
            <c:numRef>
              <c:f>打点!$B$25:$J$25</c:f>
              <c:numCache>
                <c:formatCode>General</c:formatCode>
                <c:ptCount val="9"/>
                <c:pt idx="0">
                  <c:v>13.152400835073069</c:v>
                </c:pt>
                <c:pt idx="1">
                  <c:v>5.8455114822546967</c:v>
                </c:pt>
                <c:pt idx="2">
                  <c:v>13.569937369519833</c:v>
                </c:pt>
                <c:pt idx="3">
                  <c:v>17.536534446764094</c:v>
                </c:pt>
                <c:pt idx="4">
                  <c:v>8.3507306889352826</c:v>
                </c:pt>
                <c:pt idx="5">
                  <c:v>14.613778705636744</c:v>
                </c:pt>
                <c:pt idx="6">
                  <c:v>11.064718162839249</c:v>
                </c:pt>
                <c:pt idx="7">
                  <c:v>8.559498956158663</c:v>
                </c:pt>
                <c:pt idx="8">
                  <c:v>7.3068893528183718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01FA-418B-B814-2A602686E736}"/>
            </c:ext>
          </c:extLst>
        </c:ser>
        <c:ser>
          <c:idx val="9"/>
          <c:order val="9"/>
          <c:tx>
            <c:strRef>
              <c:f>打点!$A$26</c:f>
              <c:strCache>
                <c:ptCount val="1"/>
                <c:pt idx="0">
                  <c:v>S</c:v>
                </c:pt>
              </c:strCache>
            </c:strRef>
          </c:tx>
          <c:spPr>
            <a:ln w="22225" cap="rnd" cmpd="sng" algn="ctr">
              <a:solidFill>
                <a:srgbClr val="00AB5C"/>
              </a:solidFill>
              <a:round/>
            </a:ln>
            <a:effectLst/>
          </c:spPr>
          <c:marker>
            <c:symbol val="none"/>
          </c:marker>
          <c:val>
            <c:numRef>
              <c:f>打点!$B$26:$J$26</c:f>
              <c:numCache>
                <c:formatCode>General</c:formatCode>
                <c:ptCount val="9"/>
                <c:pt idx="0">
                  <c:v>10.565110565110565</c:v>
                </c:pt>
                <c:pt idx="1">
                  <c:v>7.3710073710073711</c:v>
                </c:pt>
                <c:pt idx="2">
                  <c:v>21.13022113022113</c:v>
                </c:pt>
                <c:pt idx="3">
                  <c:v>19.41031941031941</c:v>
                </c:pt>
                <c:pt idx="4">
                  <c:v>13.267813267813267</c:v>
                </c:pt>
                <c:pt idx="5">
                  <c:v>7.8624078624078626</c:v>
                </c:pt>
                <c:pt idx="6">
                  <c:v>7.8624078624078626</c:v>
                </c:pt>
                <c:pt idx="7">
                  <c:v>10.810810810810811</c:v>
                </c:pt>
                <c:pt idx="8">
                  <c:v>1.7199017199017199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01FA-418B-B814-2A602686E736}"/>
            </c:ext>
          </c:extLst>
        </c:ser>
        <c:ser>
          <c:idx val="10"/>
          <c:order val="10"/>
          <c:tx>
            <c:strRef>
              <c:f>打点!$A$27</c:f>
              <c:strCache>
                <c:ptCount val="1"/>
                <c:pt idx="0">
                  <c:v>T</c:v>
                </c:pt>
              </c:strCache>
            </c:strRef>
          </c:tx>
          <c:spPr>
            <a:ln w="22225" cap="rnd" cmpd="sng" algn="ctr">
              <a:solidFill>
                <a:srgbClr val="FFE201"/>
              </a:solidFill>
              <a:round/>
            </a:ln>
            <a:effectLst/>
          </c:spPr>
          <c:marker>
            <c:symbol val="none"/>
          </c:marker>
          <c:val>
            <c:numRef>
              <c:f>打点!$B$27:$J$27</c:f>
              <c:numCache>
                <c:formatCode>General</c:formatCode>
                <c:ptCount val="9"/>
                <c:pt idx="0">
                  <c:v>10.546875</c:v>
                </c:pt>
                <c:pt idx="1">
                  <c:v>7.6171875</c:v>
                </c:pt>
                <c:pt idx="2">
                  <c:v>16.40625</c:v>
                </c:pt>
                <c:pt idx="3">
                  <c:v>14.0625</c:v>
                </c:pt>
                <c:pt idx="4">
                  <c:v>16.015625</c:v>
                </c:pt>
                <c:pt idx="5">
                  <c:v>9.375</c:v>
                </c:pt>
                <c:pt idx="6">
                  <c:v>12.890625</c:v>
                </c:pt>
                <c:pt idx="7">
                  <c:v>10.15625</c:v>
                </c:pt>
                <c:pt idx="8">
                  <c:v>2.9296875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A-01FA-418B-B814-2A602686E736}"/>
            </c:ext>
          </c:extLst>
        </c:ser>
        <c:ser>
          <c:idx val="11"/>
          <c:order val="11"/>
          <c:tx>
            <c:strRef>
              <c:f>打点!$A$28</c:f>
              <c:strCache>
                <c:ptCount val="1"/>
                <c:pt idx="0">
                  <c:v>DB</c:v>
                </c:pt>
              </c:strCache>
            </c:strRef>
          </c:tx>
          <c:spPr>
            <a:ln w="22225" cap="rnd" cmpd="sng" algn="ctr">
              <a:solidFill>
                <a:srgbClr val="0055A5"/>
              </a:solidFill>
              <a:round/>
            </a:ln>
            <a:effectLst/>
          </c:spPr>
          <c:marker>
            <c:symbol val="none"/>
          </c:marker>
          <c:val>
            <c:numRef>
              <c:f>打点!$B$28:$J$28</c:f>
              <c:numCache>
                <c:formatCode>General</c:formatCode>
                <c:ptCount val="9"/>
                <c:pt idx="0">
                  <c:v>9.4032549728752262</c:v>
                </c:pt>
                <c:pt idx="1">
                  <c:v>10.669077757685352</c:v>
                </c:pt>
                <c:pt idx="2">
                  <c:v>18.44484629294756</c:v>
                </c:pt>
                <c:pt idx="3">
                  <c:v>16.817359855334537</c:v>
                </c:pt>
                <c:pt idx="4">
                  <c:v>13.743218806509946</c:v>
                </c:pt>
                <c:pt idx="5">
                  <c:v>9.5840867992766725</c:v>
                </c:pt>
                <c:pt idx="6">
                  <c:v>7.9566003616636527</c:v>
                </c:pt>
                <c:pt idx="7">
                  <c:v>4.1591320072332731</c:v>
                </c:pt>
                <c:pt idx="8">
                  <c:v>9.2224231464737798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B-01FA-418B-B814-2A602686E73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dk1">
                  <a:lumMod val="35000"/>
                  <a:lumOff val="65000"/>
                  <a:alpha val="33000"/>
                </a:schemeClr>
              </a:solidFill>
              <a:round/>
            </a:ln>
            <a:effectLst/>
          </c:spPr>
        </c:dropLines>
        <c:smooth val="0"/>
        <c:axId val="757224552"/>
        <c:axId val="757225864"/>
      </c:lineChart>
      <c:catAx>
        <c:axId val="7572245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757225864"/>
        <c:crosses val="autoZero"/>
        <c:auto val="1"/>
        <c:lblAlgn val="ctr"/>
        <c:lblOffset val="100"/>
        <c:noMultiLvlLbl val="0"/>
      </c:catAx>
      <c:valAx>
        <c:axId val="75722586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757224552"/>
        <c:crosses val="autoZero"/>
        <c:crossBetween val="between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/>
            </a:gs>
          </a:gsLst>
          <a:lin ang="5400000" scaled="0"/>
        </a:grad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solidFill>
      <a:schemeClr val="lt1"/>
    </a:solidFill>
    <a:ln>
      <a:solidFill>
        <a:schemeClr val="accent1"/>
      </a:solidFill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  <c:userShapes r:id="rId4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cap="none" spc="2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Eagles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cap="none" spc="20" baseline="0">
              <a:solidFill>
                <a:schemeClr val="dk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lineChart>
        <c:grouping val="standard"/>
        <c:varyColors val="0"/>
        <c:ser>
          <c:idx val="1"/>
          <c:order val="0"/>
          <c:tx>
            <c:v>打点</c:v>
          </c:tx>
          <c:spPr>
            <a:ln w="22225" cap="rnd" cmpd="sng" algn="ctr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[1]Sheet1!$B$2:$J$2</c:f>
              <c:numCache>
                <c:formatCode>General</c:formatCode>
                <c:ptCount val="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</c:numCache>
            </c:numRef>
          </c:cat>
          <c:val>
            <c:numRef>
              <c:f>[1]Sheet1!$B$20:$J$20</c:f>
              <c:numCache>
                <c:formatCode>General</c:formatCode>
                <c:ptCount val="9"/>
                <c:pt idx="0">
                  <c:v>13.23251417769376</c:v>
                </c:pt>
                <c:pt idx="1">
                  <c:v>17.20226843100189</c:v>
                </c:pt>
                <c:pt idx="2">
                  <c:v>11.342155009451796</c:v>
                </c:pt>
                <c:pt idx="3">
                  <c:v>14.744801512287333</c:v>
                </c:pt>
                <c:pt idx="4">
                  <c:v>10.207939508506616</c:v>
                </c:pt>
                <c:pt idx="5">
                  <c:v>10.964083175803403</c:v>
                </c:pt>
                <c:pt idx="6">
                  <c:v>8.695652173913043</c:v>
                </c:pt>
                <c:pt idx="7">
                  <c:v>7.3724007561436666</c:v>
                </c:pt>
                <c:pt idx="8">
                  <c:v>6.2381852551984878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91B-4C32-A02C-A1B27C69FF3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dk1">
                  <a:lumMod val="35000"/>
                  <a:lumOff val="65000"/>
                  <a:alpha val="33000"/>
                </a:schemeClr>
              </a:solidFill>
              <a:round/>
            </a:ln>
            <a:effectLst/>
          </c:spPr>
        </c:dropLines>
        <c:smooth val="0"/>
        <c:axId val="661960512"/>
        <c:axId val="463096264"/>
      </c:lineChart>
      <c:catAx>
        <c:axId val="6619605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463096264"/>
        <c:crosses val="autoZero"/>
        <c:auto val="1"/>
        <c:lblAlgn val="ctr"/>
        <c:lblOffset val="100"/>
        <c:noMultiLvlLbl val="0"/>
      </c:catAx>
      <c:valAx>
        <c:axId val="463096264"/>
        <c:scaling>
          <c:orientation val="minMax"/>
          <c:max val="30"/>
          <c:min val="0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661960512"/>
        <c:crosses val="autoZero"/>
        <c:crossBetween val="between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/>
            </a:gs>
          </a:gsLst>
          <a:lin ang="5400000" scaled="0"/>
        </a:grad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solidFill>
      <a:schemeClr val="lt1"/>
    </a:solidFill>
    <a:ln w="9525" cap="flat" cmpd="sng" algn="ctr">
      <a:solidFill>
        <a:schemeClr val="accent1"/>
      </a:solidFill>
      <a:round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cap="none" spc="2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Dragons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cap="none" spc="20" baseline="0">
              <a:solidFill>
                <a:schemeClr val="dk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lineChart>
        <c:grouping val="standard"/>
        <c:varyColors val="0"/>
        <c:ser>
          <c:idx val="1"/>
          <c:order val="0"/>
          <c:tx>
            <c:v>打点</c:v>
          </c:tx>
          <c:spPr>
            <a:ln w="22225" cap="rnd" cmpd="sng" algn="ctr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[1]Sheet1!$B$2:$J$2</c:f>
              <c:numCache>
                <c:formatCode>General</c:formatCode>
                <c:ptCount val="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</c:numCache>
            </c:numRef>
          </c:cat>
          <c:val>
            <c:numRef>
              <c:f>[1]Sheet1!$B$19:$J$19</c:f>
              <c:numCache>
                <c:formatCode>General</c:formatCode>
                <c:ptCount val="9"/>
                <c:pt idx="0">
                  <c:v>9.0464547677261606</c:v>
                </c:pt>
                <c:pt idx="1">
                  <c:v>5.3789731051344738</c:v>
                </c:pt>
                <c:pt idx="2">
                  <c:v>10.024449877750612</c:v>
                </c:pt>
                <c:pt idx="3">
                  <c:v>23.471882640586799</c:v>
                </c:pt>
                <c:pt idx="4">
                  <c:v>14.91442542787286</c:v>
                </c:pt>
                <c:pt idx="5">
                  <c:v>11.735941320293399</c:v>
                </c:pt>
                <c:pt idx="6">
                  <c:v>14.425427872860636</c:v>
                </c:pt>
                <c:pt idx="7">
                  <c:v>7.3349633251833746</c:v>
                </c:pt>
                <c:pt idx="8">
                  <c:v>3.6674816625916873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D0A-443D-91B4-DBBCFCF50BA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dk1">
                  <a:lumMod val="35000"/>
                  <a:lumOff val="65000"/>
                  <a:alpha val="33000"/>
                </a:schemeClr>
              </a:solidFill>
              <a:round/>
            </a:ln>
            <a:effectLst/>
          </c:spPr>
        </c:dropLines>
        <c:smooth val="0"/>
        <c:axId val="566311528"/>
        <c:axId val="566311856"/>
      </c:lineChart>
      <c:catAx>
        <c:axId val="5663115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566311856"/>
        <c:crosses val="autoZero"/>
        <c:auto val="1"/>
        <c:lblAlgn val="ctr"/>
        <c:lblOffset val="100"/>
        <c:noMultiLvlLbl val="0"/>
      </c:catAx>
      <c:valAx>
        <c:axId val="56631185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566311528"/>
        <c:crosses val="autoZero"/>
        <c:crossBetween val="between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/>
            </a:gs>
          </a:gsLst>
          <a:lin ang="5400000" scaled="0"/>
        </a:grad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solidFill>
      <a:schemeClr val="lt1"/>
    </a:solidFill>
    <a:ln w="9525" cap="flat" cmpd="sng" algn="ctr">
      <a:solidFill>
        <a:schemeClr val="accent1"/>
      </a:solidFill>
      <a:round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1"/>
          <c:order val="0"/>
          <c:tx>
            <c:v>打点</c:v>
          </c:tx>
          <c:spPr>
            <a:ln w="22225" cap="rnd" cmpd="sng" algn="ctr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Sheet1!$B$2:$J$2</c:f>
              <c:numCache>
                <c:formatCode>General</c:formatCode>
                <c:ptCount val="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</c:numCache>
            </c:numRef>
          </c:cat>
          <c:val>
            <c:numRef>
              <c:f>Sheet1!$B$23:$J$23</c:f>
              <c:numCache>
                <c:formatCode>General</c:formatCode>
                <c:ptCount val="9"/>
                <c:pt idx="0">
                  <c:v>5.4794520547945202</c:v>
                </c:pt>
                <c:pt idx="1">
                  <c:v>11.301369863013697</c:v>
                </c:pt>
                <c:pt idx="2">
                  <c:v>16.952054794520549</c:v>
                </c:pt>
                <c:pt idx="3">
                  <c:v>15.41095890410959</c:v>
                </c:pt>
                <c:pt idx="4">
                  <c:v>18.664383561643834</c:v>
                </c:pt>
                <c:pt idx="5">
                  <c:v>6.6780821917808222</c:v>
                </c:pt>
                <c:pt idx="6">
                  <c:v>10.616438356164384</c:v>
                </c:pt>
                <c:pt idx="7">
                  <c:v>7.5342465753424657</c:v>
                </c:pt>
                <c:pt idx="8">
                  <c:v>7.3630136986301373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0C0-423C-A2D7-32F82AAEA04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dk1">
                  <a:lumMod val="35000"/>
                  <a:lumOff val="65000"/>
                  <a:alpha val="33000"/>
                </a:schemeClr>
              </a:solidFill>
              <a:round/>
            </a:ln>
            <a:effectLst/>
          </c:spPr>
        </c:dropLines>
        <c:smooth val="0"/>
        <c:axId val="572271712"/>
        <c:axId val="572272368"/>
      </c:lineChart>
      <c:catAx>
        <c:axId val="5722717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572272368"/>
        <c:crosses val="autoZero"/>
        <c:auto val="1"/>
        <c:lblAlgn val="ctr"/>
        <c:lblOffset val="100"/>
        <c:noMultiLvlLbl val="0"/>
      </c:catAx>
      <c:valAx>
        <c:axId val="572272368"/>
        <c:scaling>
          <c:orientation val="minMax"/>
          <c:max val="25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572271712"/>
        <c:crosses val="autoZero"/>
        <c:crossBetween val="between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/>
            </a:gs>
          </a:gsLst>
          <a:lin ang="5400000" scaled="0"/>
        </a:gradFill>
        <a:ln>
          <a:noFill/>
        </a:ln>
        <a:effectLst/>
      </c:spPr>
    </c:plotArea>
    <c:plotVisOnly val="1"/>
    <c:dispBlanksAs val="gap"/>
    <c:showDLblsOverMax val="0"/>
  </c:chart>
  <c:spPr>
    <a:solidFill>
      <a:schemeClr val="lt1"/>
    </a:solidFill>
    <a:ln>
      <a:solidFill>
        <a:schemeClr val="accent1"/>
      </a:solidFill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1"/>
          <c:order val="0"/>
          <c:tx>
            <c:v>打点</c:v>
          </c:tx>
          <c:spPr>
            <a:ln w="22225" cap="rnd" cmpd="sng" algn="ctr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[1]Sheet1!$B$2:$J$2</c:f>
              <c:numCache>
                <c:formatCode>General</c:formatCode>
                <c:ptCount val="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</c:numCache>
            </c:numRef>
          </c:cat>
          <c:val>
            <c:numRef>
              <c:f>[1]Sheet1!$B$20:$J$20</c:f>
              <c:numCache>
                <c:formatCode>General</c:formatCode>
                <c:ptCount val="9"/>
                <c:pt idx="0">
                  <c:v>13.23251417769376</c:v>
                </c:pt>
                <c:pt idx="1">
                  <c:v>17.20226843100189</c:v>
                </c:pt>
                <c:pt idx="2">
                  <c:v>11.342155009451796</c:v>
                </c:pt>
                <c:pt idx="3">
                  <c:v>14.744801512287333</c:v>
                </c:pt>
                <c:pt idx="4">
                  <c:v>10.207939508506616</c:v>
                </c:pt>
                <c:pt idx="5">
                  <c:v>10.964083175803403</c:v>
                </c:pt>
                <c:pt idx="6">
                  <c:v>8.695652173913043</c:v>
                </c:pt>
                <c:pt idx="7">
                  <c:v>7.3724007561436666</c:v>
                </c:pt>
                <c:pt idx="8">
                  <c:v>6.2381852551984878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567-4844-9037-2CE6AD047A9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dk1">
                  <a:lumMod val="35000"/>
                  <a:lumOff val="65000"/>
                  <a:alpha val="33000"/>
                </a:schemeClr>
              </a:solidFill>
              <a:round/>
            </a:ln>
            <a:effectLst/>
          </c:spPr>
        </c:dropLines>
        <c:smooth val="0"/>
        <c:axId val="661960512"/>
        <c:axId val="463096264"/>
      </c:lineChart>
      <c:catAx>
        <c:axId val="6619605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463096264"/>
        <c:crosses val="autoZero"/>
        <c:auto val="1"/>
        <c:lblAlgn val="ctr"/>
        <c:lblOffset val="100"/>
        <c:noMultiLvlLbl val="0"/>
      </c:catAx>
      <c:valAx>
        <c:axId val="463096264"/>
        <c:scaling>
          <c:orientation val="minMax"/>
          <c:max val="25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661960512"/>
        <c:crosses val="autoZero"/>
        <c:crossBetween val="between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/>
            </a:gs>
          </a:gsLst>
          <a:lin ang="5400000" scaled="0"/>
        </a:gradFill>
        <a:ln>
          <a:noFill/>
        </a:ln>
        <a:effectLst/>
      </c:spPr>
    </c:plotArea>
    <c:plotVisOnly val="1"/>
    <c:dispBlanksAs val="gap"/>
    <c:showDLblsOverMax val="0"/>
  </c:chart>
  <c:spPr>
    <a:solidFill>
      <a:schemeClr val="lt1"/>
    </a:solidFill>
    <a:ln w="9525" cap="flat" cmpd="sng" algn="ctr">
      <a:solidFill>
        <a:schemeClr val="accent1"/>
      </a:solidFill>
      <a:round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1"/>
          <c:order val="0"/>
          <c:tx>
            <c:v>打点</c:v>
          </c:tx>
          <c:spPr>
            <a:ln w="22225" cap="rnd" cmpd="sng" algn="ctr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[1]Sheet1!$B$2:$J$2</c:f>
              <c:numCache>
                <c:formatCode>General</c:formatCode>
                <c:ptCount val="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</c:numCache>
            </c:numRef>
          </c:cat>
          <c:val>
            <c:numRef>
              <c:f>[1]Sheet1!$B$19:$J$19</c:f>
              <c:numCache>
                <c:formatCode>General</c:formatCode>
                <c:ptCount val="9"/>
                <c:pt idx="0">
                  <c:v>9.0464547677261606</c:v>
                </c:pt>
                <c:pt idx="1">
                  <c:v>5.3789731051344738</c:v>
                </c:pt>
                <c:pt idx="2">
                  <c:v>10.024449877750612</c:v>
                </c:pt>
                <c:pt idx="3">
                  <c:v>23.471882640586799</c:v>
                </c:pt>
                <c:pt idx="4">
                  <c:v>14.91442542787286</c:v>
                </c:pt>
                <c:pt idx="5">
                  <c:v>11.735941320293399</c:v>
                </c:pt>
                <c:pt idx="6">
                  <c:v>14.425427872860636</c:v>
                </c:pt>
                <c:pt idx="7">
                  <c:v>7.3349633251833746</c:v>
                </c:pt>
                <c:pt idx="8">
                  <c:v>3.6674816625916873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BC9-4BAF-86AC-26FE42BD70A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dk1">
                  <a:lumMod val="35000"/>
                  <a:lumOff val="65000"/>
                  <a:alpha val="33000"/>
                </a:schemeClr>
              </a:solidFill>
              <a:round/>
            </a:ln>
            <a:effectLst/>
          </c:spPr>
        </c:dropLines>
        <c:smooth val="0"/>
        <c:axId val="566311528"/>
        <c:axId val="566311856"/>
      </c:lineChart>
      <c:catAx>
        <c:axId val="5663115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566311856"/>
        <c:crosses val="autoZero"/>
        <c:auto val="1"/>
        <c:lblAlgn val="ctr"/>
        <c:lblOffset val="100"/>
        <c:noMultiLvlLbl val="0"/>
      </c:catAx>
      <c:valAx>
        <c:axId val="56631185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566311528"/>
        <c:crosses val="autoZero"/>
        <c:crossBetween val="between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/>
            </a:gs>
          </a:gsLst>
          <a:lin ang="5400000" scaled="0"/>
        </a:gradFill>
        <a:ln>
          <a:noFill/>
        </a:ln>
        <a:effectLst/>
      </c:spPr>
    </c:plotArea>
    <c:plotVisOnly val="1"/>
    <c:dispBlanksAs val="gap"/>
    <c:showDLblsOverMax val="0"/>
  </c:chart>
  <c:spPr>
    <a:solidFill>
      <a:schemeClr val="lt1"/>
    </a:solidFill>
    <a:ln w="9525" cap="flat" cmpd="sng" algn="ctr">
      <a:solidFill>
        <a:schemeClr val="accent1"/>
      </a:solidFill>
      <a:round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1"/>
          <c:order val="0"/>
          <c:tx>
            <c:v>打点</c:v>
          </c:tx>
          <c:spPr>
            <a:ln w="22225" cap="rnd" cmpd="sng" algn="ctr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[1]Sheet1!$B$2:$J$2</c:f>
              <c:numCache>
                <c:formatCode>General</c:formatCode>
                <c:ptCount val="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</c:numCache>
            </c:numRef>
          </c:cat>
          <c:val>
            <c:numRef>
              <c:f>[1]Sheet1!$B$19:$J$19</c:f>
              <c:numCache>
                <c:formatCode>General</c:formatCode>
                <c:ptCount val="9"/>
                <c:pt idx="0">
                  <c:v>9.0464547677261606</c:v>
                </c:pt>
                <c:pt idx="1">
                  <c:v>5.3789731051344738</c:v>
                </c:pt>
                <c:pt idx="2">
                  <c:v>10.024449877750612</c:v>
                </c:pt>
                <c:pt idx="3">
                  <c:v>23.471882640586799</c:v>
                </c:pt>
                <c:pt idx="4">
                  <c:v>14.91442542787286</c:v>
                </c:pt>
                <c:pt idx="5">
                  <c:v>11.735941320293399</c:v>
                </c:pt>
                <c:pt idx="6">
                  <c:v>14.425427872860636</c:v>
                </c:pt>
                <c:pt idx="7">
                  <c:v>7.3349633251833746</c:v>
                </c:pt>
                <c:pt idx="8">
                  <c:v>3.6674816625916873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D8E-4225-8CC5-D9DCE480C58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dk1">
                  <a:lumMod val="35000"/>
                  <a:lumOff val="65000"/>
                  <a:alpha val="33000"/>
                </a:schemeClr>
              </a:solidFill>
              <a:round/>
            </a:ln>
            <a:effectLst/>
          </c:spPr>
        </c:dropLines>
        <c:smooth val="0"/>
        <c:axId val="566311528"/>
        <c:axId val="566311856"/>
      </c:lineChart>
      <c:catAx>
        <c:axId val="5663115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566311856"/>
        <c:crosses val="autoZero"/>
        <c:auto val="1"/>
        <c:lblAlgn val="ctr"/>
        <c:lblOffset val="100"/>
        <c:noMultiLvlLbl val="0"/>
      </c:catAx>
      <c:valAx>
        <c:axId val="56631185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566311528"/>
        <c:crosses val="autoZero"/>
        <c:crossBetween val="between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/>
            </a:gs>
          </a:gsLst>
          <a:lin ang="5400000" scaled="0"/>
        </a:gradFill>
        <a:ln>
          <a:noFill/>
        </a:ln>
        <a:effectLst/>
      </c:spPr>
    </c:plotArea>
    <c:plotVisOnly val="1"/>
    <c:dispBlanksAs val="gap"/>
    <c:showDLblsOverMax val="0"/>
  </c:chart>
  <c:spPr>
    <a:solidFill>
      <a:schemeClr val="lt1"/>
    </a:solidFill>
    <a:ln w="9525" cap="flat" cmpd="sng" algn="ctr">
      <a:solidFill>
        <a:schemeClr val="accent1"/>
      </a:solidFill>
      <a:round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/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/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/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/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/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/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/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/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/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0.16055</cdr:x>
      <cdr:y>0.27537</cdr:y>
    </cdr:from>
    <cdr:to>
      <cdr:x>0.22321</cdr:x>
      <cdr:y>0.44018</cdr:y>
    </cdr:to>
    <cdr:sp macro="" textlink="">
      <cdr:nvSpPr>
        <cdr:cNvPr id="2" name="Oval 1"/>
        <cdr:cNvSpPr/>
      </cdr:nvSpPr>
      <cdr:spPr>
        <a:xfrm xmlns:a="http://schemas.openxmlformats.org/drawingml/2006/main">
          <a:off x="1932940" y="1260442"/>
          <a:ext cx="754380" cy="754380"/>
        </a:xfrm>
        <a:prstGeom xmlns:a="http://schemas.openxmlformats.org/drawingml/2006/main" prst="ellipse">
          <a:avLst/>
        </a:prstGeom>
        <a:noFill xmlns:a="http://schemas.openxmlformats.org/drawingml/2006/main"/>
        <a:ln xmlns:a="http://schemas.openxmlformats.org/drawingml/2006/main" w="63500">
          <a:solidFill>
            <a:srgbClr val="FF0000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ja-JP"/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0.54768</cdr:x>
      <cdr:y>0.09058</cdr:y>
    </cdr:from>
    <cdr:to>
      <cdr:x>0.9827</cdr:x>
      <cdr:y>0.29903</cdr:y>
    </cdr:to>
    <cdr:sp macro="" textlink="">
      <cdr:nvSpPr>
        <cdr:cNvPr id="2" name="TextBox 2"/>
        <cdr:cNvSpPr txBox="1"/>
      </cdr:nvSpPr>
      <cdr:spPr>
        <a:xfrm xmlns:a="http://schemas.openxmlformats.org/drawingml/2006/main">
          <a:off x="6593840" y="414622"/>
          <a:ext cx="5237480" cy="954107"/>
        </a:xfrm>
        <a:prstGeom xmlns:a="http://schemas.openxmlformats.org/drawingml/2006/main" prst="rect">
          <a:avLst/>
        </a:prstGeom>
        <a:ln xmlns:a="http://schemas.openxmlformats.org/drawingml/2006/main"/>
      </cdr:spPr>
      <cdr:style>
        <a:lnRef xmlns:a="http://schemas.openxmlformats.org/drawingml/2006/main" idx="3">
          <a:schemeClr val="lt1"/>
        </a:lnRef>
        <a:fillRef xmlns:a="http://schemas.openxmlformats.org/drawingml/2006/main" idx="1">
          <a:schemeClr val="accent1"/>
        </a:fillRef>
        <a:effectRef xmlns:a="http://schemas.openxmlformats.org/drawingml/2006/main" idx="1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en-US"/>
          </a:defPPr>
          <a:lvl1pPr marL="0" algn="l" defTabSz="4572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algn="l" defTabSz="4572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algn="l" defTabSz="4572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algn="l" defTabSz="4572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algn="l" defTabSz="4572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algn="l" defTabSz="4572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algn="l" defTabSz="4572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algn="l" defTabSz="4572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algn="l" defTabSz="4572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ja-JP" altLang="en-US" sz="2800" dirty="0"/>
            <a:t>１，２，３番が出塁して４番が返す</a:t>
          </a:r>
          <a:br>
            <a:rPr lang="en-US" altLang="ja-JP" sz="2800" dirty="0"/>
          </a:br>
          <a:r>
            <a:rPr lang="ja-JP" altLang="en-US" sz="2800" dirty="0"/>
            <a:t>「燃えドラ型」打線</a:t>
          </a:r>
          <a:endParaRPr kumimoji="1" lang="ja-JP" altLang="en-US" sz="2800" dirty="0">
            <a:solidFill>
              <a:schemeClr val="tx1"/>
            </a:solidFill>
          </a:endParaRP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012A2F-6FA9-4D5E-8CA7-6ABDF1F07521}" type="datetimeFigureOut">
              <a:rPr kumimoji="1" lang="ja-JP" altLang="en-US" smtClean="0"/>
              <a:t>2018/3/29</a:t>
            </a:fld>
            <a:endParaRPr kumimoji="1" lang="ja-JP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en-US" altLang="ja-JP"/>
              <a:t>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C04EF2-89C0-450D-A04F-18C0D2B1A5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79518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C04EF2-89C0-450D-A04F-18C0D2B1A5C2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44186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C04EF2-89C0-450D-A04F-18C0D2B1A5C2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38251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C04EF2-89C0-450D-A04F-18C0D2B1A5C2}" type="slidenum">
              <a:rPr kumimoji="1" lang="ja-JP" altLang="en-US" smtClean="0"/>
              <a:t>33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36915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C04EF2-89C0-450D-A04F-18C0D2B1A5C2}" type="slidenum">
              <a:rPr kumimoji="1" lang="ja-JP" altLang="en-US" smtClean="0"/>
              <a:t>37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81189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ja-JP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3/29/2018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3/29/2018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3/29/2018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3/29/2018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3/29/2018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3/29/2018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3/29/2018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3/29/2018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3/29/2018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3/29/2018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3/29/2018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3/29/2018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3/29/2018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3/29/2018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3/29/2018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3/29/2018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3/29/2018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3/29/2018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speakerdeck.com/taichiw/2fan-pegerotohahe-datutafalseka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hare.net/TaichiWatanabe/ss-59931194" TargetMode="External"/><Relationship Id="rId2" Type="http://schemas.openxmlformats.org/officeDocument/2006/relationships/hyperlink" Target="https://www.slideshare.net/TaichiWatanabe/bp-46218147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peakerdeck.com/taichiw/2fan-pegerotohahe-datutafalseka" TargetMode="External"/><Relationship Id="rId4" Type="http://schemas.openxmlformats.org/officeDocument/2006/relationships/hyperlink" Target="https://www.slideshare.net/TaichiWatanabe/ss-70199200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dirty="0"/>
              <a:t>２番ペゲーロを</a:t>
            </a:r>
            <a:br>
              <a:rPr lang="en-US" altLang="ja-JP" dirty="0"/>
            </a:br>
            <a:r>
              <a:rPr lang="ja-JP" altLang="en-US" dirty="0"/>
              <a:t>みんなでやってみよう</a:t>
            </a:r>
            <a:endParaRPr kumimoji="1" lang="ja-JP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Baseball Play Study 2018 </a:t>
            </a:r>
            <a:r>
              <a:rPr lang="ja-JP" altLang="en-US" dirty="0"/>
              <a:t>春</a:t>
            </a:r>
            <a:r>
              <a:rPr kumimoji="1" lang="ja-JP" altLang="en-US" dirty="0"/>
              <a:t> </a:t>
            </a:r>
            <a:r>
              <a:rPr kumimoji="1" lang="en-US" altLang="ja-JP" dirty="0"/>
              <a:t>(#BPStudy127)</a:t>
            </a:r>
          </a:p>
          <a:p>
            <a:r>
              <a:rPr lang="ja-JP" altLang="en-US" dirty="0"/>
              <a:t>渡邉太一 </a:t>
            </a:r>
            <a:r>
              <a:rPr lang="en-US" altLang="ja-JP" dirty="0"/>
              <a:t>@taichiw0424</a:t>
            </a:r>
          </a:p>
        </p:txBody>
      </p:sp>
    </p:spTree>
    <p:extLst>
      <p:ext uri="{BB962C8B-B14F-4D97-AF65-F5344CB8AC3E}">
        <p14:creationId xmlns:p14="http://schemas.microsoft.com/office/powerpoint/2010/main" val="13638907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 83"/>
          <p:cNvSpPr/>
          <p:nvPr/>
        </p:nvSpPr>
        <p:spPr>
          <a:xfrm>
            <a:off x="2023110" y="2114550"/>
            <a:ext cx="7783830" cy="45377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シミュレーション </a:t>
            </a:r>
            <a:r>
              <a:rPr kumimoji="1" lang="en-US" altLang="ja-JP" dirty="0"/>
              <a:t>: </a:t>
            </a:r>
            <a:r>
              <a:rPr kumimoji="1" lang="ja-JP" altLang="en-US" dirty="0"/>
              <a:t>全体</a:t>
            </a:r>
          </a:p>
        </p:txBody>
      </p:sp>
      <p:sp>
        <p:nvSpPr>
          <p:cNvPr id="4" name="Rectangle 3"/>
          <p:cNvSpPr/>
          <p:nvPr/>
        </p:nvSpPr>
        <p:spPr>
          <a:xfrm>
            <a:off x="2230804" y="3956254"/>
            <a:ext cx="2062880" cy="742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/>
              <a:t>シミュレーション</a:t>
            </a:r>
            <a:br>
              <a:rPr kumimoji="1" lang="en-US" altLang="ja-JP" sz="2000" dirty="0"/>
            </a:br>
            <a:r>
              <a:rPr kumimoji="1" lang="en-US" altLang="ja-JP" sz="2000" dirty="0"/>
              <a:t>1</a:t>
            </a:r>
            <a:r>
              <a:rPr kumimoji="1" lang="ja-JP" altLang="en-US" sz="2000" dirty="0"/>
              <a:t>試合</a:t>
            </a:r>
          </a:p>
        </p:txBody>
      </p:sp>
      <p:sp>
        <p:nvSpPr>
          <p:cNvPr id="5" name="Snip Same Side Corner Rectangle 4"/>
          <p:cNvSpPr/>
          <p:nvPr/>
        </p:nvSpPr>
        <p:spPr>
          <a:xfrm>
            <a:off x="2230988" y="3429844"/>
            <a:ext cx="2062879" cy="502920"/>
          </a:xfrm>
          <a:prstGeom prst="snip2SameRect">
            <a:avLst>
              <a:gd name="adj1" fmla="val 48485"/>
              <a:gd name="adj2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/>
              <a:t>年間</a:t>
            </a:r>
            <a:r>
              <a:rPr kumimoji="1" lang="en-US" altLang="ja-JP" sz="2000" dirty="0"/>
              <a:t>143</a:t>
            </a:r>
            <a:r>
              <a:rPr kumimoji="1" lang="ja-JP" altLang="en-US" sz="2000" dirty="0"/>
              <a:t>試合</a:t>
            </a:r>
          </a:p>
        </p:txBody>
      </p:sp>
      <p:sp>
        <p:nvSpPr>
          <p:cNvPr id="7" name="Snip Same Side Corner Rectangle 6"/>
          <p:cNvSpPr/>
          <p:nvPr/>
        </p:nvSpPr>
        <p:spPr>
          <a:xfrm rot="10800000">
            <a:off x="2230806" y="4722694"/>
            <a:ext cx="2062878" cy="502920"/>
          </a:xfrm>
          <a:prstGeom prst="snip2SameRect">
            <a:avLst>
              <a:gd name="adj1" fmla="val 48485"/>
              <a:gd name="adj2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Snip Same Side Corner Rectangle 7"/>
          <p:cNvSpPr/>
          <p:nvPr/>
        </p:nvSpPr>
        <p:spPr>
          <a:xfrm>
            <a:off x="4002635" y="2452591"/>
            <a:ext cx="2661056" cy="780768"/>
          </a:xfrm>
          <a:prstGeom prst="snip2SameRect">
            <a:avLst>
              <a:gd name="adj1" fmla="val 48485"/>
              <a:gd name="adj2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/>
              <a:t>確率の収束のため</a:t>
            </a:r>
            <a:br>
              <a:rPr kumimoji="1" lang="en-US" altLang="ja-JP" sz="2000" dirty="0"/>
            </a:br>
            <a:r>
              <a:rPr kumimoji="1" lang="ja-JP" altLang="en-US" sz="2000" dirty="0"/>
              <a:t>一定数繰り返し</a:t>
            </a:r>
          </a:p>
        </p:txBody>
      </p:sp>
      <p:sp>
        <p:nvSpPr>
          <p:cNvPr id="9" name="Snip Same Side Corner Rectangle 8"/>
          <p:cNvSpPr/>
          <p:nvPr/>
        </p:nvSpPr>
        <p:spPr>
          <a:xfrm rot="10800000">
            <a:off x="4002633" y="5471306"/>
            <a:ext cx="2661057" cy="780768"/>
          </a:xfrm>
          <a:prstGeom prst="snip2SameRect">
            <a:avLst>
              <a:gd name="adj1" fmla="val 48485"/>
              <a:gd name="adj2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 dirty="0"/>
          </a:p>
        </p:txBody>
      </p:sp>
      <p:cxnSp>
        <p:nvCxnSpPr>
          <p:cNvPr id="12" name="Elbow Connector 11"/>
          <p:cNvCxnSpPr>
            <a:stCxn id="8" idx="1"/>
            <a:endCxn id="5" idx="3"/>
          </p:cNvCxnSpPr>
          <p:nvPr/>
        </p:nvCxnSpPr>
        <p:spPr>
          <a:xfrm rot="5400000">
            <a:off x="4199554" y="2296234"/>
            <a:ext cx="196485" cy="2070735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5" idx="1"/>
            <a:endCxn id="4" idx="0"/>
          </p:cNvCxnSpPr>
          <p:nvPr/>
        </p:nvCxnSpPr>
        <p:spPr>
          <a:xfrm flipH="1">
            <a:off x="3262244" y="3932764"/>
            <a:ext cx="184" cy="2349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4" idx="2"/>
            <a:endCxn id="7" idx="1"/>
          </p:cNvCxnSpPr>
          <p:nvPr/>
        </p:nvCxnSpPr>
        <p:spPr>
          <a:xfrm>
            <a:off x="3262244" y="4699204"/>
            <a:ext cx="1" cy="2349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9" idx="1"/>
            <a:endCxn id="7" idx="3"/>
          </p:cNvCxnSpPr>
          <p:nvPr/>
        </p:nvCxnSpPr>
        <p:spPr>
          <a:xfrm rot="16200000" flipV="1">
            <a:off x="4174857" y="4313002"/>
            <a:ext cx="245692" cy="2070916"/>
          </a:xfrm>
          <a:prstGeom prst="bentConnector3">
            <a:avLst>
              <a:gd name="adj1" fmla="val 5000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5699" y="3731620"/>
            <a:ext cx="2092099" cy="1242534"/>
          </a:xfrm>
          <a:prstGeom prst="rect">
            <a:avLst/>
          </a:prstGeom>
        </p:spPr>
      </p:pic>
      <p:sp>
        <p:nvSpPr>
          <p:cNvPr id="38" name="Down Arrow 37"/>
          <p:cNvSpPr/>
          <p:nvPr/>
        </p:nvSpPr>
        <p:spPr>
          <a:xfrm rot="16200000">
            <a:off x="4382073" y="4042188"/>
            <a:ext cx="760030" cy="67437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Snip Same Side Corner Rectangle 38"/>
          <p:cNvSpPr/>
          <p:nvPr/>
        </p:nvSpPr>
        <p:spPr>
          <a:xfrm>
            <a:off x="7744479" y="3175486"/>
            <a:ext cx="1822431" cy="780768"/>
          </a:xfrm>
          <a:prstGeom prst="snip2SameRect">
            <a:avLst>
              <a:gd name="adj1" fmla="val 48485"/>
              <a:gd name="adj2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/>
              <a:t>打順の</a:t>
            </a:r>
            <a:br>
              <a:rPr kumimoji="1" lang="en-US" altLang="ja-JP" sz="2000" dirty="0"/>
            </a:br>
            <a:r>
              <a:rPr kumimoji="1" lang="ja-JP" altLang="en-US" sz="2000" dirty="0"/>
              <a:t>パターン</a:t>
            </a:r>
          </a:p>
        </p:txBody>
      </p:sp>
      <p:sp>
        <p:nvSpPr>
          <p:cNvPr id="40" name="Snip Same Side Corner Rectangle 39"/>
          <p:cNvSpPr/>
          <p:nvPr/>
        </p:nvSpPr>
        <p:spPr>
          <a:xfrm rot="10800000">
            <a:off x="7744478" y="4699204"/>
            <a:ext cx="1822432" cy="780768"/>
          </a:xfrm>
          <a:prstGeom prst="snip2SameRect">
            <a:avLst>
              <a:gd name="adj1" fmla="val 48485"/>
              <a:gd name="adj2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 dirty="0"/>
          </a:p>
        </p:txBody>
      </p:sp>
      <p:cxnSp>
        <p:nvCxnSpPr>
          <p:cNvPr id="47" name="Elbow Connector 46"/>
          <p:cNvCxnSpPr>
            <a:stCxn id="39" idx="1"/>
            <a:endCxn id="8" idx="3"/>
          </p:cNvCxnSpPr>
          <p:nvPr/>
        </p:nvCxnSpPr>
        <p:spPr>
          <a:xfrm rot="5400000" flipH="1">
            <a:off x="6242597" y="1543157"/>
            <a:ext cx="1503663" cy="3322532"/>
          </a:xfrm>
          <a:prstGeom prst="bentConnector5">
            <a:avLst>
              <a:gd name="adj1" fmla="val -15203"/>
              <a:gd name="adj2" fmla="val 34058"/>
              <a:gd name="adj3" fmla="val 115203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/>
          <p:cNvCxnSpPr>
            <a:stCxn id="40" idx="1"/>
            <a:endCxn id="9" idx="3"/>
          </p:cNvCxnSpPr>
          <p:nvPr/>
        </p:nvCxnSpPr>
        <p:spPr>
          <a:xfrm rot="16200000" flipH="1" flipV="1">
            <a:off x="6217993" y="3814372"/>
            <a:ext cx="1552870" cy="3322533"/>
          </a:xfrm>
          <a:prstGeom prst="bentConnector5">
            <a:avLst>
              <a:gd name="adj1" fmla="val -14721"/>
              <a:gd name="adj2" fmla="val 34058"/>
              <a:gd name="adj3" fmla="val 114721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/>
          <p:cNvSpPr/>
          <p:nvPr/>
        </p:nvSpPr>
        <p:spPr>
          <a:xfrm>
            <a:off x="228976" y="2110517"/>
            <a:ext cx="1482090" cy="45377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70991" y="2110517"/>
            <a:ext cx="11980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dirty="0">
                <a:solidFill>
                  <a:schemeClr val="bg1"/>
                </a:solidFill>
              </a:rPr>
              <a:t>IN</a:t>
            </a:r>
            <a:endParaRPr kumimoji="1" lang="ja-JP" altLang="en-US" sz="2400" dirty="0">
              <a:solidFill>
                <a:schemeClr val="bg1"/>
              </a:solidFill>
            </a:endParaRPr>
          </a:p>
        </p:txBody>
      </p:sp>
      <p:sp>
        <p:nvSpPr>
          <p:cNvPr id="87" name="Down Arrow 86"/>
          <p:cNvSpPr/>
          <p:nvPr/>
        </p:nvSpPr>
        <p:spPr>
          <a:xfrm rot="16200000">
            <a:off x="632245" y="4186969"/>
            <a:ext cx="2505222" cy="48225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00" name="Group 99"/>
          <p:cNvGrpSpPr/>
          <p:nvPr/>
        </p:nvGrpSpPr>
        <p:grpSpPr>
          <a:xfrm>
            <a:off x="289726" y="3175486"/>
            <a:ext cx="1359749" cy="1423608"/>
            <a:chOff x="307712" y="2972027"/>
            <a:chExt cx="1359749" cy="1423608"/>
          </a:xfrm>
        </p:grpSpPr>
        <p:pic>
          <p:nvPicPr>
            <p:cNvPr id="94" name="Picture 9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5435" y="2972027"/>
              <a:ext cx="1342026" cy="186955"/>
            </a:xfrm>
            <a:prstGeom prst="rect">
              <a:avLst/>
            </a:prstGeom>
          </p:spPr>
        </p:pic>
        <p:pic>
          <p:nvPicPr>
            <p:cNvPr id="95" name="Picture 9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9685" y="3211061"/>
              <a:ext cx="1342026" cy="186955"/>
            </a:xfrm>
            <a:prstGeom prst="rect">
              <a:avLst/>
            </a:prstGeom>
          </p:spPr>
        </p:pic>
        <p:pic>
          <p:nvPicPr>
            <p:cNvPr id="96" name="Picture 9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7712" y="3443068"/>
              <a:ext cx="1342026" cy="186955"/>
            </a:xfrm>
            <a:prstGeom prst="rect">
              <a:avLst/>
            </a:prstGeom>
          </p:spPr>
        </p:pic>
        <p:pic>
          <p:nvPicPr>
            <p:cNvPr id="97" name="Picture 9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7712" y="3940993"/>
              <a:ext cx="1342026" cy="186955"/>
            </a:xfrm>
            <a:prstGeom prst="rect">
              <a:avLst/>
            </a:prstGeom>
          </p:spPr>
        </p:pic>
        <p:sp>
          <p:nvSpPr>
            <p:cNvPr id="98" name="TextBox 97"/>
            <p:cNvSpPr txBox="1"/>
            <p:nvPr/>
          </p:nvSpPr>
          <p:spPr>
            <a:xfrm rot="5400000">
              <a:off x="454300" y="3565772"/>
              <a:ext cx="11980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400" dirty="0">
                  <a:solidFill>
                    <a:schemeClr val="bg1"/>
                  </a:solidFill>
                </a:rPr>
                <a:t>…</a:t>
              </a:r>
              <a:endParaRPr kumimoji="1" lang="ja-JP" altLang="en-US" sz="2400" dirty="0">
                <a:solidFill>
                  <a:schemeClr val="bg1"/>
                </a:solidFill>
              </a:endParaRPr>
            </a:p>
          </p:txBody>
        </p:sp>
      </p:grpSp>
      <p:sp>
        <p:nvSpPr>
          <p:cNvPr id="99" name="TextBox 98"/>
          <p:cNvSpPr txBox="1"/>
          <p:nvPr/>
        </p:nvSpPr>
        <p:spPr>
          <a:xfrm>
            <a:off x="227090" y="2467600"/>
            <a:ext cx="17153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>
                <a:solidFill>
                  <a:schemeClr val="bg1"/>
                </a:solidFill>
              </a:rPr>
              <a:t>9</a:t>
            </a:r>
            <a:r>
              <a:rPr kumimoji="1" lang="ja-JP" altLang="en-US" sz="2000" dirty="0">
                <a:solidFill>
                  <a:schemeClr val="bg1"/>
                </a:solidFill>
              </a:rPr>
              <a:t>人の</a:t>
            </a:r>
            <a:br>
              <a:rPr kumimoji="1" lang="en-US" altLang="ja-JP" sz="2000" dirty="0">
                <a:solidFill>
                  <a:schemeClr val="bg1"/>
                </a:solidFill>
              </a:rPr>
            </a:br>
            <a:r>
              <a:rPr kumimoji="1" lang="ja-JP" altLang="en-US" sz="2000" dirty="0">
                <a:solidFill>
                  <a:schemeClr val="bg1"/>
                </a:solidFill>
              </a:rPr>
              <a:t>打撃データ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361709" y="4468370"/>
            <a:ext cx="11980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dirty="0">
                <a:solidFill>
                  <a:schemeClr val="bg1"/>
                </a:solidFill>
              </a:rPr>
              <a:t>＆</a:t>
            </a:r>
          </a:p>
        </p:txBody>
      </p:sp>
      <p:pic>
        <p:nvPicPr>
          <p:cNvPr id="103" name="Picture 10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5920" y="5574395"/>
            <a:ext cx="1347163" cy="799800"/>
          </a:xfrm>
          <a:prstGeom prst="rect">
            <a:avLst/>
          </a:prstGeom>
        </p:spPr>
      </p:pic>
      <p:sp>
        <p:nvSpPr>
          <p:cNvPr id="104" name="TextBox 103"/>
          <p:cNvSpPr txBox="1"/>
          <p:nvPr/>
        </p:nvSpPr>
        <p:spPr>
          <a:xfrm>
            <a:off x="271146" y="4875445"/>
            <a:ext cx="12362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solidFill>
                  <a:schemeClr val="bg1"/>
                </a:solidFill>
              </a:rPr>
              <a:t>目標の</a:t>
            </a:r>
            <a:br>
              <a:rPr kumimoji="1" lang="en-US" altLang="ja-JP" sz="2000" dirty="0">
                <a:solidFill>
                  <a:schemeClr val="bg1"/>
                </a:solidFill>
              </a:rPr>
            </a:br>
            <a:r>
              <a:rPr kumimoji="1" lang="ja-JP" altLang="en-US" sz="2000" dirty="0">
                <a:solidFill>
                  <a:schemeClr val="bg1"/>
                </a:solidFill>
              </a:rPr>
              <a:t>打撃分布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1942480" y="2110517"/>
            <a:ext cx="16764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dirty="0">
                <a:solidFill>
                  <a:schemeClr val="bg1"/>
                </a:solidFill>
              </a:rPr>
              <a:t>Simulator</a:t>
            </a:r>
            <a:endParaRPr kumimoji="1" lang="ja-JP" altLang="en-US" sz="2400" dirty="0">
              <a:solidFill>
                <a:schemeClr val="bg1"/>
              </a:solidFill>
            </a:endParaRPr>
          </a:p>
        </p:txBody>
      </p:sp>
      <p:sp>
        <p:nvSpPr>
          <p:cNvPr id="106" name="Down Arrow 105"/>
          <p:cNvSpPr/>
          <p:nvPr/>
        </p:nvSpPr>
        <p:spPr>
          <a:xfrm rot="16200000">
            <a:off x="8775160" y="4093094"/>
            <a:ext cx="2505222" cy="55054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7" name="Rectangle 106"/>
          <p:cNvSpPr/>
          <p:nvPr/>
        </p:nvSpPr>
        <p:spPr>
          <a:xfrm>
            <a:off x="10264107" y="2110517"/>
            <a:ext cx="1714117" cy="45377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8" name="TextBox 107"/>
          <p:cNvSpPr txBox="1"/>
          <p:nvPr/>
        </p:nvSpPr>
        <p:spPr>
          <a:xfrm>
            <a:off x="10522135" y="2110517"/>
            <a:ext cx="11980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dirty="0">
                <a:solidFill>
                  <a:schemeClr val="bg1"/>
                </a:solidFill>
              </a:rPr>
              <a:t>OUT</a:t>
            </a:r>
            <a:endParaRPr kumimoji="1" lang="ja-JP" altLang="en-US" sz="2400" dirty="0">
              <a:solidFill>
                <a:schemeClr val="bg1"/>
              </a:solidFill>
            </a:endParaRPr>
          </a:p>
        </p:txBody>
      </p:sp>
      <p:pic>
        <p:nvPicPr>
          <p:cNvPr id="109" name="Picture 10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89798" y="2586229"/>
            <a:ext cx="461293" cy="524608"/>
          </a:xfrm>
          <a:prstGeom prst="rect">
            <a:avLst/>
          </a:prstGeom>
        </p:spPr>
      </p:pic>
      <p:pic>
        <p:nvPicPr>
          <p:cNvPr id="110" name="Picture 10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933001" y="2600074"/>
            <a:ext cx="434158" cy="533653"/>
          </a:xfrm>
          <a:prstGeom prst="rect">
            <a:avLst/>
          </a:prstGeom>
        </p:spPr>
      </p:pic>
      <p:pic>
        <p:nvPicPr>
          <p:cNvPr id="111" name="Picture 1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347260" y="2596099"/>
            <a:ext cx="438681" cy="501996"/>
          </a:xfrm>
          <a:prstGeom prst="rect">
            <a:avLst/>
          </a:prstGeom>
        </p:spPr>
      </p:pic>
      <p:pic>
        <p:nvPicPr>
          <p:cNvPr id="112" name="Picture 1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491705" y="3249999"/>
            <a:ext cx="447725" cy="501995"/>
          </a:xfrm>
          <a:prstGeom prst="rect">
            <a:avLst/>
          </a:prstGeom>
        </p:spPr>
      </p:pic>
      <p:pic>
        <p:nvPicPr>
          <p:cNvPr id="113" name="Picture 11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939430" y="3241422"/>
            <a:ext cx="434158" cy="511040"/>
          </a:xfrm>
          <a:prstGeom prst="rect">
            <a:avLst/>
          </a:prstGeom>
        </p:spPr>
      </p:pic>
      <p:pic>
        <p:nvPicPr>
          <p:cNvPr id="114" name="Picture 11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370473" y="3240954"/>
            <a:ext cx="447725" cy="511040"/>
          </a:xfrm>
          <a:prstGeom prst="rect">
            <a:avLst/>
          </a:prstGeom>
        </p:spPr>
      </p:pic>
      <p:pic>
        <p:nvPicPr>
          <p:cNvPr id="115" name="Picture 11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489798" y="3947244"/>
            <a:ext cx="443203" cy="501995"/>
          </a:xfrm>
          <a:prstGeom prst="rect">
            <a:avLst/>
          </a:prstGeom>
        </p:spPr>
      </p:pic>
      <p:pic>
        <p:nvPicPr>
          <p:cNvPr id="116" name="Picture 115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943204" y="3947243"/>
            <a:ext cx="443203" cy="501995"/>
          </a:xfrm>
          <a:prstGeom prst="rect">
            <a:avLst/>
          </a:prstGeom>
        </p:spPr>
      </p:pic>
      <p:pic>
        <p:nvPicPr>
          <p:cNvPr id="117" name="Picture 116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1379323" y="3946775"/>
            <a:ext cx="443203" cy="492950"/>
          </a:xfrm>
          <a:prstGeom prst="rect">
            <a:avLst/>
          </a:prstGeom>
        </p:spPr>
      </p:pic>
      <p:sp>
        <p:nvSpPr>
          <p:cNvPr id="118" name="TextBox 117"/>
          <p:cNvSpPr txBox="1"/>
          <p:nvPr/>
        </p:nvSpPr>
        <p:spPr>
          <a:xfrm>
            <a:off x="10303046" y="4677015"/>
            <a:ext cx="163623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dirty="0">
                <a:solidFill>
                  <a:schemeClr val="bg1"/>
                </a:solidFill>
              </a:rPr>
              <a:t>目標の</a:t>
            </a:r>
            <a:br>
              <a:rPr kumimoji="1" lang="en-US" altLang="ja-JP" sz="2000" dirty="0">
                <a:solidFill>
                  <a:schemeClr val="bg1"/>
                </a:solidFill>
              </a:rPr>
            </a:br>
            <a:r>
              <a:rPr kumimoji="1" lang="ja-JP" altLang="en-US" sz="2000" dirty="0">
                <a:solidFill>
                  <a:schemeClr val="bg1"/>
                </a:solidFill>
              </a:rPr>
              <a:t>打撃分布にもっとも近いオーダー</a:t>
            </a:r>
          </a:p>
        </p:txBody>
      </p:sp>
    </p:spTree>
    <p:extLst>
      <p:ext uri="{BB962C8B-B14F-4D97-AF65-F5344CB8AC3E}">
        <p14:creationId xmlns:p14="http://schemas.microsoft.com/office/powerpoint/2010/main" val="10589151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シミュレーションの制約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まともに全組み合わせやるととても終わらないので、</a:t>
            </a:r>
            <a:br>
              <a:rPr kumimoji="1" lang="en-US" altLang="ja-JP" dirty="0"/>
            </a:br>
            <a:r>
              <a:rPr kumimoji="1" lang="ja-JP" altLang="en-US" dirty="0"/>
              <a:t>「工夫」して計算量を削減しています</a:t>
            </a:r>
            <a:endParaRPr kumimoji="1" lang="en-US" altLang="ja-JP" dirty="0"/>
          </a:p>
          <a:p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　</a:t>
            </a:r>
            <a:r>
              <a:rPr kumimoji="1" lang="en-US" altLang="ja-JP" dirty="0"/>
              <a:t>※</a:t>
            </a:r>
            <a:r>
              <a:rPr kumimoji="1" lang="ja-JP" altLang="en-US" dirty="0"/>
              <a:t>「工夫」については本資料末に添付</a:t>
            </a:r>
            <a:r>
              <a:rPr kumimoji="1" lang="ja-JP" altLang="en-US"/>
              <a:t>。（このあと公開</a:t>
            </a:r>
            <a:r>
              <a:rPr kumimoji="1" lang="ja-JP" altLang="en-US" dirty="0"/>
              <a:t>します）</a:t>
            </a:r>
          </a:p>
        </p:txBody>
      </p:sp>
    </p:spTree>
    <p:extLst>
      <p:ext uri="{BB962C8B-B14F-4D97-AF65-F5344CB8AC3E}">
        <p14:creationId xmlns:p14="http://schemas.microsoft.com/office/powerpoint/2010/main" val="5007376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dirty="0"/>
              <a:t>ということでおまたせしました</a:t>
            </a:r>
            <a:endParaRPr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 algn="ctr">
              <a:buNone/>
            </a:pPr>
            <a:r>
              <a:rPr lang="ja-JP" altLang="en-US" sz="4000" dirty="0"/>
              <a:t>「楽天の選手を中日の打順</a:t>
            </a:r>
            <a:r>
              <a:rPr lang="ja-JP" altLang="en-US" sz="4000" dirty="0" err="1"/>
              <a:t>ぽく</a:t>
            </a:r>
            <a:r>
              <a:rPr lang="ja-JP" altLang="en-US" sz="4000" dirty="0"/>
              <a:t>並べてみた」</a:t>
            </a:r>
            <a:endParaRPr kumimoji="1" lang="ja-JP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7250462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「中日っぽい」楽天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0667841"/>
              </p:ext>
            </p:extLst>
          </p:nvPr>
        </p:nvGraphicFramePr>
        <p:xfrm>
          <a:off x="146759" y="2530550"/>
          <a:ext cx="8218306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226">
                  <a:extLst>
                    <a:ext uri="{9D8B030D-6E8A-4147-A177-3AD203B41FA5}">
                      <a16:colId xmlns:a16="http://schemas.microsoft.com/office/drawing/2014/main" val="3253582232"/>
                    </a:ext>
                  </a:extLst>
                </a:gridCol>
                <a:gridCol w="435631">
                  <a:extLst>
                    <a:ext uri="{9D8B030D-6E8A-4147-A177-3AD203B41FA5}">
                      <a16:colId xmlns:a16="http://schemas.microsoft.com/office/drawing/2014/main" val="1052080943"/>
                    </a:ext>
                  </a:extLst>
                </a:gridCol>
                <a:gridCol w="552972">
                  <a:extLst>
                    <a:ext uri="{9D8B030D-6E8A-4147-A177-3AD203B41FA5}">
                      <a16:colId xmlns:a16="http://schemas.microsoft.com/office/drawing/2014/main" val="574911273"/>
                    </a:ext>
                  </a:extLst>
                </a:gridCol>
                <a:gridCol w="780877">
                  <a:extLst>
                    <a:ext uri="{9D8B030D-6E8A-4147-A177-3AD203B41FA5}">
                      <a16:colId xmlns:a16="http://schemas.microsoft.com/office/drawing/2014/main" val="2483233328"/>
                    </a:ext>
                  </a:extLst>
                </a:gridCol>
                <a:gridCol w="552972">
                  <a:extLst>
                    <a:ext uri="{9D8B030D-6E8A-4147-A177-3AD203B41FA5}">
                      <a16:colId xmlns:a16="http://schemas.microsoft.com/office/drawing/2014/main" val="3796032025"/>
                    </a:ext>
                  </a:extLst>
                </a:gridCol>
                <a:gridCol w="552972">
                  <a:extLst>
                    <a:ext uri="{9D8B030D-6E8A-4147-A177-3AD203B41FA5}">
                      <a16:colId xmlns:a16="http://schemas.microsoft.com/office/drawing/2014/main" val="1681818602"/>
                    </a:ext>
                  </a:extLst>
                </a:gridCol>
                <a:gridCol w="552972">
                  <a:extLst>
                    <a:ext uri="{9D8B030D-6E8A-4147-A177-3AD203B41FA5}">
                      <a16:colId xmlns:a16="http://schemas.microsoft.com/office/drawing/2014/main" val="1970635552"/>
                    </a:ext>
                  </a:extLst>
                </a:gridCol>
                <a:gridCol w="906421">
                  <a:extLst>
                    <a:ext uri="{9D8B030D-6E8A-4147-A177-3AD203B41FA5}">
                      <a16:colId xmlns:a16="http://schemas.microsoft.com/office/drawing/2014/main" val="3891511909"/>
                    </a:ext>
                  </a:extLst>
                </a:gridCol>
                <a:gridCol w="906421">
                  <a:extLst>
                    <a:ext uri="{9D8B030D-6E8A-4147-A177-3AD203B41FA5}">
                      <a16:colId xmlns:a16="http://schemas.microsoft.com/office/drawing/2014/main" val="3042940656"/>
                    </a:ext>
                  </a:extLst>
                </a:gridCol>
                <a:gridCol w="906421">
                  <a:extLst>
                    <a:ext uri="{9D8B030D-6E8A-4147-A177-3AD203B41FA5}">
                      <a16:colId xmlns:a16="http://schemas.microsoft.com/office/drawing/2014/main" val="1376313569"/>
                    </a:ext>
                  </a:extLst>
                </a:gridCol>
                <a:gridCol w="906421">
                  <a:extLst>
                    <a:ext uri="{9D8B030D-6E8A-4147-A177-3AD203B41FA5}">
                      <a16:colId xmlns:a16="http://schemas.microsoft.com/office/drawing/2014/main" val="19097618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ctr"/>
                      <a:endParaRPr lang="ja-JP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2697" marR="12697" marT="1269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600" u="none" strike="noStrike" dirty="0">
                          <a:effectLst/>
                          <a:latin typeface="+mj-ea"/>
                          <a:ea typeface="+mj-ea"/>
                        </a:rPr>
                        <a:t>打数</a:t>
                      </a:r>
                      <a:endParaRPr lang="ja-JP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2697" marR="12697" marT="1269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600" b="1" i="0" u="none" strike="noStrike" dirty="0">
                          <a:solidFill>
                            <a:schemeClr val="lt1"/>
                          </a:solidFill>
                          <a:effectLst/>
                          <a:latin typeface="+mj-ea"/>
                          <a:ea typeface="+mj-ea"/>
                        </a:rPr>
                        <a:t>安打</a:t>
                      </a:r>
                      <a:endParaRPr lang="ja-JP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2697" marR="12697" marT="1269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600" b="1" i="0" u="none" strike="noStrike" dirty="0">
                          <a:solidFill>
                            <a:schemeClr val="lt1"/>
                          </a:solidFill>
                          <a:effectLst/>
                          <a:latin typeface="+mj-ea"/>
                          <a:ea typeface="+mj-ea"/>
                        </a:rPr>
                        <a:t>本塁打</a:t>
                      </a:r>
                      <a:endParaRPr lang="ja-JP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2697" marR="12697" marT="1269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600" b="1" i="0" u="none" strike="noStrike" dirty="0">
                          <a:solidFill>
                            <a:schemeClr val="lt1"/>
                          </a:solidFill>
                          <a:effectLst/>
                          <a:latin typeface="+mj-ea"/>
                          <a:ea typeface="+mj-ea"/>
                        </a:rPr>
                        <a:t>四球</a:t>
                      </a:r>
                      <a:endParaRPr lang="ja-JP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2697" marR="12697" marT="1269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600" u="none" strike="noStrike" dirty="0">
                          <a:effectLst/>
                          <a:latin typeface="+mj-ea"/>
                          <a:ea typeface="+mj-ea"/>
                        </a:rPr>
                        <a:t>得点</a:t>
                      </a:r>
                      <a:endParaRPr lang="ja-JP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2697" marR="12697" marT="1269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600" u="none" strike="noStrike" dirty="0">
                          <a:effectLst/>
                          <a:latin typeface="+mj-ea"/>
                          <a:ea typeface="+mj-ea"/>
                        </a:rPr>
                        <a:t>打点</a:t>
                      </a:r>
                      <a:endParaRPr lang="ja-JP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2697" marR="12697" marT="1269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600" u="none" strike="noStrike">
                          <a:effectLst/>
                          <a:latin typeface="+mj-ea"/>
                          <a:ea typeface="+mj-ea"/>
                        </a:rPr>
                        <a:t>打率</a:t>
                      </a:r>
                      <a:endParaRPr lang="ja-JP" altLang="en-US" sz="16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2697" marR="12697" marT="1269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600" u="none" strike="noStrike">
                          <a:effectLst/>
                          <a:latin typeface="+mj-ea"/>
                          <a:ea typeface="+mj-ea"/>
                        </a:rPr>
                        <a:t>出塁率</a:t>
                      </a:r>
                      <a:endParaRPr lang="ja-JP" altLang="en-US" sz="16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2697" marR="12697" marT="1269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600" u="none" strike="noStrike">
                          <a:effectLst/>
                          <a:latin typeface="+mj-ea"/>
                          <a:ea typeface="+mj-ea"/>
                        </a:rPr>
                        <a:t>長打率</a:t>
                      </a:r>
                      <a:endParaRPr lang="ja-JP" altLang="en-US" sz="16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2697" marR="12697" marT="1269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+mj-ea"/>
                          <a:ea typeface="+mj-ea"/>
                        </a:rPr>
                        <a:t>OPS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2697" marR="12697" marT="12697" marB="0" anchor="ctr"/>
                </a:tc>
                <a:extLst>
                  <a:ext uri="{0D108BD9-81ED-4DB2-BD59-A6C34878D82A}">
                    <a16:rowId xmlns:a16="http://schemas.microsoft.com/office/drawing/2014/main" val="39111522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000" u="none" strike="noStrike" dirty="0">
                          <a:effectLst/>
                          <a:latin typeface="+mj-ea"/>
                          <a:ea typeface="+mj-ea"/>
                        </a:rPr>
                        <a:t>銀次</a:t>
                      </a:r>
                      <a:endParaRPr lang="ja-JP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2697" marR="12697" marT="1269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000" u="none" strike="noStrike" dirty="0">
                          <a:effectLst/>
                          <a:latin typeface="+mj-ea"/>
                          <a:ea typeface="+mj-ea"/>
                        </a:rPr>
                        <a:t>640</a:t>
                      </a:r>
                      <a:endParaRPr lang="en-US" altLang="ja-JP" sz="20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2697" marR="12697" marT="1269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000" u="none" strike="noStrike" dirty="0">
                          <a:effectLst/>
                          <a:latin typeface="+mj-ea"/>
                          <a:ea typeface="+mj-ea"/>
                        </a:rPr>
                        <a:t>187</a:t>
                      </a:r>
                      <a:endParaRPr lang="en-US" altLang="ja-JP" sz="20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2697" marR="12697" marT="1269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000" u="none" strike="noStrike" dirty="0">
                          <a:effectLst/>
                          <a:latin typeface="+mj-ea"/>
                          <a:ea typeface="+mj-ea"/>
                        </a:rPr>
                        <a:t>3</a:t>
                      </a:r>
                      <a:endParaRPr lang="en-US" altLang="ja-JP" sz="20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2697" marR="12697" marT="1269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000" u="none" strike="noStrike" dirty="0">
                          <a:effectLst/>
                          <a:latin typeface="+mj-ea"/>
                          <a:ea typeface="+mj-ea"/>
                        </a:rPr>
                        <a:t>68</a:t>
                      </a:r>
                      <a:endParaRPr lang="en-US" altLang="ja-JP" sz="20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2697" marR="12697" marT="1269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000" u="none" strike="noStrike" dirty="0">
                          <a:effectLst/>
                          <a:latin typeface="+mj-ea"/>
                          <a:ea typeface="+mj-ea"/>
                        </a:rPr>
                        <a:t>61</a:t>
                      </a:r>
                      <a:endParaRPr lang="en-US" altLang="ja-JP" sz="20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2697" marR="12697" marT="1269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000" u="none" strike="noStrike" dirty="0">
                          <a:effectLst/>
                          <a:latin typeface="+mj-ea"/>
                          <a:ea typeface="+mj-ea"/>
                        </a:rPr>
                        <a:t>31</a:t>
                      </a:r>
                      <a:endParaRPr lang="en-US" altLang="ja-JP" sz="20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2697" marR="12697" marT="1269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000" u="none" strike="noStrike">
                          <a:effectLst/>
                          <a:latin typeface="+mj-ea"/>
                          <a:ea typeface="+mj-ea"/>
                        </a:rPr>
                        <a:t>0.292 </a:t>
                      </a:r>
                      <a:endParaRPr lang="en-US" altLang="ja-JP" sz="2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2697" marR="12697" marT="1269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000" u="none" strike="noStrike">
                          <a:effectLst/>
                          <a:latin typeface="+mj-ea"/>
                          <a:ea typeface="+mj-ea"/>
                        </a:rPr>
                        <a:t>0.360 </a:t>
                      </a:r>
                      <a:endParaRPr lang="en-US" altLang="ja-JP" sz="2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2697" marR="12697" marT="1269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000" u="none" strike="noStrike">
                          <a:effectLst/>
                          <a:latin typeface="+mj-ea"/>
                          <a:ea typeface="+mj-ea"/>
                        </a:rPr>
                        <a:t>0.363 </a:t>
                      </a:r>
                      <a:endParaRPr lang="en-US" altLang="ja-JP" sz="2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2697" marR="12697" marT="1269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000" u="none" strike="noStrike">
                          <a:effectLst/>
                          <a:latin typeface="+mj-ea"/>
                          <a:ea typeface="+mj-ea"/>
                        </a:rPr>
                        <a:t>0.723 </a:t>
                      </a:r>
                      <a:endParaRPr lang="en-US" altLang="ja-JP" sz="2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2697" marR="12697" marT="12697" marB="0" anchor="ctr"/>
                </a:tc>
                <a:extLst>
                  <a:ext uri="{0D108BD9-81ED-4DB2-BD59-A6C34878D82A}">
                    <a16:rowId xmlns:a16="http://schemas.microsoft.com/office/drawing/2014/main" val="22582521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000" u="none" strike="noStrike" dirty="0">
                          <a:effectLst/>
                          <a:latin typeface="+mj-ea"/>
                          <a:ea typeface="+mj-ea"/>
                        </a:rPr>
                        <a:t>岡島</a:t>
                      </a:r>
                      <a:endParaRPr lang="ja-JP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2697" marR="12697" marT="1269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000" u="none" strike="noStrike" dirty="0">
                          <a:effectLst/>
                          <a:latin typeface="+mj-ea"/>
                          <a:ea typeface="+mj-ea"/>
                        </a:rPr>
                        <a:t>620</a:t>
                      </a:r>
                      <a:endParaRPr lang="en-US" altLang="ja-JP" sz="20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2697" marR="12697" marT="1269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000" u="none" strike="noStrike">
                          <a:effectLst/>
                          <a:latin typeface="+mj-ea"/>
                          <a:ea typeface="+mj-ea"/>
                        </a:rPr>
                        <a:t>159</a:t>
                      </a:r>
                      <a:endParaRPr lang="en-US" altLang="ja-JP" sz="2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2697" marR="12697" marT="1269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000" u="none" strike="noStrike" dirty="0">
                          <a:effectLst/>
                          <a:latin typeface="+mj-ea"/>
                          <a:ea typeface="+mj-ea"/>
                        </a:rPr>
                        <a:t>4</a:t>
                      </a:r>
                      <a:endParaRPr lang="en-US" altLang="ja-JP" sz="20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2697" marR="12697" marT="1269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000" u="none" strike="noStrike" dirty="0">
                          <a:effectLst/>
                          <a:latin typeface="+mj-ea"/>
                          <a:ea typeface="+mj-ea"/>
                        </a:rPr>
                        <a:t>73</a:t>
                      </a:r>
                      <a:endParaRPr lang="en-US" altLang="ja-JP" sz="20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2697" marR="12697" marT="1269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000" u="none" strike="noStrike" dirty="0">
                          <a:effectLst/>
                          <a:latin typeface="+mj-ea"/>
                          <a:ea typeface="+mj-ea"/>
                        </a:rPr>
                        <a:t>57</a:t>
                      </a:r>
                      <a:endParaRPr lang="en-US" altLang="ja-JP" sz="20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2697" marR="12697" marT="1269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000" u="none" strike="noStrike" dirty="0">
                          <a:effectLst/>
                          <a:latin typeface="+mj-ea"/>
                          <a:ea typeface="+mj-ea"/>
                        </a:rPr>
                        <a:t>39</a:t>
                      </a:r>
                      <a:endParaRPr lang="en-US" altLang="ja-JP" sz="20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2697" marR="12697" marT="1269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000" u="none" strike="noStrike">
                          <a:effectLst/>
                          <a:latin typeface="+mj-ea"/>
                          <a:ea typeface="+mj-ea"/>
                        </a:rPr>
                        <a:t>0.256 </a:t>
                      </a:r>
                      <a:endParaRPr lang="en-US" altLang="ja-JP" sz="2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2697" marR="12697" marT="1269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000" u="none" strike="noStrike">
                          <a:effectLst/>
                          <a:latin typeface="+mj-ea"/>
                          <a:ea typeface="+mj-ea"/>
                        </a:rPr>
                        <a:t>0.335 </a:t>
                      </a:r>
                      <a:endParaRPr lang="en-US" altLang="ja-JP" sz="2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2697" marR="12697" marT="1269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000" u="none" strike="noStrike">
                          <a:effectLst/>
                          <a:latin typeface="+mj-ea"/>
                          <a:ea typeface="+mj-ea"/>
                        </a:rPr>
                        <a:t>0.339 </a:t>
                      </a:r>
                      <a:endParaRPr lang="en-US" altLang="ja-JP" sz="2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2697" marR="12697" marT="1269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000" u="none" strike="noStrike">
                          <a:effectLst/>
                          <a:latin typeface="+mj-ea"/>
                          <a:ea typeface="+mj-ea"/>
                        </a:rPr>
                        <a:t>0.673 </a:t>
                      </a:r>
                      <a:endParaRPr lang="en-US" altLang="ja-JP" sz="2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2697" marR="12697" marT="12697" marB="0" anchor="ctr"/>
                </a:tc>
                <a:extLst>
                  <a:ext uri="{0D108BD9-81ED-4DB2-BD59-A6C34878D82A}">
                    <a16:rowId xmlns:a16="http://schemas.microsoft.com/office/drawing/2014/main" val="3584171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000" u="none" strike="noStrike" dirty="0">
                          <a:effectLst/>
                          <a:latin typeface="+mj-ea"/>
                          <a:ea typeface="+mj-ea"/>
                        </a:rPr>
                        <a:t>島内</a:t>
                      </a:r>
                      <a:endParaRPr lang="ja-JP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2697" marR="12697" marT="1269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000" u="none" strike="noStrike">
                          <a:effectLst/>
                          <a:latin typeface="+mj-ea"/>
                          <a:ea typeface="+mj-ea"/>
                        </a:rPr>
                        <a:t>599</a:t>
                      </a:r>
                      <a:endParaRPr lang="en-US" altLang="ja-JP" sz="2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2697" marR="12697" marT="1269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000" u="none" strike="noStrike" dirty="0">
                          <a:effectLst/>
                          <a:latin typeface="+mj-ea"/>
                          <a:ea typeface="+mj-ea"/>
                        </a:rPr>
                        <a:t>158</a:t>
                      </a:r>
                      <a:endParaRPr lang="en-US" altLang="ja-JP" sz="20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2697" marR="12697" marT="1269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000" u="none" strike="noStrike" dirty="0">
                          <a:effectLst/>
                          <a:latin typeface="+mj-ea"/>
                          <a:ea typeface="+mj-ea"/>
                        </a:rPr>
                        <a:t>17</a:t>
                      </a:r>
                      <a:endParaRPr lang="en-US" altLang="ja-JP" sz="20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2697" marR="12697" marT="1269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000" u="none" strike="noStrike" dirty="0">
                          <a:effectLst/>
                          <a:latin typeface="+mj-ea"/>
                          <a:ea typeface="+mj-ea"/>
                        </a:rPr>
                        <a:t>77</a:t>
                      </a:r>
                      <a:endParaRPr lang="en-US" altLang="ja-JP" sz="20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2697" marR="12697" marT="1269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000" u="none" strike="noStrike" dirty="0">
                          <a:effectLst/>
                          <a:latin typeface="+mj-ea"/>
                          <a:ea typeface="+mj-ea"/>
                        </a:rPr>
                        <a:t>64</a:t>
                      </a:r>
                      <a:endParaRPr lang="en-US" altLang="ja-JP" sz="20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2697" marR="12697" marT="1269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000" u="none" strike="noStrike">
                          <a:effectLst/>
                          <a:latin typeface="+mj-ea"/>
                          <a:ea typeface="+mj-ea"/>
                        </a:rPr>
                        <a:t>61</a:t>
                      </a:r>
                      <a:endParaRPr lang="en-US" altLang="ja-JP" sz="2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2697" marR="12697" marT="1269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000" u="none" strike="noStrike">
                          <a:effectLst/>
                          <a:latin typeface="+mj-ea"/>
                          <a:ea typeface="+mj-ea"/>
                        </a:rPr>
                        <a:t>0.264 </a:t>
                      </a:r>
                      <a:endParaRPr lang="en-US" altLang="ja-JP" sz="2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2697" marR="12697" marT="1269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000" u="none" strike="noStrike">
                          <a:effectLst/>
                          <a:latin typeface="+mj-ea"/>
                          <a:ea typeface="+mj-ea"/>
                        </a:rPr>
                        <a:t>0.348 </a:t>
                      </a:r>
                      <a:endParaRPr lang="en-US" altLang="ja-JP" sz="2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2697" marR="12697" marT="1269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000" u="none" strike="noStrike">
                          <a:effectLst/>
                          <a:latin typeface="+mj-ea"/>
                          <a:ea typeface="+mj-ea"/>
                        </a:rPr>
                        <a:t>0.387 </a:t>
                      </a:r>
                      <a:endParaRPr lang="en-US" altLang="ja-JP" sz="2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2697" marR="12697" marT="1269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000" u="none" strike="noStrike">
                          <a:effectLst/>
                          <a:latin typeface="+mj-ea"/>
                          <a:ea typeface="+mj-ea"/>
                        </a:rPr>
                        <a:t>0.735 </a:t>
                      </a:r>
                      <a:endParaRPr lang="en-US" altLang="ja-JP" sz="2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2697" marR="12697" marT="12697" marB="0" anchor="ctr"/>
                </a:tc>
                <a:extLst>
                  <a:ext uri="{0D108BD9-81ED-4DB2-BD59-A6C34878D82A}">
                    <a16:rowId xmlns:a16="http://schemas.microsoft.com/office/drawing/2014/main" val="1320489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000" u="none" strike="noStrike" dirty="0">
                          <a:effectLst/>
                          <a:latin typeface="+mj-ea"/>
                          <a:ea typeface="+mj-ea"/>
                        </a:rPr>
                        <a:t>ウィーラー</a:t>
                      </a:r>
                      <a:endParaRPr lang="ja-JP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2697" marR="12697" marT="1269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000" u="none" strike="noStrike">
                          <a:effectLst/>
                          <a:latin typeface="+mj-ea"/>
                          <a:ea typeface="+mj-ea"/>
                        </a:rPr>
                        <a:t>605</a:t>
                      </a:r>
                      <a:endParaRPr lang="en-US" altLang="ja-JP" sz="2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2697" marR="12697" marT="1269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000" u="none" strike="noStrike" dirty="0">
                          <a:effectLst/>
                          <a:latin typeface="+mj-ea"/>
                          <a:ea typeface="+mj-ea"/>
                        </a:rPr>
                        <a:t>163</a:t>
                      </a:r>
                      <a:endParaRPr lang="en-US" altLang="ja-JP" sz="20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2697" marR="12697" marT="1269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000" u="none" strike="noStrike" dirty="0">
                          <a:effectLst/>
                          <a:latin typeface="+mj-ea"/>
                          <a:ea typeface="+mj-ea"/>
                        </a:rPr>
                        <a:t>35</a:t>
                      </a:r>
                      <a:endParaRPr lang="en-US" altLang="ja-JP" sz="20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2697" marR="12697" marT="1269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000" u="none" strike="noStrike" dirty="0">
                          <a:effectLst/>
                          <a:latin typeface="+mj-ea"/>
                          <a:ea typeface="+mj-ea"/>
                        </a:rPr>
                        <a:t>55</a:t>
                      </a:r>
                      <a:endParaRPr lang="en-US" altLang="ja-JP" sz="20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2697" marR="12697" marT="1269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000" u="none" strike="noStrike" dirty="0">
                          <a:effectLst/>
                          <a:latin typeface="+mj-ea"/>
                          <a:ea typeface="+mj-ea"/>
                        </a:rPr>
                        <a:t>73</a:t>
                      </a:r>
                      <a:endParaRPr lang="en-US" altLang="ja-JP" sz="20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2697" marR="12697" marT="1269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000" u="none" strike="noStrike" dirty="0">
                          <a:effectLst/>
                          <a:latin typeface="+mj-ea"/>
                          <a:ea typeface="+mj-ea"/>
                        </a:rPr>
                        <a:t>96</a:t>
                      </a:r>
                      <a:endParaRPr lang="en-US" altLang="ja-JP" sz="20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2697" marR="12697" marT="1269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000" u="none" strike="noStrike">
                          <a:effectLst/>
                          <a:latin typeface="+mj-ea"/>
                          <a:ea typeface="+mj-ea"/>
                        </a:rPr>
                        <a:t>0.269 </a:t>
                      </a:r>
                      <a:endParaRPr lang="en-US" altLang="ja-JP" sz="2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2697" marR="12697" marT="1269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000" u="none" strike="noStrike">
                          <a:effectLst/>
                          <a:latin typeface="+mj-ea"/>
                          <a:ea typeface="+mj-ea"/>
                        </a:rPr>
                        <a:t>0.330 </a:t>
                      </a:r>
                      <a:endParaRPr lang="en-US" altLang="ja-JP" sz="2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2697" marR="12697" marT="1269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000" u="none" strike="noStrike" dirty="0">
                          <a:effectLst/>
                          <a:latin typeface="+mj-ea"/>
                          <a:ea typeface="+mj-ea"/>
                        </a:rPr>
                        <a:t>0.491 </a:t>
                      </a:r>
                      <a:endParaRPr lang="en-US" altLang="ja-JP" sz="20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2697" marR="12697" marT="1269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000" u="none" strike="noStrike">
                          <a:effectLst/>
                          <a:latin typeface="+mj-ea"/>
                          <a:ea typeface="+mj-ea"/>
                        </a:rPr>
                        <a:t>0.821 </a:t>
                      </a:r>
                      <a:endParaRPr lang="en-US" altLang="ja-JP" sz="2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2697" marR="12697" marT="12697" marB="0" anchor="ctr"/>
                </a:tc>
                <a:extLst>
                  <a:ext uri="{0D108BD9-81ED-4DB2-BD59-A6C34878D82A}">
                    <a16:rowId xmlns:a16="http://schemas.microsoft.com/office/drawing/2014/main" val="27397664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000" u="none" strike="noStrike" dirty="0">
                          <a:effectLst/>
                          <a:latin typeface="+mj-ea"/>
                          <a:ea typeface="+mj-ea"/>
                        </a:rPr>
                        <a:t>茂木</a:t>
                      </a:r>
                      <a:endParaRPr lang="ja-JP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2697" marR="12697" marT="1269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000" u="none" strike="noStrike">
                          <a:effectLst/>
                          <a:latin typeface="+mj-ea"/>
                          <a:ea typeface="+mj-ea"/>
                        </a:rPr>
                        <a:t>579</a:t>
                      </a:r>
                      <a:endParaRPr lang="en-US" altLang="ja-JP" sz="2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2697" marR="12697" marT="1269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000" u="none" strike="noStrike" dirty="0">
                          <a:effectLst/>
                          <a:latin typeface="+mj-ea"/>
                          <a:ea typeface="+mj-ea"/>
                        </a:rPr>
                        <a:t>171</a:t>
                      </a:r>
                      <a:endParaRPr lang="en-US" altLang="ja-JP" sz="20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2697" marR="12697" marT="1269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000" u="none" strike="noStrike" dirty="0">
                          <a:effectLst/>
                          <a:latin typeface="+mj-ea"/>
                          <a:ea typeface="+mj-ea"/>
                        </a:rPr>
                        <a:t>24</a:t>
                      </a:r>
                      <a:endParaRPr lang="en-US" altLang="ja-JP" sz="20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2697" marR="12697" marT="1269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000" u="none" strike="noStrike" dirty="0">
                          <a:effectLst/>
                          <a:latin typeface="+mj-ea"/>
                          <a:ea typeface="+mj-ea"/>
                        </a:rPr>
                        <a:t>65</a:t>
                      </a:r>
                      <a:endParaRPr lang="en-US" altLang="ja-JP" sz="20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2697" marR="12697" marT="1269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000" u="none" strike="noStrike" dirty="0">
                          <a:effectLst/>
                          <a:latin typeface="+mj-ea"/>
                          <a:ea typeface="+mj-ea"/>
                        </a:rPr>
                        <a:t>67</a:t>
                      </a:r>
                      <a:endParaRPr lang="en-US" altLang="ja-JP" sz="20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2697" marR="12697" marT="1269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000" u="none" strike="noStrike" dirty="0">
                          <a:effectLst/>
                          <a:latin typeface="+mj-ea"/>
                          <a:ea typeface="+mj-ea"/>
                        </a:rPr>
                        <a:t>80</a:t>
                      </a:r>
                      <a:endParaRPr lang="en-US" altLang="ja-JP" sz="20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2697" marR="12697" marT="1269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000" u="none" strike="noStrike">
                          <a:effectLst/>
                          <a:latin typeface="+mj-ea"/>
                          <a:ea typeface="+mj-ea"/>
                        </a:rPr>
                        <a:t>0.295 </a:t>
                      </a:r>
                      <a:endParaRPr lang="en-US" altLang="ja-JP" sz="2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2697" marR="12697" marT="1269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000" u="none" strike="noStrike">
                          <a:effectLst/>
                          <a:latin typeface="+mj-ea"/>
                          <a:ea typeface="+mj-ea"/>
                        </a:rPr>
                        <a:t>0.366 </a:t>
                      </a:r>
                      <a:endParaRPr lang="en-US" altLang="ja-JP" sz="2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2697" marR="12697" marT="1269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000" u="none" strike="noStrike">
                          <a:effectLst/>
                          <a:latin typeface="+mj-ea"/>
                          <a:ea typeface="+mj-ea"/>
                        </a:rPr>
                        <a:t>0.489 </a:t>
                      </a:r>
                      <a:endParaRPr lang="en-US" altLang="ja-JP" sz="2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2697" marR="12697" marT="1269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000" u="none" strike="noStrike">
                          <a:effectLst/>
                          <a:latin typeface="+mj-ea"/>
                          <a:ea typeface="+mj-ea"/>
                        </a:rPr>
                        <a:t>0.855 </a:t>
                      </a:r>
                      <a:endParaRPr lang="en-US" altLang="ja-JP" sz="2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2697" marR="12697" marT="12697" marB="0" anchor="ctr"/>
                </a:tc>
                <a:extLst>
                  <a:ext uri="{0D108BD9-81ED-4DB2-BD59-A6C34878D82A}">
                    <a16:rowId xmlns:a16="http://schemas.microsoft.com/office/drawing/2014/main" val="537165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000" u="none" strike="noStrike" dirty="0">
                          <a:effectLst/>
                          <a:latin typeface="+mj-ea"/>
                          <a:ea typeface="+mj-ea"/>
                        </a:rPr>
                        <a:t>アマダー</a:t>
                      </a:r>
                      <a:endParaRPr lang="ja-JP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2697" marR="12697" marT="1269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000" u="none" strike="noStrike">
                          <a:effectLst/>
                          <a:latin typeface="+mj-ea"/>
                          <a:ea typeface="+mj-ea"/>
                        </a:rPr>
                        <a:t>577</a:t>
                      </a:r>
                      <a:endParaRPr lang="en-US" altLang="ja-JP" sz="2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2697" marR="12697" marT="1269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000" u="none" strike="noStrike" dirty="0">
                          <a:effectLst/>
                          <a:latin typeface="+mj-ea"/>
                          <a:ea typeface="+mj-ea"/>
                        </a:rPr>
                        <a:t>135</a:t>
                      </a:r>
                      <a:endParaRPr lang="en-US" altLang="ja-JP" sz="20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2697" marR="12697" marT="1269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000" u="none" strike="noStrike" dirty="0">
                          <a:effectLst/>
                          <a:latin typeface="+mj-ea"/>
                          <a:ea typeface="+mj-ea"/>
                        </a:rPr>
                        <a:t>31</a:t>
                      </a:r>
                      <a:endParaRPr lang="en-US" altLang="ja-JP" sz="20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2697" marR="12697" marT="1269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000" u="none" strike="noStrike" dirty="0">
                          <a:effectLst/>
                          <a:latin typeface="+mj-ea"/>
                          <a:ea typeface="+mj-ea"/>
                        </a:rPr>
                        <a:t>53</a:t>
                      </a:r>
                      <a:endParaRPr lang="en-US" altLang="ja-JP" sz="20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2697" marR="12697" marT="1269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000" u="none" strike="noStrike" dirty="0">
                          <a:effectLst/>
                          <a:latin typeface="+mj-ea"/>
                          <a:ea typeface="+mj-ea"/>
                        </a:rPr>
                        <a:t>61</a:t>
                      </a:r>
                      <a:endParaRPr lang="en-US" altLang="ja-JP" sz="20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2697" marR="12697" marT="1269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000" u="none" strike="noStrike" dirty="0">
                          <a:effectLst/>
                          <a:latin typeface="+mj-ea"/>
                          <a:ea typeface="+mj-ea"/>
                        </a:rPr>
                        <a:t>78</a:t>
                      </a:r>
                      <a:endParaRPr lang="en-US" altLang="ja-JP" sz="20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2697" marR="12697" marT="1269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000" u="none" strike="noStrike" dirty="0">
                          <a:effectLst/>
                          <a:latin typeface="+mj-ea"/>
                          <a:ea typeface="+mj-ea"/>
                        </a:rPr>
                        <a:t>0.234 </a:t>
                      </a:r>
                      <a:endParaRPr lang="en-US" altLang="ja-JP" sz="20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2697" marR="12697" marT="1269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000" u="none" strike="noStrike">
                          <a:effectLst/>
                          <a:latin typeface="+mj-ea"/>
                          <a:ea typeface="+mj-ea"/>
                        </a:rPr>
                        <a:t>0.298 </a:t>
                      </a:r>
                      <a:endParaRPr lang="en-US" altLang="ja-JP" sz="2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2697" marR="12697" marT="1269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000" u="none" strike="noStrike">
                          <a:effectLst/>
                          <a:latin typeface="+mj-ea"/>
                          <a:ea typeface="+mj-ea"/>
                        </a:rPr>
                        <a:t>0.414 </a:t>
                      </a:r>
                      <a:endParaRPr lang="en-US" altLang="ja-JP" sz="2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2697" marR="12697" marT="1269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000" u="none" strike="noStrike">
                          <a:effectLst/>
                          <a:latin typeface="+mj-ea"/>
                          <a:ea typeface="+mj-ea"/>
                        </a:rPr>
                        <a:t>0.713 </a:t>
                      </a:r>
                      <a:endParaRPr lang="en-US" altLang="ja-JP" sz="2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2697" marR="12697" marT="12697" marB="0" anchor="ctr"/>
                </a:tc>
                <a:extLst>
                  <a:ext uri="{0D108BD9-81ED-4DB2-BD59-A6C34878D82A}">
                    <a16:rowId xmlns:a16="http://schemas.microsoft.com/office/drawing/2014/main" val="2396345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000" u="none" strike="noStrike" dirty="0">
                          <a:effectLst/>
                          <a:latin typeface="+mj-ea"/>
                          <a:ea typeface="+mj-ea"/>
                        </a:rPr>
                        <a:t>ペゲーロ</a:t>
                      </a:r>
                      <a:endParaRPr lang="ja-JP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2697" marR="12697" marT="1269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000" u="none" strike="noStrike">
                          <a:effectLst/>
                          <a:latin typeface="+mj-ea"/>
                          <a:ea typeface="+mj-ea"/>
                        </a:rPr>
                        <a:t>554</a:t>
                      </a:r>
                      <a:endParaRPr lang="en-US" altLang="ja-JP" sz="2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2697" marR="12697" marT="1269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000" u="none" strike="noStrike" dirty="0">
                          <a:effectLst/>
                          <a:latin typeface="+mj-ea"/>
                          <a:ea typeface="+mj-ea"/>
                        </a:rPr>
                        <a:t>153</a:t>
                      </a:r>
                      <a:endParaRPr lang="en-US" altLang="ja-JP" sz="20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2697" marR="12697" marT="1269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000" u="none" strike="noStrike" dirty="0">
                          <a:effectLst/>
                          <a:latin typeface="+mj-ea"/>
                          <a:ea typeface="+mj-ea"/>
                        </a:rPr>
                        <a:t>30</a:t>
                      </a:r>
                      <a:endParaRPr lang="en-US" altLang="ja-JP" sz="20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2697" marR="12697" marT="1269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000" u="none" strike="noStrike" dirty="0">
                          <a:effectLst/>
                          <a:latin typeface="+mj-ea"/>
                          <a:ea typeface="+mj-ea"/>
                        </a:rPr>
                        <a:t>59</a:t>
                      </a:r>
                      <a:endParaRPr lang="en-US" altLang="ja-JP" sz="20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2697" marR="12697" marT="1269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000" u="none" strike="noStrike" dirty="0">
                          <a:effectLst/>
                          <a:latin typeface="+mj-ea"/>
                          <a:ea typeface="+mj-ea"/>
                        </a:rPr>
                        <a:t>60</a:t>
                      </a:r>
                      <a:endParaRPr lang="en-US" altLang="ja-JP" sz="20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2697" marR="12697" marT="1269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000" u="none" strike="noStrike" dirty="0">
                          <a:effectLst/>
                          <a:latin typeface="+mj-ea"/>
                          <a:ea typeface="+mj-ea"/>
                        </a:rPr>
                        <a:t>73</a:t>
                      </a:r>
                      <a:endParaRPr lang="en-US" altLang="ja-JP" sz="20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2697" marR="12697" marT="1269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000" u="none" strike="noStrike">
                          <a:effectLst/>
                          <a:latin typeface="+mj-ea"/>
                          <a:ea typeface="+mj-ea"/>
                        </a:rPr>
                        <a:t>0.276 </a:t>
                      </a:r>
                      <a:endParaRPr lang="en-US" altLang="ja-JP" sz="2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2697" marR="12697" marT="1269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000" u="none" strike="noStrike">
                          <a:effectLst/>
                          <a:latin typeface="+mj-ea"/>
                          <a:ea typeface="+mj-ea"/>
                        </a:rPr>
                        <a:t>0.346 </a:t>
                      </a:r>
                      <a:endParaRPr lang="en-US" altLang="ja-JP" sz="2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2697" marR="12697" marT="1269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000" u="none" strike="noStrike">
                          <a:effectLst/>
                          <a:latin typeface="+mj-ea"/>
                          <a:ea typeface="+mj-ea"/>
                        </a:rPr>
                        <a:t>0.475 </a:t>
                      </a:r>
                      <a:endParaRPr lang="en-US" altLang="ja-JP" sz="2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2697" marR="12697" marT="1269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000" u="none" strike="noStrike">
                          <a:effectLst/>
                          <a:latin typeface="+mj-ea"/>
                          <a:ea typeface="+mj-ea"/>
                        </a:rPr>
                        <a:t>0.821 </a:t>
                      </a:r>
                      <a:endParaRPr lang="en-US" altLang="ja-JP" sz="2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2697" marR="12697" marT="12697" marB="0" anchor="ctr"/>
                </a:tc>
                <a:extLst>
                  <a:ext uri="{0D108BD9-81ED-4DB2-BD59-A6C34878D82A}">
                    <a16:rowId xmlns:a16="http://schemas.microsoft.com/office/drawing/2014/main" val="2453721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000" u="none" strike="noStrike" dirty="0">
                          <a:effectLst/>
                          <a:latin typeface="+mj-ea"/>
                          <a:ea typeface="+mj-ea"/>
                        </a:rPr>
                        <a:t>藤田</a:t>
                      </a:r>
                      <a:endParaRPr lang="ja-JP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2697" marR="12697" marT="1269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000" u="none" strike="noStrike">
                          <a:effectLst/>
                          <a:latin typeface="+mj-ea"/>
                          <a:ea typeface="+mj-ea"/>
                        </a:rPr>
                        <a:t>565</a:t>
                      </a:r>
                      <a:endParaRPr lang="en-US" altLang="ja-JP" sz="2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2697" marR="12697" marT="1269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000" u="none" strike="noStrike" dirty="0">
                          <a:effectLst/>
                          <a:latin typeface="+mj-ea"/>
                          <a:ea typeface="+mj-ea"/>
                        </a:rPr>
                        <a:t>140</a:t>
                      </a:r>
                      <a:endParaRPr lang="en-US" altLang="ja-JP" sz="20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2697" marR="12697" marT="1269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000" u="none" strike="noStrike" dirty="0">
                          <a:effectLst/>
                          <a:latin typeface="+mj-ea"/>
                          <a:ea typeface="+mj-ea"/>
                        </a:rPr>
                        <a:t>6</a:t>
                      </a:r>
                      <a:endParaRPr lang="en-US" altLang="ja-JP" sz="20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2697" marR="12697" marT="1269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000" u="none" strike="noStrike" dirty="0">
                          <a:effectLst/>
                          <a:latin typeface="+mj-ea"/>
                          <a:ea typeface="+mj-ea"/>
                        </a:rPr>
                        <a:t>33</a:t>
                      </a:r>
                      <a:endParaRPr lang="en-US" altLang="ja-JP" sz="20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2697" marR="12697" marT="1269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000" u="none" strike="noStrike" dirty="0">
                          <a:effectLst/>
                          <a:latin typeface="+mj-ea"/>
                          <a:ea typeface="+mj-ea"/>
                        </a:rPr>
                        <a:t>36</a:t>
                      </a:r>
                      <a:endParaRPr lang="en-US" altLang="ja-JP" sz="20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2697" marR="12697" marT="1269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000" u="none" strike="noStrike" dirty="0">
                          <a:effectLst/>
                          <a:latin typeface="+mj-ea"/>
                          <a:ea typeface="+mj-ea"/>
                        </a:rPr>
                        <a:t>32</a:t>
                      </a:r>
                      <a:endParaRPr lang="en-US" altLang="ja-JP" sz="20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2697" marR="12697" marT="1269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000" u="none" strike="noStrike" dirty="0">
                          <a:effectLst/>
                          <a:latin typeface="+mj-ea"/>
                          <a:ea typeface="+mj-ea"/>
                        </a:rPr>
                        <a:t>0.248 </a:t>
                      </a:r>
                      <a:endParaRPr lang="en-US" altLang="ja-JP" sz="20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2697" marR="12697" marT="1269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000" u="none" strike="noStrike" dirty="0">
                          <a:effectLst/>
                          <a:latin typeface="+mj-ea"/>
                          <a:ea typeface="+mj-ea"/>
                        </a:rPr>
                        <a:t>0.289 </a:t>
                      </a:r>
                      <a:endParaRPr lang="en-US" altLang="ja-JP" sz="20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2697" marR="12697" marT="1269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000" u="none" strike="noStrike" dirty="0">
                          <a:effectLst/>
                          <a:latin typeface="+mj-ea"/>
                          <a:ea typeface="+mj-ea"/>
                        </a:rPr>
                        <a:t>0.322 </a:t>
                      </a:r>
                      <a:endParaRPr lang="en-US" altLang="ja-JP" sz="20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2697" marR="12697" marT="1269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000" u="none" strike="noStrike" dirty="0">
                          <a:effectLst/>
                          <a:latin typeface="+mj-ea"/>
                          <a:ea typeface="+mj-ea"/>
                        </a:rPr>
                        <a:t>0.611 </a:t>
                      </a:r>
                      <a:endParaRPr lang="en-US" altLang="ja-JP" sz="20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2697" marR="12697" marT="12697" marB="0" anchor="ctr"/>
                </a:tc>
                <a:extLst>
                  <a:ext uri="{0D108BD9-81ED-4DB2-BD59-A6C34878D82A}">
                    <a16:rowId xmlns:a16="http://schemas.microsoft.com/office/drawing/2014/main" val="2409286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000" u="none" strike="noStrike" dirty="0">
                          <a:effectLst/>
                          <a:latin typeface="+mj-ea"/>
                          <a:ea typeface="+mj-ea"/>
                        </a:rPr>
                        <a:t>嶋</a:t>
                      </a:r>
                      <a:endParaRPr lang="ja-JP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2697" marR="12697" marT="1269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000" u="none" strike="noStrike">
                          <a:effectLst/>
                          <a:latin typeface="+mj-ea"/>
                          <a:ea typeface="+mj-ea"/>
                        </a:rPr>
                        <a:t>485</a:t>
                      </a:r>
                      <a:endParaRPr lang="en-US" altLang="ja-JP" sz="2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2697" marR="12697" marT="1269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000" u="none" strike="noStrike" dirty="0">
                          <a:effectLst/>
                          <a:latin typeface="+mj-ea"/>
                          <a:ea typeface="+mj-ea"/>
                        </a:rPr>
                        <a:t>94</a:t>
                      </a:r>
                      <a:endParaRPr lang="en-US" altLang="ja-JP" sz="20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2697" marR="12697" marT="1269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000" u="none" strike="noStrike" dirty="0">
                          <a:effectLst/>
                          <a:latin typeface="+mj-ea"/>
                          <a:ea typeface="+mj-ea"/>
                        </a:rPr>
                        <a:t>4</a:t>
                      </a:r>
                      <a:endParaRPr lang="en-US" altLang="ja-JP" sz="20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2697" marR="12697" marT="1269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000" u="none" strike="noStrike" dirty="0">
                          <a:effectLst/>
                          <a:latin typeface="+mj-ea"/>
                          <a:ea typeface="+mj-ea"/>
                        </a:rPr>
                        <a:t>97</a:t>
                      </a:r>
                      <a:endParaRPr lang="en-US" altLang="ja-JP" sz="20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2697" marR="12697" marT="1269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000" u="none" strike="noStrike" dirty="0">
                          <a:effectLst/>
                          <a:latin typeface="+mj-ea"/>
                          <a:ea typeface="+mj-ea"/>
                        </a:rPr>
                        <a:t>39</a:t>
                      </a:r>
                      <a:endParaRPr lang="en-US" altLang="ja-JP" sz="20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2697" marR="12697" marT="1269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000" u="none" strike="noStrike" dirty="0">
                          <a:effectLst/>
                          <a:latin typeface="+mj-ea"/>
                          <a:ea typeface="+mj-ea"/>
                        </a:rPr>
                        <a:t>26</a:t>
                      </a:r>
                      <a:endParaRPr lang="en-US" altLang="ja-JP" sz="20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2697" marR="12697" marT="1269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000" u="none" strike="noStrike" dirty="0">
                          <a:effectLst/>
                          <a:latin typeface="+mj-ea"/>
                          <a:ea typeface="+mj-ea"/>
                        </a:rPr>
                        <a:t>0.194 </a:t>
                      </a:r>
                      <a:endParaRPr lang="en-US" altLang="ja-JP" sz="20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2697" marR="12697" marT="1269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000" u="none" strike="noStrike" dirty="0">
                          <a:effectLst/>
                          <a:latin typeface="+mj-ea"/>
                          <a:ea typeface="+mj-ea"/>
                        </a:rPr>
                        <a:t>0.328 </a:t>
                      </a:r>
                      <a:endParaRPr lang="en-US" altLang="ja-JP" sz="20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2697" marR="12697" marT="1269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000" u="none" strike="noStrike" dirty="0">
                          <a:effectLst/>
                          <a:latin typeface="+mj-ea"/>
                          <a:ea typeface="+mj-ea"/>
                        </a:rPr>
                        <a:t>0.249 </a:t>
                      </a:r>
                      <a:endParaRPr lang="en-US" altLang="ja-JP" sz="20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2697" marR="12697" marT="1269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000" u="none" strike="noStrike" dirty="0">
                          <a:effectLst/>
                          <a:latin typeface="+mj-ea"/>
                          <a:ea typeface="+mj-ea"/>
                        </a:rPr>
                        <a:t>0.578 </a:t>
                      </a:r>
                      <a:endParaRPr lang="en-US" altLang="ja-JP" sz="20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2697" marR="12697" marT="12697" marB="0" anchor="ctr"/>
                </a:tc>
                <a:extLst>
                  <a:ext uri="{0D108BD9-81ED-4DB2-BD59-A6C34878D82A}">
                    <a16:rowId xmlns:a16="http://schemas.microsoft.com/office/drawing/2014/main" val="3934106883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1709980" y="2007330"/>
            <a:ext cx="68810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なんとなく「燃えドラ」</a:t>
            </a:r>
            <a:r>
              <a:rPr kumimoji="1" lang="ja-JP" altLang="en-US" sz="2800" dirty="0" err="1"/>
              <a:t>っぽく</a:t>
            </a:r>
            <a:r>
              <a:rPr kumimoji="1" lang="ja-JP" altLang="en-US" sz="2800" dirty="0"/>
              <a:t>なった！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222837" y="6412114"/>
            <a:ext cx="5227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※</a:t>
            </a:r>
            <a:r>
              <a:rPr kumimoji="1" lang="ja-JP" altLang="en-US" dirty="0"/>
              <a:t>成績の数値は全てシミュレーション結果のもの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401387" y="2876878"/>
            <a:ext cx="3700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←　出塁するがやや長打力に欠ける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401387" y="3592538"/>
            <a:ext cx="3422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←　出塁・長打ともに</a:t>
            </a:r>
            <a:r>
              <a:rPr kumimoji="1" lang="ja-JP" altLang="en-US" dirty="0" err="1"/>
              <a:t>そこそこ</a:t>
            </a:r>
            <a:r>
              <a:rPr kumimoji="1" lang="ja-JP" altLang="en-US" dirty="0"/>
              <a:t>高い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401387" y="4015418"/>
            <a:ext cx="3422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←　チーム内長打率</a:t>
            </a:r>
            <a:r>
              <a:rPr kumimoji="1" lang="en-US" altLang="ja-JP" dirty="0"/>
              <a:t>1</a:t>
            </a:r>
            <a:r>
              <a:rPr kumimoji="1" lang="ja-JP" altLang="en-US" dirty="0"/>
              <a:t>位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401387" y="4381161"/>
            <a:ext cx="3422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←　チーム内長打率</a:t>
            </a:r>
            <a:r>
              <a:rPr kumimoji="1" lang="en-US" altLang="ja-JP" dirty="0"/>
              <a:t>2</a:t>
            </a:r>
            <a:r>
              <a:rPr kumimoji="1" lang="ja-JP" altLang="en-US" dirty="0"/>
              <a:t>位</a:t>
            </a:r>
          </a:p>
        </p:txBody>
      </p:sp>
    </p:spTree>
    <p:extLst>
      <p:ext uri="{BB962C8B-B14F-4D97-AF65-F5344CB8AC3E}">
        <p14:creationId xmlns:p14="http://schemas.microsoft.com/office/powerpoint/2010/main" val="17173808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「中日っぽい」みなさん　（セ・リーグ編）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1503162"/>
              </p:ext>
            </p:extLst>
          </p:nvPr>
        </p:nvGraphicFramePr>
        <p:xfrm>
          <a:off x="257597" y="1749205"/>
          <a:ext cx="11347385" cy="45918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1055">
                  <a:extLst>
                    <a:ext uri="{9D8B030D-6E8A-4147-A177-3AD203B41FA5}">
                      <a16:colId xmlns:a16="http://schemas.microsoft.com/office/drawing/2014/main" val="1047614017"/>
                    </a:ext>
                  </a:extLst>
                </a:gridCol>
                <a:gridCol w="1621055">
                  <a:extLst>
                    <a:ext uri="{9D8B030D-6E8A-4147-A177-3AD203B41FA5}">
                      <a16:colId xmlns:a16="http://schemas.microsoft.com/office/drawing/2014/main" val="1715062075"/>
                    </a:ext>
                  </a:extLst>
                </a:gridCol>
                <a:gridCol w="1621055">
                  <a:extLst>
                    <a:ext uri="{9D8B030D-6E8A-4147-A177-3AD203B41FA5}">
                      <a16:colId xmlns:a16="http://schemas.microsoft.com/office/drawing/2014/main" val="2423780166"/>
                    </a:ext>
                  </a:extLst>
                </a:gridCol>
                <a:gridCol w="1621055">
                  <a:extLst>
                    <a:ext uri="{9D8B030D-6E8A-4147-A177-3AD203B41FA5}">
                      <a16:colId xmlns:a16="http://schemas.microsoft.com/office/drawing/2014/main" val="1866344623"/>
                    </a:ext>
                  </a:extLst>
                </a:gridCol>
                <a:gridCol w="1621055">
                  <a:extLst>
                    <a:ext uri="{9D8B030D-6E8A-4147-A177-3AD203B41FA5}">
                      <a16:colId xmlns:a16="http://schemas.microsoft.com/office/drawing/2014/main" val="2418914141"/>
                    </a:ext>
                  </a:extLst>
                </a:gridCol>
                <a:gridCol w="1621055">
                  <a:extLst>
                    <a:ext uri="{9D8B030D-6E8A-4147-A177-3AD203B41FA5}">
                      <a16:colId xmlns:a16="http://schemas.microsoft.com/office/drawing/2014/main" val="938582067"/>
                    </a:ext>
                  </a:extLst>
                </a:gridCol>
                <a:gridCol w="1621055">
                  <a:extLst>
                    <a:ext uri="{9D8B030D-6E8A-4147-A177-3AD203B41FA5}">
                      <a16:colId xmlns:a16="http://schemas.microsoft.com/office/drawing/2014/main" val="3661404908"/>
                    </a:ext>
                  </a:extLst>
                </a:gridCol>
              </a:tblGrid>
              <a:tr h="345604"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2017</a:t>
                      </a:r>
                      <a:r>
                        <a:rPr kumimoji="1" lang="en-US" altLang="ja-JP" sz="2000" baseline="0" dirty="0"/>
                        <a:t> D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G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S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DB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D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T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C</a:t>
                      </a:r>
                      <a:endParaRPr kumimoji="1" lang="ja-JP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582626"/>
                  </a:ext>
                </a:extLst>
              </a:tr>
              <a:tr h="422477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京田陽太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阿部慎之助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中村悠平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戸柱恭孝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大島洋平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鳥谷敬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田中広輔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67044208"/>
                  </a:ext>
                </a:extLst>
              </a:tr>
              <a:tr h="422477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亀澤恭平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亀井善行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山崎晃大朗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柴田竜拓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(</a:t>
                      </a:r>
                      <a:r>
                        <a:rPr lang="ja-JP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投手</a:t>
                      </a:r>
                      <a:r>
                        <a:rPr lang="en-US" altLang="ja-JP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梅野隆太郎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會澤翼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06440159"/>
                  </a:ext>
                </a:extLst>
              </a:tr>
              <a:tr h="422477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大島洋平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陽岱鋼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大引啓次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梶谷隆幸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藤井淳志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髙山俊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菊池涼介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04775463"/>
                  </a:ext>
                </a:extLst>
              </a:tr>
              <a:tr h="422477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ビシエド</a:t>
                      </a:r>
                      <a:br>
                        <a:rPr lang="en-US" altLang="ja-JP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</a:br>
                      <a:r>
                        <a:rPr lang="ja-JP" altLang="en-US" sz="2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 </a:t>
                      </a:r>
                      <a:r>
                        <a:rPr lang="en-US" altLang="ja-JP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/ </a:t>
                      </a:r>
                      <a:r>
                        <a:rPr lang="ja-JP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ゲレーロ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マギー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1" lang="ja-JP" altLang="en-US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  <a:cs typeface="+mn-cs"/>
                        </a:rPr>
                        <a:t>バレンティン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ロペス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ゲレーロ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福留孝介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鈴木誠也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88341572"/>
                  </a:ext>
                </a:extLst>
              </a:tr>
              <a:tr h="422477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福田永将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村田修一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山田哲人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筒香嘉智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福田永将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糸井嘉男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1" lang="ja-JP" altLang="en-US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  <a:cs typeface="+mn-cs"/>
                        </a:rPr>
                        <a:t>エルドレッド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39728662"/>
                  </a:ext>
                </a:extLst>
              </a:tr>
              <a:tr h="422477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藤井淳志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長野久義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坂口智隆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桑原将志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平田良介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上本博紀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丸佳浩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67562707"/>
                  </a:ext>
                </a:extLst>
              </a:tr>
              <a:tr h="422477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ゲレーロ</a:t>
                      </a:r>
                      <a:br>
                        <a:rPr lang="en-US" altLang="ja-JP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</a:br>
                      <a:r>
                        <a:rPr lang="en-US" altLang="ja-JP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 / </a:t>
                      </a:r>
                      <a:r>
                        <a:rPr lang="ja-JP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高橋周平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坂本勇人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雄平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宮﨑敏郎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ビシエド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中谷将大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松山竜平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75648473"/>
                  </a:ext>
                </a:extLst>
              </a:tr>
              <a:tr h="422477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(</a:t>
                      </a:r>
                      <a:r>
                        <a:rPr lang="ja-JP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捕手</a:t>
                      </a:r>
                      <a:r>
                        <a:rPr lang="en-US" altLang="ja-JP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)</a:t>
                      </a:r>
                      <a:endParaRPr lang="ja-JP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小林誠司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藤井亮太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倉本寿彦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京田陽太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大和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安部友裕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33585314"/>
                  </a:ext>
                </a:extLst>
              </a:tr>
              <a:tr h="422477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(</a:t>
                      </a:r>
                      <a:r>
                        <a:rPr lang="ja-JP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投手</a:t>
                      </a:r>
                      <a:r>
                        <a:rPr lang="en-US" altLang="ja-JP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(</a:t>
                      </a:r>
                      <a:r>
                        <a:rPr lang="ja-JP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投手</a:t>
                      </a:r>
                      <a:r>
                        <a:rPr lang="en-US" altLang="ja-JP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2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(</a:t>
                      </a:r>
                      <a:r>
                        <a:rPr lang="ja-JP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投手</a:t>
                      </a:r>
                      <a:r>
                        <a:rPr lang="en-US" altLang="ja-JP" sz="2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2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(</a:t>
                      </a:r>
                      <a:r>
                        <a:rPr lang="ja-JP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投手</a:t>
                      </a:r>
                      <a:r>
                        <a:rPr lang="en-US" altLang="ja-JP" sz="2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亀澤恭平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2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(</a:t>
                      </a:r>
                      <a:r>
                        <a:rPr lang="ja-JP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投手</a:t>
                      </a:r>
                      <a:r>
                        <a:rPr lang="en-US" altLang="ja-JP" sz="2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(</a:t>
                      </a:r>
                      <a:r>
                        <a:rPr lang="ja-JP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投手</a:t>
                      </a:r>
                      <a:r>
                        <a:rPr lang="en-US" altLang="ja-JP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)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77901030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146758" y="1749206"/>
            <a:ext cx="1659466" cy="455279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385454" y="6316107"/>
            <a:ext cx="9790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※</a:t>
            </a:r>
            <a:r>
              <a:rPr kumimoji="1" lang="ja-JP" altLang="en-US" dirty="0"/>
              <a:t>打席数が多い順にレギュラーを決定した結果、中日からはキャッチャーが消えました</a:t>
            </a:r>
            <a:r>
              <a:rPr kumimoji="1" lang="en-US" altLang="ja-JP" dirty="0"/>
              <a:t>…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304942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「中日っぽい」みなさん　（パ・リーグ編）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3827030"/>
              </p:ext>
            </p:extLst>
          </p:nvPr>
        </p:nvGraphicFramePr>
        <p:xfrm>
          <a:off x="268886" y="2106406"/>
          <a:ext cx="11415117" cy="45918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0731">
                  <a:extLst>
                    <a:ext uri="{9D8B030D-6E8A-4147-A177-3AD203B41FA5}">
                      <a16:colId xmlns:a16="http://schemas.microsoft.com/office/drawing/2014/main" val="1047614017"/>
                    </a:ext>
                  </a:extLst>
                </a:gridCol>
                <a:gridCol w="1630731">
                  <a:extLst>
                    <a:ext uri="{9D8B030D-6E8A-4147-A177-3AD203B41FA5}">
                      <a16:colId xmlns:a16="http://schemas.microsoft.com/office/drawing/2014/main" val="2842108125"/>
                    </a:ext>
                  </a:extLst>
                </a:gridCol>
                <a:gridCol w="1630731">
                  <a:extLst>
                    <a:ext uri="{9D8B030D-6E8A-4147-A177-3AD203B41FA5}">
                      <a16:colId xmlns:a16="http://schemas.microsoft.com/office/drawing/2014/main" val="1605799615"/>
                    </a:ext>
                  </a:extLst>
                </a:gridCol>
                <a:gridCol w="1630731">
                  <a:extLst>
                    <a:ext uri="{9D8B030D-6E8A-4147-A177-3AD203B41FA5}">
                      <a16:colId xmlns:a16="http://schemas.microsoft.com/office/drawing/2014/main" val="2887787953"/>
                    </a:ext>
                  </a:extLst>
                </a:gridCol>
                <a:gridCol w="1630731">
                  <a:extLst>
                    <a:ext uri="{9D8B030D-6E8A-4147-A177-3AD203B41FA5}">
                      <a16:colId xmlns:a16="http://schemas.microsoft.com/office/drawing/2014/main" val="1530308978"/>
                    </a:ext>
                  </a:extLst>
                </a:gridCol>
                <a:gridCol w="1630731">
                  <a:extLst>
                    <a:ext uri="{9D8B030D-6E8A-4147-A177-3AD203B41FA5}">
                      <a16:colId xmlns:a16="http://schemas.microsoft.com/office/drawing/2014/main" val="833609168"/>
                    </a:ext>
                  </a:extLst>
                </a:gridCol>
                <a:gridCol w="1630731">
                  <a:extLst>
                    <a:ext uri="{9D8B030D-6E8A-4147-A177-3AD203B41FA5}">
                      <a16:colId xmlns:a16="http://schemas.microsoft.com/office/drawing/2014/main" val="27134036"/>
                    </a:ext>
                  </a:extLst>
                </a:gridCol>
              </a:tblGrid>
              <a:tr h="345604"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2017</a:t>
                      </a:r>
                      <a:r>
                        <a:rPr kumimoji="1" lang="en-US" altLang="ja-JP" sz="2000" baseline="0" dirty="0"/>
                        <a:t> D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F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E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L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M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 err="1"/>
                        <a:t>Bs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H</a:t>
                      </a:r>
                      <a:endParaRPr kumimoji="1" lang="ja-JP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582626"/>
                  </a:ext>
                </a:extLst>
              </a:tr>
              <a:tr h="422477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京田陽太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松本剛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銀次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栗山巧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パラデス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小谷野栄一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上林誠知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67044208"/>
                  </a:ext>
                </a:extLst>
              </a:tr>
              <a:tr h="422477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亀澤恭平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石井一成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岡島豪郎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源田壮亮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田村龍弘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西野真弘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中村晃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06440159"/>
                  </a:ext>
                </a:extLst>
              </a:tr>
              <a:tr h="422477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大島洋平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西川遥輝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島内宏明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金子侑司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角中勝也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中島宏之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今宮健太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04775463"/>
                  </a:ext>
                </a:extLst>
              </a:tr>
              <a:tr h="422477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ビシエド </a:t>
                      </a:r>
                      <a:br>
                        <a:rPr lang="en-US" altLang="ja-JP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</a:br>
                      <a:r>
                        <a:rPr lang="en-US" altLang="ja-JP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 / </a:t>
                      </a:r>
                      <a:r>
                        <a:rPr lang="ja-JP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ゲレーロ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レアード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ウィーラー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メヒア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ペーニャ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マレーロ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柳田悠岐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88341572"/>
                  </a:ext>
                </a:extLst>
              </a:tr>
              <a:tr h="422477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福田永将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大谷翔平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茂木栄五郎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秋山翔吾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中村奨吾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Ｔ－</a:t>
                      </a:r>
                      <a:r>
                        <a:rPr lang="ja-JP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岡田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内川聖一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39728662"/>
                  </a:ext>
                </a:extLst>
              </a:tr>
              <a:tr h="422477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藤井淳志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中田翔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アマダー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浅村栄斗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鈴木大地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駿太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松田宣浩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67562707"/>
                  </a:ext>
                </a:extLst>
              </a:tr>
              <a:tr h="422477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ゲレーロ</a:t>
                      </a:r>
                      <a:br>
                        <a:rPr lang="en-US" altLang="ja-JP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</a:br>
                      <a:r>
                        <a:rPr lang="en-US" altLang="ja-JP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 / </a:t>
                      </a:r>
                      <a:r>
                        <a:rPr lang="ja-JP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高橋周平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大田泰示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ペゲーロ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中村剛也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加藤翔平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ロメロ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デスパイネ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75648473"/>
                  </a:ext>
                </a:extLst>
              </a:tr>
              <a:tr h="422477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(</a:t>
                      </a:r>
                      <a:r>
                        <a:rPr lang="ja-JP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捕手</a:t>
                      </a:r>
                      <a:r>
                        <a:rPr lang="en-US" altLang="ja-JP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)</a:t>
                      </a:r>
                      <a:endParaRPr lang="ja-JP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田中賢介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藤田一也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外崎修汰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荻野貴司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大城滉二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甲斐拓也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33585314"/>
                  </a:ext>
                </a:extLst>
              </a:tr>
              <a:tr h="422477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(</a:t>
                      </a:r>
                      <a:r>
                        <a:rPr lang="ja-JP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投手</a:t>
                      </a:r>
                      <a:r>
                        <a:rPr lang="en-US" altLang="ja-JP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中島卓也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嶋基宏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炭谷銀仁朗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清田育宏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安達了一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明石健志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77901030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158047" y="2092294"/>
            <a:ext cx="1693332" cy="460594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59391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3055593"/>
            <a:ext cx="9613861" cy="1080938"/>
          </a:xfrm>
        </p:spPr>
        <p:txBody>
          <a:bodyPr/>
          <a:lstStyle/>
          <a:p>
            <a:pPr algn="ctr"/>
            <a:r>
              <a:rPr kumimoji="1" lang="ja-JP" altLang="en-US" dirty="0"/>
              <a:t>みんなで「</a:t>
            </a:r>
            <a:r>
              <a:rPr kumimoji="1" lang="en-US" altLang="ja-JP" dirty="0"/>
              <a:t>2</a:t>
            </a:r>
            <a:r>
              <a:rPr kumimoji="1" lang="ja-JP" altLang="en-US" dirty="0"/>
              <a:t>番ペゲーロ」をやってみた</a:t>
            </a:r>
          </a:p>
        </p:txBody>
      </p:sp>
    </p:spTree>
    <p:extLst>
      <p:ext uri="{BB962C8B-B14F-4D97-AF65-F5344CB8AC3E}">
        <p14:creationId xmlns:p14="http://schemas.microsoft.com/office/powerpoint/2010/main" val="47567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「</a:t>
            </a:r>
            <a:r>
              <a:rPr lang="en-US" altLang="ja-JP" dirty="0"/>
              <a:t>2</a:t>
            </a:r>
            <a:r>
              <a:rPr kumimoji="1" lang="ja-JP" altLang="en-US" dirty="0"/>
              <a:t>番ペゲーロ</a:t>
            </a:r>
            <a:r>
              <a:rPr lang="ja-JP" altLang="en-US" dirty="0"/>
              <a:t>っぽい</a:t>
            </a:r>
            <a:r>
              <a:rPr kumimoji="1" lang="ja-JP" altLang="en-US" dirty="0"/>
              <a:t>」みなさん（セ・リーグ）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6677932"/>
              </p:ext>
            </p:extLst>
          </p:nvPr>
        </p:nvGraphicFramePr>
        <p:xfrm>
          <a:off x="129310" y="2159362"/>
          <a:ext cx="11475667" cy="44369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9381">
                  <a:extLst>
                    <a:ext uri="{9D8B030D-6E8A-4147-A177-3AD203B41FA5}">
                      <a16:colId xmlns:a16="http://schemas.microsoft.com/office/drawing/2014/main" val="1565433980"/>
                    </a:ext>
                  </a:extLst>
                </a:gridCol>
                <a:gridCol w="1639381">
                  <a:extLst>
                    <a:ext uri="{9D8B030D-6E8A-4147-A177-3AD203B41FA5}">
                      <a16:colId xmlns:a16="http://schemas.microsoft.com/office/drawing/2014/main" val="3600940784"/>
                    </a:ext>
                  </a:extLst>
                </a:gridCol>
                <a:gridCol w="1639381">
                  <a:extLst>
                    <a:ext uri="{9D8B030D-6E8A-4147-A177-3AD203B41FA5}">
                      <a16:colId xmlns:a16="http://schemas.microsoft.com/office/drawing/2014/main" val="804905205"/>
                    </a:ext>
                  </a:extLst>
                </a:gridCol>
                <a:gridCol w="1639381">
                  <a:extLst>
                    <a:ext uri="{9D8B030D-6E8A-4147-A177-3AD203B41FA5}">
                      <a16:colId xmlns:a16="http://schemas.microsoft.com/office/drawing/2014/main" val="3632680610"/>
                    </a:ext>
                  </a:extLst>
                </a:gridCol>
                <a:gridCol w="1639381">
                  <a:extLst>
                    <a:ext uri="{9D8B030D-6E8A-4147-A177-3AD203B41FA5}">
                      <a16:colId xmlns:a16="http://schemas.microsoft.com/office/drawing/2014/main" val="3845975217"/>
                    </a:ext>
                  </a:extLst>
                </a:gridCol>
                <a:gridCol w="1639381">
                  <a:extLst>
                    <a:ext uri="{9D8B030D-6E8A-4147-A177-3AD203B41FA5}">
                      <a16:colId xmlns:a16="http://schemas.microsoft.com/office/drawing/2014/main" val="3834204459"/>
                    </a:ext>
                  </a:extLst>
                </a:gridCol>
                <a:gridCol w="1639381">
                  <a:extLst>
                    <a:ext uri="{9D8B030D-6E8A-4147-A177-3AD203B41FA5}">
                      <a16:colId xmlns:a16="http://schemas.microsoft.com/office/drawing/2014/main" val="4030879409"/>
                    </a:ext>
                  </a:extLst>
                </a:gridCol>
              </a:tblGrid>
              <a:tr h="277859"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2017 E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G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S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DB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D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T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C</a:t>
                      </a:r>
                      <a:endParaRPr kumimoji="1" lang="ja-JP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7694952"/>
                  </a:ext>
                </a:extLst>
              </a:tr>
              <a:tr h="4489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茂木栄五郎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坂本勇人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山田哲人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筒香嘉智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福田永将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中谷将大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エルドレッド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0256807"/>
                  </a:ext>
                </a:extLst>
              </a:tr>
              <a:tr h="4489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ペゲーロ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マギー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バレンティン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ロペス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ゲレーロ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福留孝介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鈴木誠也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45011896"/>
                  </a:ext>
                </a:extLst>
              </a:tr>
              <a:tr h="4489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ウィーラー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長野久義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中村悠平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梶谷隆幸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平田良介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上本博紀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丸佳浩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65972073"/>
                  </a:ext>
                </a:extLst>
              </a:tr>
              <a:tr h="4489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アマダー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村田修一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雄平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宮﨑敏郎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ビシエド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糸井嘉男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松山竜平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79178916"/>
                  </a:ext>
                </a:extLst>
              </a:tr>
              <a:tr h="4489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銀次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阿部慎之助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大引啓次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戸柱恭孝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大島洋平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髙山俊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田中広輔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64124101"/>
                  </a:ext>
                </a:extLst>
              </a:tr>
              <a:tr h="4489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島内宏明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陽岱鋼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坂口智隆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桑原将志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藤井淳志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鳥谷敬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菊池涼介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31781148"/>
                  </a:ext>
                </a:extLst>
              </a:tr>
              <a:tr h="4489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岡島豪郎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亀井善行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山崎晃大朗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柴田竜拓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京田陽太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大和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會澤翼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23606629"/>
                  </a:ext>
                </a:extLst>
              </a:tr>
              <a:tr h="4489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藤田一也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小林誠司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藤井亮太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倉本寿彦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亀澤恭平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梅野隆太郎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安部友裕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01181753"/>
                  </a:ext>
                </a:extLst>
              </a:tr>
              <a:tr h="4489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嶋基宏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2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(</a:t>
                      </a:r>
                      <a:r>
                        <a:rPr lang="ja-JP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投手</a:t>
                      </a:r>
                      <a:r>
                        <a:rPr lang="en-US" altLang="ja-JP" sz="2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2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(</a:t>
                      </a:r>
                      <a:r>
                        <a:rPr lang="ja-JP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投手</a:t>
                      </a:r>
                      <a:r>
                        <a:rPr lang="en-US" altLang="ja-JP" sz="2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2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(</a:t>
                      </a:r>
                      <a:r>
                        <a:rPr lang="ja-JP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投手</a:t>
                      </a:r>
                      <a:r>
                        <a:rPr lang="en-US" altLang="ja-JP" sz="2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2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(</a:t>
                      </a:r>
                      <a:r>
                        <a:rPr lang="ja-JP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投手</a:t>
                      </a:r>
                      <a:r>
                        <a:rPr lang="en-US" altLang="ja-JP" sz="2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2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(</a:t>
                      </a:r>
                      <a:r>
                        <a:rPr lang="ja-JP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投手</a:t>
                      </a:r>
                      <a:r>
                        <a:rPr lang="en-US" altLang="ja-JP" sz="2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(</a:t>
                      </a:r>
                      <a:r>
                        <a:rPr lang="ja-JP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投手</a:t>
                      </a:r>
                      <a:r>
                        <a:rPr lang="en-US" altLang="ja-JP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)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26634242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110840" y="2147710"/>
            <a:ext cx="1593782" cy="4418088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55972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「</a:t>
            </a:r>
            <a:r>
              <a:rPr lang="en-US" altLang="ja-JP" dirty="0"/>
              <a:t>2</a:t>
            </a:r>
            <a:r>
              <a:rPr kumimoji="1" lang="ja-JP" altLang="en-US" dirty="0"/>
              <a:t>番ペゲーロっぽい」みなさん（パ・リーグ）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0236730"/>
              </p:ext>
            </p:extLst>
          </p:nvPr>
        </p:nvGraphicFramePr>
        <p:xfrm>
          <a:off x="129310" y="2159362"/>
          <a:ext cx="11633713" cy="44369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1959">
                  <a:extLst>
                    <a:ext uri="{9D8B030D-6E8A-4147-A177-3AD203B41FA5}">
                      <a16:colId xmlns:a16="http://schemas.microsoft.com/office/drawing/2014/main" val="1565433980"/>
                    </a:ext>
                  </a:extLst>
                </a:gridCol>
                <a:gridCol w="1661959">
                  <a:extLst>
                    <a:ext uri="{9D8B030D-6E8A-4147-A177-3AD203B41FA5}">
                      <a16:colId xmlns:a16="http://schemas.microsoft.com/office/drawing/2014/main" val="3330298809"/>
                    </a:ext>
                  </a:extLst>
                </a:gridCol>
                <a:gridCol w="1661959">
                  <a:extLst>
                    <a:ext uri="{9D8B030D-6E8A-4147-A177-3AD203B41FA5}">
                      <a16:colId xmlns:a16="http://schemas.microsoft.com/office/drawing/2014/main" val="2732299189"/>
                    </a:ext>
                  </a:extLst>
                </a:gridCol>
                <a:gridCol w="1661959">
                  <a:extLst>
                    <a:ext uri="{9D8B030D-6E8A-4147-A177-3AD203B41FA5}">
                      <a16:colId xmlns:a16="http://schemas.microsoft.com/office/drawing/2014/main" val="2144319040"/>
                    </a:ext>
                  </a:extLst>
                </a:gridCol>
                <a:gridCol w="1661959">
                  <a:extLst>
                    <a:ext uri="{9D8B030D-6E8A-4147-A177-3AD203B41FA5}">
                      <a16:colId xmlns:a16="http://schemas.microsoft.com/office/drawing/2014/main" val="3927899929"/>
                    </a:ext>
                  </a:extLst>
                </a:gridCol>
                <a:gridCol w="1661959">
                  <a:extLst>
                    <a:ext uri="{9D8B030D-6E8A-4147-A177-3AD203B41FA5}">
                      <a16:colId xmlns:a16="http://schemas.microsoft.com/office/drawing/2014/main" val="2712964920"/>
                    </a:ext>
                  </a:extLst>
                </a:gridCol>
                <a:gridCol w="1661959">
                  <a:extLst>
                    <a:ext uri="{9D8B030D-6E8A-4147-A177-3AD203B41FA5}">
                      <a16:colId xmlns:a16="http://schemas.microsoft.com/office/drawing/2014/main" val="4175627588"/>
                    </a:ext>
                  </a:extLst>
                </a:gridCol>
              </a:tblGrid>
              <a:tr h="277859"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2017 E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F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E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L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M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 err="1"/>
                        <a:t>Bs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H</a:t>
                      </a:r>
                      <a:endParaRPr kumimoji="1" lang="ja-JP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7694952"/>
                  </a:ext>
                </a:extLst>
              </a:tr>
              <a:tr h="4489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茂木栄五郎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大田泰示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アマダー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中村剛也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加藤翔平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ロメロ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松田宣浩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0256807"/>
                  </a:ext>
                </a:extLst>
              </a:tr>
              <a:tr h="4489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ペゲーロ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レアード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ウィーラー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メヒア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ペーニャ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マレーロ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デスパイネ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45011896"/>
                  </a:ext>
                </a:extLst>
              </a:tr>
              <a:tr h="4489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ウィーラー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中田翔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ペゲーロ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浅村栄斗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鈴木大地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中島宏之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内川聖一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65972073"/>
                  </a:ext>
                </a:extLst>
              </a:tr>
              <a:tr h="4489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アマダー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大谷翔平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茂木栄五郎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秋山翔吾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中村奨吾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Ｔ－</a:t>
                      </a:r>
                      <a:r>
                        <a:rPr lang="ja-JP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岡田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柳田悠岐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79178916"/>
                  </a:ext>
                </a:extLst>
              </a:tr>
              <a:tr h="4489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銀次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松本剛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銀次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金子侑司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パラデス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小谷野栄一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甲斐拓也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64124101"/>
                  </a:ext>
                </a:extLst>
              </a:tr>
              <a:tr h="4489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島内宏明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西川遥輝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島内宏明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外崎修汰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角中勝也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駿太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上林誠知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31781148"/>
                  </a:ext>
                </a:extLst>
              </a:tr>
              <a:tr h="4489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岡島豪郎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田中賢介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岡島豪郎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栗山巧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荻野貴司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西野真弘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今宮健太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23606629"/>
                  </a:ext>
                </a:extLst>
              </a:tr>
              <a:tr h="4489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藤田一也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石井一成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藤田一也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炭谷銀仁朗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清田育宏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安達了一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中村晃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01181753"/>
                  </a:ext>
                </a:extLst>
              </a:tr>
              <a:tr h="4489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嶋基宏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中島卓也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嶋基宏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源田壮亮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田村龍弘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大城滉二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明石健志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26634242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110840" y="2147710"/>
            <a:ext cx="1616360" cy="4418088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03156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ja-JP" altLang="en-US" dirty="0"/>
              <a:t>チームごとの打順によるシーズン得点の変化</a:t>
            </a:r>
            <a:endParaRPr kumimoji="1" lang="ja-JP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07911" y="5723467"/>
            <a:ext cx="101374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dirty="0"/>
              <a:t>年間</a:t>
            </a:r>
            <a:r>
              <a:rPr kumimoji="1" lang="en-US" altLang="ja-JP" sz="2400" dirty="0"/>
              <a:t>10</a:t>
            </a:r>
            <a:r>
              <a:rPr kumimoji="1" lang="ja-JP" altLang="en-US" sz="2400" dirty="0"/>
              <a:t>～</a:t>
            </a:r>
            <a:r>
              <a:rPr kumimoji="1" lang="en-US" altLang="ja-JP" sz="2400" dirty="0"/>
              <a:t>25</a:t>
            </a:r>
            <a:r>
              <a:rPr kumimoji="1" lang="ja-JP" altLang="en-US" sz="2400" dirty="0"/>
              <a:t>得点　→　 </a:t>
            </a:r>
            <a:r>
              <a:rPr kumimoji="1" lang="en-US" altLang="ja-JP" sz="2400" dirty="0"/>
              <a:t>8 </a:t>
            </a:r>
            <a:r>
              <a:rPr kumimoji="1" lang="ja-JP" altLang="en-US" sz="2400" dirty="0"/>
              <a:t>～</a:t>
            </a:r>
            <a:r>
              <a:rPr kumimoji="1" lang="en-US" altLang="ja-JP" sz="2400" dirty="0"/>
              <a:t>15 </a:t>
            </a:r>
            <a:r>
              <a:rPr kumimoji="1" lang="ja-JP" altLang="en-US" sz="2400" dirty="0"/>
              <a:t>試合程度で</a:t>
            </a:r>
            <a:r>
              <a:rPr kumimoji="1" lang="en-US" altLang="ja-JP" sz="2400" dirty="0"/>
              <a:t>1</a:t>
            </a:r>
            <a:r>
              <a:rPr kumimoji="1" lang="ja-JP" altLang="en-US" sz="2400" dirty="0"/>
              <a:t>点</a:t>
            </a:r>
            <a:endParaRPr kumimoji="1" lang="en-US" altLang="ja-JP" sz="2400" dirty="0"/>
          </a:p>
          <a:p>
            <a:pPr algn="ctr"/>
            <a:r>
              <a:rPr kumimoji="1" lang="ja-JP" altLang="en-US" sz="2400" dirty="0"/>
              <a:t>　→　 </a:t>
            </a:r>
            <a:r>
              <a:rPr kumimoji="1" lang="en-US" altLang="ja-JP" sz="2400" dirty="0"/>
              <a:t>5</a:t>
            </a:r>
            <a:r>
              <a:rPr kumimoji="1" lang="ja-JP" altLang="en-US" sz="2400" dirty="0"/>
              <a:t>～</a:t>
            </a:r>
            <a:r>
              <a:rPr kumimoji="1" lang="en-US" altLang="ja-JP" sz="2400" dirty="0"/>
              <a:t>10</a:t>
            </a:r>
            <a:r>
              <a:rPr kumimoji="1" lang="ja-JP" altLang="en-US" sz="2400" dirty="0"/>
              <a:t>勝くらいは打順で変わる？？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046235"/>
              </p:ext>
            </p:extLst>
          </p:nvPr>
        </p:nvGraphicFramePr>
        <p:xfrm>
          <a:off x="413621" y="2640000"/>
          <a:ext cx="3034429" cy="285016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508886">
                  <a:extLst>
                    <a:ext uri="{9D8B030D-6E8A-4147-A177-3AD203B41FA5}">
                      <a16:colId xmlns:a16="http://schemas.microsoft.com/office/drawing/2014/main" val="2084797141"/>
                    </a:ext>
                  </a:extLst>
                </a:gridCol>
                <a:gridCol w="2525543">
                  <a:extLst>
                    <a:ext uri="{9D8B030D-6E8A-4147-A177-3AD203B41FA5}">
                      <a16:colId xmlns:a16="http://schemas.microsoft.com/office/drawing/2014/main" val="2621401151"/>
                    </a:ext>
                  </a:extLst>
                </a:gridCol>
              </a:tblGrid>
              <a:tr h="411310">
                <a:tc>
                  <a:txBody>
                    <a:bodyPr/>
                    <a:lstStyle/>
                    <a:p>
                      <a:pPr algn="l" fontAlgn="ctr"/>
                      <a:endParaRPr lang="ja-JP" altLang="en-US" sz="2600" b="1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0235" marR="10235" marT="1023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1" lang="ja-JP" altLang="en-US" sz="26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シミュレーション</a:t>
                      </a:r>
                      <a:endParaRPr kumimoji="1" lang="en-US" sz="26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0235" marR="10235" marT="10235" marB="0" anchor="ctr"/>
                </a:tc>
                <a:extLst>
                  <a:ext uri="{0D108BD9-81ED-4DB2-BD59-A6C34878D82A}">
                    <a16:rowId xmlns:a16="http://schemas.microsoft.com/office/drawing/2014/main" val="523128397"/>
                  </a:ext>
                </a:extLst>
              </a:tr>
              <a:tr h="403273">
                <a:tc>
                  <a:txBody>
                    <a:bodyPr/>
                    <a:lstStyle/>
                    <a:p>
                      <a:pPr algn="l" fontAlgn="ctr"/>
                      <a:r>
                        <a:rPr lang="en-US" sz="2600" u="none" strike="noStrike" dirty="0">
                          <a:effectLst/>
                        </a:rPr>
                        <a:t>G</a:t>
                      </a:r>
                      <a:endParaRPr lang="en-US" sz="2600" b="1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0235" marR="10235" marT="1023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kumimoji="1" lang="en-US" altLang="ja-JP" sz="2600" b="0" u="none" strike="noStrike" kern="1200" dirty="0">
                          <a:solidFill>
                            <a:schemeClr val="bg1"/>
                          </a:solidFill>
                          <a:effectLst/>
                        </a:rPr>
                        <a:t>383</a:t>
                      </a:r>
                      <a:r>
                        <a:rPr kumimoji="1" lang="en-US" altLang="ja-JP" sz="2600" b="0" u="none" strike="noStrike" kern="1200" baseline="0" dirty="0">
                          <a:solidFill>
                            <a:schemeClr val="bg1"/>
                          </a:solidFill>
                          <a:effectLst/>
                        </a:rPr>
                        <a:t> -</a:t>
                      </a:r>
                      <a:r>
                        <a:rPr kumimoji="1" lang="en-US" altLang="ja-JP" sz="2600" u="none" strike="noStrike" kern="1200" dirty="0">
                          <a:effectLst/>
                        </a:rPr>
                        <a:t> 399</a:t>
                      </a:r>
                      <a:endParaRPr kumimoji="1" lang="en-US" altLang="ja-JP" sz="26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0235" marR="10235" marT="10235" marB="0" anchor="ctr"/>
                </a:tc>
                <a:extLst>
                  <a:ext uri="{0D108BD9-81ED-4DB2-BD59-A6C34878D82A}">
                    <a16:rowId xmlns:a16="http://schemas.microsoft.com/office/drawing/2014/main" val="1000340444"/>
                  </a:ext>
                </a:extLst>
              </a:tr>
              <a:tr h="403273">
                <a:tc>
                  <a:txBody>
                    <a:bodyPr/>
                    <a:lstStyle/>
                    <a:p>
                      <a:pPr algn="l" fontAlgn="ctr"/>
                      <a:r>
                        <a:rPr lang="en-US" sz="2600" u="none" strike="noStrike" dirty="0">
                          <a:effectLst/>
                        </a:rPr>
                        <a:t>S</a:t>
                      </a:r>
                      <a:endParaRPr lang="en-US" sz="2600" b="1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0235" marR="10235" marT="1023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kumimoji="1" lang="en-US" altLang="ja-JP" sz="2600" u="none" strike="noStrike" kern="1200" dirty="0">
                          <a:effectLst/>
                        </a:rPr>
                        <a:t>307 – 328</a:t>
                      </a:r>
                      <a:endParaRPr kumimoji="1" lang="en-US" altLang="ja-JP" sz="26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0235" marR="10235" marT="10235" marB="0" anchor="ctr"/>
                </a:tc>
                <a:extLst>
                  <a:ext uri="{0D108BD9-81ED-4DB2-BD59-A6C34878D82A}">
                    <a16:rowId xmlns:a16="http://schemas.microsoft.com/office/drawing/2014/main" val="3436677356"/>
                  </a:ext>
                </a:extLst>
              </a:tr>
              <a:tr h="403273">
                <a:tc>
                  <a:txBody>
                    <a:bodyPr/>
                    <a:lstStyle/>
                    <a:p>
                      <a:pPr algn="l" fontAlgn="ctr"/>
                      <a:r>
                        <a:rPr lang="en-US" sz="2600" u="none" strike="noStrike" dirty="0">
                          <a:effectLst/>
                        </a:rPr>
                        <a:t>DB</a:t>
                      </a:r>
                      <a:endParaRPr lang="en-US" sz="2600" b="1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0235" marR="10235" marT="1023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kumimoji="1" lang="en-US" altLang="ja-JP" sz="2600" u="none" strike="noStrike" kern="1200" dirty="0">
                          <a:effectLst/>
                        </a:rPr>
                        <a:t>374</a:t>
                      </a:r>
                      <a:r>
                        <a:rPr kumimoji="1" lang="en-US" altLang="ja-JP" sz="2600" u="none" strike="noStrike" kern="1200" baseline="0" dirty="0">
                          <a:effectLst/>
                        </a:rPr>
                        <a:t> –</a:t>
                      </a:r>
                      <a:r>
                        <a:rPr kumimoji="1" lang="en-US" altLang="ja-JP" sz="2600" u="none" strike="noStrike" kern="1200" dirty="0">
                          <a:effectLst/>
                        </a:rPr>
                        <a:t> 392</a:t>
                      </a:r>
                      <a:endParaRPr kumimoji="1" lang="en-US" altLang="ja-JP" sz="26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0235" marR="10235" marT="10235" marB="0" anchor="ctr"/>
                </a:tc>
                <a:extLst>
                  <a:ext uri="{0D108BD9-81ED-4DB2-BD59-A6C34878D82A}">
                    <a16:rowId xmlns:a16="http://schemas.microsoft.com/office/drawing/2014/main" val="2380224902"/>
                  </a:ext>
                </a:extLst>
              </a:tr>
              <a:tr h="403273">
                <a:tc>
                  <a:txBody>
                    <a:bodyPr/>
                    <a:lstStyle/>
                    <a:p>
                      <a:pPr algn="l" fontAlgn="ctr"/>
                      <a:r>
                        <a:rPr lang="en-US" sz="2600" u="none" strike="noStrike">
                          <a:effectLst/>
                        </a:rPr>
                        <a:t>D</a:t>
                      </a:r>
                      <a:endParaRPr lang="en-US" sz="2600" b="1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0235" marR="10235" marT="1023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kumimoji="1" lang="en-US" altLang="ja-JP" sz="2600" u="none" strike="noStrike" kern="1200" dirty="0">
                          <a:effectLst/>
                        </a:rPr>
                        <a:t> 375</a:t>
                      </a:r>
                      <a:r>
                        <a:rPr kumimoji="1" lang="en-US" altLang="ja-JP" sz="2600" u="none" strike="noStrike" kern="1200" baseline="0" dirty="0">
                          <a:effectLst/>
                        </a:rPr>
                        <a:t> –</a:t>
                      </a:r>
                      <a:r>
                        <a:rPr kumimoji="1" lang="en-US" altLang="ja-JP" sz="2600" u="none" strike="noStrike" kern="1200" dirty="0">
                          <a:effectLst/>
                        </a:rPr>
                        <a:t> 397</a:t>
                      </a:r>
                      <a:endParaRPr kumimoji="1" lang="en-US" altLang="ja-JP" sz="26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0235" marR="10235" marT="10235" marB="0" anchor="ctr"/>
                </a:tc>
                <a:extLst>
                  <a:ext uri="{0D108BD9-81ED-4DB2-BD59-A6C34878D82A}">
                    <a16:rowId xmlns:a16="http://schemas.microsoft.com/office/drawing/2014/main" val="558293027"/>
                  </a:ext>
                </a:extLst>
              </a:tr>
              <a:tr h="403273">
                <a:tc>
                  <a:txBody>
                    <a:bodyPr/>
                    <a:lstStyle/>
                    <a:p>
                      <a:pPr algn="l" fontAlgn="ctr"/>
                      <a:r>
                        <a:rPr lang="en-US" sz="2600" u="none" strike="noStrike" dirty="0">
                          <a:effectLst/>
                        </a:rPr>
                        <a:t>T</a:t>
                      </a:r>
                      <a:endParaRPr lang="en-US" sz="2600" b="1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0235" marR="10235" marT="1023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kumimoji="1" lang="en-US" altLang="ja-JP" sz="2600" u="none" strike="noStrike" kern="1200" dirty="0">
                          <a:effectLst/>
                        </a:rPr>
                        <a:t>352 – 374</a:t>
                      </a:r>
                      <a:endParaRPr kumimoji="1" lang="en-US" altLang="ja-JP" sz="26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0235" marR="10235" marT="10235" marB="0" anchor="ctr"/>
                </a:tc>
                <a:extLst>
                  <a:ext uri="{0D108BD9-81ED-4DB2-BD59-A6C34878D82A}">
                    <a16:rowId xmlns:a16="http://schemas.microsoft.com/office/drawing/2014/main" val="743567012"/>
                  </a:ext>
                </a:extLst>
              </a:tr>
              <a:tr h="403273">
                <a:tc>
                  <a:txBody>
                    <a:bodyPr/>
                    <a:lstStyle/>
                    <a:p>
                      <a:pPr algn="l" fontAlgn="ctr"/>
                      <a:r>
                        <a:rPr lang="en-US" sz="2600" u="none" strike="noStrike" dirty="0">
                          <a:effectLst/>
                        </a:rPr>
                        <a:t>C</a:t>
                      </a:r>
                      <a:endParaRPr lang="en-US" sz="2600" b="1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0235" marR="10235" marT="1023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kumimoji="1" lang="en-US" altLang="ja-JP" sz="2600" u="none" strike="noStrike" kern="1200" dirty="0">
                          <a:effectLst/>
                        </a:rPr>
                        <a:t>508</a:t>
                      </a:r>
                      <a:r>
                        <a:rPr kumimoji="1" lang="en-US" altLang="ja-JP" sz="2600" u="none" strike="noStrike" kern="1200" baseline="0" dirty="0">
                          <a:effectLst/>
                        </a:rPr>
                        <a:t> -</a:t>
                      </a:r>
                      <a:r>
                        <a:rPr kumimoji="1" lang="en-US" altLang="ja-JP" sz="2600" u="none" strike="noStrike" kern="1200" dirty="0">
                          <a:effectLst/>
                        </a:rPr>
                        <a:t> 531</a:t>
                      </a:r>
                      <a:endParaRPr kumimoji="1" lang="en-US" altLang="ja-JP" sz="26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0235" marR="10235" marT="10235" marB="0" anchor="ctr"/>
                </a:tc>
                <a:extLst>
                  <a:ext uri="{0D108BD9-81ED-4DB2-BD59-A6C34878D82A}">
                    <a16:rowId xmlns:a16="http://schemas.microsoft.com/office/drawing/2014/main" val="1884186657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0280452"/>
              </p:ext>
            </p:extLst>
          </p:nvPr>
        </p:nvGraphicFramePr>
        <p:xfrm>
          <a:off x="6586507" y="2640000"/>
          <a:ext cx="2862293" cy="285016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483088">
                  <a:extLst>
                    <a:ext uri="{9D8B030D-6E8A-4147-A177-3AD203B41FA5}">
                      <a16:colId xmlns:a16="http://schemas.microsoft.com/office/drawing/2014/main" val="2116128775"/>
                    </a:ext>
                  </a:extLst>
                </a:gridCol>
                <a:gridCol w="2379205">
                  <a:extLst>
                    <a:ext uri="{9D8B030D-6E8A-4147-A177-3AD203B41FA5}">
                      <a16:colId xmlns:a16="http://schemas.microsoft.com/office/drawing/2014/main" val="128498924"/>
                    </a:ext>
                  </a:extLst>
                </a:gridCol>
              </a:tblGrid>
              <a:tr h="411310">
                <a:tc>
                  <a:txBody>
                    <a:bodyPr/>
                    <a:lstStyle/>
                    <a:p>
                      <a:pPr algn="l" fontAlgn="ctr"/>
                      <a:endParaRPr lang="ja-JP" altLang="en-US" sz="2600" b="1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0235" marR="10235" marT="1023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1" lang="ja-JP" altLang="en-US" sz="26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シミュレーション</a:t>
                      </a:r>
                      <a:endParaRPr kumimoji="1" lang="en-US" sz="26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0235" marR="10235" marT="10235" marB="0" anchor="ctr"/>
                </a:tc>
                <a:extLst>
                  <a:ext uri="{0D108BD9-81ED-4DB2-BD59-A6C34878D82A}">
                    <a16:rowId xmlns:a16="http://schemas.microsoft.com/office/drawing/2014/main" val="603934723"/>
                  </a:ext>
                </a:extLst>
              </a:tr>
              <a:tr h="403273">
                <a:tc>
                  <a:txBody>
                    <a:bodyPr/>
                    <a:lstStyle/>
                    <a:p>
                      <a:pPr algn="l" fontAlgn="ctr"/>
                      <a:r>
                        <a:rPr lang="en-US" sz="2600" u="none" strike="noStrike" dirty="0">
                          <a:effectLst/>
                        </a:rPr>
                        <a:t>F</a:t>
                      </a:r>
                      <a:endParaRPr lang="en-US" sz="2600" b="1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0235" marR="10235" marT="1023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kumimoji="1" lang="en-US" altLang="ja-JP" sz="2600" u="none" strike="noStrike" kern="1200" dirty="0">
                          <a:effectLst/>
                        </a:rPr>
                        <a:t>409</a:t>
                      </a:r>
                      <a:r>
                        <a:rPr kumimoji="1" lang="en-US" altLang="ja-JP" sz="2600" u="none" strike="noStrike" kern="1200" baseline="0" dirty="0">
                          <a:effectLst/>
                        </a:rPr>
                        <a:t> –</a:t>
                      </a:r>
                      <a:r>
                        <a:rPr kumimoji="1" lang="en-US" altLang="ja-JP" sz="2600" u="none" strike="noStrike" kern="1200" dirty="0">
                          <a:effectLst/>
                        </a:rPr>
                        <a:t> 424</a:t>
                      </a:r>
                      <a:endParaRPr kumimoji="1" lang="en-US" altLang="ja-JP" sz="26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0235" marR="10235" marT="10235" marB="0" anchor="ctr"/>
                </a:tc>
                <a:extLst>
                  <a:ext uri="{0D108BD9-81ED-4DB2-BD59-A6C34878D82A}">
                    <a16:rowId xmlns:a16="http://schemas.microsoft.com/office/drawing/2014/main" val="1148675512"/>
                  </a:ext>
                </a:extLst>
              </a:tr>
              <a:tr h="403273">
                <a:tc>
                  <a:txBody>
                    <a:bodyPr/>
                    <a:lstStyle/>
                    <a:p>
                      <a:pPr algn="l" fontAlgn="ctr"/>
                      <a:r>
                        <a:rPr lang="en-US" sz="2600" u="none" strike="noStrike" dirty="0">
                          <a:effectLst/>
                        </a:rPr>
                        <a:t>E</a:t>
                      </a:r>
                      <a:endParaRPr lang="en-US" sz="2600" b="1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0235" marR="10235" marT="1023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kumimoji="1" lang="en-US" altLang="ja-JP" sz="2600" u="none" strike="noStrike" kern="1200" dirty="0">
                          <a:effectLst/>
                        </a:rPr>
                        <a:t> 510</a:t>
                      </a:r>
                      <a:r>
                        <a:rPr kumimoji="1" lang="en-US" altLang="ja-JP" sz="2600" u="none" strike="noStrike" kern="1200" baseline="0" dirty="0">
                          <a:effectLst/>
                        </a:rPr>
                        <a:t> –</a:t>
                      </a:r>
                      <a:r>
                        <a:rPr kumimoji="1" lang="en-US" altLang="ja-JP" sz="2600" u="none" strike="noStrike" kern="1200" dirty="0">
                          <a:effectLst/>
                        </a:rPr>
                        <a:t> 521</a:t>
                      </a:r>
                      <a:endParaRPr kumimoji="1" lang="en-US" altLang="ja-JP" sz="26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0235" marR="10235" marT="10235" marB="0" anchor="ctr"/>
                </a:tc>
                <a:extLst>
                  <a:ext uri="{0D108BD9-81ED-4DB2-BD59-A6C34878D82A}">
                    <a16:rowId xmlns:a16="http://schemas.microsoft.com/office/drawing/2014/main" val="3855081176"/>
                  </a:ext>
                </a:extLst>
              </a:tr>
              <a:tr h="403273">
                <a:tc>
                  <a:txBody>
                    <a:bodyPr/>
                    <a:lstStyle/>
                    <a:p>
                      <a:pPr algn="l" fontAlgn="ctr"/>
                      <a:r>
                        <a:rPr lang="en-US" sz="2600" u="none" strike="noStrike" dirty="0">
                          <a:effectLst/>
                        </a:rPr>
                        <a:t>L</a:t>
                      </a:r>
                      <a:endParaRPr lang="en-US" sz="2600" b="1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0235" marR="10235" marT="1023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kumimoji="1" lang="en-US" altLang="ja-JP" sz="2600" u="none" strike="noStrike" kern="1200" dirty="0">
                          <a:effectLst/>
                        </a:rPr>
                        <a:t> 495</a:t>
                      </a:r>
                      <a:r>
                        <a:rPr kumimoji="1" lang="en-US" altLang="ja-JP" sz="2600" u="none" strike="noStrike" kern="1200" baseline="0" dirty="0">
                          <a:effectLst/>
                        </a:rPr>
                        <a:t> –</a:t>
                      </a:r>
                      <a:r>
                        <a:rPr kumimoji="1" lang="ja-JP" altLang="en-US" sz="2600" u="none" strike="noStrike" kern="1200" baseline="0" dirty="0">
                          <a:effectLst/>
                        </a:rPr>
                        <a:t> </a:t>
                      </a:r>
                      <a:r>
                        <a:rPr kumimoji="1" lang="en-US" altLang="ja-JP" sz="2600" u="none" strike="noStrike" kern="1200" dirty="0">
                          <a:effectLst/>
                        </a:rPr>
                        <a:t>505</a:t>
                      </a:r>
                      <a:endParaRPr kumimoji="1" lang="en-US" altLang="ja-JP" sz="26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0235" marR="10235" marT="10235" marB="0" anchor="ctr"/>
                </a:tc>
                <a:extLst>
                  <a:ext uri="{0D108BD9-81ED-4DB2-BD59-A6C34878D82A}">
                    <a16:rowId xmlns:a16="http://schemas.microsoft.com/office/drawing/2014/main" val="434922647"/>
                  </a:ext>
                </a:extLst>
              </a:tr>
              <a:tr h="403273">
                <a:tc>
                  <a:txBody>
                    <a:bodyPr/>
                    <a:lstStyle/>
                    <a:p>
                      <a:pPr algn="l" fontAlgn="ctr"/>
                      <a:r>
                        <a:rPr lang="en-US" sz="2600" u="none" strike="noStrike" dirty="0">
                          <a:effectLst/>
                        </a:rPr>
                        <a:t>M</a:t>
                      </a:r>
                      <a:endParaRPr lang="en-US" sz="2600" b="1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0235" marR="10235" marT="1023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kumimoji="1" lang="en-US" altLang="ja-JP" sz="2600" u="none" strike="noStrike" kern="1200" dirty="0">
                          <a:effectLst/>
                        </a:rPr>
                        <a:t> 423</a:t>
                      </a:r>
                      <a:r>
                        <a:rPr kumimoji="1" lang="en-US" altLang="ja-JP" sz="2600" u="none" strike="noStrike" kern="1200" baseline="0" dirty="0">
                          <a:effectLst/>
                        </a:rPr>
                        <a:t> –</a:t>
                      </a:r>
                      <a:r>
                        <a:rPr kumimoji="1" lang="en-US" altLang="ja-JP" sz="2600" u="none" strike="noStrike" kern="1200" dirty="0">
                          <a:effectLst/>
                        </a:rPr>
                        <a:t> 437</a:t>
                      </a:r>
                      <a:endParaRPr kumimoji="1" lang="en-US" altLang="ja-JP" sz="26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0235" marR="10235" marT="10235" marB="0" anchor="ctr"/>
                </a:tc>
                <a:extLst>
                  <a:ext uri="{0D108BD9-81ED-4DB2-BD59-A6C34878D82A}">
                    <a16:rowId xmlns:a16="http://schemas.microsoft.com/office/drawing/2014/main" val="1830642243"/>
                  </a:ext>
                </a:extLst>
              </a:tr>
              <a:tr h="403273">
                <a:tc>
                  <a:txBody>
                    <a:bodyPr/>
                    <a:lstStyle/>
                    <a:p>
                      <a:pPr algn="l" fontAlgn="ctr"/>
                      <a:r>
                        <a:rPr lang="en-US" sz="2600" u="none" strike="noStrike" dirty="0" err="1">
                          <a:effectLst/>
                        </a:rPr>
                        <a:t>Bs</a:t>
                      </a:r>
                      <a:endParaRPr lang="en-US" sz="2600" b="1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0235" marR="10235" marT="1023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kumimoji="1" lang="en-US" altLang="ja-JP" sz="2600" u="none" strike="noStrike" kern="1200" dirty="0">
                          <a:effectLst/>
                        </a:rPr>
                        <a:t>443</a:t>
                      </a:r>
                      <a:r>
                        <a:rPr kumimoji="1" lang="en-US" altLang="ja-JP" sz="2600" u="none" strike="noStrike" kern="1200" baseline="0" dirty="0">
                          <a:effectLst/>
                        </a:rPr>
                        <a:t> –</a:t>
                      </a:r>
                      <a:r>
                        <a:rPr kumimoji="1" lang="en-US" altLang="ja-JP" sz="2600" u="none" strike="noStrike" kern="1200" dirty="0">
                          <a:effectLst/>
                        </a:rPr>
                        <a:t> 458</a:t>
                      </a:r>
                      <a:endParaRPr kumimoji="1" lang="en-US" altLang="ja-JP" sz="26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0235" marR="10235" marT="10235" marB="0" anchor="ctr"/>
                </a:tc>
                <a:extLst>
                  <a:ext uri="{0D108BD9-81ED-4DB2-BD59-A6C34878D82A}">
                    <a16:rowId xmlns:a16="http://schemas.microsoft.com/office/drawing/2014/main" val="780505139"/>
                  </a:ext>
                </a:extLst>
              </a:tr>
              <a:tr h="403273">
                <a:tc>
                  <a:txBody>
                    <a:bodyPr/>
                    <a:lstStyle/>
                    <a:p>
                      <a:pPr algn="l" fontAlgn="ctr"/>
                      <a:r>
                        <a:rPr lang="en-US" sz="2600" u="none" strike="noStrike" dirty="0">
                          <a:effectLst/>
                        </a:rPr>
                        <a:t>H</a:t>
                      </a:r>
                      <a:endParaRPr lang="en-US" sz="2600" b="1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0235" marR="10235" marT="1023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kumimoji="1" lang="en-US" altLang="ja-JP" sz="2600" u="none" strike="noStrike" kern="1200" dirty="0">
                          <a:effectLst/>
                        </a:rPr>
                        <a:t> </a:t>
                      </a:r>
                      <a:r>
                        <a:rPr kumimoji="1" lang="en-US" altLang="ja-JP" sz="2600" b="0" u="none" strike="noStrike" kern="1200" dirty="0">
                          <a:solidFill>
                            <a:schemeClr val="bg1"/>
                          </a:solidFill>
                          <a:effectLst/>
                        </a:rPr>
                        <a:t>592</a:t>
                      </a:r>
                      <a:r>
                        <a:rPr kumimoji="1" lang="en-US" altLang="ja-JP" sz="2600" b="0" u="none" strike="noStrike" kern="1200" baseline="0" dirty="0">
                          <a:solidFill>
                            <a:schemeClr val="bg1"/>
                          </a:solidFill>
                          <a:effectLst/>
                        </a:rPr>
                        <a:t> -</a:t>
                      </a:r>
                      <a:r>
                        <a:rPr kumimoji="1" lang="en-US" altLang="ja-JP" sz="2600" u="none" strike="noStrike" kern="1200" dirty="0">
                          <a:effectLst/>
                        </a:rPr>
                        <a:t> 599</a:t>
                      </a:r>
                      <a:endParaRPr kumimoji="1" lang="en-US" altLang="ja-JP" sz="26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0235" marR="10235" marT="10235" marB="0" anchor="ctr"/>
                </a:tc>
                <a:extLst>
                  <a:ext uri="{0D108BD9-81ED-4DB2-BD59-A6C34878D82A}">
                    <a16:rowId xmlns:a16="http://schemas.microsoft.com/office/drawing/2014/main" val="36596677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1734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選手紹介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292527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渡邉太一 </a:t>
            </a:r>
            <a:r>
              <a:rPr kumimoji="1" lang="en-US" altLang="ja-JP" dirty="0"/>
              <a:t>(@taichiw0424)</a:t>
            </a:r>
          </a:p>
          <a:p>
            <a:pPr marL="0" indent="0">
              <a:buNone/>
            </a:pPr>
            <a:endParaRPr lang="en-US" altLang="ja-JP" dirty="0"/>
          </a:p>
          <a:p>
            <a:r>
              <a:rPr lang="en-US" altLang="ja-JP" dirty="0"/>
              <a:t>12</a:t>
            </a:r>
            <a:r>
              <a:rPr lang="ja-JP" altLang="en-US" dirty="0"/>
              <a:t>球団の監督の采配シミュレータを作るのが夢</a:t>
            </a:r>
            <a:br>
              <a:rPr lang="en-US" altLang="ja-JP" dirty="0"/>
            </a:br>
            <a:r>
              <a:rPr lang="ja-JP" altLang="en-US" dirty="0"/>
              <a:t>（≠　良い采配）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→　第</a:t>
            </a:r>
            <a:r>
              <a:rPr lang="en-US" altLang="ja-JP" dirty="0"/>
              <a:t>1</a:t>
            </a:r>
            <a:r>
              <a:rPr lang="ja-JP" altLang="en-US" dirty="0"/>
              <a:t>段を作りました！！　</a:t>
            </a:r>
            <a:r>
              <a:rPr lang="en-US" altLang="ja-JP" dirty="0"/>
              <a:t>…</a:t>
            </a:r>
            <a:r>
              <a:rPr lang="ja-JP" altLang="en-US" dirty="0"/>
              <a:t>というお話です。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8850666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7254542"/>
              </p:ext>
            </p:extLst>
          </p:nvPr>
        </p:nvGraphicFramePr>
        <p:xfrm>
          <a:off x="413621" y="2640000"/>
          <a:ext cx="5472828" cy="285016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508886">
                  <a:extLst>
                    <a:ext uri="{9D8B030D-6E8A-4147-A177-3AD203B41FA5}">
                      <a16:colId xmlns:a16="http://schemas.microsoft.com/office/drawing/2014/main" val="2084797141"/>
                    </a:ext>
                  </a:extLst>
                </a:gridCol>
                <a:gridCol w="2525543">
                  <a:extLst>
                    <a:ext uri="{9D8B030D-6E8A-4147-A177-3AD203B41FA5}">
                      <a16:colId xmlns:a16="http://schemas.microsoft.com/office/drawing/2014/main" val="2621401151"/>
                    </a:ext>
                  </a:extLst>
                </a:gridCol>
                <a:gridCol w="1657350">
                  <a:extLst>
                    <a:ext uri="{9D8B030D-6E8A-4147-A177-3AD203B41FA5}">
                      <a16:colId xmlns:a16="http://schemas.microsoft.com/office/drawing/2014/main" val="1642630914"/>
                    </a:ext>
                  </a:extLst>
                </a:gridCol>
                <a:gridCol w="781049">
                  <a:extLst>
                    <a:ext uri="{9D8B030D-6E8A-4147-A177-3AD203B41FA5}">
                      <a16:colId xmlns:a16="http://schemas.microsoft.com/office/drawing/2014/main" val="208512634"/>
                    </a:ext>
                  </a:extLst>
                </a:gridCol>
              </a:tblGrid>
              <a:tr h="411310">
                <a:tc>
                  <a:txBody>
                    <a:bodyPr/>
                    <a:lstStyle/>
                    <a:p>
                      <a:pPr algn="l" fontAlgn="ctr"/>
                      <a:endParaRPr lang="ja-JP" altLang="en-US" sz="2600" b="1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0235" marR="10235" marT="1023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1" lang="ja-JP" altLang="en-US" sz="26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シミュレーション</a:t>
                      </a:r>
                      <a:endParaRPr kumimoji="1" lang="en-US" sz="26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0235" marR="10235" marT="1023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2600" b="1" u="none" strike="noStrike" dirty="0">
                          <a:effectLst/>
                        </a:rPr>
                        <a:t>2017</a:t>
                      </a:r>
                      <a:r>
                        <a:rPr lang="ja-JP" altLang="en-US" sz="2600" b="1" u="none" strike="noStrike" dirty="0">
                          <a:effectLst/>
                        </a:rPr>
                        <a:t>実際</a:t>
                      </a:r>
                      <a:endParaRPr lang="en-US" sz="2600" b="1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0235" marR="10235" marT="10235" marB="0" anchor="ctr">
                    <a:solidFill>
                      <a:srgbClr val="FFE20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6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差</a:t>
                      </a:r>
                      <a:endParaRPr lang="en-US" sz="2600" b="1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0235" marR="10235" marT="10235" marB="0" anchor="ctr">
                    <a:solidFill>
                      <a:srgbClr val="FFE20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3128397"/>
                  </a:ext>
                </a:extLst>
              </a:tr>
              <a:tr h="403273">
                <a:tc>
                  <a:txBody>
                    <a:bodyPr/>
                    <a:lstStyle/>
                    <a:p>
                      <a:pPr algn="l" fontAlgn="ctr"/>
                      <a:r>
                        <a:rPr lang="en-US" sz="2600" u="none" strike="noStrike" dirty="0">
                          <a:effectLst/>
                        </a:rPr>
                        <a:t>G</a:t>
                      </a:r>
                      <a:endParaRPr lang="en-US" sz="2600" b="1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0235" marR="10235" marT="1023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kumimoji="1" lang="en-US" altLang="ja-JP" sz="2600" b="0" u="none" strike="noStrike" kern="1200" dirty="0">
                          <a:solidFill>
                            <a:schemeClr val="bg1"/>
                          </a:solidFill>
                          <a:effectLst/>
                        </a:rPr>
                        <a:t>383</a:t>
                      </a:r>
                      <a:r>
                        <a:rPr kumimoji="1" lang="en-US" altLang="ja-JP" sz="2600" b="0" u="none" strike="noStrike" kern="1200" baseline="0" dirty="0">
                          <a:solidFill>
                            <a:schemeClr val="bg1"/>
                          </a:solidFill>
                          <a:effectLst/>
                        </a:rPr>
                        <a:t> -</a:t>
                      </a:r>
                      <a:r>
                        <a:rPr kumimoji="1" lang="en-US" altLang="ja-JP" sz="2600" u="none" strike="noStrike" kern="1200" dirty="0">
                          <a:effectLst/>
                        </a:rPr>
                        <a:t> 399</a:t>
                      </a:r>
                      <a:endParaRPr kumimoji="1" lang="en-US" altLang="ja-JP" sz="26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0235" marR="10235" marT="1023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400" b="1" u="none" strike="noStrike" dirty="0">
                          <a:effectLst/>
                        </a:rPr>
                        <a:t>536</a:t>
                      </a:r>
                      <a:endParaRPr lang="en-US" altLang="ja-JP" sz="2400" b="1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solidFill>
                      <a:srgbClr val="FFE20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137</a:t>
                      </a:r>
                    </a:p>
                  </a:txBody>
                  <a:tcPr marL="9525" marR="9525" marT="9525" marB="0" anchor="ctr">
                    <a:solidFill>
                      <a:srgbClr val="FFE20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40444"/>
                  </a:ext>
                </a:extLst>
              </a:tr>
              <a:tr h="403273">
                <a:tc>
                  <a:txBody>
                    <a:bodyPr/>
                    <a:lstStyle/>
                    <a:p>
                      <a:pPr algn="l" fontAlgn="ctr"/>
                      <a:r>
                        <a:rPr lang="en-US" sz="2600" u="none" strike="noStrike" dirty="0">
                          <a:effectLst/>
                        </a:rPr>
                        <a:t>S</a:t>
                      </a:r>
                      <a:endParaRPr lang="en-US" sz="2600" b="1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0235" marR="10235" marT="1023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kumimoji="1" lang="en-US" altLang="ja-JP" sz="2600" u="none" strike="noStrike" kern="1200" dirty="0">
                          <a:effectLst/>
                        </a:rPr>
                        <a:t>307 – 328</a:t>
                      </a:r>
                      <a:endParaRPr kumimoji="1" lang="en-US" altLang="ja-JP" sz="26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0235" marR="10235" marT="1023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400" b="1" u="none" strike="noStrike" dirty="0">
                          <a:effectLst/>
                        </a:rPr>
                        <a:t>473</a:t>
                      </a:r>
                      <a:endParaRPr lang="en-US" altLang="ja-JP" sz="2400" b="1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solidFill>
                      <a:srgbClr val="FFE20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145</a:t>
                      </a:r>
                    </a:p>
                  </a:txBody>
                  <a:tcPr marL="9525" marR="9525" marT="9525" marB="0" anchor="ctr">
                    <a:solidFill>
                      <a:srgbClr val="FFE20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6677356"/>
                  </a:ext>
                </a:extLst>
              </a:tr>
              <a:tr h="403273">
                <a:tc>
                  <a:txBody>
                    <a:bodyPr/>
                    <a:lstStyle/>
                    <a:p>
                      <a:pPr algn="l" fontAlgn="ctr"/>
                      <a:r>
                        <a:rPr lang="en-US" sz="2600" u="none" strike="noStrike" dirty="0">
                          <a:effectLst/>
                        </a:rPr>
                        <a:t>DB</a:t>
                      </a:r>
                      <a:endParaRPr lang="en-US" sz="2600" b="1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0235" marR="10235" marT="1023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kumimoji="1" lang="en-US" altLang="ja-JP" sz="2600" u="none" strike="noStrike" kern="1200" dirty="0">
                          <a:effectLst/>
                        </a:rPr>
                        <a:t>374</a:t>
                      </a:r>
                      <a:r>
                        <a:rPr kumimoji="1" lang="en-US" altLang="ja-JP" sz="2600" u="none" strike="noStrike" kern="1200" baseline="0" dirty="0">
                          <a:effectLst/>
                        </a:rPr>
                        <a:t> –</a:t>
                      </a:r>
                      <a:r>
                        <a:rPr kumimoji="1" lang="en-US" altLang="ja-JP" sz="2600" u="none" strike="noStrike" kern="1200" dirty="0">
                          <a:effectLst/>
                        </a:rPr>
                        <a:t> 392</a:t>
                      </a:r>
                      <a:endParaRPr kumimoji="1" lang="en-US" altLang="ja-JP" sz="26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0235" marR="10235" marT="1023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400" b="1" u="none" strike="noStrike" dirty="0">
                          <a:effectLst/>
                        </a:rPr>
                        <a:t>597</a:t>
                      </a:r>
                      <a:endParaRPr lang="en-US" altLang="ja-JP" sz="2400" b="1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solidFill>
                      <a:srgbClr val="FFE20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205</a:t>
                      </a:r>
                    </a:p>
                  </a:txBody>
                  <a:tcPr marL="9525" marR="9525" marT="9525" marB="0" anchor="ctr">
                    <a:solidFill>
                      <a:srgbClr val="FFE20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0224902"/>
                  </a:ext>
                </a:extLst>
              </a:tr>
              <a:tr h="403273">
                <a:tc>
                  <a:txBody>
                    <a:bodyPr/>
                    <a:lstStyle/>
                    <a:p>
                      <a:pPr algn="l" fontAlgn="ctr"/>
                      <a:r>
                        <a:rPr lang="en-US" sz="2600" u="none" strike="noStrike">
                          <a:effectLst/>
                        </a:rPr>
                        <a:t>D</a:t>
                      </a:r>
                      <a:endParaRPr lang="en-US" sz="2600" b="1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0235" marR="10235" marT="1023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kumimoji="1" lang="en-US" altLang="ja-JP" sz="2600" u="none" strike="noStrike" kern="1200" dirty="0">
                          <a:effectLst/>
                        </a:rPr>
                        <a:t> 375</a:t>
                      </a:r>
                      <a:r>
                        <a:rPr kumimoji="1" lang="en-US" altLang="ja-JP" sz="2600" u="none" strike="noStrike" kern="1200" baseline="0" dirty="0">
                          <a:effectLst/>
                        </a:rPr>
                        <a:t> –</a:t>
                      </a:r>
                      <a:r>
                        <a:rPr kumimoji="1" lang="en-US" altLang="ja-JP" sz="2600" u="none" strike="noStrike" kern="1200" dirty="0">
                          <a:effectLst/>
                        </a:rPr>
                        <a:t> 397</a:t>
                      </a:r>
                      <a:endParaRPr kumimoji="1" lang="en-US" altLang="ja-JP" sz="26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0235" marR="10235" marT="1023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400" b="1" u="none" strike="noStrike" dirty="0">
                          <a:effectLst/>
                        </a:rPr>
                        <a:t>487</a:t>
                      </a:r>
                      <a:endParaRPr lang="en-US" altLang="ja-JP" sz="2400" b="1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solidFill>
                      <a:srgbClr val="FFE20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90</a:t>
                      </a:r>
                    </a:p>
                  </a:txBody>
                  <a:tcPr marL="9525" marR="9525" marT="9525" marB="0" anchor="ctr">
                    <a:solidFill>
                      <a:srgbClr val="FFE20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8293027"/>
                  </a:ext>
                </a:extLst>
              </a:tr>
              <a:tr h="403273">
                <a:tc>
                  <a:txBody>
                    <a:bodyPr/>
                    <a:lstStyle/>
                    <a:p>
                      <a:pPr algn="l" fontAlgn="ctr"/>
                      <a:r>
                        <a:rPr lang="en-US" sz="2600" u="none" strike="noStrike" dirty="0">
                          <a:effectLst/>
                        </a:rPr>
                        <a:t>T</a:t>
                      </a:r>
                      <a:endParaRPr lang="en-US" sz="2600" b="1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0235" marR="10235" marT="1023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kumimoji="1" lang="en-US" altLang="ja-JP" sz="2600" u="none" strike="noStrike" kern="1200" dirty="0">
                          <a:effectLst/>
                        </a:rPr>
                        <a:t>352 – 374</a:t>
                      </a:r>
                      <a:endParaRPr kumimoji="1" lang="en-US" altLang="ja-JP" sz="26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0235" marR="10235" marT="1023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400" b="1" u="none" strike="noStrike" dirty="0">
                          <a:effectLst/>
                        </a:rPr>
                        <a:t>589</a:t>
                      </a:r>
                      <a:endParaRPr lang="en-US" altLang="ja-JP" sz="2400" b="1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solidFill>
                      <a:srgbClr val="FFE20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215</a:t>
                      </a:r>
                    </a:p>
                  </a:txBody>
                  <a:tcPr marL="9525" marR="9525" marT="9525" marB="0" anchor="ctr">
                    <a:solidFill>
                      <a:srgbClr val="FFE20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3567012"/>
                  </a:ext>
                </a:extLst>
              </a:tr>
              <a:tr h="403273">
                <a:tc>
                  <a:txBody>
                    <a:bodyPr/>
                    <a:lstStyle/>
                    <a:p>
                      <a:pPr algn="l" fontAlgn="ctr"/>
                      <a:r>
                        <a:rPr lang="en-US" sz="2600" u="none" strike="noStrike" dirty="0">
                          <a:effectLst/>
                        </a:rPr>
                        <a:t>C</a:t>
                      </a:r>
                      <a:endParaRPr lang="en-US" sz="2600" b="1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0235" marR="10235" marT="1023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kumimoji="1" lang="en-US" altLang="ja-JP" sz="2600" u="none" strike="noStrike" kern="1200" dirty="0">
                          <a:effectLst/>
                        </a:rPr>
                        <a:t>508</a:t>
                      </a:r>
                      <a:r>
                        <a:rPr kumimoji="1" lang="en-US" altLang="ja-JP" sz="2600" u="none" strike="noStrike" kern="1200" baseline="0" dirty="0">
                          <a:effectLst/>
                        </a:rPr>
                        <a:t> -</a:t>
                      </a:r>
                      <a:r>
                        <a:rPr kumimoji="1" lang="en-US" altLang="ja-JP" sz="2600" u="none" strike="noStrike" kern="1200" dirty="0">
                          <a:effectLst/>
                        </a:rPr>
                        <a:t> 531</a:t>
                      </a:r>
                      <a:endParaRPr kumimoji="1" lang="en-US" altLang="ja-JP" sz="26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0235" marR="10235" marT="1023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400" b="1" u="none" strike="noStrike" dirty="0">
                          <a:effectLst/>
                        </a:rPr>
                        <a:t>736</a:t>
                      </a:r>
                      <a:endParaRPr lang="en-US" altLang="ja-JP" sz="2400" b="1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solidFill>
                      <a:srgbClr val="FFE20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205</a:t>
                      </a:r>
                    </a:p>
                  </a:txBody>
                  <a:tcPr marL="9525" marR="9525" marT="9525" marB="0" anchor="ctr">
                    <a:solidFill>
                      <a:srgbClr val="FFE20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4186657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9739329"/>
              </p:ext>
            </p:extLst>
          </p:nvPr>
        </p:nvGraphicFramePr>
        <p:xfrm>
          <a:off x="6586507" y="2640000"/>
          <a:ext cx="5357843" cy="285016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483088">
                  <a:extLst>
                    <a:ext uri="{9D8B030D-6E8A-4147-A177-3AD203B41FA5}">
                      <a16:colId xmlns:a16="http://schemas.microsoft.com/office/drawing/2014/main" val="2116128775"/>
                    </a:ext>
                  </a:extLst>
                </a:gridCol>
                <a:gridCol w="2379205">
                  <a:extLst>
                    <a:ext uri="{9D8B030D-6E8A-4147-A177-3AD203B41FA5}">
                      <a16:colId xmlns:a16="http://schemas.microsoft.com/office/drawing/2014/main" val="128498924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1974019763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val="3028329717"/>
                    </a:ext>
                  </a:extLst>
                </a:gridCol>
              </a:tblGrid>
              <a:tr h="411310">
                <a:tc>
                  <a:txBody>
                    <a:bodyPr/>
                    <a:lstStyle/>
                    <a:p>
                      <a:pPr algn="l" fontAlgn="ctr"/>
                      <a:endParaRPr lang="ja-JP" altLang="en-US" sz="2600" b="1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0235" marR="10235" marT="1023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1" lang="ja-JP" altLang="en-US" sz="26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シミュレーション</a:t>
                      </a:r>
                      <a:endParaRPr kumimoji="1" lang="en-US" sz="26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0235" marR="10235" marT="1023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2600" b="1" u="none" strike="noStrike" dirty="0">
                          <a:effectLst/>
                        </a:rPr>
                        <a:t>2017</a:t>
                      </a:r>
                      <a:r>
                        <a:rPr lang="ja-JP" altLang="en-US" sz="2600" b="1" u="none" strike="noStrike" dirty="0">
                          <a:effectLst/>
                        </a:rPr>
                        <a:t>実際</a:t>
                      </a:r>
                      <a:endParaRPr lang="en-US" sz="2600" b="1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0235" marR="10235" marT="10235" marB="0" anchor="ctr">
                    <a:solidFill>
                      <a:srgbClr val="FFE20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6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差</a:t>
                      </a:r>
                      <a:endParaRPr lang="en-US" sz="2600" b="1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0235" marR="10235" marT="10235" marB="0" anchor="ctr">
                    <a:solidFill>
                      <a:srgbClr val="FFE20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3934723"/>
                  </a:ext>
                </a:extLst>
              </a:tr>
              <a:tr h="403273">
                <a:tc>
                  <a:txBody>
                    <a:bodyPr/>
                    <a:lstStyle/>
                    <a:p>
                      <a:pPr algn="l" fontAlgn="ctr"/>
                      <a:r>
                        <a:rPr lang="en-US" sz="2600" u="none" strike="noStrike" dirty="0">
                          <a:effectLst/>
                        </a:rPr>
                        <a:t>F</a:t>
                      </a:r>
                      <a:endParaRPr lang="en-US" sz="2600" b="1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0235" marR="10235" marT="1023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kumimoji="1" lang="en-US" altLang="ja-JP" sz="2600" u="none" strike="noStrike" kern="1200" dirty="0">
                          <a:effectLst/>
                        </a:rPr>
                        <a:t>409</a:t>
                      </a:r>
                      <a:r>
                        <a:rPr kumimoji="1" lang="en-US" altLang="ja-JP" sz="2600" u="none" strike="noStrike" kern="1200" baseline="0" dirty="0">
                          <a:effectLst/>
                        </a:rPr>
                        <a:t> –</a:t>
                      </a:r>
                      <a:r>
                        <a:rPr kumimoji="1" lang="en-US" altLang="ja-JP" sz="2600" u="none" strike="noStrike" kern="1200" dirty="0">
                          <a:effectLst/>
                        </a:rPr>
                        <a:t> 424</a:t>
                      </a:r>
                      <a:endParaRPr kumimoji="1" lang="en-US" altLang="ja-JP" sz="26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0235" marR="10235" marT="1023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400" b="1" u="none" strike="noStrike" dirty="0">
                          <a:effectLst/>
                        </a:rPr>
                        <a:t>509</a:t>
                      </a:r>
                      <a:endParaRPr lang="en-US" altLang="ja-JP" sz="2400" b="1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solidFill>
                      <a:srgbClr val="FFE20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85</a:t>
                      </a:r>
                    </a:p>
                  </a:txBody>
                  <a:tcPr marL="9525" marR="9525" marT="9525" marB="0" anchor="ctr">
                    <a:solidFill>
                      <a:srgbClr val="FFE20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8675512"/>
                  </a:ext>
                </a:extLst>
              </a:tr>
              <a:tr h="403273">
                <a:tc>
                  <a:txBody>
                    <a:bodyPr/>
                    <a:lstStyle/>
                    <a:p>
                      <a:pPr algn="l" fontAlgn="ctr"/>
                      <a:r>
                        <a:rPr lang="en-US" sz="2600" u="none" strike="noStrike" dirty="0">
                          <a:effectLst/>
                        </a:rPr>
                        <a:t>E</a:t>
                      </a:r>
                      <a:endParaRPr lang="en-US" sz="2600" b="1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0235" marR="10235" marT="1023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kumimoji="1" lang="en-US" altLang="ja-JP" sz="2600" u="none" strike="noStrike" kern="1200" dirty="0">
                          <a:effectLst/>
                        </a:rPr>
                        <a:t> 510</a:t>
                      </a:r>
                      <a:r>
                        <a:rPr kumimoji="1" lang="en-US" altLang="ja-JP" sz="2600" u="none" strike="noStrike" kern="1200" baseline="0" dirty="0">
                          <a:effectLst/>
                        </a:rPr>
                        <a:t> –</a:t>
                      </a:r>
                      <a:r>
                        <a:rPr kumimoji="1" lang="en-US" altLang="ja-JP" sz="2600" u="none" strike="noStrike" kern="1200" dirty="0">
                          <a:effectLst/>
                        </a:rPr>
                        <a:t> 521</a:t>
                      </a:r>
                      <a:endParaRPr kumimoji="1" lang="en-US" altLang="ja-JP" sz="26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0235" marR="10235" marT="1023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400" b="1" u="none" strike="noStrike" dirty="0">
                          <a:effectLst/>
                        </a:rPr>
                        <a:t>585</a:t>
                      </a:r>
                      <a:endParaRPr lang="en-US" altLang="ja-JP" sz="2400" b="1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solidFill>
                      <a:srgbClr val="FFE20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64</a:t>
                      </a:r>
                    </a:p>
                  </a:txBody>
                  <a:tcPr marL="9525" marR="9525" marT="9525" marB="0" anchor="ctr">
                    <a:solidFill>
                      <a:srgbClr val="FFE20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5081176"/>
                  </a:ext>
                </a:extLst>
              </a:tr>
              <a:tr h="403273">
                <a:tc>
                  <a:txBody>
                    <a:bodyPr/>
                    <a:lstStyle/>
                    <a:p>
                      <a:pPr algn="l" fontAlgn="ctr"/>
                      <a:r>
                        <a:rPr lang="en-US" sz="2600" u="none" strike="noStrike" dirty="0">
                          <a:effectLst/>
                        </a:rPr>
                        <a:t>L</a:t>
                      </a:r>
                      <a:endParaRPr lang="en-US" sz="2600" b="1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0235" marR="10235" marT="1023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kumimoji="1" lang="en-US" altLang="ja-JP" sz="2600" u="none" strike="noStrike" kern="1200" dirty="0">
                          <a:effectLst/>
                        </a:rPr>
                        <a:t> 495</a:t>
                      </a:r>
                      <a:r>
                        <a:rPr kumimoji="1" lang="en-US" altLang="ja-JP" sz="2600" u="none" strike="noStrike" kern="1200" baseline="0" dirty="0">
                          <a:effectLst/>
                        </a:rPr>
                        <a:t> –</a:t>
                      </a:r>
                      <a:r>
                        <a:rPr kumimoji="1" lang="ja-JP" altLang="en-US" sz="2600" u="none" strike="noStrike" kern="1200" baseline="0" dirty="0">
                          <a:effectLst/>
                        </a:rPr>
                        <a:t> </a:t>
                      </a:r>
                      <a:r>
                        <a:rPr kumimoji="1" lang="en-US" altLang="ja-JP" sz="2600" u="none" strike="noStrike" kern="1200" dirty="0">
                          <a:effectLst/>
                        </a:rPr>
                        <a:t>505</a:t>
                      </a:r>
                      <a:endParaRPr kumimoji="1" lang="en-US" altLang="ja-JP" sz="26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0235" marR="10235" marT="1023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400" b="1" u="none" strike="noStrike" dirty="0">
                          <a:effectLst/>
                        </a:rPr>
                        <a:t>690</a:t>
                      </a:r>
                      <a:endParaRPr lang="en-US" altLang="ja-JP" sz="2400" b="1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solidFill>
                      <a:srgbClr val="FFE20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185</a:t>
                      </a:r>
                    </a:p>
                  </a:txBody>
                  <a:tcPr marL="9525" marR="9525" marT="9525" marB="0" anchor="ctr">
                    <a:solidFill>
                      <a:srgbClr val="FFE20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4922647"/>
                  </a:ext>
                </a:extLst>
              </a:tr>
              <a:tr h="403273">
                <a:tc>
                  <a:txBody>
                    <a:bodyPr/>
                    <a:lstStyle/>
                    <a:p>
                      <a:pPr algn="l" fontAlgn="ctr"/>
                      <a:r>
                        <a:rPr lang="en-US" sz="2600" u="none" strike="noStrike" dirty="0">
                          <a:effectLst/>
                        </a:rPr>
                        <a:t>M</a:t>
                      </a:r>
                      <a:endParaRPr lang="en-US" sz="2600" b="1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0235" marR="10235" marT="1023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kumimoji="1" lang="en-US" altLang="ja-JP" sz="2600" u="none" strike="noStrike" kern="1200" dirty="0">
                          <a:effectLst/>
                        </a:rPr>
                        <a:t> 423</a:t>
                      </a:r>
                      <a:r>
                        <a:rPr kumimoji="1" lang="en-US" altLang="ja-JP" sz="2600" u="none" strike="noStrike" kern="1200" baseline="0" dirty="0">
                          <a:effectLst/>
                        </a:rPr>
                        <a:t> –</a:t>
                      </a:r>
                      <a:r>
                        <a:rPr kumimoji="1" lang="en-US" altLang="ja-JP" sz="2600" u="none" strike="noStrike" kern="1200" dirty="0">
                          <a:effectLst/>
                        </a:rPr>
                        <a:t> 437</a:t>
                      </a:r>
                      <a:endParaRPr kumimoji="1" lang="en-US" altLang="ja-JP" sz="26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0235" marR="10235" marT="1023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400" b="1" u="none" strike="noStrike" dirty="0">
                          <a:effectLst/>
                        </a:rPr>
                        <a:t>479</a:t>
                      </a:r>
                      <a:endParaRPr lang="en-US" altLang="ja-JP" sz="2400" b="1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solidFill>
                      <a:srgbClr val="FFE20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42</a:t>
                      </a:r>
                    </a:p>
                  </a:txBody>
                  <a:tcPr marL="9525" marR="9525" marT="9525" marB="0" anchor="ctr">
                    <a:solidFill>
                      <a:srgbClr val="FFE20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0642243"/>
                  </a:ext>
                </a:extLst>
              </a:tr>
              <a:tr h="403273">
                <a:tc>
                  <a:txBody>
                    <a:bodyPr/>
                    <a:lstStyle/>
                    <a:p>
                      <a:pPr algn="l" fontAlgn="ctr"/>
                      <a:r>
                        <a:rPr lang="en-US" sz="2600" u="none" strike="noStrike" dirty="0" err="1">
                          <a:effectLst/>
                        </a:rPr>
                        <a:t>Bs</a:t>
                      </a:r>
                      <a:endParaRPr lang="en-US" sz="2600" b="1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0235" marR="10235" marT="1023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kumimoji="1" lang="en-US" altLang="ja-JP" sz="2600" u="none" strike="noStrike" kern="1200" dirty="0">
                          <a:effectLst/>
                        </a:rPr>
                        <a:t>443</a:t>
                      </a:r>
                      <a:r>
                        <a:rPr kumimoji="1" lang="en-US" altLang="ja-JP" sz="2600" u="none" strike="noStrike" kern="1200" baseline="0" dirty="0">
                          <a:effectLst/>
                        </a:rPr>
                        <a:t> –</a:t>
                      </a:r>
                      <a:r>
                        <a:rPr kumimoji="1" lang="en-US" altLang="ja-JP" sz="2600" u="none" strike="noStrike" kern="1200" dirty="0">
                          <a:effectLst/>
                        </a:rPr>
                        <a:t> 458</a:t>
                      </a:r>
                      <a:endParaRPr kumimoji="1" lang="en-US" altLang="ja-JP" sz="26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0235" marR="10235" marT="1023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400" b="1" u="none" strike="noStrike" dirty="0">
                          <a:effectLst/>
                        </a:rPr>
                        <a:t>539</a:t>
                      </a:r>
                      <a:endParaRPr lang="en-US" altLang="ja-JP" sz="2400" b="1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solidFill>
                      <a:srgbClr val="FFE20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81</a:t>
                      </a:r>
                    </a:p>
                  </a:txBody>
                  <a:tcPr marL="9525" marR="9525" marT="9525" marB="0" anchor="ctr">
                    <a:solidFill>
                      <a:srgbClr val="FFE20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0505139"/>
                  </a:ext>
                </a:extLst>
              </a:tr>
              <a:tr h="403273">
                <a:tc>
                  <a:txBody>
                    <a:bodyPr/>
                    <a:lstStyle/>
                    <a:p>
                      <a:pPr algn="l" fontAlgn="ctr"/>
                      <a:r>
                        <a:rPr lang="en-US" sz="2600" u="none" strike="noStrike" dirty="0">
                          <a:effectLst/>
                        </a:rPr>
                        <a:t>H</a:t>
                      </a:r>
                      <a:endParaRPr lang="en-US" sz="2600" b="1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0235" marR="10235" marT="1023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kumimoji="1" lang="en-US" altLang="ja-JP" sz="2600" u="none" strike="noStrike" kern="1200" dirty="0">
                          <a:effectLst/>
                        </a:rPr>
                        <a:t> </a:t>
                      </a:r>
                      <a:r>
                        <a:rPr kumimoji="1" lang="en-US" altLang="ja-JP" sz="2600" b="0" u="none" strike="noStrike" kern="1200" dirty="0">
                          <a:solidFill>
                            <a:schemeClr val="bg1"/>
                          </a:solidFill>
                          <a:effectLst/>
                        </a:rPr>
                        <a:t>592</a:t>
                      </a:r>
                      <a:r>
                        <a:rPr kumimoji="1" lang="en-US" altLang="ja-JP" sz="2600" b="0" u="none" strike="noStrike" kern="1200" baseline="0" dirty="0">
                          <a:solidFill>
                            <a:schemeClr val="bg1"/>
                          </a:solidFill>
                          <a:effectLst/>
                        </a:rPr>
                        <a:t> -</a:t>
                      </a:r>
                      <a:r>
                        <a:rPr kumimoji="1" lang="en-US" altLang="ja-JP" sz="2600" u="none" strike="noStrike" kern="1200" dirty="0">
                          <a:effectLst/>
                        </a:rPr>
                        <a:t> 599</a:t>
                      </a:r>
                      <a:endParaRPr kumimoji="1" lang="en-US" altLang="ja-JP" sz="26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0235" marR="10235" marT="1023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400" b="1" u="none" strike="noStrike" dirty="0">
                          <a:effectLst/>
                        </a:rPr>
                        <a:t>638</a:t>
                      </a:r>
                      <a:endParaRPr lang="en-US" altLang="ja-JP" sz="2400" b="1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solidFill>
                      <a:srgbClr val="FFE20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39</a:t>
                      </a:r>
                    </a:p>
                  </a:txBody>
                  <a:tcPr marL="9525" marR="9525" marT="9525" marB="0" anchor="ctr">
                    <a:solidFill>
                      <a:srgbClr val="FFE20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9667749"/>
                  </a:ext>
                </a:extLst>
              </a:tr>
            </a:tbl>
          </a:graphicData>
        </a:graphic>
      </p:graphicFrame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ja-JP" altLang="en-US" dirty="0"/>
              <a:t>１２球団とも</a:t>
            </a:r>
            <a:br>
              <a:rPr lang="en-US" altLang="ja-JP" dirty="0"/>
            </a:br>
            <a:r>
              <a:rPr lang="ja-JP" altLang="en-US" dirty="0"/>
              <a:t>実際のシーズン得点　＞＞　シミュレーション</a:t>
            </a:r>
            <a:endParaRPr kumimoji="1" lang="ja-JP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07911" y="5723467"/>
            <a:ext cx="101374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dirty="0"/>
              <a:t>年間</a:t>
            </a:r>
            <a:r>
              <a:rPr kumimoji="1" lang="en-US" altLang="ja-JP" sz="2400" dirty="0"/>
              <a:t>40</a:t>
            </a:r>
            <a:r>
              <a:rPr kumimoji="1" lang="ja-JP" altLang="en-US" sz="2400" dirty="0"/>
              <a:t>～</a:t>
            </a:r>
            <a:r>
              <a:rPr kumimoji="1" lang="en-US" altLang="ja-JP" sz="2400" dirty="0"/>
              <a:t>220</a:t>
            </a:r>
            <a:r>
              <a:rPr kumimoji="1" lang="ja-JP" altLang="en-US" sz="2400" dirty="0"/>
              <a:t>得点　→　１試合あたり </a:t>
            </a:r>
            <a:r>
              <a:rPr kumimoji="1" lang="en-US" altLang="ja-JP" sz="2400" dirty="0"/>
              <a:t>0.25 – 1.5 </a:t>
            </a:r>
            <a:r>
              <a:rPr kumimoji="1" lang="ja-JP" altLang="en-US" sz="2400" dirty="0"/>
              <a:t>点前後の差</a:t>
            </a:r>
          </a:p>
        </p:txBody>
      </p:sp>
    </p:spTree>
    <p:extLst>
      <p:ext uri="{BB962C8B-B14F-4D97-AF65-F5344CB8AC3E}">
        <p14:creationId xmlns:p14="http://schemas.microsoft.com/office/powerpoint/2010/main" val="27758893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１２球団とも</a:t>
            </a:r>
            <a:br>
              <a:rPr lang="en-US" altLang="ja-JP" dirty="0"/>
            </a:br>
            <a:r>
              <a:rPr lang="ja-JP" altLang="en-US" dirty="0"/>
              <a:t>実際のシーズン得点　＞＞　シミュレーション</a:t>
            </a:r>
            <a:endParaRPr kumimoji="1" lang="ja-JP" alt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0403738"/>
              </p:ext>
            </p:extLst>
          </p:nvPr>
        </p:nvGraphicFramePr>
        <p:xfrm>
          <a:off x="1224981" y="2445445"/>
          <a:ext cx="8935018" cy="1603821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872558">
                  <a:extLst>
                    <a:ext uri="{9D8B030D-6E8A-4147-A177-3AD203B41FA5}">
                      <a16:colId xmlns:a16="http://schemas.microsoft.com/office/drawing/2014/main" val="2754517936"/>
                    </a:ext>
                  </a:extLst>
                </a:gridCol>
                <a:gridCol w="2600703">
                  <a:extLst>
                    <a:ext uri="{9D8B030D-6E8A-4147-A177-3AD203B41FA5}">
                      <a16:colId xmlns:a16="http://schemas.microsoft.com/office/drawing/2014/main" val="2952075895"/>
                    </a:ext>
                  </a:extLst>
                </a:gridCol>
                <a:gridCol w="966736">
                  <a:extLst>
                    <a:ext uri="{9D8B030D-6E8A-4147-A177-3AD203B41FA5}">
                      <a16:colId xmlns:a16="http://schemas.microsoft.com/office/drawing/2014/main" val="2126961799"/>
                    </a:ext>
                  </a:extLst>
                </a:gridCol>
                <a:gridCol w="1250279">
                  <a:extLst>
                    <a:ext uri="{9D8B030D-6E8A-4147-A177-3AD203B41FA5}">
                      <a16:colId xmlns:a16="http://schemas.microsoft.com/office/drawing/2014/main" val="1830144375"/>
                    </a:ext>
                  </a:extLst>
                </a:gridCol>
                <a:gridCol w="1188119">
                  <a:extLst>
                    <a:ext uri="{9D8B030D-6E8A-4147-A177-3AD203B41FA5}">
                      <a16:colId xmlns:a16="http://schemas.microsoft.com/office/drawing/2014/main" val="2290381825"/>
                    </a:ext>
                  </a:extLst>
                </a:gridCol>
                <a:gridCol w="1056623">
                  <a:extLst>
                    <a:ext uri="{9D8B030D-6E8A-4147-A177-3AD203B41FA5}">
                      <a16:colId xmlns:a16="http://schemas.microsoft.com/office/drawing/2014/main" val="881329384"/>
                    </a:ext>
                  </a:extLst>
                </a:gridCol>
              </a:tblGrid>
              <a:tr h="222544">
                <a:tc>
                  <a:txBody>
                    <a:bodyPr/>
                    <a:lstStyle/>
                    <a:p>
                      <a:pPr algn="l" fontAlgn="ctr"/>
                      <a:endParaRPr lang="ja-JP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8902" marR="8902" marT="8902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8902" marR="8902" marT="890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000" u="none" strike="noStrike" dirty="0">
                          <a:effectLst/>
                        </a:rPr>
                        <a:t>打率</a:t>
                      </a:r>
                      <a:endParaRPr lang="ja-JP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8902" marR="8902" marT="890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000" u="none" strike="noStrike" dirty="0">
                          <a:effectLst/>
                        </a:rPr>
                        <a:t>出塁率</a:t>
                      </a:r>
                      <a:endParaRPr lang="ja-JP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8902" marR="8902" marT="890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000" u="none" strike="noStrike" dirty="0">
                          <a:effectLst/>
                        </a:rPr>
                        <a:t>長打率</a:t>
                      </a:r>
                      <a:endParaRPr lang="ja-JP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8902" marR="8902" marT="890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>
                          <a:effectLst/>
                        </a:rPr>
                        <a:t>OPS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8902" marR="8902" marT="8902" marB="0" anchor="ctr"/>
                </a:tc>
                <a:extLst>
                  <a:ext uri="{0D108BD9-81ED-4DB2-BD59-A6C34878D82A}">
                    <a16:rowId xmlns:a16="http://schemas.microsoft.com/office/drawing/2014/main" val="1758551858"/>
                  </a:ext>
                </a:extLst>
              </a:tr>
              <a:tr h="349013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000" u="none" strike="noStrike" dirty="0">
                          <a:effectLst/>
                        </a:rPr>
                        <a:t>宮﨑敏郎</a:t>
                      </a:r>
                      <a:endParaRPr lang="ja-JP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8902" marR="8902" marT="890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000" u="none" strike="noStrike" dirty="0">
                          <a:effectLst/>
                        </a:rPr>
                        <a:t>シミュレーション</a:t>
                      </a:r>
                      <a:endParaRPr lang="ja-JP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8902" marR="8902" marT="890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000" u="none" strike="noStrike" dirty="0">
                          <a:effectLst/>
                        </a:rPr>
                        <a:t>.322</a:t>
                      </a:r>
                      <a:endParaRPr lang="en-US" altLang="ja-JP" sz="2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8902" marR="8902" marT="890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000" u="none" strike="noStrike" dirty="0">
                          <a:effectLst/>
                        </a:rPr>
                        <a:t>.372</a:t>
                      </a:r>
                      <a:endParaRPr lang="en-US" altLang="ja-JP" sz="2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8902" marR="8902" marT="890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000" u="none" strike="noStrike" dirty="0">
                          <a:effectLst/>
                        </a:rPr>
                        <a:t>.466</a:t>
                      </a:r>
                      <a:endParaRPr lang="en-US" altLang="ja-JP" sz="2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8902" marR="8902" marT="890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000" u="none" strike="noStrike" dirty="0">
                          <a:effectLst/>
                        </a:rPr>
                        <a:t>.838</a:t>
                      </a:r>
                      <a:endParaRPr lang="en-US" altLang="ja-JP" sz="2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8902" marR="8902" marT="8902" marB="0" anchor="ctr"/>
                </a:tc>
                <a:extLst>
                  <a:ext uri="{0D108BD9-81ED-4DB2-BD59-A6C34878D82A}">
                    <a16:rowId xmlns:a16="http://schemas.microsoft.com/office/drawing/2014/main" val="555215922"/>
                  </a:ext>
                </a:extLst>
              </a:tr>
              <a:tr h="222544">
                <a:tc>
                  <a:txBody>
                    <a:bodyPr/>
                    <a:lstStyle/>
                    <a:p>
                      <a:pPr algn="l" fontAlgn="ctr"/>
                      <a:endParaRPr lang="ja-JP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8902" marR="8902" marT="890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000" u="none" strike="noStrike" dirty="0">
                          <a:effectLst/>
                        </a:rPr>
                        <a:t>実際</a:t>
                      </a:r>
                      <a:endParaRPr lang="ja-JP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8902" marR="8902" marT="890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000" u="none" strike="noStrike" dirty="0">
                          <a:effectLst/>
                        </a:rPr>
                        <a:t>.323</a:t>
                      </a:r>
                      <a:endParaRPr lang="en-US" altLang="ja-JP" sz="2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8902" marR="8902" marT="890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000" u="none" strike="noStrike" dirty="0">
                          <a:effectLst/>
                        </a:rPr>
                        <a:t>.377</a:t>
                      </a:r>
                      <a:endParaRPr lang="en-US" altLang="ja-JP" sz="2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8902" marR="8902" marT="890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000" u="none" strike="noStrike" dirty="0">
                          <a:effectLst/>
                        </a:rPr>
                        <a:t>.479</a:t>
                      </a:r>
                      <a:endParaRPr lang="en-US" altLang="ja-JP" sz="2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8902" marR="8902" marT="890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000" u="none" strike="noStrike" dirty="0">
                          <a:effectLst/>
                        </a:rPr>
                        <a:t>.856</a:t>
                      </a:r>
                      <a:endParaRPr lang="en-US" altLang="ja-JP" sz="2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8902" marR="8902" marT="8902" marB="0" anchor="ctr"/>
                </a:tc>
                <a:extLst>
                  <a:ext uri="{0D108BD9-81ED-4DB2-BD59-A6C34878D82A}">
                    <a16:rowId xmlns:a16="http://schemas.microsoft.com/office/drawing/2014/main" val="3490365155"/>
                  </a:ext>
                </a:extLst>
              </a:tr>
              <a:tr h="265272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000" u="none" strike="noStrike" dirty="0">
                          <a:effectLst/>
                        </a:rPr>
                        <a:t>デスパイネ</a:t>
                      </a:r>
                      <a:endParaRPr lang="ja-JP" altLang="en-US" sz="2000" b="0" i="0" u="none" strike="noStrike" dirty="0">
                        <a:solidFill>
                          <a:srgbClr val="333333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8902" marR="8902" marT="890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000" u="none" strike="noStrike" dirty="0">
                          <a:effectLst/>
                        </a:rPr>
                        <a:t>シミュレーション</a:t>
                      </a:r>
                      <a:endParaRPr lang="ja-JP" altLang="en-US" sz="2000" b="0" i="0" u="none" strike="noStrike" dirty="0">
                        <a:solidFill>
                          <a:srgbClr val="333333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8902" marR="8902" marT="890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000" u="none" strike="noStrike" dirty="0">
                          <a:effectLst/>
                        </a:rPr>
                        <a:t>.259</a:t>
                      </a:r>
                      <a:endParaRPr lang="en-US" altLang="ja-JP" sz="2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8902" marR="8902" marT="890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000" u="none" strike="noStrike" dirty="0">
                          <a:effectLst/>
                        </a:rPr>
                        <a:t>.340</a:t>
                      </a:r>
                      <a:endParaRPr lang="en-US" altLang="ja-JP" sz="2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8902" marR="8902" marT="890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000" u="none" strike="noStrike" dirty="0">
                          <a:effectLst/>
                        </a:rPr>
                        <a:t>.511</a:t>
                      </a:r>
                      <a:endParaRPr lang="en-US" altLang="ja-JP" sz="2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8902" marR="8902" marT="890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000" u="none" strike="noStrike">
                          <a:effectLst/>
                        </a:rPr>
                        <a:t>.</a:t>
                      </a:r>
                      <a:r>
                        <a:rPr lang="en-US" altLang="ja-JP" sz="2000" u="none" strike="noStrike" dirty="0">
                          <a:effectLst/>
                        </a:rPr>
                        <a:t>851</a:t>
                      </a:r>
                      <a:endParaRPr lang="en-US" altLang="ja-JP" sz="2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8902" marR="8902" marT="8902" marB="0" anchor="ctr"/>
                </a:tc>
                <a:extLst>
                  <a:ext uri="{0D108BD9-81ED-4DB2-BD59-A6C34878D82A}">
                    <a16:rowId xmlns:a16="http://schemas.microsoft.com/office/drawing/2014/main" val="2420717950"/>
                  </a:ext>
                </a:extLst>
              </a:tr>
              <a:tr h="222544">
                <a:tc>
                  <a:txBody>
                    <a:bodyPr/>
                    <a:lstStyle/>
                    <a:p>
                      <a:pPr algn="l" fontAlgn="ctr"/>
                      <a:endParaRPr lang="ja-JP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8902" marR="8902" marT="890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000" u="none" strike="noStrike" dirty="0">
                          <a:effectLst/>
                        </a:rPr>
                        <a:t>実際</a:t>
                      </a:r>
                      <a:endParaRPr lang="ja-JP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8902" marR="8902" marT="890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000" u="none" strike="noStrike" dirty="0">
                          <a:effectLst/>
                        </a:rPr>
                        <a:t>.262</a:t>
                      </a:r>
                      <a:endParaRPr lang="en-US" altLang="ja-JP" sz="2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8902" marR="8902" marT="890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000" u="none" strike="noStrike" dirty="0">
                          <a:effectLst/>
                        </a:rPr>
                        <a:t>.347</a:t>
                      </a:r>
                      <a:endParaRPr lang="en-US" altLang="ja-JP" sz="2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8902" marR="8902" marT="890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000" u="none" strike="noStrike" dirty="0">
                          <a:effectLst/>
                        </a:rPr>
                        <a:t>.513</a:t>
                      </a:r>
                      <a:endParaRPr lang="en-US" altLang="ja-JP" sz="2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8902" marR="8902" marT="890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000" u="none" strike="noStrike">
                          <a:effectLst/>
                        </a:rPr>
                        <a:t>.860</a:t>
                      </a:r>
                      <a:endParaRPr lang="en-US" altLang="ja-JP" sz="2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8902" marR="8902" marT="8902" marB="0" anchor="ctr"/>
                </a:tc>
                <a:extLst>
                  <a:ext uri="{0D108BD9-81ED-4DB2-BD59-A6C34878D82A}">
                    <a16:rowId xmlns:a16="http://schemas.microsoft.com/office/drawing/2014/main" val="1866015213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925157" y="1983780"/>
            <a:ext cx="63254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打者の個人成績はほぼ実際と一緒なのだが</a:t>
            </a:r>
            <a:r>
              <a:rPr kumimoji="1" lang="en-US" altLang="ja-JP" sz="2400" dirty="0"/>
              <a:t>…</a:t>
            </a:r>
            <a:endParaRPr kumimoji="1" lang="ja-JP" alt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3506994" y="4166960"/>
            <a:ext cx="507761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考えられる仮説</a:t>
            </a:r>
            <a:endParaRPr kumimoji="1" lang="en-US" altLang="ja-JP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ja-JP" altLang="en-US" sz="2400" dirty="0"/>
              <a:t>代打</a:t>
            </a:r>
            <a:endParaRPr kumimoji="1" lang="en-US" altLang="ja-JP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ja-JP" altLang="en-US" sz="2400" dirty="0"/>
              <a:t>ケースバッティング</a:t>
            </a:r>
            <a:endParaRPr kumimoji="1" lang="en-US" altLang="ja-JP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ja-JP" altLang="en-US" sz="2400" dirty="0"/>
              <a:t>犠飛、進塁打、犠打</a:t>
            </a:r>
            <a:endParaRPr kumimoji="1" lang="en-US" altLang="ja-JP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ja-JP" altLang="en-US" sz="2400" dirty="0"/>
              <a:t>盗塁、守備側のミス</a:t>
            </a:r>
            <a:endParaRPr kumimoji="1" lang="en-US" altLang="ja-JP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ja-JP" altLang="en-US" sz="2400" dirty="0"/>
              <a:t>調子、相性によるスタメンの変更</a:t>
            </a:r>
          </a:p>
        </p:txBody>
      </p:sp>
    </p:spTree>
    <p:extLst>
      <p:ext uri="{BB962C8B-B14F-4D97-AF65-F5344CB8AC3E}">
        <p14:creationId xmlns:p14="http://schemas.microsoft.com/office/powerpoint/2010/main" val="16257520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結論。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3388659"/>
            <a:ext cx="9613861" cy="84985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ja-JP" altLang="en-US" sz="4000" dirty="0"/>
              <a:t>どの監督もすごい。</a:t>
            </a:r>
            <a:endParaRPr kumimoji="1" lang="ja-JP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44751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61390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0632" y="3236784"/>
            <a:ext cx="9613861" cy="1080938"/>
          </a:xfrm>
        </p:spPr>
        <p:txBody>
          <a:bodyPr/>
          <a:lstStyle/>
          <a:p>
            <a:pPr algn="ctr"/>
            <a:r>
              <a:rPr lang="ja-JP" altLang="en-US" dirty="0"/>
              <a:t>補足・参考資料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745986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28271" y="3305928"/>
            <a:ext cx="4367929" cy="1080938"/>
          </a:xfrm>
        </p:spPr>
        <p:txBody>
          <a:bodyPr/>
          <a:lstStyle/>
          <a:p>
            <a:r>
              <a:rPr kumimoji="1" lang="ja-JP" altLang="en-US" dirty="0"/>
              <a:t>補足資料</a:t>
            </a:r>
            <a:br>
              <a:rPr kumimoji="1" lang="en-US" altLang="ja-JP" dirty="0"/>
            </a:br>
            <a:r>
              <a:rPr kumimoji="1" lang="ja-JP" altLang="en-US" dirty="0"/>
              <a:t>シミュレーション結果</a:t>
            </a:r>
          </a:p>
        </p:txBody>
      </p:sp>
    </p:spTree>
    <p:extLst>
      <p:ext uri="{BB962C8B-B14F-4D97-AF65-F5344CB8AC3E}">
        <p14:creationId xmlns:p14="http://schemas.microsoft.com/office/powerpoint/2010/main" val="23936782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日本一チームの</a:t>
            </a:r>
            <a:br>
              <a:rPr lang="en-US" altLang="ja-JP" dirty="0"/>
            </a:br>
            <a:r>
              <a:rPr lang="ja-JP" altLang="en-US" dirty="0"/>
              <a:t>マネをしてみたみなさん</a:t>
            </a:r>
            <a:endParaRPr kumimoji="1" lang="ja-JP" alt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326048"/>
              </p:ext>
            </p:extLst>
          </p:nvPr>
        </p:nvGraphicFramePr>
        <p:xfrm>
          <a:off x="83128" y="2058937"/>
          <a:ext cx="11970327" cy="46455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346">
                  <a:extLst>
                    <a:ext uri="{9D8B030D-6E8A-4147-A177-3AD203B41FA5}">
                      <a16:colId xmlns:a16="http://schemas.microsoft.com/office/drawing/2014/main" val="4260316306"/>
                    </a:ext>
                  </a:extLst>
                </a:gridCol>
                <a:gridCol w="890247">
                  <a:extLst>
                    <a:ext uri="{9D8B030D-6E8A-4147-A177-3AD203B41FA5}">
                      <a16:colId xmlns:a16="http://schemas.microsoft.com/office/drawing/2014/main" val="3997880289"/>
                    </a:ext>
                  </a:extLst>
                </a:gridCol>
                <a:gridCol w="920794">
                  <a:extLst>
                    <a:ext uri="{9D8B030D-6E8A-4147-A177-3AD203B41FA5}">
                      <a16:colId xmlns:a16="http://schemas.microsoft.com/office/drawing/2014/main" val="131033599"/>
                    </a:ext>
                  </a:extLst>
                </a:gridCol>
                <a:gridCol w="920794">
                  <a:extLst>
                    <a:ext uri="{9D8B030D-6E8A-4147-A177-3AD203B41FA5}">
                      <a16:colId xmlns:a16="http://schemas.microsoft.com/office/drawing/2014/main" val="297856911"/>
                    </a:ext>
                  </a:extLst>
                </a:gridCol>
                <a:gridCol w="920794">
                  <a:extLst>
                    <a:ext uri="{9D8B030D-6E8A-4147-A177-3AD203B41FA5}">
                      <a16:colId xmlns:a16="http://schemas.microsoft.com/office/drawing/2014/main" val="3278761935"/>
                    </a:ext>
                  </a:extLst>
                </a:gridCol>
                <a:gridCol w="920794">
                  <a:extLst>
                    <a:ext uri="{9D8B030D-6E8A-4147-A177-3AD203B41FA5}">
                      <a16:colId xmlns:a16="http://schemas.microsoft.com/office/drawing/2014/main" val="3498483512"/>
                    </a:ext>
                  </a:extLst>
                </a:gridCol>
                <a:gridCol w="920794">
                  <a:extLst>
                    <a:ext uri="{9D8B030D-6E8A-4147-A177-3AD203B41FA5}">
                      <a16:colId xmlns:a16="http://schemas.microsoft.com/office/drawing/2014/main" val="1900159666"/>
                    </a:ext>
                  </a:extLst>
                </a:gridCol>
                <a:gridCol w="920794">
                  <a:extLst>
                    <a:ext uri="{9D8B030D-6E8A-4147-A177-3AD203B41FA5}">
                      <a16:colId xmlns:a16="http://schemas.microsoft.com/office/drawing/2014/main" val="1391253244"/>
                    </a:ext>
                  </a:extLst>
                </a:gridCol>
                <a:gridCol w="920794">
                  <a:extLst>
                    <a:ext uri="{9D8B030D-6E8A-4147-A177-3AD203B41FA5}">
                      <a16:colId xmlns:a16="http://schemas.microsoft.com/office/drawing/2014/main" val="667695068"/>
                    </a:ext>
                  </a:extLst>
                </a:gridCol>
                <a:gridCol w="920794">
                  <a:extLst>
                    <a:ext uri="{9D8B030D-6E8A-4147-A177-3AD203B41FA5}">
                      <a16:colId xmlns:a16="http://schemas.microsoft.com/office/drawing/2014/main" val="2187888594"/>
                    </a:ext>
                  </a:extLst>
                </a:gridCol>
                <a:gridCol w="920794">
                  <a:extLst>
                    <a:ext uri="{9D8B030D-6E8A-4147-A177-3AD203B41FA5}">
                      <a16:colId xmlns:a16="http://schemas.microsoft.com/office/drawing/2014/main" val="963618429"/>
                    </a:ext>
                  </a:extLst>
                </a:gridCol>
                <a:gridCol w="920794">
                  <a:extLst>
                    <a:ext uri="{9D8B030D-6E8A-4147-A177-3AD203B41FA5}">
                      <a16:colId xmlns:a16="http://schemas.microsoft.com/office/drawing/2014/main" val="10763950"/>
                    </a:ext>
                  </a:extLst>
                </a:gridCol>
                <a:gridCol w="920794">
                  <a:extLst>
                    <a:ext uri="{9D8B030D-6E8A-4147-A177-3AD203B41FA5}">
                      <a16:colId xmlns:a16="http://schemas.microsoft.com/office/drawing/2014/main" val="896324669"/>
                    </a:ext>
                  </a:extLst>
                </a:gridCol>
              </a:tblGrid>
              <a:tr h="351754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2017 H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G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S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DB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T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C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F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L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M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Bs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H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3968192"/>
                  </a:ext>
                </a:extLst>
              </a:tr>
              <a:tr h="470208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kumimoji="1" lang="ja-JP" alt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  <a:cs typeface="+mn-cs"/>
                        </a:rPr>
                        <a:t>明石健志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小林誠司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(</a:t>
                      </a:r>
                      <a:r>
                        <a:rPr lang="ja-JP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投手</a:t>
                      </a:r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(</a:t>
                      </a:r>
                      <a:r>
                        <a:rPr lang="ja-JP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投手</a:t>
                      </a:r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(</a:t>
                      </a:r>
                      <a:r>
                        <a:rPr lang="ja-JP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投手</a:t>
                      </a:r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(</a:t>
                      </a:r>
                      <a:r>
                        <a:rPr lang="ja-JP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投手</a:t>
                      </a:r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(</a:t>
                      </a:r>
                      <a:r>
                        <a:rPr lang="ja-JP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投手</a:t>
                      </a:r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中島卓也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嶋基宏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源田壮亮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田村龍弘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大城滉二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明石健志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14065731"/>
                  </a:ext>
                </a:extLst>
              </a:tr>
              <a:tr h="470208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  <a:cs typeface="+mn-cs"/>
                        </a:rPr>
                        <a:t>今宮健太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陽岱鋼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坂口智隆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宮﨑敏郎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平田良介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上本博紀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丸佳浩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中田翔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島内宏明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浅村栄斗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角中勝也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駿太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内川聖一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22172216"/>
                  </a:ext>
                </a:extLst>
              </a:tr>
              <a:tr h="470208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柳田悠岐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村田修一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バレンティン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筒香嘉智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福田永将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中谷将大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エルドレッド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大谷翔平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茂木栄五郎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秋山翔吾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中村奨吾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ロメロ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柳田悠岐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69533924"/>
                  </a:ext>
                </a:extLst>
              </a:tr>
              <a:tr h="470208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内川聖一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坂本勇人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雄平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梶谷隆幸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ビシエド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福留孝介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松山竜平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大田泰示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ペゲーロ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中村剛也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加藤翔平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Ｔ－</a:t>
                      </a:r>
                      <a:r>
                        <a:rPr lang="ja-JP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岡田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松田宣浩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59663478"/>
                  </a:ext>
                </a:extLst>
              </a:tr>
              <a:tr h="470208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デスパイネ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マギー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山田哲人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ロペス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ゲレーロ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糸井嘉男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鈴木誠也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レアード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ウィーラー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メヒア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ペーニャ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マレーロ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デスパイネ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40318234"/>
                  </a:ext>
                </a:extLst>
              </a:tr>
              <a:tr h="470208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中村晃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(</a:t>
                      </a:r>
                      <a:r>
                        <a:rPr lang="ja-JP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投手</a:t>
                      </a:r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藤井亮太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柴田竜拓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亀澤恭平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梅野隆太郎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會澤翼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石井一成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藤田一也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炭谷銀仁朗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清田育宏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安達了一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中村晃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35809783"/>
                  </a:ext>
                </a:extLst>
              </a:tr>
              <a:tr h="470208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松田宣浩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長野久義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大引啓次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戸柱恭孝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藤井淳志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髙山俊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菊池涼介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西川遥輝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アマダー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外崎修汰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鈴木大地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中島宏之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上林誠知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996048"/>
                  </a:ext>
                </a:extLst>
              </a:tr>
              <a:tr h="470208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上林誠知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阿部慎之助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中村悠平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桑原将志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大島洋平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鳥谷敬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田中広輔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松本剛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銀次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金子侑司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パラデス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西野真弘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今宮健太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7963294"/>
                  </a:ext>
                </a:extLst>
              </a:tr>
              <a:tr h="470208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ja-JP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甲斐拓也</a:t>
                      </a:r>
                      <a:endParaRPr kumimoji="1" lang="ja-JP" alt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亀井善行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山崎晃大朗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倉本寿彦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京田陽太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大和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安部友裕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田中賢介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岡島豪郎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栗山巧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荻野貴司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小谷野栄一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甲斐拓也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38229365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110840" y="2058937"/>
            <a:ext cx="905160" cy="475003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86148040"/>
              </p:ext>
            </p:extLst>
          </p:nvPr>
        </p:nvGraphicFramePr>
        <p:xfrm>
          <a:off x="8257308" y="0"/>
          <a:ext cx="3796147" cy="20737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252378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「中日っぽい」みなさん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10840" y="2106406"/>
          <a:ext cx="11988795" cy="42093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2215">
                  <a:extLst>
                    <a:ext uri="{9D8B030D-6E8A-4147-A177-3AD203B41FA5}">
                      <a16:colId xmlns:a16="http://schemas.microsoft.com/office/drawing/2014/main" val="1047614017"/>
                    </a:ext>
                  </a:extLst>
                </a:gridCol>
                <a:gridCol w="922215">
                  <a:extLst>
                    <a:ext uri="{9D8B030D-6E8A-4147-A177-3AD203B41FA5}">
                      <a16:colId xmlns:a16="http://schemas.microsoft.com/office/drawing/2014/main" val="1715062075"/>
                    </a:ext>
                  </a:extLst>
                </a:gridCol>
                <a:gridCol w="922215">
                  <a:extLst>
                    <a:ext uri="{9D8B030D-6E8A-4147-A177-3AD203B41FA5}">
                      <a16:colId xmlns:a16="http://schemas.microsoft.com/office/drawing/2014/main" val="2423780166"/>
                    </a:ext>
                  </a:extLst>
                </a:gridCol>
                <a:gridCol w="922215">
                  <a:extLst>
                    <a:ext uri="{9D8B030D-6E8A-4147-A177-3AD203B41FA5}">
                      <a16:colId xmlns:a16="http://schemas.microsoft.com/office/drawing/2014/main" val="1866344623"/>
                    </a:ext>
                  </a:extLst>
                </a:gridCol>
                <a:gridCol w="922215">
                  <a:extLst>
                    <a:ext uri="{9D8B030D-6E8A-4147-A177-3AD203B41FA5}">
                      <a16:colId xmlns:a16="http://schemas.microsoft.com/office/drawing/2014/main" val="2418914141"/>
                    </a:ext>
                  </a:extLst>
                </a:gridCol>
                <a:gridCol w="922215">
                  <a:extLst>
                    <a:ext uri="{9D8B030D-6E8A-4147-A177-3AD203B41FA5}">
                      <a16:colId xmlns:a16="http://schemas.microsoft.com/office/drawing/2014/main" val="938582067"/>
                    </a:ext>
                  </a:extLst>
                </a:gridCol>
                <a:gridCol w="922215">
                  <a:extLst>
                    <a:ext uri="{9D8B030D-6E8A-4147-A177-3AD203B41FA5}">
                      <a16:colId xmlns:a16="http://schemas.microsoft.com/office/drawing/2014/main" val="3661404908"/>
                    </a:ext>
                  </a:extLst>
                </a:gridCol>
                <a:gridCol w="922215">
                  <a:extLst>
                    <a:ext uri="{9D8B030D-6E8A-4147-A177-3AD203B41FA5}">
                      <a16:colId xmlns:a16="http://schemas.microsoft.com/office/drawing/2014/main" val="2842108125"/>
                    </a:ext>
                  </a:extLst>
                </a:gridCol>
                <a:gridCol w="922215">
                  <a:extLst>
                    <a:ext uri="{9D8B030D-6E8A-4147-A177-3AD203B41FA5}">
                      <a16:colId xmlns:a16="http://schemas.microsoft.com/office/drawing/2014/main" val="1605799615"/>
                    </a:ext>
                  </a:extLst>
                </a:gridCol>
                <a:gridCol w="922215">
                  <a:extLst>
                    <a:ext uri="{9D8B030D-6E8A-4147-A177-3AD203B41FA5}">
                      <a16:colId xmlns:a16="http://schemas.microsoft.com/office/drawing/2014/main" val="2887787953"/>
                    </a:ext>
                  </a:extLst>
                </a:gridCol>
                <a:gridCol w="922215">
                  <a:extLst>
                    <a:ext uri="{9D8B030D-6E8A-4147-A177-3AD203B41FA5}">
                      <a16:colId xmlns:a16="http://schemas.microsoft.com/office/drawing/2014/main" val="1530308978"/>
                    </a:ext>
                  </a:extLst>
                </a:gridCol>
                <a:gridCol w="922215">
                  <a:extLst>
                    <a:ext uri="{9D8B030D-6E8A-4147-A177-3AD203B41FA5}">
                      <a16:colId xmlns:a16="http://schemas.microsoft.com/office/drawing/2014/main" val="833609168"/>
                    </a:ext>
                  </a:extLst>
                </a:gridCol>
                <a:gridCol w="922215">
                  <a:extLst>
                    <a:ext uri="{9D8B030D-6E8A-4147-A177-3AD203B41FA5}">
                      <a16:colId xmlns:a16="http://schemas.microsoft.com/office/drawing/2014/main" val="27134036"/>
                    </a:ext>
                  </a:extLst>
                </a:gridCol>
              </a:tblGrid>
              <a:tr h="345604"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2017</a:t>
                      </a:r>
                      <a:r>
                        <a:rPr kumimoji="1" lang="en-US" altLang="ja-JP" sz="1600" baseline="0" dirty="0"/>
                        <a:t> D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G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S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DB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T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C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F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L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M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Bs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H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582626"/>
                  </a:ext>
                </a:extLst>
              </a:tr>
              <a:tr h="422477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京田陽太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阿部慎之助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中村悠平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戸柱恭孝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大島洋平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鳥谷敬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田中広輔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松本剛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銀次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栗山巧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パラデス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小谷野栄一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上林誠知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67044208"/>
                  </a:ext>
                </a:extLst>
              </a:tr>
              <a:tr h="422477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亀澤恭平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亀井善行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山崎晃大朗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柴田竜拓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(</a:t>
                      </a:r>
                      <a:r>
                        <a:rPr lang="ja-JP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投手</a:t>
                      </a:r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梅野隆太郎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會澤翼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石井一成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岡島豪郎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源田壮亮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田村龍弘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西野真弘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中村晃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06440159"/>
                  </a:ext>
                </a:extLst>
              </a:tr>
              <a:tr h="422477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大島洋平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陽岱鋼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大引啓次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梶谷隆幸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藤井淳志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髙山俊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菊池涼介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西川遥輝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島内宏明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金子侑司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角中勝也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中島宏之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今宮健太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04775463"/>
                  </a:ext>
                </a:extLst>
              </a:tr>
              <a:tr h="422477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ビシエド </a:t>
                      </a:r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/ </a:t>
                      </a:r>
                      <a:r>
                        <a:rPr lang="ja-JP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ゲレーロ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マギー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1" lang="ja-JP" alt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  <a:cs typeface="+mn-cs"/>
                        </a:rPr>
                        <a:t>バレンティン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ロペス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ゲレーロ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福留孝介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鈴木誠也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レアード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ウィーラー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メヒア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ペーニャ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マレーロ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柳田悠岐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88341572"/>
                  </a:ext>
                </a:extLst>
              </a:tr>
              <a:tr h="422477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福田永将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村田修一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山田哲人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筒香嘉智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福田永将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糸井嘉男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1" lang="ja-JP" alt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  <a:cs typeface="+mn-cs"/>
                        </a:rPr>
                        <a:t>エルドレッド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大谷翔平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茂木栄五郎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秋山翔吾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中村奨吾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Ｔ－</a:t>
                      </a:r>
                      <a:r>
                        <a:rPr lang="ja-JP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岡田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内川聖一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39728662"/>
                  </a:ext>
                </a:extLst>
              </a:tr>
              <a:tr h="422477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藤井淳志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長野久義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坂口智隆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桑原将志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平田良介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上本博紀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丸佳浩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中田翔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アマダー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浅村栄斗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鈴木大地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駿太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松田宣浩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67562707"/>
                  </a:ext>
                </a:extLst>
              </a:tr>
              <a:tr h="422477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ゲレーロ</a:t>
                      </a:r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/</a:t>
                      </a:r>
                      <a:r>
                        <a:rPr lang="ja-JP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高橋周平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坂本勇人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雄平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宮﨑敏郎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ビシエド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中谷将大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松山竜平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大田泰示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ペゲーロ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中村剛也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加藤翔平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ロメロ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デスパイネ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75648473"/>
                  </a:ext>
                </a:extLst>
              </a:tr>
              <a:tr h="422477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(</a:t>
                      </a:r>
                      <a:r>
                        <a:rPr lang="ja-JP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捕手</a:t>
                      </a:r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)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小林誠司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藤井亮太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倉本寿彦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京田陽太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大和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安部友裕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田中賢介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藤田一也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外崎修汰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荻野貴司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大城滉二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甲斐拓也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33585314"/>
                  </a:ext>
                </a:extLst>
              </a:tr>
              <a:tr h="422477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(</a:t>
                      </a:r>
                      <a:r>
                        <a:rPr lang="ja-JP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投手</a:t>
                      </a:r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(</a:t>
                      </a:r>
                      <a:r>
                        <a:rPr lang="ja-JP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投手</a:t>
                      </a:r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(</a:t>
                      </a:r>
                      <a:r>
                        <a:rPr lang="ja-JP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投手</a:t>
                      </a:r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(</a:t>
                      </a:r>
                      <a:r>
                        <a:rPr lang="ja-JP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投手</a:t>
                      </a:r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亀澤恭平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(</a:t>
                      </a:r>
                      <a:r>
                        <a:rPr lang="ja-JP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投手</a:t>
                      </a:r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(</a:t>
                      </a:r>
                      <a:r>
                        <a:rPr lang="ja-JP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投手</a:t>
                      </a:r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中島卓也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嶋基宏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炭谷銀仁朗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清田育宏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安達了一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明石健志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77901030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7327" y="89387"/>
            <a:ext cx="3370633" cy="200290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10840" y="2092294"/>
            <a:ext cx="905160" cy="420970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385454" y="6316107"/>
            <a:ext cx="9790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※</a:t>
            </a:r>
            <a:r>
              <a:rPr kumimoji="1" lang="ja-JP" altLang="en-US" dirty="0"/>
              <a:t>打席数が多い順にレギュラーを決定した結果、中日からはキャッチャーが消えました</a:t>
            </a:r>
            <a:r>
              <a:rPr kumimoji="1" lang="en-US" altLang="ja-JP" dirty="0"/>
              <a:t>…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854331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「</a:t>
            </a:r>
            <a:r>
              <a:rPr lang="en-US" altLang="ja-JP" dirty="0"/>
              <a:t>2</a:t>
            </a:r>
            <a:r>
              <a:rPr kumimoji="1" lang="ja-JP" altLang="en-US" dirty="0"/>
              <a:t>番ペゲーロ」なみなさん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29310" y="2159362"/>
          <a:ext cx="11961092" cy="45448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0084">
                  <a:extLst>
                    <a:ext uri="{9D8B030D-6E8A-4147-A177-3AD203B41FA5}">
                      <a16:colId xmlns:a16="http://schemas.microsoft.com/office/drawing/2014/main" val="1565433980"/>
                    </a:ext>
                  </a:extLst>
                </a:gridCol>
                <a:gridCol w="920084">
                  <a:extLst>
                    <a:ext uri="{9D8B030D-6E8A-4147-A177-3AD203B41FA5}">
                      <a16:colId xmlns:a16="http://schemas.microsoft.com/office/drawing/2014/main" val="3600940784"/>
                    </a:ext>
                  </a:extLst>
                </a:gridCol>
                <a:gridCol w="920084">
                  <a:extLst>
                    <a:ext uri="{9D8B030D-6E8A-4147-A177-3AD203B41FA5}">
                      <a16:colId xmlns:a16="http://schemas.microsoft.com/office/drawing/2014/main" val="804905205"/>
                    </a:ext>
                  </a:extLst>
                </a:gridCol>
                <a:gridCol w="920084">
                  <a:extLst>
                    <a:ext uri="{9D8B030D-6E8A-4147-A177-3AD203B41FA5}">
                      <a16:colId xmlns:a16="http://schemas.microsoft.com/office/drawing/2014/main" val="3632680610"/>
                    </a:ext>
                  </a:extLst>
                </a:gridCol>
                <a:gridCol w="920084">
                  <a:extLst>
                    <a:ext uri="{9D8B030D-6E8A-4147-A177-3AD203B41FA5}">
                      <a16:colId xmlns:a16="http://schemas.microsoft.com/office/drawing/2014/main" val="3845975217"/>
                    </a:ext>
                  </a:extLst>
                </a:gridCol>
                <a:gridCol w="920084">
                  <a:extLst>
                    <a:ext uri="{9D8B030D-6E8A-4147-A177-3AD203B41FA5}">
                      <a16:colId xmlns:a16="http://schemas.microsoft.com/office/drawing/2014/main" val="3834204459"/>
                    </a:ext>
                  </a:extLst>
                </a:gridCol>
                <a:gridCol w="920084">
                  <a:extLst>
                    <a:ext uri="{9D8B030D-6E8A-4147-A177-3AD203B41FA5}">
                      <a16:colId xmlns:a16="http://schemas.microsoft.com/office/drawing/2014/main" val="4030879409"/>
                    </a:ext>
                  </a:extLst>
                </a:gridCol>
                <a:gridCol w="920084">
                  <a:extLst>
                    <a:ext uri="{9D8B030D-6E8A-4147-A177-3AD203B41FA5}">
                      <a16:colId xmlns:a16="http://schemas.microsoft.com/office/drawing/2014/main" val="3330298809"/>
                    </a:ext>
                  </a:extLst>
                </a:gridCol>
                <a:gridCol w="920084">
                  <a:extLst>
                    <a:ext uri="{9D8B030D-6E8A-4147-A177-3AD203B41FA5}">
                      <a16:colId xmlns:a16="http://schemas.microsoft.com/office/drawing/2014/main" val="2732299189"/>
                    </a:ext>
                  </a:extLst>
                </a:gridCol>
                <a:gridCol w="920084">
                  <a:extLst>
                    <a:ext uri="{9D8B030D-6E8A-4147-A177-3AD203B41FA5}">
                      <a16:colId xmlns:a16="http://schemas.microsoft.com/office/drawing/2014/main" val="2144319040"/>
                    </a:ext>
                  </a:extLst>
                </a:gridCol>
                <a:gridCol w="920084">
                  <a:extLst>
                    <a:ext uri="{9D8B030D-6E8A-4147-A177-3AD203B41FA5}">
                      <a16:colId xmlns:a16="http://schemas.microsoft.com/office/drawing/2014/main" val="3927899929"/>
                    </a:ext>
                  </a:extLst>
                </a:gridCol>
                <a:gridCol w="920084">
                  <a:extLst>
                    <a:ext uri="{9D8B030D-6E8A-4147-A177-3AD203B41FA5}">
                      <a16:colId xmlns:a16="http://schemas.microsoft.com/office/drawing/2014/main" val="2712964920"/>
                    </a:ext>
                  </a:extLst>
                </a:gridCol>
                <a:gridCol w="920084">
                  <a:extLst>
                    <a:ext uri="{9D8B030D-6E8A-4147-A177-3AD203B41FA5}">
                      <a16:colId xmlns:a16="http://schemas.microsoft.com/office/drawing/2014/main" val="4175627588"/>
                    </a:ext>
                  </a:extLst>
                </a:gridCol>
              </a:tblGrid>
              <a:tr h="277859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2017 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G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S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DB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T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C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F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L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M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Bs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H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7694952"/>
                  </a:ext>
                </a:extLst>
              </a:tr>
              <a:tr h="4489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茂木栄五郎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坂本勇人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山田哲人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筒香嘉智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福田永将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中谷将大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エルドレッド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大田泰示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アマダー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中村剛也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加藤翔平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ロメロ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松田宣浩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0256807"/>
                  </a:ext>
                </a:extLst>
              </a:tr>
              <a:tr h="4489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ペゲーロ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マギー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バレンティン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ロペス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ゲレーロ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福留孝介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鈴木誠也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レアード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ウィーラー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メヒア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ペーニャ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マレーロ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デスパイネ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45011896"/>
                  </a:ext>
                </a:extLst>
              </a:tr>
              <a:tr h="4489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ウィーラー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長野久義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中村悠平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梶谷隆幸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平田良介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上本博紀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丸佳浩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中田翔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ペゲーロ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浅村栄斗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鈴木大地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中島宏之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内川聖一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65972073"/>
                  </a:ext>
                </a:extLst>
              </a:tr>
              <a:tr h="4489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アマダー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村田修一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雄平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宮﨑敏郎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ビシエド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糸井嘉男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松山竜平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大谷翔平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茂木栄五郎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秋山翔吾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中村奨吾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Ｔ－</a:t>
                      </a:r>
                      <a:r>
                        <a:rPr lang="ja-JP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岡田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柳田悠岐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79178916"/>
                  </a:ext>
                </a:extLst>
              </a:tr>
              <a:tr h="4489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銀次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阿部慎之助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大引啓次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戸柱恭孝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大島洋平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髙山俊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田中広輔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松本剛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銀次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金子侑司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パラデス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小谷野栄一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甲斐拓也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64124101"/>
                  </a:ext>
                </a:extLst>
              </a:tr>
              <a:tr h="4489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島内宏明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陽岱鋼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坂口智隆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桑原将志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藤井淳志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鳥谷敬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菊池涼介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西川遥輝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島内宏明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外崎修汰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角中勝也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駿太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上林誠知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31781148"/>
                  </a:ext>
                </a:extLst>
              </a:tr>
              <a:tr h="4489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岡島豪郎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亀井善行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山崎晃大朗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柴田竜拓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京田陽太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大和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會澤翼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田中賢介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岡島豪郎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栗山巧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荻野貴司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西野真弘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今宮健太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23606629"/>
                  </a:ext>
                </a:extLst>
              </a:tr>
              <a:tr h="4489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藤田一也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小林誠司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藤井亮太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倉本寿彦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亀澤恭平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梅野隆太郎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安部友裕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石井一成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藤田一也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炭谷銀仁朗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清田育宏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安達了一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中村晃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01181753"/>
                  </a:ext>
                </a:extLst>
              </a:tr>
              <a:tr h="4489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嶋基宏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(</a:t>
                      </a:r>
                      <a:r>
                        <a:rPr lang="ja-JP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投手</a:t>
                      </a:r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(</a:t>
                      </a:r>
                      <a:r>
                        <a:rPr lang="ja-JP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投手</a:t>
                      </a:r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(</a:t>
                      </a:r>
                      <a:r>
                        <a:rPr lang="ja-JP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投手</a:t>
                      </a:r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(</a:t>
                      </a:r>
                      <a:r>
                        <a:rPr lang="ja-JP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投手</a:t>
                      </a:r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(</a:t>
                      </a:r>
                      <a:r>
                        <a:rPr lang="ja-JP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投手</a:t>
                      </a:r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(</a:t>
                      </a:r>
                      <a:r>
                        <a:rPr lang="ja-JP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投手</a:t>
                      </a:r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中島卓也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嶋基宏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源田壮亮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田村龍弘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大城滉二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明石健志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26634242"/>
                  </a:ext>
                </a:extLst>
              </a:tr>
            </a:tbl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/>
          </p:nvPr>
        </p:nvGraphicFramePr>
        <p:xfrm>
          <a:off x="8501946" y="64655"/>
          <a:ext cx="3588456" cy="21267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Rectangle 5"/>
          <p:cNvSpPr/>
          <p:nvPr/>
        </p:nvSpPr>
        <p:spPr>
          <a:xfrm>
            <a:off x="110840" y="2147710"/>
            <a:ext cx="905160" cy="455648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73757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61665" y="1262755"/>
          <a:ext cx="8109443" cy="528901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518591">
                  <a:extLst>
                    <a:ext uri="{9D8B030D-6E8A-4147-A177-3AD203B41FA5}">
                      <a16:colId xmlns:a16="http://schemas.microsoft.com/office/drawing/2014/main" val="2084797141"/>
                    </a:ext>
                  </a:extLst>
                </a:gridCol>
                <a:gridCol w="632571">
                  <a:extLst>
                    <a:ext uri="{9D8B030D-6E8A-4147-A177-3AD203B41FA5}">
                      <a16:colId xmlns:a16="http://schemas.microsoft.com/office/drawing/2014/main" val="2621401151"/>
                    </a:ext>
                  </a:extLst>
                </a:gridCol>
                <a:gridCol w="632571">
                  <a:extLst>
                    <a:ext uri="{9D8B030D-6E8A-4147-A177-3AD203B41FA5}">
                      <a16:colId xmlns:a16="http://schemas.microsoft.com/office/drawing/2014/main" val="2776408909"/>
                    </a:ext>
                  </a:extLst>
                </a:gridCol>
                <a:gridCol w="632571">
                  <a:extLst>
                    <a:ext uri="{9D8B030D-6E8A-4147-A177-3AD203B41FA5}">
                      <a16:colId xmlns:a16="http://schemas.microsoft.com/office/drawing/2014/main" val="53126151"/>
                    </a:ext>
                  </a:extLst>
                </a:gridCol>
                <a:gridCol w="632571">
                  <a:extLst>
                    <a:ext uri="{9D8B030D-6E8A-4147-A177-3AD203B41FA5}">
                      <a16:colId xmlns:a16="http://schemas.microsoft.com/office/drawing/2014/main" val="2339858982"/>
                    </a:ext>
                  </a:extLst>
                </a:gridCol>
                <a:gridCol w="632571">
                  <a:extLst>
                    <a:ext uri="{9D8B030D-6E8A-4147-A177-3AD203B41FA5}">
                      <a16:colId xmlns:a16="http://schemas.microsoft.com/office/drawing/2014/main" val="3857996011"/>
                    </a:ext>
                  </a:extLst>
                </a:gridCol>
                <a:gridCol w="632571">
                  <a:extLst>
                    <a:ext uri="{9D8B030D-6E8A-4147-A177-3AD203B41FA5}">
                      <a16:colId xmlns:a16="http://schemas.microsoft.com/office/drawing/2014/main" val="3300654126"/>
                    </a:ext>
                  </a:extLst>
                </a:gridCol>
                <a:gridCol w="632571">
                  <a:extLst>
                    <a:ext uri="{9D8B030D-6E8A-4147-A177-3AD203B41FA5}">
                      <a16:colId xmlns:a16="http://schemas.microsoft.com/office/drawing/2014/main" val="1893339008"/>
                    </a:ext>
                  </a:extLst>
                </a:gridCol>
                <a:gridCol w="632571">
                  <a:extLst>
                    <a:ext uri="{9D8B030D-6E8A-4147-A177-3AD203B41FA5}">
                      <a16:colId xmlns:a16="http://schemas.microsoft.com/office/drawing/2014/main" val="4112991682"/>
                    </a:ext>
                  </a:extLst>
                </a:gridCol>
                <a:gridCol w="632571">
                  <a:extLst>
                    <a:ext uri="{9D8B030D-6E8A-4147-A177-3AD203B41FA5}">
                      <a16:colId xmlns:a16="http://schemas.microsoft.com/office/drawing/2014/main" val="617086497"/>
                    </a:ext>
                  </a:extLst>
                </a:gridCol>
                <a:gridCol w="632571">
                  <a:extLst>
                    <a:ext uri="{9D8B030D-6E8A-4147-A177-3AD203B41FA5}">
                      <a16:colId xmlns:a16="http://schemas.microsoft.com/office/drawing/2014/main" val="3845569443"/>
                    </a:ext>
                  </a:extLst>
                </a:gridCol>
                <a:gridCol w="632571">
                  <a:extLst>
                    <a:ext uri="{9D8B030D-6E8A-4147-A177-3AD203B41FA5}">
                      <a16:colId xmlns:a16="http://schemas.microsoft.com/office/drawing/2014/main" val="340157513"/>
                    </a:ext>
                  </a:extLst>
                </a:gridCol>
                <a:gridCol w="632571">
                  <a:extLst>
                    <a:ext uri="{9D8B030D-6E8A-4147-A177-3AD203B41FA5}">
                      <a16:colId xmlns:a16="http://schemas.microsoft.com/office/drawing/2014/main" val="377578424"/>
                    </a:ext>
                  </a:extLst>
                </a:gridCol>
              </a:tblGrid>
              <a:tr h="411310">
                <a:tc>
                  <a:txBody>
                    <a:bodyPr/>
                    <a:lstStyle/>
                    <a:p>
                      <a:pPr algn="l" fontAlgn="ctr"/>
                      <a:endParaRPr lang="ja-JP" altLang="en-US" sz="2600" b="1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0235" marR="10235" marT="1023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600" b="1" u="none" strike="noStrike" dirty="0">
                          <a:effectLst/>
                        </a:rPr>
                        <a:t>G</a:t>
                      </a:r>
                      <a:endParaRPr lang="en-US" sz="2600" b="1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0235" marR="10235" marT="1023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600" b="1" u="none" strike="noStrike" dirty="0">
                          <a:effectLst/>
                        </a:rPr>
                        <a:t>S</a:t>
                      </a:r>
                      <a:endParaRPr lang="en-US" sz="2600" b="1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0235" marR="10235" marT="1023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600" b="1" u="none" strike="noStrike" dirty="0">
                          <a:effectLst/>
                        </a:rPr>
                        <a:t>DB</a:t>
                      </a:r>
                      <a:endParaRPr lang="en-US" sz="2600" b="1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0235" marR="10235" marT="1023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600" b="1" u="none" strike="noStrike" dirty="0">
                          <a:effectLst/>
                        </a:rPr>
                        <a:t>D</a:t>
                      </a:r>
                      <a:endParaRPr lang="en-US" sz="2600" b="1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0235" marR="10235" marT="1023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600" b="1" u="none" strike="noStrike" dirty="0">
                          <a:effectLst/>
                        </a:rPr>
                        <a:t>T</a:t>
                      </a:r>
                      <a:endParaRPr lang="en-US" sz="2600" b="1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0235" marR="10235" marT="1023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600" b="1" u="none" strike="noStrike" dirty="0">
                          <a:effectLst/>
                        </a:rPr>
                        <a:t>C</a:t>
                      </a:r>
                      <a:endParaRPr lang="en-US" sz="2600" b="1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0235" marR="10235" marT="1023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600" b="1" u="none" strike="noStrike" dirty="0">
                          <a:effectLst/>
                        </a:rPr>
                        <a:t>F</a:t>
                      </a:r>
                      <a:endParaRPr lang="en-US" sz="2600" b="1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0235" marR="10235" marT="1023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600" b="1" u="none" strike="noStrike" dirty="0">
                          <a:effectLst/>
                        </a:rPr>
                        <a:t>E</a:t>
                      </a:r>
                      <a:endParaRPr lang="en-US" sz="2600" b="1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0235" marR="10235" marT="1023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600" b="1" u="none" strike="noStrike" dirty="0">
                          <a:effectLst/>
                        </a:rPr>
                        <a:t>L</a:t>
                      </a:r>
                      <a:endParaRPr lang="en-US" sz="2600" b="1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0235" marR="10235" marT="1023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600" b="1" u="none" strike="noStrike" dirty="0">
                          <a:effectLst/>
                        </a:rPr>
                        <a:t>M</a:t>
                      </a:r>
                      <a:endParaRPr lang="en-US" sz="2600" b="1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0235" marR="10235" marT="1023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600" b="1" u="none" strike="noStrike" dirty="0" err="1">
                          <a:effectLst/>
                        </a:rPr>
                        <a:t>Bs</a:t>
                      </a:r>
                      <a:endParaRPr lang="en-US" sz="2600" b="1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0235" marR="10235" marT="1023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600" b="1" u="none" strike="noStrike" dirty="0">
                          <a:effectLst/>
                        </a:rPr>
                        <a:t>H</a:t>
                      </a:r>
                      <a:endParaRPr lang="en-US" sz="2600" b="1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0235" marR="10235" marT="10235" marB="0" anchor="ctr"/>
                </a:tc>
                <a:extLst>
                  <a:ext uri="{0D108BD9-81ED-4DB2-BD59-A6C34878D82A}">
                    <a16:rowId xmlns:a16="http://schemas.microsoft.com/office/drawing/2014/main" val="523128397"/>
                  </a:ext>
                </a:extLst>
              </a:tr>
              <a:tr h="403273">
                <a:tc>
                  <a:txBody>
                    <a:bodyPr/>
                    <a:lstStyle/>
                    <a:p>
                      <a:pPr algn="l" fontAlgn="ctr"/>
                      <a:r>
                        <a:rPr lang="en-US" sz="2600" b="1" u="none" strike="noStrike" dirty="0">
                          <a:effectLst/>
                        </a:rPr>
                        <a:t>G</a:t>
                      </a:r>
                      <a:endParaRPr lang="en-US" sz="2600" b="1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0235" marR="10235" marT="1023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600" u="none" strike="noStrike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399</a:t>
                      </a:r>
                      <a:endParaRPr lang="en-US" altLang="ja-JP" sz="2600" b="0" i="0" u="none" strike="noStrike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235" marR="10235" marT="1023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600" u="none" strike="noStrike" dirty="0">
                          <a:effectLst/>
                          <a:latin typeface="+mn-ea"/>
                          <a:ea typeface="+mn-ea"/>
                        </a:rPr>
                        <a:t>398</a:t>
                      </a:r>
                      <a:endParaRPr lang="en-US" altLang="ja-JP" sz="2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235" marR="10235" marT="1023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600" u="none" strike="noStrike" dirty="0">
                          <a:effectLst/>
                          <a:latin typeface="+mn-ea"/>
                          <a:ea typeface="+mn-ea"/>
                        </a:rPr>
                        <a:t>394</a:t>
                      </a:r>
                      <a:endParaRPr lang="en-US" altLang="ja-JP" sz="2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235" marR="10235" marT="1023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600" u="none" strike="noStrike" dirty="0">
                          <a:effectLst/>
                          <a:latin typeface="+mn-ea"/>
                          <a:ea typeface="+mn-ea"/>
                        </a:rPr>
                        <a:t>396</a:t>
                      </a:r>
                      <a:endParaRPr lang="en-US" altLang="ja-JP" sz="2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235" marR="10235" marT="1023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600" u="none" strike="noStrike">
                          <a:effectLst/>
                          <a:latin typeface="+mn-ea"/>
                          <a:ea typeface="+mn-ea"/>
                        </a:rPr>
                        <a:t>398</a:t>
                      </a:r>
                      <a:endParaRPr lang="en-US" altLang="ja-JP" sz="2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235" marR="10235" marT="1023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600" u="none" strike="noStrike" dirty="0">
                          <a:effectLst/>
                          <a:latin typeface="+mn-ea"/>
                          <a:ea typeface="+mn-ea"/>
                        </a:rPr>
                        <a:t>399</a:t>
                      </a:r>
                      <a:endParaRPr lang="en-US" altLang="ja-JP" sz="2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235" marR="10235" marT="1023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600" u="none" strike="noStrike" dirty="0">
                          <a:effectLst/>
                          <a:latin typeface="+mn-ea"/>
                          <a:ea typeface="+mn-ea"/>
                        </a:rPr>
                        <a:t>394</a:t>
                      </a:r>
                      <a:endParaRPr lang="en-US" altLang="ja-JP" sz="2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235" marR="10235" marT="1023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600" u="none" strike="noStrike">
                          <a:effectLst/>
                          <a:latin typeface="+mn-ea"/>
                          <a:ea typeface="+mn-ea"/>
                        </a:rPr>
                        <a:t>396</a:t>
                      </a:r>
                      <a:endParaRPr lang="en-US" altLang="ja-JP" sz="2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235" marR="10235" marT="1023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600" u="none" strike="noStrike">
                          <a:effectLst/>
                          <a:latin typeface="+mn-ea"/>
                          <a:ea typeface="+mn-ea"/>
                        </a:rPr>
                        <a:t>397</a:t>
                      </a:r>
                      <a:endParaRPr lang="en-US" altLang="ja-JP" sz="2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235" marR="10235" marT="1023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600" u="none" strike="noStrike">
                          <a:effectLst/>
                          <a:latin typeface="+mn-ea"/>
                          <a:ea typeface="+mn-ea"/>
                        </a:rPr>
                        <a:t>394</a:t>
                      </a:r>
                      <a:endParaRPr lang="en-US" altLang="ja-JP" sz="2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235" marR="10235" marT="1023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600" u="none" strike="noStrike">
                          <a:effectLst/>
                          <a:latin typeface="+mn-ea"/>
                          <a:ea typeface="+mn-ea"/>
                        </a:rPr>
                        <a:t>385</a:t>
                      </a:r>
                      <a:endParaRPr lang="en-US" altLang="ja-JP" sz="2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235" marR="10235" marT="1023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600" u="none" strike="noStrike" dirty="0">
                          <a:effectLst/>
                          <a:latin typeface="+mn-ea"/>
                          <a:ea typeface="+mn-ea"/>
                        </a:rPr>
                        <a:t>383</a:t>
                      </a:r>
                      <a:endParaRPr lang="en-US" altLang="ja-JP" sz="2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235" marR="10235" marT="10235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40444"/>
                  </a:ext>
                </a:extLst>
              </a:tr>
              <a:tr h="403273">
                <a:tc>
                  <a:txBody>
                    <a:bodyPr/>
                    <a:lstStyle/>
                    <a:p>
                      <a:pPr algn="l" fontAlgn="ctr"/>
                      <a:r>
                        <a:rPr lang="en-US" sz="2600" b="1" u="none" strike="noStrike" dirty="0">
                          <a:effectLst/>
                        </a:rPr>
                        <a:t>S</a:t>
                      </a:r>
                      <a:endParaRPr lang="en-US" sz="2600" b="1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0235" marR="10235" marT="1023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600" u="none" strike="noStrike">
                          <a:effectLst/>
                          <a:latin typeface="+mn-ea"/>
                          <a:ea typeface="+mn-ea"/>
                        </a:rPr>
                        <a:t>325</a:t>
                      </a:r>
                      <a:endParaRPr lang="en-US" altLang="ja-JP" sz="2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235" marR="10235" marT="1023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600" u="none" strike="noStrike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316</a:t>
                      </a:r>
                      <a:endParaRPr lang="en-US" altLang="ja-JP" sz="2600" b="0" i="0" u="none" strike="noStrike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235" marR="10235" marT="1023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600" u="none" strike="noStrike" dirty="0">
                          <a:effectLst/>
                          <a:latin typeface="+mn-ea"/>
                          <a:ea typeface="+mn-ea"/>
                        </a:rPr>
                        <a:t>328</a:t>
                      </a:r>
                      <a:endParaRPr lang="en-US" altLang="ja-JP" sz="2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235" marR="10235" marT="1023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600" u="none" strike="noStrike" dirty="0">
                          <a:effectLst/>
                          <a:latin typeface="+mn-ea"/>
                          <a:ea typeface="+mn-ea"/>
                        </a:rPr>
                        <a:t>322</a:t>
                      </a:r>
                      <a:endParaRPr lang="en-US" altLang="ja-JP" sz="2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235" marR="10235" marT="1023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600" u="none" strike="noStrike" dirty="0">
                          <a:effectLst/>
                          <a:latin typeface="+mn-ea"/>
                          <a:ea typeface="+mn-ea"/>
                        </a:rPr>
                        <a:t>322</a:t>
                      </a:r>
                      <a:endParaRPr lang="en-US" altLang="ja-JP" sz="2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235" marR="10235" marT="1023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600" u="none" strike="noStrike" dirty="0">
                          <a:effectLst/>
                          <a:latin typeface="+mn-ea"/>
                          <a:ea typeface="+mn-ea"/>
                        </a:rPr>
                        <a:t>328</a:t>
                      </a:r>
                      <a:endParaRPr lang="en-US" altLang="ja-JP" sz="2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235" marR="10235" marT="1023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600" u="none" strike="noStrike">
                          <a:effectLst/>
                          <a:latin typeface="+mn-ea"/>
                          <a:ea typeface="+mn-ea"/>
                        </a:rPr>
                        <a:t>325</a:t>
                      </a:r>
                      <a:endParaRPr lang="en-US" altLang="ja-JP" sz="2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235" marR="10235" marT="1023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600" u="none" strike="noStrike">
                          <a:effectLst/>
                          <a:latin typeface="+mn-ea"/>
                          <a:ea typeface="+mn-ea"/>
                        </a:rPr>
                        <a:t>324</a:t>
                      </a:r>
                      <a:endParaRPr lang="en-US" altLang="ja-JP" sz="2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235" marR="10235" marT="1023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600" u="none" strike="noStrike">
                          <a:effectLst/>
                          <a:latin typeface="+mn-ea"/>
                          <a:ea typeface="+mn-ea"/>
                        </a:rPr>
                        <a:t>323</a:t>
                      </a:r>
                      <a:endParaRPr lang="en-US" altLang="ja-JP" sz="2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235" marR="10235" marT="1023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600" u="none" strike="noStrike" dirty="0">
                          <a:effectLst/>
                          <a:latin typeface="+mn-ea"/>
                          <a:ea typeface="+mn-ea"/>
                        </a:rPr>
                        <a:t>321</a:t>
                      </a:r>
                      <a:endParaRPr lang="en-US" altLang="ja-JP" sz="2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235" marR="10235" marT="1023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600" u="none" strike="noStrike">
                          <a:effectLst/>
                          <a:latin typeface="+mn-ea"/>
                          <a:ea typeface="+mn-ea"/>
                        </a:rPr>
                        <a:t>314</a:t>
                      </a:r>
                      <a:endParaRPr lang="en-US" altLang="ja-JP" sz="2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235" marR="10235" marT="1023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600" u="none" strike="noStrike" dirty="0">
                          <a:effectLst/>
                          <a:latin typeface="+mn-ea"/>
                          <a:ea typeface="+mn-ea"/>
                        </a:rPr>
                        <a:t>307</a:t>
                      </a:r>
                      <a:endParaRPr lang="en-US" altLang="ja-JP" sz="2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235" marR="10235" marT="10235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6677356"/>
                  </a:ext>
                </a:extLst>
              </a:tr>
              <a:tr h="403273">
                <a:tc>
                  <a:txBody>
                    <a:bodyPr/>
                    <a:lstStyle/>
                    <a:p>
                      <a:pPr algn="l" fontAlgn="ctr"/>
                      <a:r>
                        <a:rPr lang="en-US" sz="2600" b="1" u="none" strike="noStrike" dirty="0">
                          <a:effectLst/>
                        </a:rPr>
                        <a:t>DB</a:t>
                      </a:r>
                      <a:endParaRPr lang="en-US" sz="2600" b="1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0235" marR="10235" marT="1023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600" u="none" strike="noStrike">
                          <a:effectLst/>
                          <a:latin typeface="+mn-ea"/>
                          <a:ea typeface="+mn-ea"/>
                        </a:rPr>
                        <a:t>383</a:t>
                      </a:r>
                      <a:endParaRPr lang="en-US" altLang="ja-JP" sz="2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235" marR="10235" marT="1023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600" u="none" strike="noStrike">
                          <a:effectLst/>
                          <a:latin typeface="+mn-ea"/>
                          <a:ea typeface="+mn-ea"/>
                        </a:rPr>
                        <a:t>385</a:t>
                      </a:r>
                      <a:endParaRPr lang="en-US" altLang="ja-JP" sz="2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235" marR="10235" marT="1023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600" u="none" strike="noStrike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389</a:t>
                      </a:r>
                      <a:endParaRPr lang="en-US" altLang="ja-JP" sz="2600" b="0" i="0" u="none" strike="noStrike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235" marR="10235" marT="1023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600" u="none" strike="noStrike" dirty="0">
                          <a:effectLst/>
                          <a:latin typeface="+mn-ea"/>
                          <a:ea typeface="+mn-ea"/>
                        </a:rPr>
                        <a:t>389</a:t>
                      </a:r>
                      <a:endParaRPr lang="en-US" altLang="ja-JP" sz="2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235" marR="10235" marT="1023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600" u="none" strike="noStrike">
                          <a:effectLst/>
                          <a:latin typeface="+mn-ea"/>
                          <a:ea typeface="+mn-ea"/>
                        </a:rPr>
                        <a:t>389</a:t>
                      </a:r>
                      <a:endParaRPr lang="en-US" altLang="ja-JP" sz="2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235" marR="10235" marT="1023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600" u="none" strike="noStrike">
                          <a:effectLst/>
                          <a:latin typeface="+mn-ea"/>
                          <a:ea typeface="+mn-ea"/>
                        </a:rPr>
                        <a:t>388</a:t>
                      </a:r>
                      <a:endParaRPr lang="en-US" altLang="ja-JP" sz="2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235" marR="10235" marT="1023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600" u="none" strike="noStrike" dirty="0">
                          <a:effectLst/>
                          <a:latin typeface="+mn-ea"/>
                          <a:ea typeface="+mn-ea"/>
                        </a:rPr>
                        <a:t>392</a:t>
                      </a:r>
                      <a:endParaRPr lang="en-US" altLang="ja-JP" sz="2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235" marR="10235" marT="1023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600" u="none" strike="noStrike">
                          <a:effectLst/>
                          <a:latin typeface="+mn-ea"/>
                          <a:ea typeface="+mn-ea"/>
                        </a:rPr>
                        <a:t>391</a:t>
                      </a:r>
                      <a:endParaRPr lang="en-US" altLang="ja-JP" sz="2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235" marR="10235" marT="1023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600" u="none" strike="noStrike">
                          <a:effectLst/>
                          <a:latin typeface="+mn-ea"/>
                          <a:ea typeface="+mn-ea"/>
                        </a:rPr>
                        <a:t>384</a:t>
                      </a:r>
                      <a:endParaRPr lang="en-US" altLang="ja-JP" sz="2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235" marR="10235" marT="1023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600" u="none" strike="noStrike">
                          <a:effectLst/>
                          <a:latin typeface="+mn-ea"/>
                          <a:ea typeface="+mn-ea"/>
                        </a:rPr>
                        <a:t>388</a:t>
                      </a:r>
                      <a:endParaRPr lang="en-US" altLang="ja-JP" sz="2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235" marR="10235" marT="1023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600" u="none" strike="noStrike" dirty="0">
                          <a:effectLst/>
                          <a:latin typeface="+mn-ea"/>
                          <a:ea typeface="+mn-ea"/>
                        </a:rPr>
                        <a:t>374</a:t>
                      </a:r>
                      <a:endParaRPr lang="en-US" altLang="ja-JP" sz="2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235" marR="10235" marT="10235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600" u="none" strike="noStrike">
                          <a:effectLst/>
                          <a:latin typeface="+mn-ea"/>
                          <a:ea typeface="+mn-ea"/>
                        </a:rPr>
                        <a:t>376</a:t>
                      </a:r>
                      <a:endParaRPr lang="en-US" altLang="ja-JP" sz="2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235" marR="10235" marT="10235" marB="0" anchor="ctr"/>
                </a:tc>
                <a:extLst>
                  <a:ext uri="{0D108BD9-81ED-4DB2-BD59-A6C34878D82A}">
                    <a16:rowId xmlns:a16="http://schemas.microsoft.com/office/drawing/2014/main" val="2380224902"/>
                  </a:ext>
                </a:extLst>
              </a:tr>
              <a:tr h="403273">
                <a:tc>
                  <a:txBody>
                    <a:bodyPr/>
                    <a:lstStyle/>
                    <a:p>
                      <a:pPr algn="l" fontAlgn="ctr"/>
                      <a:r>
                        <a:rPr lang="en-US" sz="2600" b="1" u="none" strike="noStrike">
                          <a:effectLst/>
                        </a:rPr>
                        <a:t>D</a:t>
                      </a:r>
                      <a:endParaRPr lang="en-US" sz="2600" b="1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0235" marR="10235" marT="1023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600" u="none" strike="noStrike" dirty="0">
                          <a:effectLst/>
                          <a:latin typeface="+mn-ea"/>
                          <a:ea typeface="+mn-ea"/>
                        </a:rPr>
                        <a:t>397</a:t>
                      </a:r>
                      <a:endParaRPr lang="en-US" altLang="ja-JP" sz="2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235" marR="10235" marT="1023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600" u="none" strike="noStrike">
                          <a:effectLst/>
                          <a:latin typeface="+mn-ea"/>
                          <a:ea typeface="+mn-ea"/>
                        </a:rPr>
                        <a:t>394</a:t>
                      </a:r>
                      <a:endParaRPr lang="en-US" altLang="ja-JP" sz="2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235" marR="10235" marT="1023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600" u="none" strike="noStrike">
                          <a:effectLst/>
                          <a:latin typeface="+mn-ea"/>
                          <a:ea typeface="+mn-ea"/>
                        </a:rPr>
                        <a:t>386</a:t>
                      </a:r>
                      <a:endParaRPr lang="en-US" altLang="ja-JP" sz="2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235" marR="10235" marT="1023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600" u="none" strike="noStrike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379</a:t>
                      </a:r>
                      <a:endParaRPr lang="en-US" altLang="ja-JP" sz="2600" b="0" i="0" u="none" strike="noStrike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235" marR="10235" marT="1023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600" u="none" strike="noStrike">
                          <a:effectLst/>
                          <a:latin typeface="+mn-ea"/>
                          <a:ea typeface="+mn-ea"/>
                        </a:rPr>
                        <a:t>386</a:t>
                      </a:r>
                      <a:endParaRPr lang="en-US" altLang="ja-JP" sz="2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235" marR="10235" marT="1023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600" u="none" strike="noStrike">
                          <a:effectLst/>
                          <a:latin typeface="+mn-ea"/>
                          <a:ea typeface="+mn-ea"/>
                        </a:rPr>
                        <a:t>395</a:t>
                      </a:r>
                      <a:endParaRPr lang="en-US" altLang="ja-JP" sz="2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235" marR="10235" marT="1023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600" u="none" strike="noStrike">
                          <a:effectLst/>
                          <a:latin typeface="+mn-ea"/>
                          <a:ea typeface="+mn-ea"/>
                        </a:rPr>
                        <a:t>389</a:t>
                      </a:r>
                      <a:endParaRPr lang="en-US" altLang="ja-JP" sz="2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235" marR="10235" marT="1023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600" u="none" strike="noStrike">
                          <a:effectLst/>
                          <a:latin typeface="+mn-ea"/>
                          <a:ea typeface="+mn-ea"/>
                        </a:rPr>
                        <a:t>386</a:t>
                      </a:r>
                      <a:endParaRPr lang="en-US" altLang="ja-JP" sz="2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235" marR="10235" marT="1023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600" u="none" strike="noStrike">
                          <a:effectLst/>
                          <a:latin typeface="+mn-ea"/>
                          <a:ea typeface="+mn-ea"/>
                        </a:rPr>
                        <a:t>393</a:t>
                      </a:r>
                      <a:endParaRPr lang="en-US" altLang="ja-JP" sz="2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235" marR="10235" marT="1023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600" u="none" strike="noStrike">
                          <a:effectLst/>
                          <a:latin typeface="+mn-ea"/>
                          <a:ea typeface="+mn-ea"/>
                        </a:rPr>
                        <a:t>391</a:t>
                      </a:r>
                      <a:endParaRPr lang="en-US" altLang="ja-JP" sz="2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235" marR="10235" marT="1023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600" u="none" strike="noStrike">
                          <a:effectLst/>
                          <a:latin typeface="+mn-ea"/>
                          <a:ea typeface="+mn-ea"/>
                        </a:rPr>
                        <a:t>378</a:t>
                      </a:r>
                      <a:endParaRPr lang="en-US" altLang="ja-JP" sz="2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235" marR="10235" marT="1023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600" u="none" strike="noStrike" dirty="0">
                          <a:effectLst/>
                          <a:latin typeface="+mn-ea"/>
                          <a:ea typeface="+mn-ea"/>
                        </a:rPr>
                        <a:t>375</a:t>
                      </a:r>
                      <a:endParaRPr lang="en-US" altLang="ja-JP" sz="2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235" marR="10235" marT="10235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8293027"/>
                  </a:ext>
                </a:extLst>
              </a:tr>
              <a:tr h="403273">
                <a:tc>
                  <a:txBody>
                    <a:bodyPr/>
                    <a:lstStyle/>
                    <a:p>
                      <a:pPr algn="l" fontAlgn="ctr"/>
                      <a:r>
                        <a:rPr lang="en-US" sz="2600" b="1" u="none" strike="noStrike" dirty="0">
                          <a:effectLst/>
                        </a:rPr>
                        <a:t>T</a:t>
                      </a:r>
                      <a:endParaRPr lang="en-US" sz="2600" b="1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0235" marR="10235" marT="1023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600" u="none" strike="noStrike">
                          <a:effectLst/>
                          <a:latin typeface="+mn-ea"/>
                          <a:ea typeface="+mn-ea"/>
                        </a:rPr>
                        <a:t>370</a:t>
                      </a:r>
                      <a:endParaRPr lang="en-US" altLang="ja-JP" sz="2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235" marR="10235" marT="1023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600" u="none" strike="noStrike">
                          <a:effectLst/>
                          <a:latin typeface="+mn-ea"/>
                          <a:ea typeface="+mn-ea"/>
                        </a:rPr>
                        <a:t>365</a:t>
                      </a:r>
                      <a:endParaRPr lang="en-US" altLang="ja-JP" sz="2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235" marR="10235" marT="1023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600" u="none" strike="noStrike">
                          <a:effectLst/>
                          <a:latin typeface="+mn-ea"/>
                          <a:ea typeface="+mn-ea"/>
                        </a:rPr>
                        <a:t>366</a:t>
                      </a:r>
                      <a:endParaRPr lang="en-US" altLang="ja-JP" sz="2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235" marR="10235" marT="1023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600" u="none" strike="noStrike" dirty="0">
                          <a:effectLst/>
                          <a:latin typeface="+mn-ea"/>
                          <a:ea typeface="+mn-ea"/>
                        </a:rPr>
                        <a:t>374</a:t>
                      </a:r>
                      <a:endParaRPr lang="en-US" altLang="ja-JP" sz="2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235" marR="10235" marT="1023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600" u="none" strike="noStrike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357</a:t>
                      </a:r>
                      <a:endParaRPr lang="en-US" altLang="ja-JP" sz="2600" b="0" i="0" u="none" strike="noStrike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235" marR="10235" marT="1023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600" u="none" strike="noStrike">
                          <a:effectLst/>
                          <a:latin typeface="+mn-ea"/>
                          <a:ea typeface="+mn-ea"/>
                        </a:rPr>
                        <a:t>371</a:t>
                      </a:r>
                      <a:endParaRPr lang="en-US" altLang="ja-JP" sz="2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235" marR="10235" marT="1023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600" u="none" strike="noStrike">
                          <a:effectLst/>
                          <a:latin typeface="+mn-ea"/>
                          <a:ea typeface="+mn-ea"/>
                        </a:rPr>
                        <a:t>363</a:t>
                      </a:r>
                      <a:endParaRPr lang="en-US" altLang="ja-JP" sz="2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235" marR="10235" marT="1023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600" u="none" strike="noStrike">
                          <a:effectLst/>
                          <a:latin typeface="+mn-ea"/>
                          <a:ea typeface="+mn-ea"/>
                        </a:rPr>
                        <a:t>369</a:t>
                      </a:r>
                      <a:endParaRPr lang="en-US" altLang="ja-JP" sz="2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235" marR="10235" marT="1023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600" u="none" strike="noStrike">
                          <a:effectLst/>
                          <a:latin typeface="+mn-ea"/>
                          <a:ea typeface="+mn-ea"/>
                        </a:rPr>
                        <a:t>361</a:t>
                      </a:r>
                      <a:endParaRPr lang="en-US" altLang="ja-JP" sz="2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235" marR="10235" marT="1023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600" u="none" strike="noStrike">
                          <a:effectLst/>
                          <a:latin typeface="+mn-ea"/>
                          <a:ea typeface="+mn-ea"/>
                        </a:rPr>
                        <a:t>360</a:t>
                      </a:r>
                      <a:endParaRPr lang="en-US" altLang="ja-JP" sz="2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235" marR="10235" marT="1023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600" u="none" strike="noStrike">
                          <a:effectLst/>
                          <a:latin typeface="+mn-ea"/>
                          <a:ea typeface="+mn-ea"/>
                        </a:rPr>
                        <a:t>353</a:t>
                      </a:r>
                      <a:endParaRPr lang="en-US" altLang="ja-JP" sz="2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235" marR="10235" marT="1023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600" u="none" strike="noStrike" dirty="0">
                          <a:effectLst/>
                          <a:latin typeface="+mn-ea"/>
                          <a:ea typeface="+mn-ea"/>
                        </a:rPr>
                        <a:t>352</a:t>
                      </a:r>
                      <a:endParaRPr lang="en-US" altLang="ja-JP" sz="2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235" marR="10235" marT="10235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3567012"/>
                  </a:ext>
                </a:extLst>
              </a:tr>
              <a:tr h="403273">
                <a:tc>
                  <a:txBody>
                    <a:bodyPr/>
                    <a:lstStyle/>
                    <a:p>
                      <a:pPr algn="l" fontAlgn="ctr"/>
                      <a:r>
                        <a:rPr lang="en-US" sz="2600" b="1" u="none" strike="noStrike" dirty="0">
                          <a:effectLst/>
                        </a:rPr>
                        <a:t>C</a:t>
                      </a:r>
                      <a:endParaRPr lang="en-US" sz="2600" b="1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0235" marR="10235" marT="1023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600" u="none" strike="noStrike">
                          <a:effectLst/>
                          <a:latin typeface="+mn-ea"/>
                          <a:ea typeface="+mn-ea"/>
                        </a:rPr>
                        <a:t>527</a:t>
                      </a:r>
                      <a:endParaRPr lang="en-US" altLang="ja-JP" sz="2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235" marR="10235" marT="1023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600" u="none" strike="noStrike">
                          <a:effectLst/>
                          <a:latin typeface="+mn-ea"/>
                          <a:ea typeface="+mn-ea"/>
                        </a:rPr>
                        <a:t>522</a:t>
                      </a:r>
                      <a:endParaRPr lang="en-US" altLang="ja-JP" sz="2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235" marR="10235" marT="1023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600" u="none" strike="noStrike" dirty="0">
                          <a:effectLst/>
                          <a:latin typeface="+mn-ea"/>
                          <a:ea typeface="+mn-ea"/>
                        </a:rPr>
                        <a:t>531</a:t>
                      </a:r>
                      <a:endParaRPr lang="en-US" altLang="ja-JP" sz="2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235" marR="10235" marT="1023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600" u="none" strike="noStrike">
                          <a:effectLst/>
                          <a:latin typeface="+mn-ea"/>
                          <a:ea typeface="+mn-ea"/>
                        </a:rPr>
                        <a:t>523</a:t>
                      </a:r>
                      <a:endParaRPr lang="en-US" altLang="ja-JP" sz="2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235" marR="10235" marT="1023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600" u="none" strike="noStrike">
                          <a:effectLst/>
                          <a:latin typeface="+mn-ea"/>
                          <a:ea typeface="+mn-ea"/>
                        </a:rPr>
                        <a:t>523</a:t>
                      </a:r>
                      <a:endParaRPr lang="en-US" altLang="ja-JP" sz="2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235" marR="10235" marT="1023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600" u="none" strike="noStrike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529</a:t>
                      </a:r>
                      <a:endParaRPr lang="en-US" altLang="ja-JP" sz="2600" b="0" i="0" u="none" strike="noStrike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235" marR="10235" marT="1023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600" u="none" strike="noStrike">
                          <a:effectLst/>
                          <a:latin typeface="+mn-ea"/>
                          <a:ea typeface="+mn-ea"/>
                        </a:rPr>
                        <a:t>529</a:t>
                      </a:r>
                      <a:endParaRPr lang="en-US" altLang="ja-JP" sz="2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235" marR="10235" marT="1023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600" u="none" strike="noStrike">
                          <a:effectLst/>
                          <a:latin typeface="+mn-ea"/>
                          <a:ea typeface="+mn-ea"/>
                        </a:rPr>
                        <a:t>528</a:t>
                      </a:r>
                      <a:endParaRPr lang="en-US" altLang="ja-JP" sz="2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235" marR="10235" marT="1023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600" u="none" strike="noStrike">
                          <a:effectLst/>
                          <a:latin typeface="+mn-ea"/>
                          <a:ea typeface="+mn-ea"/>
                        </a:rPr>
                        <a:t>522</a:t>
                      </a:r>
                      <a:endParaRPr lang="en-US" altLang="ja-JP" sz="2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235" marR="10235" marT="1023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600" u="none" strike="noStrike">
                          <a:effectLst/>
                          <a:latin typeface="+mn-ea"/>
                          <a:ea typeface="+mn-ea"/>
                        </a:rPr>
                        <a:t>523</a:t>
                      </a:r>
                      <a:endParaRPr lang="en-US" altLang="ja-JP" sz="2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235" marR="10235" marT="1023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600" u="none" strike="noStrike" dirty="0">
                          <a:effectLst/>
                          <a:latin typeface="+mn-ea"/>
                          <a:ea typeface="+mn-ea"/>
                        </a:rPr>
                        <a:t>508</a:t>
                      </a:r>
                      <a:endParaRPr lang="en-US" altLang="ja-JP" sz="2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235" marR="10235" marT="10235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600" u="none" strike="noStrike" dirty="0">
                          <a:effectLst/>
                          <a:latin typeface="+mn-ea"/>
                          <a:ea typeface="+mn-ea"/>
                        </a:rPr>
                        <a:t>508</a:t>
                      </a:r>
                      <a:endParaRPr lang="en-US" altLang="ja-JP" sz="2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235" marR="10235" marT="10235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4186657"/>
                  </a:ext>
                </a:extLst>
              </a:tr>
              <a:tr h="403273">
                <a:tc>
                  <a:txBody>
                    <a:bodyPr/>
                    <a:lstStyle/>
                    <a:p>
                      <a:pPr algn="l" fontAlgn="ctr"/>
                      <a:r>
                        <a:rPr lang="en-US" sz="2600" b="1" u="none" strike="noStrike" dirty="0">
                          <a:effectLst/>
                        </a:rPr>
                        <a:t>F</a:t>
                      </a:r>
                      <a:endParaRPr lang="en-US" sz="2600" b="1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0235" marR="10235" marT="1023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600" u="none" strike="noStrike">
                          <a:effectLst/>
                          <a:latin typeface="+mn-ea"/>
                          <a:ea typeface="+mn-ea"/>
                        </a:rPr>
                        <a:t>420</a:t>
                      </a:r>
                      <a:endParaRPr lang="en-US" altLang="ja-JP" sz="2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235" marR="10235" marT="1023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600" u="none" strike="noStrike">
                          <a:effectLst/>
                          <a:latin typeface="+mn-ea"/>
                          <a:ea typeface="+mn-ea"/>
                        </a:rPr>
                        <a:t>420</a:t>
                      </a:r>
                      <a:endParaRPr lang="en-US" altLang="ja-JP" sz="2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235" marR="10235" marT="1023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600" u="none" strike="noStrike">
                          <a:effectLst/>
                          <a:latin typeface="+mn-ea"/>
                          <a:ea typeface="+mn-ea"/>
                        </a:rPr>
                        <a:t>415</a:t>
                      </a:r>
                      <a:endParaRPr lang="en-US" altLang="ja-JP" sz="2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235" marR="10235" marT="1023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600" u="none" strike="noStrike">
                          <a:effectLst/>
                          <a:latin typeface="+mn-ea"/>
                          <a:ea typeface="+mn-ea"/>
                        </a:rPr>
                        <a:t>419</a:t>
                      </a:r>
                      <a:endParaRPr lang="en-US" altLang="ja-JP" sz="2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235" marR="10235" marT="1023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600" u="none" strike="noStrike">
                          <a:effectLst/>
                          <a:latin typeface="+mn-ea"/>
                          <a:ea typeface="+mn-ea"/>
                        </a:rPr>
                        <a:t>419</a:t>
                      </a:r>
                      <a:endParaRPr lang="en-US" altLang="ja-JP" sz="2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235" marR="10235" marT="1023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600" u="none" strike="noStrike" dirty="0">
                          <a:effectLst/>
                          <a:latin typeface="+mn-ea"/>
                          <a:ea typeface="+mn-ea"/>
                        </a:rPr>
                        <a:t>424</a:t>
                      </a:r>
                      <a:endParaRPr lang="en-US" altLang="ja-JP" sz="2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235" marR="10235" marT="1023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600" u="none" strike="noStrike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424</a:t>
                      </a:r>
                      <a:endParaRPr lang="en-US" altLang="ja-JP" sz="2600" b="0" i="0" u="none" strike="noStrike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235" marR="10235" marT="1023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600" u="none" strike="noStrike">
                          <a:effectLst/>
                          <a:latin typeface="+mn-ea"/>
                          <a:ea typeface="+mn-ea"/>
                        </a:rPr>
                        <a:t>414</a:t>
                      </a:r>
                      <a:endParaRPr lang="en-US" altLang="ja-JP" sz="2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235" marR="10235" marT="1023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600" u="none" strike="noStrike">
                          <a:effectLst/>
                          <a:latin typeface="+mn-ea"/>
                          <a:ea typeface="+mn-ea"/>
                        </a:rPr>
                        <a:t>416</a:t>
                      </a:r>
                      <a:endParaRPr lang="en-US" altLang="ja-JP" sz="2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235" marR="10235" marT="1023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600" u="none" strike="noStrike">
                          <a:effectLst/>
                          <a:latin typeface="+mn-ea"/>
                          <a:ea typeface="+mn-ea"/>
                        </a:rPr>
                        <a:t>417</a:t>
                      </a:r>
                      <a:endParaRPr lang="en-US" altLang="ja-JP" sz="2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235" marR="10235" marT="1023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600" u="none" strike="noStrike" dirty="0">
                          <a:effectLst/>
                          <a:latin typeface="+mn-ea"/>
                          <a:ea typeface="+mn-ea"/>
                        </a:rPr>
                        <a:t>409</a:t>
                      </a:r>
                      <a:endParaRPr lang="en-US" altLang="ja-JP" sz="2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235" marR="10235" marT="10235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600" u="none" strike="noStrike">
                          <a:effectLst/>
                          <a:latin typeface="+mn-ea"/>
                          <a:ea typeface="+mn-ea"/>
                        </a:rPr>
                        <a:t>412</a:t>
                      </a:r>
                      <a:endParaRPr lang="en-US" altLang="ja-JP" sz="2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235" marR="10235" marT="10235" marB="0" anchor="ctr"/>
                </a:tc>
                <a:extLst>
                  <a:ext uri="{0D108BD9-81ED-4DB2-BD59-A6C34878D82A}">
                    <a16:rowId xmlns:a16="http://schemas.microsoft.com/office/drawing/2014/main" val="3514201705"/>
                  </a:ext>
                </a:extLst>
              </a:tr>
              <a:tr h="403273">
                <a:tc>
                  <a:txBody>
                    <a:bodyPr/>
                    <a:lstStyle/>
                    <a:p>
                      <a:pPr algn="l" fontAlgn="ctr"/>
                      <a:r>
                        <a:rPr lang="en-US" sz="2600" b="1" u="none" strike="noStrike" dirty="0">
                          <a:effectLst/>
                        </a:rPr>
                        <a:t>E</a:t>
                      </a:r>
                      <a:endParaRPr lang="en-US" sz="2600" b="1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0235" marR="10235" marT="1023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600" u="none" strike="noStrike" dirty="0">
                          <a:effectLst/>
                          <a:latin typeface="+mn-ea"/>
                          <a:ea typeface="+mn-ea"/>
                        </a:rPr>
                        <a:t>521</a:t>
                      </a:r>
                      <a:endParaRPr lang="en-US" altLang="ja-JP" sz="2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235" marR="10235" marT="1023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600" u="none" strike="noStrike">
                          <a:effectLst/>
                          <a:latin typeface="+mn-ea"/>
                          <a:ea typeface="+mn-ea"/>
                        </a:rPr>
                        <a:t>514</a:t>
                      </a:r>
                      <a:endParaRPr lang="en-US" altLang="ja-JP" sz="2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235" marR="10235" marT="1023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600" u="none" strike="noStrike">
                          <a:effectLst/>
                          <a:latin typeface="+mn-ea"/>
                          <a:ea typeface="+mn-ea"/>
                        </a:rPr>
                        <a:t>519</a:t>
                      </a:r>
                      <a:endParaRPr lang="en-US" altLang="ja-JP" sz="2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235" marR="10235" marT="1023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600" u="none" strike="noStrike">
                          <a:effectLst/>
                          <a:latin typeface="+mn-ea"/>
                          <a:ea typeface="+mn-ea"/>
                        </a:rPr>
                        <a:t>516</a:t>
                      </a:r>
                      <a:endParaRPr lang="en-US" altLang="ja-JP" sz="2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235" marR="10235" marT="1023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600" u="none" strike="noStrike">
                          <a:effectLst/>
                          <a:latin typeface="+mn-ea"/>
                          <a:ea typeface="+mn-ea"/>
                        </a:rPr>
                        <a:t>518</a:t>
                      </a:r>
                      <a:endParaRPr lang="en-US" altLang="ja-JP" sz="2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235" marR="10235" marT="1023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600" u="none" strike="noStrike">
                          <a:effectLst/>
                          <a:latin typeface="+mn-ea"/>
                          <a:ea typeface="+mn-ea"/>
                        </a:rPr>
                        <a:t>518</a:t>
                      </a:r>
                      <a:endParaRPr lang="en-US" altLang="ja-JP" sz="2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235" marR="10235" marT="1023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600" u="none" strike="noStrike">
                          <a:effectLst/>
                          <a:latin typeface="+mn-ea"/>
                          <a:ea typeface="+mn-ea"/>
                        </a:rPr>
                        <a:t>518</a:t>
                      </a:r>
                      <a:endParaRPr lang="en-US" altLang="ja-JP" sz="2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235" marR="10235" marT="1023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600" u="none" strike="noStrike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510</a:t>
                      </a:r>
                      <a:endParaRPr lang="en-US" altLang="ja-JP" sz="2600" b="0" i="0" u="none" strike="noStrike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235" marR="10235" marT="10235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600" u="none" strike="noStrike">
                          <a:effectLst/>
                          <a:latin typeface="+mn-ea"/>
                          <a:ea typeface="+mn-ea"/>
                        </a:rPr>
                        <a:t>519</a:t>
                      </a:r>
                      <a:endParaRPr lang="en-US" altLang="ja-JP" sz="2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235" marR="10235" marT="1023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600" u="none" strike="noStrike">
                          <a:effectLst/>
                          <a:latin typeface="+mn-ea"/>
                          <a:ea typeface="+mn-ea"/>
                        </a:rPr>
                        <a:t>513</a:t>
                      </a:r>
                      <a:endParaRPr lang="en-US" altLang="ja-JP" sz="2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235" marR="10235" marT="1023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600" u="none" strike="noStrike">
                          <a:effectLst/>
                          <a:latin typeface="+mn-ea"/>
                          <a:ea typeface="+mn-ea"/>
                        </a:rPr>
                        <a:t>516</a:t>
                      </a:r>
                      <a:endParaRPr lang="en-US" altLang="ja-JP" sz="2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235" marR="10235" marT="1023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600" u="none" strike="noStrike">
                          <a:effectLst/>
                          <a:latin typeface="+mn-ea"/>
                          <a:ea typeface="+mn-ea"/>
                        </a:rPr>
                        <a:t>514</a:t>
                      </a:r>
                      <a:endParaRPr lang="en-US" altLang="ja-JP" sz="2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235" marR="10235" marT="10235" marB="0" anchor="ctr"/>
                </a:tc>
                <a:extLst>
                  <a:ext uri="{0D108BD9-81ED-4DB2-BD59-A6C34878D82A}">
                    <a16:rowId xmlns:a16="http://schemas.microsoft.com/office/drawing/2014/main" val="2794050827"/>
                  </a:ext>
                </a:extLst>
              </a:tr>
              <a:tr h="403273">
                <a:tc>
                  <a:txBody>
                    <a:bodyPr/>
                    <a:lstStyle/>
                    <a:p>
                      <a:pPr algn="l" fontAlgn="ctr"/>
                      <a:r>
                        <a:rPr lang="en-US" sz="2600" b="1" u="none" strike="noStrike" dirty="0">
                          <a:effectLst/>
                        </a:rPr>
                        <a:t>L</a:t>
                      </a:r>
                      <a:endParaRPr lang="en-US" sz="2600" b="1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0235" marR="10235" marT="1023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600" u="none" strike="noStrike" dirty="0">
                          <a:effectLst/>
                          <a:latin typeface="+mn-ea"/>
                          <a:ea typeface="+mn-ea"/>
                        </a:rPr>
                        <a:t>502</a:t>
                      </a:r>
                      <a:endParaRPr lang="en-US" altLang="ja-JP" sz="2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235" marR="10235" marT="1023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600" u="none" strike="noStrike" dirty="0">
                          <a:effectLst/>
                          <a:latin typeface="+mn-ea"/>
                          <a:ea typeface="+mn-ea"/>
                        </a:rPr>
                        <a:t>495</a:t>
                      </a:r>
                      <a:endParaRPr lang="en-US" altLang="ja-JP" sz="2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235" marR="10235" marT="10235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600" u="none" strike="noStrike">
                          <a:effectLst/>
                          <a:latin typeface="+mn-ea"/>
                          <a:ea typeface="+mn-ea"/>
                        </a:rPr>
                        <a:t>503</a:t>
                      </a:r>
                      <a:endParaRPr lang="en-US" altLang="ja-JP" sz="2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235" marR="10235" marT="1023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600" u="none" strike="noStrike">
                          <a:effectLst/>
                          <a:latin typeface="+mn-ea"/>
                          <a:ea typeface="+mn-ea"/>
                        </a:rPr>
                        <a:t>499</a:t>
                      </a:r>
                      <a:endParaRPr lang="en-US" altLang="ja-JP" sz="2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235" marR="10235" marT="1023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600" u="none" strike="noStrike">
                          <a:effectLst/>
                          <a:latin typeface="+mn-ea"/>
                          <a:ea typeface="+mn-ea"/>
                        </a:rPr>
                        <a:t>500</a:t>
                      </a:r>
                      <a:endParaRPr lang="en-US" altLang="ja-JP" sz="2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235" marR="10235" marT="1023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600" u="none" strike="noStrike">
                          <a:effectLst/>
                          <a:latin typeface="+mn-ea"/>
                          <a:ea typeface="+mn-ea"/>
                        </a:rPr>
                        <a:t>504</a:t>
                      </a:r>
                      <a:endParaRPr lang="en-US" altLang="ja-JP" sz="2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235" marR="10235" marT="1023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600" u="none" strike="noStrike" dirty="0">
                          <a:effectLst/>
                          <a:latin typeface="+mn-ea"/>
                          <a:ea typeface="+mn-ea"/>
                        </a:rPr>
                        <a:t>505</a:t>
                      </a:r>
                      <a:endParaRPr lang="en-US" altLang="ja-JP" sz="2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235" marR="10235" marT="1023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600" u="none" strike="noStrike">
                          <a:effectLst/>
                          <a:latin typeface="+mn-ea"/>
                          <a:ea typeface="+mn-ea"/>
                        </a:rPr>
                        <a:t>498</a:t>
                      </a:r>
                      <a:endParaRPr lang="en-US" altLang="ja-JP" sz="2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235" marR="10235" marT="1023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600" u="none" strike="noStrike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501</a:t>
                      </a:r>
                      <a:endParaRPr lang="en-US" altLang="ja-JP" sz="2600" b="0" i="0" u="none" strike="noStrike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235" marR="10235" marT="1023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600" u="none" strike="noStrike">
                          <a:effectLst/>
                          <a:latin typeface="+mn-ea"/>
                          <a:ea typeface="+mn-ea"/>
                        </a:rPr>
                        <a:t>498</a:t>
                      </a:r>
                      <a:endParaRPr lang="en-US" altLang="ja-JP" sz="2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235" marR="10235" marT="1023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600" u="none" strike="noStrike">
                          <a:effectLst/>
                          <a:latin typeface="+mn-ea"/>
                          <a:ea typeface="+mn-ea"/>
                        </a:rPr>
                        <a:t>499</a:t>
                      </a:r>
                      <a:endParaRPr lang="en-US" altLang="ja-JP" sz="2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235" marR="10235" marT="1023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600" u="none" strike="noStrike">
                          <a:effectLst/>
                          <a:latin typeface="+mn-ea"/>
                          <a:ea typeface="+mn-ea"/>
                        </a:rPr>
                        <a:t>499</a:t>
                      </a:r>
                      <a:endParaRPr lang="en-US" altLang="ja-JP" sz="2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235" marR="10235" marT="10235" marB="0" anchor="ctr"/>
                </a:tc>
                <a:extLst>
                  <a:ext uri="{0D108BD9-81ED-4DB2-BD59-A6C34878D82A}">
                    <a16:rowId xmlns:a16="http://schemas.microsoft.com/office/drawing/2014/main" val="2129927449"/>
                  </a:ext>
                </a:extLst>
              </a:tr>
              <a:tr h="403273">
                <a:tc>
                  <a:txBody>
                    <a:bodyPr/>
                    <a:lstStyle/>
                    <a:p>
                      <a:pPr algn="l" fontAlgn="ctr"/>
                      <a:r>
                        <a:rPr lang="en-US" sz="2600" b="1" u="none" strike="noStrike" dirty="0">
                          <a:effectLst/>
                        </a:rPr>
                        <a:t>M</a:t>
                      </a:r>
                      <a:endParaRPr lang="en-US" sz="2600" b="1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0235" marR="10235" marT="1023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600" u="none" strike="noStrike" dirty="0">
                          <a:effectLst/>
                          <a:latin typeface="+mn-ea"/>
                          <a:ea typeface="+mn-ea"/>
                        </a:rPr>
                        <a:t>437</a:t>
                      </a:r>
                      <a:endParaRPr lang="en-US" altLang="ja-JP" sz="2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235" marR="10235" marT="1023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600" u="none" strike="noStrike">
                          <a:effectLst/>
                          <a:latin typeface="+mn-ea"/>
                          <a:ea typeface="+mn-ea"/>
                        </a:rPr>
                        <a:t>433</a:t>
                      </a:r>
                      <a:endParaRPr lang="en-US" altLang="ja-JP" sz="2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235" marR="10235" marT="1023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600" u="none" strike="noStrike">
                          <a:effectLst/>
                          <a:latin typeface="+mn-ea"/>
                          <a:ea typeface="+mn-ea"/>
                        </a:rPr>
                        <a:t>433</a:t>
                      </a:r>
                      <a:endParaRPr lang="en-US" altLang="ja-JP" sz="2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235" marR="10235" marT="1023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600" u="none" strike="noStrike">
                          <a:effectLst/>
                          <a:latin typeface="+mn-ea"/>
                          <a:ea typeface="+mn-ea"/>
                        </a:rPr>
                        <a:t>430</a:t>
                      </a:r>
                      <a:endParaRPr lang="en-US" altLang="ja-JP" sz="2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235" marR="10235" marT="1023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600" u="none" strike="noStrike">
                          <a:effectLst/>
                          <a:latin typeface="+mn-ea"/>
                          <a:ea typeface="+mn-ea"/>
                        </a:rPr>
                        <a:t>431</a:t>
                      </a:r>
                      <a:endParaRPr lang="en-US" altLang="ja-JP" sz="2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235" marR="10235" marT="1023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600" u="none" strike="noStrike">
                          <a:effectLst/>
                          <a:latin typeface="+mn-ea"/>
                          <a:ea typeface="+mn-ea"/>
                        </a:rPr>
                        <a:t>435</a:t>
                      </a:r>
                      <a:endParaRPr lang="en-US" altLang="ja-JP" sz="2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235" marR="10235" marT="1023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600" u="none" strike="noStrike">
                          <a:effectLst/>
                          <a:latin typeface="+mn-ea"/>
                          <a:ea typeface="+mn-ea"/>
                        </a:rPr>
                        <a:t>430</a:t>
                      </a:r>
                      <a:endParaRPr lang="en-US" altLang="ja-JP" sz="2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235" marR="10235" marT="1023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600" u="none" strike="noStrike" dirty="0">
                          <a:effectLst/>
                          <a:latin typeface="+mn-ea"/>
                          <a:ea typeface="+mn-ea"/>
                        </a:rPr>
                        <a:t>423</a:t>
                      </a:r>
                      <a:endParaRPr lang="en-US" altLang="ja-JP" sz="2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235" marR="10235" marT="10235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600" u="none" strike="noStrike">
                          <a:effectLst/>
                          <a:latin typeface="+mn-ea"/>
                          <a:ea typeface="+mn-ea"/>
                        </a:rPr>
                        <a:t>428</a:t>
                      </a:r>
                      <a:endParaRPr lang="en-US" altLang="ja-JP" sz="2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235" marR="10235" marT="1023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600" u="none" strike="noStrike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428</a:t>
                      </a:r>
                      <a:endParaRPr lang="en-US" altLang="ja-JP" sz="2600" b="0" i="0" u="none" strike="noStrike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235" marR="10235" marT="1023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600" u="none" strike="noStrike">
                          <a:effectLst/>
                          <a:latin typeface="+mn-ea"/>
                          <a:ea typeface="+mn-ea"/>
                        </a:rPr>
                        <a:t>428</a:t>
                      </a:r>
                      <a:endParaRPr lang="en-US" altLang="ja-JP" sz="2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235" marR="10235" marT="1023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600" u="none" strike="noStrike">
                          <a:effectLst/>
                          <a:latin typeface="+mn-ea"/>
                          <a:ea typeface="+mn-ea"/>
                        </a:rPr>
                        <a:t>427</a:t>
                      </a:r>
                      <a:endParaRPr lang="en-US" altLang="ja-JP" sz="2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235" marR="10235" marT="10235" marB="0" anchor="ctr"/>
                </a:tc>
                <a:extLst>
                  <a:ext uri="{0D108BD9-81ED-4DB2-BD59-A6C34878D82A}">
                    <a16:rowId xmlns:a16="http://schemas.microsoft.com/office/drawing/2014/main" val="2016063434"/>
                  </a:ext>
                </a:extLst>
              </a:tr>
              <a:tr h="403273">
                <a:tc>
                  <a:txBody>
                    <a:bodyPr/>
                    <a:lstStyle/>
                    <a:p>
                      <a:pPr algn="l" fontAlgn="ctr"/>
                      <a:r>
                        <a:rPr lang="en-US" sz="2600" b="1" u="none" strike="noStrike" dirty="0" err="1">
                          <a:effectLst/>
                        </a:rPr>
                        <a:t>Bs</a:t>
                      </a:r>
                      <a:endParaRPr lang="en-US" sz="2600" b="1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0235" marR="10235" marT="1023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600" u="none" strike="noStrike" dirty="0">
                          <a:effectLst/>
                          <a:latin typeface="+mn-ea"/>
                          <a:ea typeface="+mn-ea"/>
                        </a:rPr>
                        <a:t>450</a:t>
                      </a:r>
                      <a:endParaRPr lang="en-US" altLang="ja-JP" sz="2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235" marR="10235" marT="1023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600" u="none" strike="noStrike">
                          <a:effectLst/>
                          <a:latin typeface="+mn-ea"/>
                          <a:ea typeface="+mn-ea"/>
                        </a:rPr>
                        <a:t>447</a:t>
                      </a:r>
                      <a:endParaRPr lang="en-US" altLang="ja-JP" sz="2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235" marR="10235" marT="1023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600" u="none" strike="noStrike">
                          <a:effectLst/>
                          <a:latin typeface="+mn-ea"/>
                          <a:ea typeface="+mn-ea"/>
                        </a:rPr>
                        <a:t>450</a:t>
                      </a:r>
                      <a:endParaRPr lang="en-US" altLang="ja-JP" sz="2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235" marR="10235" marT="1023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600" u="none" strike="noStrike">
                          <a:effectLst/>
                          <a:latin typeface="+mn-ea"/>
                          <a:ea typeface="+mn-ea"/>
                        </a:rPr>
                        <a:t>458</a:t>
                      </a:r>
                      <a:endParaRPr lang="en-US" altLang="ja-JP" sz="2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235" marR="10235" marT="1023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600" u="none" strike="noStrike">
                          <a:effectLst/>
                          <a:latin typeface="+mn-ea"/>
                          <a:ea typeface="+mn-ea"/>
                        </a:rPr>
                        <a:t>451</a:t>
                      </a:r>
                      <a:endParaRPr lang="en-US" altLang="ja-JP" sz="2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235" marR="10235" marT="1023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600" u="none" strike="noStrike">
                          <a:effectLst/>
                          <a:latin typeface="+mn-ea"/>
                          <a:ea typeface="+mn-ea"/>
                        </a:rPr>
                        <a:t>456</a:t>
                      </a:r>
                      <a:endParaRPr lang="en-US" altLang="ja-JP" sz="2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235" marR="10235" marT="1023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600" u="none" strike="noStrike">
                          <a:effectLst/>
                          <a:latin typeface="+mn-ea"/>
                          <a:ea typeface="+mn-ea"/>
                        </a:rPr>
                        <a:t>453</a:t>
                      </a:r>
                      <a:endParaRPr lang="en-US" altLang="ja-JP" sz="2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235" marR="10235" marT="1023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600" u="none" strike="noStrike" dirty="0">
                          <a:effectLst/>
                          <a:latin typeface="+mn-ea"/>
                          <a:ea typeface="+mn-ea"/>
                        </a:rPr>
                        <a:t>458</a:t>
                      </a:r>
                      <a:endParaRPr lang="en-US" altLang="ja-JP" sz="2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235" marR="10235" marT="1023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600" u="none" strike="noStrike">
                          <a:effectLst/>
                          <a:latin typeface="+mn-ea"/>
                          <a:ea typeface="+mn-ea"/>
                        </a:rPr>
                        <a:t>452</a:t>
                      </a:r>
                      <a:endParaRPr lang="en-US" altLang="ja-JP" sz="2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235" marR="10235" marT="1023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600" u="none" strike="noStrike" dirty="0">
                          <a:effectLst/>
                          <a:latin typeface="+mn-ea"/>
                          <a:ea typeface="+mn-ea"/>
                        </a:rPr>
                        <a:t>443</a:t>
                      </a:r>
                      <a:endParaRPr lang="en-US" altLang="ja-JP" sz="2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235" marR="10235" marT="10235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600" u="none" strike="noStrike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454</a:t>
                      </a:r>
                      <a:endParaRPr lang="en-US" altLang="ja-JP" sz="2600" b="0" i="0" u="none" strike="noStrike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235" marR="10235" marT="1023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600" u="none" strike="noStrike">
                          <a:effectLst/>
                          <a:latin typeface="+mn-ea"/>
                          <a:ea typeface="+mn-ea"/>
                        </a:rPr>
                        <a:t>444</a:t>
                      </a:r>
                      <a:endParaRPr lang="en-US" altLang="ja-JP" sz="2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235" marR="10235" marT="10235" marB="0" anchor="ctr"/>
                </a:tc>
                <a:extLst>
                  <a:ext uri="{0D108BD9-81ED-4DB2-BD59-A6C34878D82A}">
                    <a16:rowId xmlns:a16="http://schemas.microsoft.com/office/drawing/2014/main" val="236004623"/>
                  </a:ext>
                </a:extLst>
              </a:tr>
              <a:tr h="403273">
                <a:tc>
                  <a:txBody>
                    <a:bodyPr/>
                    <a:lstStyle/>
                    <a:p>
                      <a:pPr algn="l" fontAlgn="ctr"/>
                      <a:r>
                        <a:rPr lang="en-US" sz="2600" b="1" u="none" strike="noStrike" dirty="0">
                          <a:effectLst/>
                        </a:rPr>
                        <a:t>H</a:t>
                      </a:r>
                      <a:endParaRPr lang="en-US" sz="2600" b="1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0235" marR="10235" marT="1023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600" u="none" strike="noStrike" dirty="0">
                          <a:effectLst/>
                          <a:latin typeface="+mn-ea"/>
                          <a:ea typeface="+mn-ea"/>
                        </a:rPr>
                        <a:t>591</a:t>
                      </a:r>
                      <a:endParaRPr lang="en-US" altLang="ja-JP" sz="2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235" marR="10235" marT="1023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600" u="none" strike="noStrike">
                          <a:effectLst/>
                          <a:latin typeface="+mn-ea"/>
                          <a:ea typeface="+mn-ea"/>
                        </a:rPr>
                        <a:t>592</a:t>
                      </a:r>
                      <a:endParaRPr lang="en-US" altLang="ja-JP" sz="2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235" marR="10235" marT="1023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600" u="none" strike="noStrike">
                          <a:effectLst/>
                          <a:latin typeface="+mn-ea"/>
                          <a:ea typeface="+mn-ea"/>
                        </a:rPr>
                        <a:t>592</a:t>
                      </a:r>
                      <a:endParaRPr lang="en-US" altLang="ja-JP" sz="2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235" marR="10235" marT="1023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600" u="none" strike="noStrike" dirty="0">
                          <a:effectLst/>
                          <a:latin typeface="+mn-ea"/>
                          <a:ea typeface="+mn-ea"/>
                        </a:rPr>
                        <a:t>588</a:t>
                      </a:r>
                      <a:endParaRPr lang="en-US" altLang="ja-JP" sz="2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235" marR="10235" marT="10235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600" u="none" strike="noStrike">
                          <a:effectLst/>
                          <a:latin typeface="+mn-ea"/>
                          <a:ea typeface="+mn-ea"/>
                        </a:rPr>
                        <a:t>592</a:t>
                      </a:r>
                      <a:endParaRPr lang="en-US" altLang="ja-JP" sz="2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235" marR="10235" marT="1023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600" u="none" strike="noStrike">
                          <a:effectLst/>
                          <a:latin typeface="+mn-ea"/>
                          <a:ea typeface="+mn-ea"/>
                        </a:rPr>
                        <a:t>592</a:t>
                      </a:r>
                      <a:endParaRPr lang="en-US" altLang="ja-JP" sz="2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235" marR="10235" marT="1023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600" u="none" strike="noStrike">
                          <a:effectLst/>
                          <a:latin typeface="+mn-ea"/>
                          <a:ea typeface="+mn-ea"/>
                        </a:rPr>
                        <a:t>594</a:t>
                      </a:r>
                      <a:endParaRPr lang="en-US" altLang="ja-JP" sz="2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235" marR="10235" marT="1023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600" u="none" strike="noStrike">
                          <a:effectLst/>
                          <a:latin typeface="+mn-ea"/>
                          <a:ea typeface="+mn-ea"/>
                        </a:rPr>
                        <a:t>590</a:t>
                      </a:r>
                      <a:endParaRPr lang="en-US" altLang="ja-JP" sz="2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235" marR="10235" marT="1023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600" u="none" strike="noStrike">
                          <a:effectLst/>
                          <a:latin typeface="+mn-ea"/>
                          <a:ea typeface="+mn-ea"/>
                        </a:rPr>
                        <a:t>593</a:t>
                      </a:r>
                      <a:endParaRPr lang="en-US" altLang="ja-JP" sz="2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235" marR="10235" marT="1023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600" u="none" strike="noStrike">
                          <a:effectLst/>
                          <a:latin typeface="+mn-ea"/>
                          <a:ea typeface="+mn-ea"/>
                        </a:rPr>
                        <a:t>590</a:t>
                      </a:r>
                      <a:endParaRPr lang="en-US" altLang="ja-JP" sz="2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235" marR="10235" marT="1023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600" u="none" strike="noStrike">
                          <a:effectLst/>
                          <a:latin typeface="+mn-ea"/>
                          <a:ea typeface="+mn-ea"/>
                        </a:rPr>
                        <a:t>591</a:t>
                      </a:r>
                      <a:endParaRPr lang="en-US" altLang="ja-JP" sz="2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235" marR="10235" marT="1023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600" u="none" strike="noStrike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599</a:t>
                      </a:r>
                      <a:endParaRPr lang="en-US" altLang="ja-JP" sz="2600" b="0" i="0" u="none" strike="noStrike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235" marR="10235" marT="10235" marB="0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50621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 rot="16200000">
            <a:off x="-381112" y="3676427"/>
            <a:ext cx="12238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チーム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272949" y="801090"/>
            <a:ext cx="12238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打順</a:t>
            </a:r>
          </a:p>
        </p:txBody>
      </p:sp>
    </p:spTree>
    <p:extLst>
      <p:ext uri="{BB962C8B-B14F-4D97-AF65-F5344CB8AC3E}">
        <p14:creationId xmlns:p14="http://schemas.microsoft.com/office/powerpoint/2010/main" val="4191797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前回発表</a:t>
            </a:r>
            <a:br>
              <a:rPr kumimoji="1" lang="en-US" altLang="ja-JP" dirty="0"/>
            </a:br>
            <a:r>
              <a:rPr kumimoji="1" lang="ja-JP" altLang="en-US" dirty="0"/>
              <a:t>打点の分布を見れば打線の傾向がわかる</a:t>
            </a:r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0284915"/>
              </p:ext>
            </p:extLst>
          </p:nvPr>
        </p:nvGraphicFramePr>
        <p:xfrm>
          <a:off x="101600" y="2099978"/>
          <a:ext cx="12039600" cy="45772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316657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61659" y="1262755"/>
          <a:ext cx="9745330" cy="528901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534136">
                  <a:extLst>
                    <a:ext uri="{9D8B030D-6E8A-4147-A177-3AD203B41FA5}">
                      <a16:colId xmlns:a16="http://schemas.microsoft.com/office/drawing/2014/main" val="2084797141"/>
                    </a:ext>
                  </a:extLst>
                </a:gridCol>
                <a:gridCol w="651533">
                  <a:extLst>
                    <a:ext uri="{9D8B030D-6E8A-4147-A177-3AD203B41FA5}">
                      <a16:colId xmlns:a16="http://schemas.microsoft.com/office/drawing/2014/main" val="2621401151"/>
                    </a:ext>
                  </a:extLst>
                </a:gridCol>
                <a:gridCol w="651533">
                  <a:extLst>
                    <a:ext uri="{9D8B030D-6E8A-4147-A177-3AD203B41FA5}">
                      <a16:colId xmlns:a16="http://schemas.microsoft.com/office/drawing/2014/main" val="2776408909"/>
                    </a:ext>
                  </a:extLst>
                </a:gridCol>
                <a:gridCol w="651533">
                  <a:extLst>
                    <a:ext uri="{9D8B030D-6E8A-4147-A177-3AD203B41FA5}">
                      <a16:colId xmlns:a16="http://schemas.microsoft.com/office/drawing/2014/main" val="53126151"/>
                    </a:ext>
                  </a:extLst>
                </a:gridCol>
                <a:gridCol w="651533">
                  <a:extLst>
                    <a:ext uri="{9D8B030D-6E8A-4147-A177-3AD203B41FA5}">
                      <a16:colId xmlns:a16="http://schemas.microsoft.com/office/drawing/2014/main" val="2339858982"/>
                    </a:ext>
                  </a:extLst>
                </a:gridCol>
                <a:gridCol w="651533">
                  <a:extLst>
                    <a:ext uri="{9D8B030D-6E8A-4147-A177-3AD203B41FA5}">
                      <a16:colId xmlns:a16="http://schemas.microsoft.com/office/drawing/2014/main" val="3857996011"/>
                    </a:ext>
                  </a:extLst>
                </a:gridCol>
                <a:gridCol w="651533">
                  <a:extLst>
                    <a:ext uri="{9D8B030D-6E8A-4147-A177-3AD203B41FA5}">
                      <a16:colId xmlns:a16="http://schemas.microsoft.com/office/drawing/2014/main" val="3300654126"/>
                    </a:ext>
                  </a:extLst>
                </a:gridCol>
                <a:gridCol w="651533">
                  <a:extLst>
                    <a:ext uri="{9D8B030D-6E8A-4147-A177-3AD203B41FA5}">
                      <a16:colId xmlns:a16="http://schemas.microsoft.com/office/drawing/2014/main" val="1893339008"/>
                    </a:ext>
                  </a:extLst>
                </a:gridCol>
                <a:gridCol w="651533">
                  <a:extLst>
                    <a:ext uri="{9D8B030D-6E8A-4147-A177-3AD203B41FA5}">
                      <a16:colId xmlns:a16="http://schemas.microsoft.com/office/drawing/2014/main" val="4112991682"/>
                    </a:ext>
                  </a:extLst>
                </a:gridCol>
                <a:gridCol w="651533">
                  <a:extLst>
                    <a:ext uri="{9D8B030D-6E8A-4147-A177-3AD203B41FA5}">
                      <a16:colId xmlns:a16="http://schemas.microsoft.com/office/drawing/2014/main" val="617086497"/>
                    </a:ext>
                  </a:extLst>
                </a:gridCol>
                <a:gridCol w="651533">
                  <a:extLst>
                    <a:ext uri="{9D8B030D-6E8A-4147-A177-3AD203B41FA5}">
                      <a16:colId xmlns:a16="http://schemas.microsoft.com/office/drawing/2014/main" val="3845569443"/>
                    </a:ext>
                  </a:extLst>
                </a:gridCol>
                <a:gridCol w="651533">
                  <a:extLst>
                    <a:ext uri="{9D8B030D-6E8A-4147-A177-3AD203B41FA5}">
                      <a16:colId xmlns:a16="http://schemas.microsoft.com/office/drawing/2014/main" val="340157513"/>
                    </a:ext>
                  </a:extLst>
                </a:gridCol>
                <a:gridCol w="603500">
                  <a:extLst>
                    <a:ext uri="{9D8B030D-6E8A-4147-A177-3AD203B41FA5}">
                      <a16:colId xmlns:a16="http://schemas.microsoft.com/office/drawing/2014/main" val="377578424"/>
                    </a:ext>
                  </a:extLst>
                </a:gridCol>
                <a:gridCol w="1440831">
                  <a:extLst>
                    <a:ext uri="{9D8B030D-6E8A-4147-A177-3AD203B41FA5}">
                      <a16:colId xmlns:a16="http://schemas.microsoft.com/office/drawing/2014/main" val="1642630914"/>
                    </a:ext>
                  </a:extLst>
                </a:gridCol>
              </a:tblGrid>
              <a:tr h="411310">
                <a:tc>
                  <a:txBody>
                    <a:bodyPr/>
                    <a:lstStyle/>
                    <a:p>
                      <a:pPr algn="l" fontAlgn="ctr"/>
                      <a:endParaRPr lang="ja-JP" altLang="en-US" sz="2600" b="1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0235" marR="10235" marT="1023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600" b="1" u="none" strike="noStrike" dirty="0">
                          <a:effectLst/>
                        </a:rPr>
                        <a:t>G</a:t>
                      </a:r>
                      <a:endParaRPr lang="en-US" sz="2600" b="1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0235" marR="10235" marT="1023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600" b="1" u="none" strike="noStrike" dirty="0">
                          <a:effectLst/>
                        </a:rPr>
                        <a:t>S</a:t>
                      </a:r>
                      <a:endParaRPr lang="en-US" sz="2600" b="1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0235" marR="10235" marT="1023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600" b="1" u="none" strike="noStrike" dirty="0">
                          <a:effectLst/>
                        </a:rPr>
                        <a:t>DB</a:t>
                      </a:r>
                      <a:endParaRPr lang="en-US" sz="2600" b="1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0235" marR="10235" marT="1023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600" b="1" u="none" strike="noStrike" dirty="0">
                          <a:effectLst/>
                        </a:rPr>
                        <a:t>D</a:t>
                      </a:r>
                      <a:endParaRPr lang="en-US" sz="2600" b="1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0235" marR="10235" marT="1023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600" b="1" u="none" strike="noStrike" dirty="0">
                          <a:effectLst/>
                        </a:rPr>
                        <a:t>T</a:t>
                      </a:r>
                      <a:endParaRPr lang="en-US" sz="2600" b="1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0235" marR="10235" marT="1023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600" b="1" u="none" strike="noStrike" dirty="0">
                          <a:effectLst/>
                        </a:rPr>
                        <a:t>C</a:t>
                      </a:r>
                      <a:endParaRPr lang="en-US" sz="2600" b="1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0235" marR="10235" marT="1023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600" b="1" u="none" strike="noStrike" dirty="0">
                          <a:effectLst/>
                        </a:rPr>
                        <a:t>F</a:t>
                      </a:r>
                      <a:endParaRPr lang="en-US" sz="2600" b="1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0235" marR="10235" marT="1023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600" b="1" u="none" strike="noStrike" dirty="0">
                          <a:effectLst/>
                        </a:rPr>
                        <a:t>E</a:t>
                      </a:r>
                      <a:endParaRPr lang="en-US" sz="2600" b="1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0235" marR="10235" marT="1023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600" b="1" u="none" strike="noStrike" dirty="0">
                          <a:effectLst/>
                        </a:rPr>
                        <a:t>L</a:t>
                      </a:r>
                      <a:endParaRPr lang="en-US" sz="2600" b="1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0235" marR="10235" marT="1023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600" b="1" u="none" strike="noStrike" dirty="0">
                          <a:effectLst/>
                        </a:rPr>
                        <a:t>M</a:t>
                      </a:r>
                      <a:endParaRPr lang="en-US" sz="2600" b="1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0235" marR="10235" marT="1023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600" b="1" u="none" strike="noStrike" dirty="0" err="1">
                          <a:effectLst/>
                        </a:rPr>
                        <a:t>Bs</a:t>
                      </a:r>
                      <a:endParaRPr lang="en-US" sz="2600" b="1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0235" marR="10235" marT="1023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600" b="1" u="none" strike="noStrike" dirty="0">
                          <a:effectLst/>
                        </a:rPr>
                        <a:t>H</a:t>
                      </a:r>
                      <a:endParaRPr lang="en-US" sz="2600" b="1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0235" marR="10235" marT="1023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26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2017</a:t>
                      </a:r>
                      <a:r>
                        <a:rPr lang="ja-JP" altLang="en-US" sz="26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実際</a:t>
                      </a:r>
                      <a:endParaRPr lang="en-US" sz="2600" b="1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0235" marR="10235" marT="10235" marB="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3128397"/>
                  </a:ext>
                </a:extLst>
              </a:tr>
              <a:tr h="403273">
                <a:tc>
                  <a:txBody>
                    <a:bodyPr/>
                    <a:lstStyle/>
                    <a:p>
                      <a:pPr algn="l" fontAlgn="ctr"/>
                      <a:r>
                        <a:rPr lang="en-US" sz="2600" b="1" u="none" strike="noStrike" dirty="0">
                          <a:effectLst/>
                        </a:rPr>
                        <a:t>G</a:t>
                      </a:r>
                      <a:endParaRPr lang="en-US" sz="2600" b="1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0235" marR="10235" marT="1023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600" u="none" strike="noStrike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399</a:t>
                      </a:r>
                      <a:endParaRPr lang="en-US" altLang="ja-JP" sz="2600" b="0" i="0" u="none" strike="noStrike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235" marR="10235" marT="1023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600" u="none" strike="noStrike" dirty="0">
                          <a:effectLst/>
                          <a:latin typeface="+mn-ea"/>
                          <a:ea typeface="+mn-ea"/>
                        </a:rPr>
                        <a:t>398</a:t>
                      </a:r>
                      <a:endParaRPr lang="en-US" altLang="ja-JP" sz="2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235" marR="10235" marT="1023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600" u="none" strike="noStrike" dirty="0">
                          <a:effectLst/>
                          <a:latin typeface="+mn-ea"/>
                          <a:ea typeface="+mn-ea"/>
                        </a:rPr>
                        <a:t>394</a:t>
                      </a:r>
                      <a:endParaRPr lang="en-US" altLang="ja-JP" sz="2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235" marR="10235" marT="1023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600" u="none" strike="noStrike" dirty="0">
                          <a:effectLst/>
                          <a:latin typeface="+mn-ea"/>
                          <a:ea typeface="+mn-ea"/>
                        </a:rPr>
                        <a:t>396</a:t>
                      </a:r>
                      <a:endParaRPr lang="en-US" altLang="ja-JP" sz="2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235" marR="10235" marT="1023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600" u="none" strike="noStrike">
                          <a:effectLst/>
                          <a:latin typeface="+mn-ea"/>
                          <a:ea typeface="+mn-ea"/>
                        </a:rPr>
                        <a:t>398</a:t>
                      </a:r>
                      <a:endParaRPr lang="en-US" altLang="ja-JP" sz="2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235" marR="10235" marT="1023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600" u="none" strike="noStrike" dirty="0">
                          <a:effectLst/>
                          <a:latin typeface="+mn-ea"/>
                          <a:ea typeface="+mn-ea"/>
                        </a:rPr>
                        <a:t>399</a:t>
                      </a:r>
                      <a:endParaRPr lang="en-US" altLang="ja-JP" sz="2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235" marR="10235" marT="1023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600" u="none" strike="noStrike" dirty="0">
                          <a:effectLst/>
                          <a:latin typeface="+mn-ea"/>
                          <a:ea typeface="+mn-ea"/>
                        </a:rPr>
                        <a:t>394</a:t>
                      </a:r>
                      <a:endParaRPr lang="en-US" altLang="ja-JP" sz="2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235" marR="10235" marT="1023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600" u="none" strike="noStrike">
                          <a:effectLst/>
                          <a:latin typeface="+mn-ea"/>
                          <a:ea typeface="+mn-ea"/>
                        </a:rPr>
                        <a:t>396</a:t>
                      </a:r>
                      <a:endParaRPr lang="en-US" altLang="ja-JP" sz="2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235" marR="10235" marT="1023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600" u="none" strike="noStrike">
                          <a:effectLst/>
                          <a:latin typeface="+mn-ea"/>
                          <a:ea typeface="+mn-ea"/>
                        </a:rPr>
                        <a:t>397</a:t>
                      </a:r>
                      <a:endParaRPr lang="en-US" altLang="ja-JP" sz="2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235" marR="10235" marT="1023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600" u="none" strike="noStrike">
                          <a:effectLst/>
                          <a:latin typeface="+mn-ea"/>
                          <a:ea typeface="+mn-ea"/>
                        </a:rPr>
                        <a:t>394</a:t>
                      </a:r>
                      <a:endParaRPr lang="en-US" altLang="ja-JP" sz="2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235" marR="10235" marT="1023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600" u="none" strike="noStrike">
                          <a:effectLst/>
                          <a:latin typeface="+mn-ea"/>
                          <a:ea typeface="+mn-ea"/>
                        </a:rPr>
                        <a:t>385</a:t>
                      </a:r>
                      <a:endParaRPr lang="en-US" altLang="ja-JP" sz="2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235" marR="10235" marT="1023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600" u="none" strike="noStrike" dirty="0">
                          <a:effectLst/>
                          <a:latin typeface="+mn-ea"/>
                          <a:ea typeface="+mn-ea"/>
                        </a:rPr>
                        <a:t>383</a:t>
                      </a:r>
                      <a:endParaRPr lang="en-US" altLang="ja-JP" sz="2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235" marR="10235" marT="10235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536</a:t>
                      </a: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40444"/>
                  </a:ext>
                </a:extLst>
              </a:tr>
              <a:tr h="403273">
                <a:tc>
                  <a:txBody>
                    <a:bodyPr/>
                    <a:lstStyle/>
                    <a:p>
                      <a:pPr algn="l" fontAlgn="ctr"/>
                      <a:r>
                        <a:rPr lang="en-US" sz="2600" b="1" u="none" strike="noStrike" dirty="0">
                          <a:effectLst/>
                        </a:rPr>
                        <a:t>S</a:t>
                      </a:r>
                      <a:endParaRPr lang="en-US" sz="2600" b="1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0235" marR="10235" marT="1023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600" u="none" strike="noStrike">
                          <a:effectLst/>
                          <a:latin typeface="+mn-ea"/>
                          <a:ea typeface="+mn-ea"/>
                        </a:rPr>
                        <a:t>325</a:t>
                      </a:r>
                      <a:endParaRPr lang="en-US" altLang="ja-JP" sz="2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235" marR="10235" marT="1023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600" u="none" strike="noStrike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316</a:t>
                      </a:r>
                      <a:endParaRPr lang="en-US" altLang="ja-JP" sz="2600" b="0" i="0" u="none" strike="noStrike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235" marR="10235" marT="1023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600" u="none" strike="noStrike" dirty="0">
                          <a:effectLst/>
                          <a:latin typeface="+mn-ea"/>
                          <a:ea typeface="+mn-ea"/>
                        </a:rPr>
                        <a:t>328</a:t>
                      </a:r>
                      <a:endParaRPr lang="en-US" altLang="ja-JP" sz="2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235" marR="10235" marT="1023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600" u="none" strike="noStrike" dirty="0">
                          <a:effectLst/>
                          <a:latin typeface="+mn-ea"/>
                          <a:ea typeface="+mn-ea"/>
                        </a:rPr>
                        <a:t>322</a:t>
                      </a:r>
                      <a:endParaRPr lang="en-US" altLang="ja-JP" sz="2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235" marR="10235" marT="1023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600" u="none" strike="noStrike" dirty="0">
                          <a:effectLst/>
                          <a:latin typeface="+mn-ea"/>
                          <a:ea typeface="+mn-ea"/>
                        </a:rPr>
                        <a:t>322</a:t>
                      </a:r>
                      <a:endParaRPr lang="en-US" altLang="ja-JP" sz="2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235" marR="10235" marT="1023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600" u="none" strike="noStrike" dirty="0">
                          <a:effectLst/>
                          <a:latin typeface="+mn-ea"/>
                          <a:ea typeface="+mn-ea"/>
                        </a:rPr>
                        <a:t>328</a:t>
                      </a:r>
                      <a:endParaRPr lang="en-US" altLang="ja-JP" sz="2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235" marR="10235" marT="1023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600" u="none" strike="noStrike">
                          <a:effectLst/>
                          <a:latin typeface="+mn-ea"/>
                          <a:ea typeface="+mn-ea"/>
                        </a:rPr>
                        <a:t>325</a:t>
                      </a:r>
                      <a:endParaRPr lang="en-US" altLang="ja-JP" sz="2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235" marR="10235" marT="1023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600" u="none" strike="noStrike">
                          <a:effectLst/>
                          <a:latin typeface="+mn-ea"/>
                          <a:ea typeface="+mn-ea"/>
                        </a:rPr>
                        <a:t>324</a:t>
                      </a:r>
                      <a:endParaRPr lang="en-US" altLang="ja-JP" sz="2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235" marR="10235" marT="1023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600" u="none" strike="noStrike">
                          <a:effectLst/>
                          <a:latin typeface="+mn-ea"/>
                          <a:ea typeface="+mn-ea"/>
                        </a:rPr>
                        <a:t>323</a:t>
                      </a:r>
                      <a:endParaRPr lang="en-US" altLang="ja-JP" sz="2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235" marR="10235" marT="1023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600" u="none" strike="noStrike" dirty="0">
                          <a:effectLst/>
                          <a:latin typeface="+mn-ea"/>
                          <a:ea typeface="+mn-ea"/>
                        </a:rPr>
                        <a:t>321</a:t>
                      </a:r>
                      <a:endParaRPr lang="en-US" altLang="ja-JP" sz="2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235" marR="10235" marT="1023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600" u="none" strike="noStrike">
                          <a:effectLst/>
                          <a:latin typeface="+mn-ea"/>
                          <a:ea typeface="+mn-ea"/>
                        </a:rPr>
                        <a:t>314</a:t>
                      </a:r>
                      <a:endParaRPr lang="en-US" altLang="ja-JP" sz="2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235" marR="10235" marT="1023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600" u="none" strike="noStrike" dirty="0">
                          <a:effectLst/>
                          <a:latin typeface="+mn-ea"/>
                          <a:ea typeface="+mn-ea"/>
                        </a:rPr>
                        <a:t>307</a:t>
                      </a:r>
                      <a:endParaRPr lang="en-US" altLang="ja-JP" sz="2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235" marR="10235" marT="10235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473</a:t>
                      </a: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6677356"/>
                  </a:ext>
                </a:extLst>
              </a:tr>
              <a:tr h="403273">
                <a:tc>
                  <a:txBody>
                    <a:bodyPr/>
                    <a:lstStyle/>
                    <a:p>
                      <a:pPr algn="l" fontAlgn="ctr"/>
                      <a:r>
                        <a:rPr lang="en-US" sz="2600" b="1" u="none" strike="noStrike" dirty="0">
                          <a:effectLst/>
                        </a:rPr>
                        <a:t>DB</a:t>
                      </a:r>
                      <a:endParaRPr lang="en-US" sz="2600" b="1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0235" marR="10235" marT="1023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600" u="none" strike="noStrike">
                          <a:effectLst/>
                          <a:latin typeface="+mn-ea"/>
                          <a:ea typeface="+mn-ea"/>
                        </a:rPr>
                        <a:t>383</a:t>
                      </a:r>
                      <a:endParaRPr lang="en-US" altLang="ja-JP" sz="2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235" marR="10235" marT="1023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600" u="none" strike="noStrike">
                          <a:effectLst/>
                          <a:latin typeface="+mn-ea"/>
                          <a:ea typeface="+mn-ea"/>
                        </a:rPr>
                        <a:t>385</a:t>
                      </a:r>
                      <a:endParaRPr lang="en-US" altLang="ja-JP" sz="2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235" marR="10235" marT="1023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600" u="none" strike="noStrike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389</a:t>
                      </a:r>
                      <a:endParaRPr lang="en-US" altLang="ja-JP" sz="2600" b="0" i="0" u="none" strike="noStrike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235" marR="10235" marT="1023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600" u="none" strike="noStrike" dirty="0">
                          <a:effectLst/>
                          <a:latin typeface="+mn-ea"/>
                          <a:ea typeface="+mn-ea"/>
                        </a:rPr>
                        <a:t>389</a:t>
                      </a:r>
                      <a:endParaRPr lang="en-US" altLang="ja-JP" sz="2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235" marR="10235" marT="1023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600" u="none" strike="noStrike">
                          <a:effectLst/>
                          <a:latin typeface="+mn-ea"/>
                          <a:ea typeface="+mn-ea"/>
                        </a:rPr>
                        <a:t>389</a:t>
                      </a:r>
                      <a:endParaRPr lang="en-US" altLang="ja-JP" sz="2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235" marR="10235" marT="1023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600" u="none" strike="noStrike">
                          <a:effectLst/>
                          <a:latin typeface="+mn-ea"/>
                          <a:ea typeface="+mn-ea"/>
                        </a:rPr>
                        <a:t>388</a:t>
                      </a:r>
                      <a:endParaRPr lang="en-US" altLang="ja-JP" sz="2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235" marR="10235" marT="1023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600" u="none" strike="noStrike" dirty="0">
                          <a:effectLst/>
                          <a:latin typeface="+mn-ea"/>
                          <a:ea typeface="+mn-ea"/>
                        </a:rPr>
                        <a:t>392</a:t>
                      </a:r>
                      <a:endParaRPr lang="en-US" altLang="ja-JP" sz="2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235" marR="10235" marT="1023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600" u="none" strike="noStrike">
                          <a:effectLst/>
                          <a:latin typeface="+mn-ea"/>
                          <a:ea typeface="+mn-ea"/>
                        </a:rPr>
                        <a:t>391</a:t>
                      </a:r>
                      <a:endParaRPr lang="en-US" altLang="ja-JP" sz="2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235" marR="10235" marT="1023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600" u="none" strike="noStrike">
                          <a:effectLst/>
                          <a:latin typeface="+mn-ea"/>
                          <a:ea typeface="+mn-ea"/>
                        </a:rPr>
                        <a:t>384</a:t>
                      </a:r>
                      <a:endParaRPr lang="en-US" altLang="ja-JP" sz="2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235" marR="10235" marT="1023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600" u="none" strike="noStrike" dirty="0">
                          <a:effectLst/>
                          <a:latin typeface="+mn-ea"/>
                          <a:ea typeface="+mn-ea"/>
                        </a:rPr>
                        <a:t>388</a:t>
                      </a:r>
                      <a:endParaRPr lang="en-US" altLang="ja-JP" sz="2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235" marR="10235" marT="1023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600" u="none" strike="noStrike" dirty="0">
                          <a:effectLst/>
                          <a:latin typeface="+mn-ea"/>
                          <a:ea typeface="+mn-ea"/>
                        </a:rPr>
                        <a:t>374</a:t>
                      </a:r>
                      <a:endParaRPr lang="en-US" altLang="ja-JP" sz="2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235" marR="10235" marT="10235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600" u="none" strike="noStrike">
                          <a:effectLst/>
                          <a:latin typeface="+mn-ea"/>
                          <a:ea typeface="+mn-ea"/>
                        </a:rPr>
                        <a:t>376</a:t>
                      </a:r>
                      <a:endParaRPr lang="en-US" altLang="ja-JP" sz="2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235" marR="10235" marT="1023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597</a:t>
                      </a: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0224902"/>
                  </a:ext>
                </a:extLst>
              </a:tr>
              <a:tr h="403273">
                <a:tc>
                  <a:txBody>
                    <a:bodyPr/>
                    <a:lstStyle/>
                    <a:p>
                      <a:pPr algn="l" fontAlgn="ctr"/>
                      <a:r>
                        <a:rPr lang="en-US" sz="2600" b="1" u="none" strike="noStrike">
                          <a:effectLst/>
                        </a:rPr>
                        <a:t>D</a:t>
                      </a:r>
                      <a:endParaRPr lang="en-US" sz="2600" b="1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0235" marR="10235" marT="1023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600" u="none" strike="noStrike" dirty="0">
                          <a:effectLst/>
                          <a:latin typeface="+mn-ea"/>
                          <a:ea typeface="+mn-ea"/>
                        </a:rPr>
                        <a:t>397</a:t>
                      </a:r>
                      <a:endParaRPr lang="en-US" altLang="ja-JP" sz="2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235" marR="10235" marT="1023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600" u="none" strike="noStrike">
                          <a:effectLst/>
                          <a:latin typeface="+mn-ea"/>
                          <a:ea typeface="+mn-ea"/>
                        </a:rPr>
                        <a:t>394</a:t>
                      </a:r>
                      <a:endParaRPr lang="en-US" altLang="ja-JP" sz="2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235" marR="10235" marT="1023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600" u="none" strike="noStrike">
                          <a:effectLst/>
                          <a:latin typeface="+mn-ea"/>
                          <a:ea typeface="+mn-ea"/>
                        </a:rPr>
                        <a:t>386</a:t>
                      </a:r>
                      <a:endParaRPr lang="en-US" altLang="ja-JP" sz="2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235" marR="10235" marT="1023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600" u="none" strike="noStrike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379</a:t>
                      </a:r>
                      <a:endParaRPr lang="en-US" altLang="ja-JP" sz="2600" b="0" i="0" u="none" strike="noStrike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235" marR="10235" marT="1023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600" u="none" strike="noStrike">
                          <a:effectLst/>
                          <a:latin typeface="+mn-ea"/>
                          <a:ea typeface="+mn-ea"/>
                        </a:rPr>
                        <a:t>386</a:t>
                      </a:r>
                      <a:endParaRPr lang="en-US" altLang="ja-JP" sz="2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235" marR="10235" marT="1023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600" u="none" strike="noStrike">
                          <a:effectLst/>
                          <a:latin typeface="+mn-ea"/>
                          <a:ea typeface="+mn-ea"/>
                        </a:rPr>
                        <a:t>395</a:t>
                      </a:r>
                      <a:endParaRPr lang="en-US" altLang="ja-JP" sz="2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235" marR="10235" marT="1023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600" u="none" strike="noStrike">
                          <a:effectLst/>
                          <a:latin typeface="+mn-ea"/>
                          <a:ea typeface="+mn-ea"/>
                        </a:rPr>
                        <a:t>389</a:t>
                      </a:r>
                      <a:endParaRPr lang="en-US" altLang="ja-JP" sz="2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235" marR="10235" marT="1023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600" u="none" strike="noStrike">
                          <a:effectLst/>
                          <a:latin typeface="+mn-ea"/>
                          <a:ea typeface="+mn-ea"/>
                        </a:rPr>
                        <a:t>386</a:t>
                      </a:r>
                      <a:endParaRPr lang="en-US" altLang="ja-JP" sz="2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235" marR="10235" marT="1023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600" u="none" strike="noStrike">
                          <a:effectLst/>
                          <a:latin typeface="+mn-ea"/>
                          <a:ea typeface="+mn-ea"/>
                        </a:rPr>
                        <a:t>393</a:t>
                      </a:r>
                      <a:endParaRPr lang="en-US" altLang="ja-JP" sz="2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235" marR="10235" marT="1023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600" u="none" strike="noStrike">
                          <a:effectLst/>
                          <a:latin typeface="+mn-ea"/>
                          <a:ea typeface="+mn-ea"/>
                        </a:rPr>
                        <a:t>391</a:t>
                      </a:r>
                      <a:endParaRPr lang="en-US" altLang="ja-JP" sz="2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235" marR="10235" marT="1023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600" u="none" strike="noStrike">
                          <a:effectLst/>
                          <a:latin typeface="+mn-ea"/>
                          <a:ea typeface="+mn-ea"/>
                        </a:rPr>
                        <a:t>378</a:t>
                      </a:r>
                      <a:endParaRPr lang="en-US" altLang="ja-JP" sz="2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235" marR="10235" marT="1023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600" u="none" strike="noStrike" dirty="0">
                          <a:effectLst/>
                          <a:latin typeface="+mn-ea"/>
                          <a:ea typeface="+mn-ea"/>
                        </a:rPr>
                        <a:t>375</a:t>
                      </a:r>
                      <a:endParaRPr lang="en-US" altLang="ja-JP" sz="2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235" marR="10235" marT="10235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4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487</a:t>
                      </a: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8293027"/>
                  </a:ext>
                </a:extLst>
              </a:tr>
              <a:tr h="403273">
                <a:tc>
                  <a:txBody>
                    <a:bodyPr/>
                    <a:lstStyle/>
                    <a:p>
                      <a:pPr algn="l" fontAlgn="ctr"/>
                      <a:r>
                        <a:rPr lang="en-US" sz="2600" b="1" u="none" strike="noStrike" dirty="0">
                          <a:effectLst/>
                        </a:rPr>
                        <a:t>T</a:t>
                      </a:r>
                      <a:endParaRPr lang="en-US" sz="2600" b="1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0235" marR="10235" marT="1023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600" u="none" strike="noStrike">
                          <a:effectLst/>
                          <a:latin typeface="+mn-ea"/>
                          <a:ea typeface="+mn-ea"/>
                        </a:rPr>
                        <a:t>370</a:t>
                      </a:r>
                      <a:endParaRPr lang="en-US" altLang="ja-JP" sz="2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235" marR="10235" marT="1023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600" u="none" strike="noStrike">
                          <a:effectLst/>
                          <a:latin typeface="+mn-ea"/>
                          <a:ea typeface="+mn-ea"/>
                        </a:rPr>
                        <a:t>365</a:t>
                      </a:r>
                      <a:endParaRPr lang="en-US" altLang="ja-JP" sz="2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235" marR="10235" marT="1023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600" u="none" strike="noStrike">
                          <a:effectLst/>
                          <a:latin typeface="+mn-ea"/>
                          <a:ea typeface="+mn-ea"/>
                        </a:rPr>
                        <a:t>366</a:t>
                      </a:r>
                      <a:endParaRPr lang="en-US" altLang="ja-JP" sz="2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235" marR="10235" marT="1023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600" u="none" strike="noStrike" dirty="0">
                          <a:effectLst/>
                          <a:latin typeface="+mn-ea"/>
                          <a:ea typeface="+mn-ea"/>
                        </a:rPr>
                        <a:t>374</a:t>
                      </a:r>
                      <a:endParaRPr lang="en-US" altLang="ja-JP" sz="2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235" marR="10235" marT="1023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600" u="none" strike="noStrike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357</a:t>
                      </a:r>
                      <a:endParaRPr lang="en-US" altLang="ja-JP" sz="2600" b="0" i="0" u="none" strike="noStrike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235" marR="10235" marT="1023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600" u="none" strike="noStrike">
                          <a:effectLst/>
                          <a:latin typeface="+mn-ea"/>
                          <a:ea typeface="+mn-ea"/>
                        </a:rPr>
                        <a:t>371</a:t>
                      </a:r>
                      <a:endParaRPr lang="en-US" altLang="ja-JP" sz="2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235" marR="10235" marT="1023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600" u="none" strike="noStrike">
                          <a:effectLst/>
                          <a:latin typeface="+mn-ea"/>
                          <a:ea typeface="+mn-ea"/>
                        </a:rPr>
                        <a:t>363</a:t>
                      </a:r>
                      <a:endParaRPr lang="en-US" altLang="ja-JP" sz="2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235" marR="10235" marT="1023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600" u="none" strike="noStrike">
                          <a:effectLst/>
                          <a:latin typeface="+mn-ea"/>
                          <a:ea typeface="+mn-ea"/>
                        </a:rPr>
                        <a:t>369</a:t>
                      </a:r>
                      <a:endParaRPr lang="en-US" altLang="ja-JP" sz="2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235" marR="10235" marT="1023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600" u="none" strike="noStrike">
                          <a:effectLst/>
                          <a:latin typeface="+mn-ea"/>
                          <a:ea typeface="+mn-ea"/>
                        </a:rPr>
                        <a:t>361</a:t>
                      </a:r>
                      <a:endParaRPr lang="en-US" altLang="ja-JP" sz="2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235" marR="10235" marT="1023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600" u="none" strike="noStrike">
                          <a:effectLst/>
                          <a:latin typeface="+mn-ea"/>
                          <a:ea typeface="+mn-ea"/>
                        </a:rPr>
                        <a:t>360</a:t>
                      </a:r>
                      <a:endParaRPr lang="en-US" altLang="ja-JP" sz="2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235" marR="10235" marT="1023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600" u="none" strike="noStrike">
                          <a:effectLst/>
                          <a:latin typeface="+mn-ea"/>
                          <a:ea typeface="+mn-ea"/>
                        </a:rPr>
                        <a:t>353</a:t>
                      </a:r>
                      <a:endParaRPr lang="en-US" altLang="ja-JP" sz="2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235" marR="10235" marT="1023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600" u="none" strike="noStrike" dirty="0">
                          <a:effectLst/>
                          <a:latin typeface="+mn-ea"/>
                          <a:ea typeface="+mn-ea"/>
                        </a:rPr>
                        <a:t>352</a:t>
                      </a:r>
                      <a:endParaRPr lang="en-US" altLang="ja-JP" sz="2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235" marR="10235" marT="10235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589</a:t>
                      </a: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3567012"/>
                  </a:ext>
                </a:extLst>
              </a:tr>
              <a:tr h="403273">
                <a:tc>
                  <a:txBody>
                    <a:bodyPr/>
                    <a:lstStyle/>
                    <a:p>
                      <a:pPr algn="l" fontAlgn="ctr"/>
                      <a:r>
                        <a:rPr lang="en-US" sz="2600" b="1" u="none" strike="noStrike" dirty="0">
                          <a:effectLst/>
                        </a:rPr>
                        <a:t>C</a:t>
                      </a:r>
                      <a:endParaRPr lang="en-US" sz="2600" b="1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0235" marR="10235" marT="1023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600" u="none" strike="noStrike">
                          <a:effectLst/>
                          <a:latin typeface="+mn-ea"/>
                          <a:ea typeface="+mn-ea"/>
                        </a:rPr>
                        <a:t>527</a:t>
                      </a:r>
                      <a:endParaRPr lang="en-US" altLang="ja-JP" sz="2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235" marR="10235" marT="1023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600" u="none" strike="noStrike">
                          <a:effectLst/>
                          <a:latin typeface="+mn-ea"/>
                          <a:ea typeface="+mn-ea"/>
                        </a:rPr>
                        <a:t>522</a:t>
                      </a:r>
                      <a:endParaRPr lang="en-US" altLang="ja-JP" sz="2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235" marR="10235" marT="1023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600" u="none" strike="noStrike" dirty="0">
                          <a:effectLst/>
                          <a:latin typeface="+mn-ea"/>
                          <a:ea typeface="+mn-ea"/>
                        </a:rPr>
                        <a:t>531</a:t>
                      </a:r>
                      <a:endParaRPr lang="en-US" altLang="ja-JP" sz="2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235" marR="10235" marT="1023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600" u="none" strike="noStrike">
                          <a:effectLst/>
                          <a:latin typeface="+mn-ea"/>
                          <a:ea typeface="+mn-ea"/>
                        </a:rPr>
                        <a:t>523</a:t>
                      </a:r>
                      <a:endParaRPr lang="en-US" altLang="ja-JP" sz="2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235" marR="10235" marT="1023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600" u="none" strike="noStrike">
                          <a:effectLst/>
                          <a:latin typeface="+mn-ea"/>
                          <a:ea typeface="+mn-ea"/>
                        </a:rPr>
                        <a:t>523</a:t>
                      </a:r>
                      <a:endParaRPr lang="en-US" altLang="ja-JP" sz="2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235" marR="10235" marT="1023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600" u="none" strike="noStrike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529</a:t>
                      </a:r>
                      <a:endParaRPr lang="en-US" altLang="ja-JP" sz="2600" b="0" i="0" u="none" strike="noStrike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235" marR="10235" marT="1023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600" u="none" strike="noStrike">
                          <a:effectLst/>
                          <a:latin typeface="+mn-ea"/>
                          <a:ea typeface="+mn-ea"/>
                        </a:rPr>
                        <a:t>529</a:t>
                      </a:r>
                      <a:endParaRPr lang="en-US" altLang="ja-JP" sz="2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235" marR="10235" marT="1023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600" u="none" strike="noStrike">
                          <a:effectLst/>
                          <a:latin typeface="+mn-ea"/>
                          <a:ea typeface="+mn-ea"/>
                        </a:rPr>
                        <a:t>528</a:t>
                      </a:r>
                      <a:endParaRPr lang="en-US" altLang="ja-JP" sz="2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235" marR="10235" marT="1023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600" u="none" strike="noStrike">
                          <a:effectLst/>
                          <a:latin typeface="+mn-ea"/>
                          <a:ea typeface="+mn-ea"/>
                        </a:rPr>
                        <a:t>522</a:t>
                      </a:r>
                      <a:endParaRPr lang="en-US" altLang="ja-JP" sz="2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235" marR="10235" marT="1023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600" u="none" strike="noStrike">
                          <a:effectLst/>
                          <a:latin typeface="+mn-ea"/>
                          <a:ea typeface="+mn-ea"/>
                        </a:rPr>
                        <a:t>523</a:t>
                      </a:r>
                      <a:endParaRPr lang="en-US" altLang="ja-JP" sz="2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235" marR="10235" marT="1023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600" u="none" strike="noStrike" dirty="0">
                          <a:effectLst/>
                          <a:latin typeface="+mn-ea"/>
                          <a:ea typeface="+mn-ea"/>
                        </a:rPr>
                        <a:t>508</a:t>
                      </a:r>
                      <a:endParaRPr lang="en-US" altLang="ja-JP" sz="2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235" marR="10235" marT="10235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600" u="none" strike="noStrike" dirty="0">
                          <a:effectLst/>
                          <a:latin typeface="+mn-ea"/>
                          <a:ea typeface="+mn-ea"/>
                        </a:rPr>
                        <a:t>508</a:t>
                      </a:r>
                      <a:endParaRPr lang="en-US" altLang="ja-JP" sz="2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235" marR="10235" marT="10235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736</a:t>
                      </a: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4186657"/>
                  </a:ext>
                </a:extLst>
              </a:tr>
              <a:tr h="403273">
                <a:tc>
                  <a:txBody>
                    <a:bodyPr/>
                    <a:lstStyle/>
                    <a:p>
                      <a:pPr algn="l" fontAlgn="ctr"/>
                      <a:r>
                        <a:rPr lang="en-US" sz="2600" b="1" u="none" strike="noStrike" dirty="0">
                          <a:effectLst/>
                        </a:rPr>
                        <a:t>F</a:t>
                      </a:r>
                      <a:endParaRPr lang="en-US" sz="2600" b="1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0235" marR="10235" marT="1023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600" u="none" strike="noStrike">
                          <a:effectLst/>
                          <a:latin typeface="+mn-ea"/>
                          <a:ea typeface="+mn-ea"/>
                        </a:rPr>
                        <a:t>420</a:t>
                      </a:r>
                      <a:endParaRPr lang="en-US" altLang="ja-JP" sz="2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235" marR="10235" marT="1023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600" u="none" strike="noStrike">
                          <a:effectLst/>
                          <a:latin typeface="+mn-ea"/>
                          <a:ea typeface="+mn-ea"/>
                        </a:rPr>
                        <a:t>420</a:t>
                      </a:r>
                      <a:endParaRPr lang="en-US" altLang="ja-JP" sz="2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235" marR="10235" marT="1023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600" u="none" strike="noStrike">
                          <a:effectLst/>
                          <a:latin typeface="+mn-ea"/>
                          <a:ea typeface="+mn-ea"/>
                        </a:rPr>
                        <a:t>415</a:t>
                      </a:r>
                      <a:endParaRPr lang="en-US" altLang="ja-JP" sz="2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235" marR="10235" marT="1023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600" u="none" strike="noStrike">
                          <a:effectLst/>
                          <a:latin typeface="+mn-ea"/>
                          <a:ea typeface="+mn-ea"/>
                        </a:rPr>
                        <a:t>419</a:t>
                      </a:r>
                      <a:endParaRPr lang="en-US" altLang="ja-JP" sz="2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235" marR="10235" marT="1023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600" u="none" strike="noStrike">
                          <a:effectLst/>
                          <a:latin typeface="+mn-ea"/>
                          <a:ea typeface="+mn-ea"/>
                        </a:rPr>
                        <a:t>419</a:t>
                      </a:r>
                      <a:endParaRPr lang="en-US" altLang="ja-JP" sz="2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235" marR="10235" marT="1023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600" u="none" strike="noStrike" dirty="0">
                          <a:effectLst/>
                          <a:latin typeface="+mn-ea"/>
                          <a:ea typeface="+mn-ea"/>
                        </a:rPr>
                        <a:t>424</a:t>
                      </a:r>
                      <a:endParaRPr lang="en-US" altLang="ja-JP" sz="2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235" marR="10235" marT="1023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600" u="none" strike="noStrike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424</a:t>
                      </a:r>
                      <a:endParaRPr lang="en-US" altLang="ja-JP" sz="2600" b="0" i="0" u="none" strike="noStrike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235" marR="10235" marT="1023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600" u="none" strike="noStrike">
                          <a:effectLst/>
                          <a:latin typeface="+mn-ea"/>
                          <a:ea typeface="+mn-ea"/>
                        </a:rPr>
                        <a:t>414</a:t>
                      </a:r>
                      <a:endParaRPr lang="en-US" altLang="ja-JP" sz="2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235" marR="10235" marT="1023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600" u="none" strike="noStrike">
                          <a:effectLst/>
                          <a:latin typeface="+mn-ea"/>
                          <a:ea typeface="+mn-ea"/>
                        </a:rPr>
                        <a:t>416</a:t>
                      </a:r>
                      <a:endParaRPr lang="en-US" altLang="ja-JP" sz="2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235" marR="10235" marT="1023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600" u="none" strike="noStrike">
                          <a:effectLst/>
                          <a:latin typeface="+mn-ea"/>
                          <a:ea typeface="+mn-ea"/>
                        </a:rPr>
                        <a:t>417</a:t>
                      </a:r>
                      <a:endParaRPr lang="en-US" altLang="ja-JP" sz="2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235" marR="10235" marT="1023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600" u="none" strike="noStrike" dirty="0">
                          <a:effectLst/>
                          <a:latin typeface="+mn-ea"/>
                          <a:ea typeface="+mn-ea"/>
                        </a:rPr>
                        <a:t>409</a:t>
                      </a:r>
                      <a:endParaRPr lang="en-US" altLang="ja-JP" sz="2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235" marR="10235" marT="10235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600" u="none" strike="noStrike">
                          <a:effectLst/>
                          <a:latin typeface="+mn-ea"/>
                          <a:ea typeface="+mn-ea"/>
                        </a:rPr>
                        <a:t>412</a:t>
                      </a:r>
                      <a:endParaRPr lang="en-US" altLang="ja-JP" sz="2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235" marR="10235" marT="1023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509</a:t>
                      </a: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4201705"/>
                  </a:ext>
                </a:extLst>
              </a:tr>
              <a:tr h="403273">
                <a:tc>
                  <a:txBody>
                    <a:bodyPr/>
                    <a:lstStyle/>
                    <a:p>
                      <a:pPr algn="l" fontAlgn="ctr"/>
                      <a:r>
                        <a:rPr lang="en-US" sz="2600" b="1" u="none" strike="noStrike" dirty="0">
                          <a:effectLst/>
                        </a:rPr>
                        <a:t>E</a:t>
                      </a:r>
                      <a:endParaRPr lang="en-US" sz="2600" b="1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0235" marR="10235" marT="1023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600" u="none" strike="noStrike" dirty="0">
                          <a:effectLst/>
                          <a:latin typeface="+mn-ea"/>
                          <a:ea typeface="+mn-ea"/>
                        </a:rPr>
                        <a:t>521</a:t>
                      </a:r>
                      <a:endParaRPr lang="en-US" altLang="ja-JP" sz="2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235" marR="10235" marT="1023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600" u="none" strike="noStrike">
                          <a:effectLst/>
                          <a:latin typeface="+mn-ea"/>
                          <a:ea typeface="+mn-ea"/>
                        </a:rPr>
                        <a:t>514</a:t>
                      </a:r>
                      <a:endParaRPr lang="en-US" altLang="ja-JP" sz="2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235" marR="10235" marT="1023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600" u="none" strike="noStrike">
                          <a:effectLst/>
                          <a:latin typeface="+mn-ea"/>
                          <a:ea typeface="+mn-ea"/>
                        </a:rPr>
                        <a:t>519</a:t>
                      </a:r>
                      <a:endParaRPr lang="en-US" altLang="ja-JP" sz="2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235" marR="10235" marT="1023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600" u="none" strike="noStrike">
                          <a:effectLst/>
                          <a:latin typeface="+mn-ea"/>
                          <a:ea typeface="+mn-ea"/>
                        </a:rPr>
                        <a:t>516</a:t>
                      </a:r>
                      <a:endParaRPr lang="en-US" altLang="ja-JP" sz="2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235" marR="10235" marT="1023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600" u="none" strike="noStrike">
                          <a:effectLst/>
                          <a:latin typeface="+mn-ea"/>
                          <a:ea typeface="+mn-ea"/>
                        </a:rPr>
                        <a:t>518</a:t>
                      </a:r>
                      <a:endParaRPr lang="en-US" altLang="ja-JP" sz="2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235" marR="10235" marT="1023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600" u="none" strike="noStrike">
                          <a:effectLst/>
                          <a:latin typeface="+mn-ea"/>
                          <a:ea typeface="+mn-ea"/>
                        </a:rPr>
                        <a:t>518</a:t>
                      </a:r>
                      <a:endParaRPr lang="en-US" altLang="ja-JP" sz="2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235" marR="10235" marT="1023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600" u="none" strike="noStrike">
                          <a:effectLst/>
                          <a:latin typeface="+mn-ea"/>
                          <a:ea typeface="+mn-ea"/>
                        </a:rPr>
                        <a:t>518</a:t>
                      </a:r>
                      <a:endParaRPr lang="en-US" altLang="ja-JP" sz="2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235" marR="10235" marT="1023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600" u="none" strike="noStrike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510</a:t>
                      </a:r>
                      <a:endParaRPr lang="en-US" altLang="ja-JP" sz="2600" b="0" i="0" u="none" strike="noStrike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235" marR="10235" marT="10235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600" u="none" strike="noStrike">
                          <a:effectLst/>
                          <a:latin typeface="+mn-ea"/>
                          <a:ea typeface="+mn-ea"/>
                        </a:rPr>
                        <a:t>519</a:t>
                      </a:r>
                      <a:endParaRPr lang="en-US" altLang="ja-JP" sz="2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235" marR="10235" marT="1023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600" u="none" strike="noStrike">
                          <a:effectLst/>
                          <a:latin typeface="+mn-ea"/>
                          <a:ea typeface="+mn-ea"/>
                        </a:rPr>
                        <a:t>513</a:t>
                      </a:r>
                      <a:endParaRPr lang="en-US" altLang="ja-JP" sz="2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235" marR="10235" marT="1023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600" u="none" strike="noStrike">
                          <a:effectLst/>
                          <a:latin typeface="+mn-ea"/>
                          <a:ea typeface="+mn-ea"/>
                        </a:rPr>
                        <a:t>516</a:t>
                      </a:r>
                      <a:endParaRPr lang="en-US" altLang="ja-JP" sz="2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235" marR="10235" marT="1023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600" u="none" strike="noStrike">
                          <a:effectLst/>
                          <a:latin typeface="+mn-ea"/>
                          <a:ea typeface="+mn-ea"/>
                        </a:rPr>
                        <a:t>514</a:t>
                      </a:r>
                      <a:endParaRPr lang="en-US" altLang="ja-JP" sz="2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235" marR="10235" marT="1023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585</a:t>
                      </a: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4050827"/>
                  </a:ext>
                </a:extLst>
              </a:tr>
              <a:tr h="403273">
                <a:tc>
                  <a:txBody>
                    <a:bodyPr/>
                    <a:lstStyle/>
                    <a:p>
                      <a:pPr algn="l" fontAlgn="ctr"/>
                      <a:r>
                        <a:rPr lang="en-US" sz="2600" b="1" u="none" strike="noStrike" dirty="0">
                          <a:effectLst/>
                        </a:rPr>
                        <a:t>L</a:t>
                      </a:r>
                      <a:endParaRPr lang="en-US" sz="2600" b="1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0235" marR="10235" marT="1023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600" u="none" strike="noStrike" dirty="0">
                          <a:effectLst/>
                          <a:latin typeface="+mn-ea"/>
                          <a:ea typeface="+mn-ea"/>
                        </a:rPr>
                        <a:t>502</a:t>
                      </a:r>
                      <a:endParaRPr lang="en-US" altLang="ja-JP" sz="2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235" marR="10235" marT="1023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600" u="none" strike="noStrike" dirty="0">
                          <a:effectLst/>
                          <a:latin typeface="+mn-ea"/>
                          <a:ea typeface="+mn-ea"/>
                        </a:rPr>
                        <a:t>495</a:t>
                      </a:r>
                      <a:endParaRPr lang="en-US" altLang="ja-JP" sz="2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235" marR="10235" marT="10235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600" u="none" strike="noStrike">
                          <a:effectLst/>
                          <a:latin typeface="+mn-ea"/>
                          <a:ea typeface="+mn-ea"/>
                        </a:rPr>
                        <a:t>503</a:t>
                      </a:r>
                      <a:endParaRPr lang="en-US" altLang="ja-JP" sz="2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235" marR="10235" marT="1023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600" u="none" strike="noStrike">
                          <a:effectLst/>
                          <a:latin typeface="+mn-ea"/>
                          <a:ea typeface="+mn-ea"/>
                        </a:rPr>
                        <a:t>499</a:t>
                      </a:r>
                      <a:endParaRPr lang="en-US" altLang="ja-JP" sz="2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235" marR="10235" marT="1023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600" u="none" strike="noStrike">
                          <a:effectLst/>
                          <a:latin typeface="+mn-ea"/>
                          <a:ea typeface="+mn-ea"/>
                        </a:rPr>
                        <a:t>500</a:t>
                      </a:r>
                      <a:endParaRPr lang="en-US" altLang="ja-JP" sz="2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235" marR="10235" marT="1023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600" u="none" strike="noStrike">
                          <a:effectLst/>
                          <a:latin typeface="+mn-ea"/>
                          <a:ea typeface="+mn-ea"/>
                        </a:rPr>
                        <a:t>504</a:t>
                      </a:r>
                      <a:endParaRPr lang="en-US" altLang="ja-JP" sz="2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235" marR="10235" marT="1023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600" u="none" strike="noStrike" dirty="0">
                          <a:effectLst/>
                          <a:latin typeface="+mn-ea"/>
                          <a:ea typeface="+mn-ea"/>
                        </a:rPr>
                        <a:t>505</a:t>
                      </a:r>
                      <a:endParaRPr lang="en-US" altLang="ja-JP" sz="2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235" marR="10235" marT="1023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600" u="none" strike="noStrike">
                          <a:effectLst/>
                          <a:latin typeface="+mn-ea"/>
                          <a:ea typeface="+mn-ea"/>
                        </a:rPr>
                        <a:t>498</a:t>
                      </a:r>
                      <a:endParaRPr lang="en-US" altLang="ja-JP" sz="2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235" marR="10235" marT="1023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600" u="none" strike="noStrike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501</a:t>
                      </a:r>
                      <a:endParaRPr lang="en-US" altLang="ja-JP" sz="2600" b="0" i="0" u="none" strike="noStrike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235" marR="10235" marT="1023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600" u="none" strike="noStrike">
                          <a:effectLst/>
                          <a:latin typeface="+mn-ea"/>
                          <a:ea typeface="+mn-ea"/>
                        </a:rPr>
                        <a:t>498</a:t>
                      </a:r>
                      <a:endParaRPr lang="en-US" altLang="ja-JP" sz="2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235" marR="10235" marT="1023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600" u="none" strike="noStrike">
                          <a:effectLst/>
                          <a:latin typeface="+mn-ea"/>
                          <a:ea typeface="+mn-ea"/>
                        </a:rPr>
                        <a:t>499</a:t>
                      </a:r>
                      <a:endParaRPr lang="en-US" altLang="ja-JP" sz="2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235" marR="10235" marT="1023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600" u="none" strike="noStrike">
                          <a:effectLst/>
                          <a:latin typeface="+mn-ea"/>
                          <a:ea typeface="+mn-ea"/>
                        </a:rPr>
                        <a:t>499</a:t>
                      </a:r>
                      <a:endParaRPr lang="en-US" altLang="ja-JP" sz="2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235" marR="10235" marT="1023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690</a:t>
                      </a: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9927449"/>
                  </a:ext>
                </a:extLst>
              </a:tr>
              <a:tr h="403273">
                <a:tc>
                  <a:txBody>
                    <a:bodyPr/>
                    <a:lstStyle/>
                    <a:p>
                      <a:pPr algn="l" fontAlgn="ctr"/>
                      <a:r>
                        <a:rPr lang="en-US" sz="2600" b="1" u="none" strike="noStrike" dirty="0">
                          <a:effectLst/>
                        </a:rPr>
                        <a:t>M</a:t>
                      </a:r>
                      <a:endParaRPr lang="en-US" sz="2600" b="1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0235" marR="10235" marT="1023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600" u="none" strike="noStrike" dirty="0">
                          <a:effectLst/>
                          <a:latin typeface="+mn-ea"/>
                          <a:ea typeface="+mn-ea"/>
                        </a:rPr>
                        <a:t>437</a:t>
                      </a:r>
                      <a:endParaRPr lang="en-US" altLang="ja-JP" sz="2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235" marR="10235" marT="1023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600" u="none" strike="noStrike">
                          <a:effectLst/>
                          <a:latin typeface="+mn-ea"/>
                          <a:ea typeface="+mn-ea"/>
                        </a:rPr>
                        <a:t>433</a:t>
                      </a:r>
                      <a:endParaRPr lang="en-US" altLang="ja-JP" sz="2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235" marR="10235" marT="1023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600" u="none" strike="noStrike">
                          <a:effectLst/>
                          <a:latin typeface="+mn-ea"/>
                          <a:ea typeface="+mn-ea"/>
                        </a:rPr>
                        <a:t>433</a:t>
                      </a:r>
                      <a:endParaRPr lang="en-US" altLang="ja-JP" sz="2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235" marR="10235" marT="1023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600" u="none" strike="noStrike">
                          <a:effectLst/>
                          <a:latin typeface="+mn-ea"/>
                          <a:ea typeface="+mn-ea"/>
                        </a:rPr>
                        <a:t>430</a:t>
                      </a:r>
                      <a:endParaRPr lang="en-US" altLang="ja-JP" sz="2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235" marR="10235" marT="1023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600" u="none" strike="noStrike">
                          <a:effectLst/>
                          <a:latin typeface="+mn-ea"/>
                          <a:ea typeface="+mn-ea"/>
                        </a:rPr>
                        <a:t>431</a:t>
                      </a:r>
                      <a:endParaRPr lang="en-US" altLang="ja-JP" sz="2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235" marR="10235" marT="1023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600" u="none" strike="noStrike">
                          <a:effectLst/>
                          <a:latin typeface="+mn-ea"/>
                          <a:ea typeface="+mn-ea"/>
                        </a:rPr>
                        <a:t>435</a:t>
                      </a:r>
                      <a:endParaRPr lang="en-US" altLang="ja-JP" sz="2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235" marR="10235" marT="1023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600" u="none" strike="noStrike">
                          <a:effectLst/>
                          <a:latin typeface="+mn-ea"/>
                          <a:ea typeface="+mn-ea"/>
                        </a:rPr>
                        <a:t>430</a:t>
                      </a:r>
                      <a:endParaRPr lang="en-US" altLang="ja-JP" sz="2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235" marR="10235" marT="1023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600" u="none" strike="noStrike" dirty="0">
                          <a:effectLst/>
                          <a:latin typeface="+mn-ea"/>
                          <a:ea typeface="+mn-ea"/>
                        </a:rPr>
                        <a:t>423</a:t>
                      </a:r>
                      <a:endParaRPr lang="en-US" altLang="ja-JP" sz="2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235" marR="10235" marT="10235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600" u="none" strike="noStrike">
                          <a:effectLst/>
                          <a:latin typeface="+mn-ea"/>
                          <a:ea typeface="+mn-ea"/>
                        </a:rPr>
                        <a:t>428</a:t>
                      </a:r>
                      <a:endParaRPr lang="en-US" altLang="ja-JP" sz="2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235" marR="10235" marT="1023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600" u="none" strike="noStrike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428</a:t>
                      </a:r>
                      <a:endParaRPr lang="en-US" altLang="ja-JP" sz="2600" b="0" i="0" u="none" strike="noStrike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235" marR="10235" marT="1023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600" u="none" strike="noStrike">
                          <a:effectLst/>
                          <a:latin typeface="+mn-ea"/>
                          <a:ea typeface="+mn-ea"/>
                        </a:rPr>
                        <a:t>428</a:t>
                      </a:r>
                      <a:endParaRPr lang="en-US" altLang="ja-JP" sz="2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235" marR="10235" marT="1023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600" u="none" strike="noStrike">
                          <a:effectLst/>
                          <a:latin typeface="+mn-ea"/>
                          <a:ea typeface="+mn-ea"/>
                        </a:rPr>
                        <a:t>427</a:t>
                      </a:r>
                      <a:endParaRPr lang="en-US" altLang="ja-JP" sz="2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235" marR="10235" marT="1023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479</a:t>
                      </a: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6063434"/>
                  </a:ext>
                </a:extLst>
              </a:tr>
              <a:tr h="403273">
                <a:tc>
                  <a:txBody>
                    <a:bodyPr/>
                    <a:lstStyle/>
                    <a:p>
                      <a:pPr algn="l" fontAlgn="ctr"/>
                      <a:r>
                        <a:rPr lang="en-US" sz="2600" b="1" u="none" strike="noStrike" dirty="0" err="1">
                          <a:effectLst/>
                        </a:rPr>
                        <a:t>Bs</a:t>
                      </a:r>
                      <a:endParaRPr lang="en-US" sz="2600" b="1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0235" marR="10235" marT="1023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600" u="none" strike="noStrike" dirty="0">
                          <a:effectLst/>
                          <a:latin typeface="+mn-ea"/>
                          <a:ea typeface="+mn-ea"/>
                        </a:rPr>
                        <a:t>450</a:t>
                      </a:r>
                      <a:endParaRPr lang="en-US" altLang="ja-JP" sz="2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235" marR="10235" marT="1023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600" u="none" strike="noStrike">
                          <a:effectLst/>
                          <a:latin typeface="+mn-ea"/>
                          <a:ea typeface="+mn-ea"/>
                        </a:rPr>
                        <a:t>447</a:t>
                      </a:r>
                      <a:endParaRPr lang="en-US" altLang="ja-JP" sz="2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235" marR="10235" marT="1023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600" u="none" strike="noStrike">
                          <a:effectLst/>
                          <a:latin typeface="+mn-ea"/>
                          <a:ea typeface="+mn-ea"/>
                        </a:rPr>
                        <a:t>450</a:t>
                      </a:r>
                      <a:endParaRPr lang="en-US" altLang="ja-JP" sz="2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235" marR="10235" marT="1023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600" u="none" strike="noStrike">
                          <a:effectLst/>
                          <a:latin typeface="+mn-ea"/>
                          <a:ea typeface="+mn-ea"/>
                        </a:rPr>
                        <a:t>458</a:t>
                      </a:r>
                      <a:endParaRPr lang="en-US" altLang="ja-JP" sz="2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235" marR="10235" marT="1023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600" u="none" strike="noStrike">
                          <a:effectLst/>
                          <a:latin typeface="+mn-ea"/>
                          <a:ea typeface="+mn-ea"/>
                        </a:rPr>
                        <a:t>451</a:t>
                      </a:r>
                      <a:endParaRPr lang="en-US" altLang="ja-JP" sz="2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235" marR="10235" marT="1023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600" u="none" strike="noStrike">
                          <a:effectLst/>
                          <a:latin typeface="+mn-ea"/>
                          <a:ea typeface="+mn-ea"/>
                        </a:rPr>
                        <a:t>456</a:t>
                      </a:r>
                      <a:endParaRPr lang="en-US" altLang="ja-JP" sz="2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235" marR="10235" marT="1023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600" u="none" strike="noStrike">
                          <a:effectLst/>
                          <a:latin typeface="+mn-ea"/>
                          <a:ea typeface="+mn-ea"/>
                        </a:rPr>
                        <a:t>453</a:t>
                      </a:r>
                      <a:endParaRPr lang="en-US" altLang="ja-JP" sz="2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235" marR="10235" marT="1023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600" u="none" strike="noStrike" dirty="0">
                          <a:effectLst/>
                          <a:latin typeface="+mn-ea"/>
                          <a:ea typeface="+mn-ea"/>
                        </a:rPr>
                        <a:t>458</a:t>
                      </a:r>
                      <a:endParaRPr lang="en-US" altLang="ja-JP" sz="2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235" marR="10235" marT="1023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600" u="none" strike="noStrike">
                          <a:effectLst/>
                          <a:latin typeface="+mn-ea"/>
                          <a:ea typeface="+mn-ea"/>
                        </a:rPr>
                        <a:t>452</a:t>
                      </a:r>
                      <a:endParaRPr lang="en-US" altLang="ja-JP" sz="2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235" marR="10235" marT="1023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600" u="none" strike="noStrike" dirty="0">
                          <a:effectLst/>
                          <a:latin typeface="+mn-ea"/>
                          <a:ea typeface="+mn-ea"/>
                        </a:rPr>
                        <a:t>443</a:t>
                      </a:r>
                      <a:endParaRPr lang="en-US" altLang="ja-JP" sz="2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235" marR="10235" marT="10235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600" u="none" strike="noStrike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454</a:t>
                      </a:r>
                      <a:endParaRPr lang="en-US" altLang="ja-JP" sz="2600" b="0" i="0" u="none" strike="noStrike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235" marR="10235" marT="1023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600" u="none" strike="noStrike">
                          <a:effectLst/>
                          <a:latin typeface="+mn-ea"/>
                          <a:ea typeface="+mn-ea"/>
                        </a:rPr>
                        <a:t>444</a:t>
                      </a:r>
                      <a:endParaRPr lang="en-US" altLang="ja-JP" sz="2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235" marR="10235" marT="1023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539</a:t>
                      </a: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004623"/>
                  </a:ext>
                </a:extLst>
              </a:tr>
              <a:tr h="403273">
                <a:tc>
                  <a:txBody>
                    <a:bodyPr/>
                    <a:lstStyle/>
                    <a:p>
                      <a:pPr algn="l" fontAlgn="ctr"/>
                      <a:r>
                        <a:rPr lang="en-US" sz="2600" b="1" u="none" strike="noStrike" dirty="0">
                          <a:effectLst/>
                        </a:rPr>
                        <a:t>H</a:t>
                      </a:r>
                      <a:endParaRPr lang="en-US" sz="2600" b="1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0235" marR="10235" marT="1023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600" u="none" strike="noStrike" dirty="0">
                          <a:effectLst/>
                          <a:latin typeface="+mn-ea"/>
                          <a:ea typeface="+mn-ea"/>
                        </a:rPr>
                        <a:t>591</a:t>
                      </a:r>
                      <a:endParaRPr lang="en-US" altLang="ja-JP" sz="2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235" marR="10235" marT="1023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600" u="none" strike="noStrike">
                          <a:effectLst/>
                          <a:latin typeface="+mn-ea"/>
                          <a:ea typeface="+mn-ea"/>
                        </a:rPr>
                        <a:t>592</a:t>
                      </a:r>
                      <a:endParaRPr lang="en-US" altLang="ja-JP" sz="2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235" marR="10235" marT="1023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600" u="none" strike="noStrike">
                          <a:effectLst/>
                          <a:latin typeface="+mn-ea"/>
                          <a:ea typeface="+mn-ea"/>
                        </a:rPr>
                        <a:t>592</a:t>
                      </a:r>
                      <a:endParaRPr lang="en-US" altLang="ja-JP" sz="2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235" marR="10235" marT="1023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600" u="none" strike="noStrike" dirty="0">
                          <a:effectLst/>
                          <a:latin typeface="+mn-ea"/>
                          <a:ea typeface="+mn-ea"/>
                        </a:rPr>
                        <a:t>588</a:t>
                      </a:r>
                      <a:endParaRPr lang="en-US" altLang="ja-JP" sz="2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235" marR="10235" marT="10235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600" u="none" strike="noStrike">
                          <a:effectLst/>
                          <a:latin typeface="+mn-ea"/>
                          <a:ea typeface="+mn-ea"/>
                        </a:rPr>
                        <a:t>592</a:t>
                      </a:r>
                      <a:endParaRPr lang="en-US" altLang="ja-JP" sz="2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235" marR="10235" marT="1023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600" u="none" strike="noStrike">
                          <a:effectLst/>
                          <a:latin typeface="+mn-ea"/>
                          <a:ea typeface="+mn-ea"/>
                        </a:rPr>
                        <a:t>592</a:t>
                      </a:r>
                      <a:endParaRPr lang="en-US" altLang="ja-JP" sz="2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235" marR="10235" marT="1023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600" u="none" strike="noStrike">
                          <a:effectLst/>
                          <a:latin typeface="+mn-ea"/>
                          <a:ea typeface="+mn-ea"/>
                        </a:rPr>
                        <a:t>594</a:t>
                      </a:r>
                      <a:endParaRPr lang="en-US" altLang="ja-JP" sz="2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235" marR="10235" marT="1023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600" u="none" strike="noStrike">
                          <a:effectLst/>
                          <a:latin typeface="+mn-ea"/>
                          <a:ea typeface="+mn-ea"/>
                        </a:rPr>
                        <a:t>590</a:t>
                      </a:r>
                      <a:endParaRPr lang="en-US" altLang="ja-JP" sz="2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235" marR="10235" marT="1023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600" u="none" strike="noStrike">
                          <a:effectLst/>
                          <a:latin typeface="+mn-ea"/>
                          <a:ea typeface="+mn-ea"/>
                        </a:rPr>
                        <a:t>593</a:t>
                      </a:r>
                      <a:endParaRPr lang="en-US" altLang="ja-JP" sz="2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235" marR="10235" marT="1023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600" u="none" strike="noStrike">
                          <a:effectLst/>
                          <a:latin typeface="+mn-ea"/>
                          <a:ea typeface="+mn-ea"/>
                        </a:rPr>
                        <a:t>590</a:t>
                      </a:r>
                      <a:endParaRPr lang="en-US" altLang="ja-JP" sz="2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235" marR="10235" marT="1023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600" u="none" strike="noStrike">
                          <a:effectLst/>
                          <a:latin typeface="+mn-ea"/>
                          <a:ea typeface="+mn-ea"/>
                        </a:rPr>
                        <a:t>591</a:t>
                      </a:r>
                      <a:endParaRPr lang="en-US" altLang="ja-JP" sz="2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235" marR="10235" marT="1023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600" u="none" strike="noStrike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599</a:t>
                      </a:r>
                      <a:endParaRPr lang="en-US" altLang="ja-JP" sz="2600" b="0" i="0" u="none" strike="noStrike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235" marR="10235" marT="1023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638</a:t>
                      </a: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50621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 rot="16200000">
            <a:off x="-381112" y="3676427"/>
            <a:ext cx="12238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チーム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272949" y="801090"/>
            <a:ext cx="12238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打順</a:t>
            </a:r>
          </a:p>
        </p:txBody>
      </p:sp>
    </p:spTree>
    <p:extLst>
      <p:ext uri="{BB962C8B-B14F-4D97-AF65-F5344CB8AC3E}">
        <p14:creationId xmlns:p14="http://schemas.microsoft.com/office/powerpoint/2010/main" val="27878215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56721" y="3305928"/>
            <a:ext cx="7034929" cy="1080938"/>
          </a:xfrm>
        </p:spPr>
        <p:txBody>
          <a:bodyPr/>
          <a:lstStyle/>
          <a:p>
            <a:r>
              <a:rPr kumimoji="1" lang="ja-JP" altLang="en-US" dirty="0"/>
              <a:t>補足資料</a:t>
            </a:r>
            <a:br>
              <a:rPr kumimoji="1" lang="en-US" altLang="ja-JP" dirty="0"/>
            </a:br>
            <a:r>
              <a:rPr kumimoji="1" lang="ja-JP" altLang="en-US" dirty="0"/>
              <a:t>シミュレーションについての補足</a:t>
            </a:r>
          </a:p>
        </p:txBody>
      </p:sp>
    </p:spTree>
    <p:extLst>
      <p:ext uri="{BB962C8B-B14F-4D97-AF65-F5344CB8AC3E}">
        <p14:creationId xmlns:p14="http://schemas.microsoft.com/office/powerpoint/2010/main" val="158161494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シミュレーションで考慮されていないこと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3254" y="2561217"/>
            <a:ext cx="3417546" cy="35993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dirty="0"/>
              <a:t>打撃</a:t>
            </a:r>
            <a:endParaRPr kumimoji="1" lang="en-US" altLang="ja-JP" dirty="0"/>
          </a:p>
          <a:p>
            <a:r>
              <a:rPr kumimoji="1" lang="ja-JP" altLang="en-US" dirty="0"/>
              <a:t>犠打、犠飛</a:t>
            </a:r>
            <a:endParaRPr kumimoji="1" lang="en-US" altLang="ja-JP" dirty="0"/>
          </a:p>
          <a:p>
            <a:r>
              <a:rPr lang="ja-JP" altLang="en-US" dirty="0"/>
              <a:t>進塁打</a:t>
            </a:r>
            <a:endParaRPr lang="en-US" altLang="ja-JP" dirty="0"/>
          </a:p>
          <a:p>
            <a:r>
              <a:rPr kumimoji="1" lang="ja-JP" altLang="en-US" dirty="0"/>
              <a:t>その他状況に応じた</a:t>
            </a:r>
            <a:br>
              <a:rPr kumimoji="1" lang="en-US" altLang="ja-JP" dirty="0"/>
            </a:br>
            <a:r>
              <a:rPr kumimoji="1" lang="ja-JP" altLang="en-US" dirty="0"/>
              <a:t>打撃</a:t>
            </a:r>
            <a:endParaRPr kumimoji="1" lang="en-US" altLang="ja-JP" dirty="0"/>
          </a:p>
          <a:p>
            <a:r>
              <a:rPr lang="ja-JP" altLang="en-US" dirty="0"/>
              <a:t>併殺</a:t>
            </a:r>
            <a:endParaRPr lang="en-US" altLang="ja-JP" dirty="0"/>
          </a:p>
          <a:p>
            <a:r>
              <a:rPr lang="ja-JP" altLang="en-US" dirty="0"/>
              <a:t>（相手の）投手力</a:t>
            </a:r>
            <a:endParaRPr lang="en-US" altLang="ja-JP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333881" y="2561217"/>
            <a:ext cx="3039368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dirty="0"/>
              <a:t>走塁</a:t>
            </a:r>
            <a:endParaRPr lang="en-US" altLang="ja-JP" dirty="0"/>
          </a:p>
          <a:p>
            <a:r>
              <a:rPr lang="ja-JP" altLang="en-US" dirty="0"/>
              <a:t>走力</a:t>
            </a:r>
            <a:endParaRPr lang="en-US" altLang="ja-JP" dirty="0"/>
          </a:p>
          <a:p>
            <a:r>
              <a:rPr lang="ja-JP" altLang="en-US" dirty="0"/>
              <a:t>状況に応じた走塁</a:t>
            </a:r>
            <a:endParaRPr lang="en-US" altLang="ja-JP" dirty="0"/>
          </a:p>
          <a:p>
            <a:r>
              <a:rPr lang="ja-JP" altLang="en-US" dirty="0"/>
              <a:t>（相手の）守備力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7846330" y="2540950"/>
            <a:ext cx="3894115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dirty="0"/>
              <a:t>采配</a:t>
            </a:r>
            <a:endParaRPr lang="en-US" altLang="ja-JP" dirty="0"/>
          </a:p>
          <a:p>
            <a:r>
              <a:rPr lang="ja-JP" altLang="en-US" dirty="0"/>
              <a:t>途中交代</a:t>
            </a:r>
            <a:endParaRPr lang="en-US" altLang="ja-JP" dirty="0"/>
          </a:p>
          <a:p>
            <a:r>
              <a:rPr lang="ja-JP" altLang="en-US" dirty="0"/>
              <a:t>シーズン中のスタメン変更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en-US" altLang="ja-JP" dirty="0"/>
              <a:t>※9</a:t>
            </a:r>
            <a:r>
              <a:rPr lang="ja-JP" altLang="en-US" dirty="0"/>
              <a:t>人全員が</a:t>
            </a:r>
            <a:br>
              <a:rPr lang="en-US" altLang="ja-JP" dirty="0"/>
            </a:br>
            <a:r>
              <a:rPr lang="ja-JP" altLang="en-US" dirty="0"/>
              <a:t>　</a:t>
            </a:r>
            <a:r>
              <a:rPr lang="en-US" altLang="ja-JP" dirty="0"/>
              <a:t>143</a:t>
            </a:r>
            <a:r>
              <a:rPr lang="ja-JP" altLang="en-US" dirty="0"/>
              <a:t>試合フルイニング出場</a:t>
            </a:r>
            <a:endParaRPr lang="en-US" altLang="ja-JP" dirty="0"/>
          </a:p>
          <a:p>
            <a:pPr lvl="1"/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997216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 83"/>
          <p:cNvSpPr/>
          <p:nvPr/>
        </p:nvSpPr>
        <p:spPr>
          <a:xfrm>
            <a:off x="2023110" y="2114550"/>
            <a:ext cx="7783830" cy="45377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シミュレーション </a:t>
            </a:r>
            <a:r>
              <a:rPr kumimoji="1" lang="en-US" altLang="ja-JP" dirty="0"/>
              <a:t>: </a:t>
            </a:r>
            <a:r>
              <a:rPr kumimoji="1" lang="ja-JP" altLang="en-US" dirty="0"/>
              <a:t>制約</a:t>
            </a:r>
          </a:p>
        </p:txBody>
      </p:sp>
      <p:sp>
        <p:nvSpPr>
          <p:cNvPr id="4" name="Rectangle 3"/>
          <p:cNvSpPr/>
          <p:nvPr/>
        </p:nvSpPr>
        <p:spPr>
          <a:xfrm>
            <a:off x="2230804" y="3956254"/>
            <a:ext cx="2062880" cy="742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/>
              <a:t>シミュレーション</a:t>
            </a:r>
            <a:br>
              <a:rPr kumimoji="1" lang="en-US" altLang="ja-JP" sz="2000" dirty="0"/>
            </a:br>
            <a:r>
              <a:rPr kumimoji="1" lang="en-US" altLang="ja-JP" sz="2000" dirty="0"/>
              <a:t>1</a:t>
            </a:r>
            <a:r>
              <a:rPr kumimoji="1" lang="ja-JP" altLang="en-US" sz="2000" dirty="0"/>
              <a:t>試合</a:t>
            </a:r>
          </a:p>
        </p:txBody>
      </p:sp>
      <p:sp>
        <p:nvSpPr>
          <p:cNvPr id="5" name="Snip Same Side Corner Rectangle 4"/>
          <p:cNvSpPr/>
          <p:nvPr/>
        </p:nvSpPr>
        <p:spPr>
          <a:xfrm>
            <a:off x="2230988" y="3429844"/>
            <a:ext cx="2062879" cy="502920"/>
          </a:xfrm>
          <a:prstGeom prst="snip2SameRect">
            <a:avLst>
              <a:gd name="adj1" fmla="val 48485"/>
              <a:gd name="adj2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/>
              <a:t>年間</a:t>
            </a:r>
            <a:r>
              <a:rPr kumimoji="1" lang="en-US" altLang="ja-JP" sz="2000" dirty="0"/>
              <a:t>143</a:t>
            </a:r>
            <a:r>
              <a:rPr kumimoji="1" lang="ja-JP" altLang="en-US" sz="2000" dirty="0"/>
              <a:t>試合</a:t>
            </a:r>
          </a:p>
        </p:txBody>
      </p:sp>
      <p:sp>
        <p:nvSpPr>
          <p:cNvPr id="7" name="Snip Same Side Corner Rectangle 6"/>
          <p:cNvSpPr/>
          <p:nvPr/>
        </p:nvSpPr>
        <p:spPr>
          <a:xfrm rot="10800000">
            <a:off x="2230806" y="4722694"/>
            <a:ext cx="2062878" cy="502920"/>
          </a:xfrm>
          <a:prstGeom prst="snip2SameRect">
            <a:avLst>
              <a:gd name="adj1" fmla="val 48485"/>
              <a:gd name="adj2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Snip Same Side Corner Rectangle 7"/>
          <p:cNvSpPr/>
          <p:nvPr/>
        </p:nvSpPr>
        <p:spPr>
          <a:xfrm>
            <a:off x="4002635" y="2452591"/>
            <a:ext cx="2661056" cy="780768"/>
          </a:xfrm>
          <a:prstGeom prst="snip2SameRect">
            <a:avLst>
              <a:gd name="adj1" fmla="val 48485"/>
              <a:gd name="adj2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/>
              <a:t>確率の収束のため</a:t>
            </a:r>
            <a:br>
              <a:rPr kumimoji="1" lang="en-US" altLang="ja-JP" sz="2000" dirty="0"/>
            </a:br>
            <a:r>
              <a:rPr kumimoji="1" lang="ja-JP" altLang="en-US" sz="2000" dirty="0"/>
              <a:t>一定数繰り返し</a:t>
            </a:r>
          </a:p>
        </p:txBody>
      </p:sp>
      <p:sp>
        <p:nvSpPr>
          <p:cNvPr id="9" name="Snip Same Side Corner Rectangle 8"/>
          <p:cNvSpPr/>
          <p:nvPr/>
        </p:nvSpPr>
        <p:spPr>
          <a:xfrm rot="10800000">
            <a:off x="4002633" y="5471306"/>
            <a:ext cx="2661057" cy="780768"/>
          </a:xfrm>
          <a:prstGeom prst="snip2SameRect">
            <a:avLst>
              <a:gd name="adj1" fmla="val 48485"/>
              <a:gd name="adj2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 dirty="0"/>
          </a:p>
        </p:txBody>
      </p:sp>
      <p:cxnSp>
        <p:nvCxnSpPr>
          <p:cNvPr id="12" name="Elbow Connector 11"/>
          <p:cNvCxnSpPr>
            <a:stCxn id="8" idx="1"/>
            <a:endCxn id="5" idx="3"/>
          </p:cNvCxnSpPr>
          <p:nvPr/>
        </p:nvCxnSpPr>
        <p:spPr>
          <a:xfrm rot="5400000">
            <a:off x="4199554" y="2296234"/>
            <a:ext cx="196485" cy="2070735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5" idx="1"/>
            <a:endCxn id="4" idx="0"/>
          </p:cNvCxnSpPr>
          <p:nvPr/>
        </p:nvCxnSpPr>
        <p:spPr>
          <a:xfrm flipH="1">
            <a:off x="3262244" y="3932764"/>
            <a:ext cx="184" cy="2349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4" idx="2"/>
            <a:endCxn id="7" idx="1"/>
          </p:cNvCxnSpPr>
          <p:nvPr/>
        </p:nvCxnSpPr>
        <p:spPr>
          <a:xfrm>
            <a:off x="3262244" y="4699204"/>
            <a:ext cx="1" cy="2349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9" idx="1"/>
            <a:endCxn id="7" idx="3"/>
          </p:cNvCxnSpPr>
          <p:nvPr/>
        </p:nvCxnSpPr>
        <p:spPr>
          <a:xfrm rot="16200000" flipV="1">
            <a:off x="4174857" y="4313002"/>
            <a:ext cx="245692" cy="2070916"/>
          </a:xfrm>
          <a:prstGeom prst="bentConnector3">
            <a:avLst>
              <a:gd name="adj1" fmla="val 5000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5699" y="3731620"/>
            <a:ext cx="2092099" cy="1242534"/>
          </a:xfrm>
          <a:prstGeom prst="rect">
            <a:avLst/>
          </a:prstGeom>
        </p:spPr>
      </p:pic>
      <p:sp>
        <p:nvSpPr>
          <p:cNvPr id="38" name="Down Arrow 37"/>
          <p:cNvSpPr/>
          <p:nvPr/>
        </p:nvSpPr>
        <p:spPr>
          <a:xfrm rot="16200000">
            <a:off x="4382073" y="4042188"/>
            <a:ext cx="760030" cy="67437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Snip Same Side Corner Rectangle 38"/>
          <p:cNvSpPr/>
          <p:nvPr/>
        </p:nvSpPr>
        <p:spPr>
          <a:xfrm>
            <a:off x="7744479" y="3175486"/>
            <a:ext cx="1822431" cy="780768"/>
          </a:xfrm>
          <a:prstGeom prst="snip2SameRect">
            <a:avLst>
              <a:gd name="adj1" fmla="val 48485"/>
              <a:gd name="adj2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/>
              <a:t>打順の</a:t>
            </a:r>
            <a:br>
              <a:rPr kumimoji="1" lang="en-US" altLang="ja-JP" sz="2000" dirty="0"/>
            </a:br>
            <a:r>
              <a:rPr kumimoji="1" lang="ja-JP" altLang="en-US" sz="2000" dirty="0"/>
              <a:t>パターン</a:t>
            </a:r>
          </a:p>
        </p:txBody>
      </p:sp>
      <p:sp>
        <p:nvSpPr>
          <p:cNvPr id="40" name="Snip Same Side Corner Rectangle 39"/>
          <p:cNvSpPr/>
          <p:nvPr/>
        </p:nvSpPr>
        <p:spPr>
          <a:xfrm rot="10800000">
            <a:off x="7744478" y="4699204"/>
            <a:ext cx="1822432" cy="780768"/>
          </a:xfrm>
          <a:prstGeom prst="snip2SameRect">
            <a:avLst>
              <a:gd name="adj1" fmla="val 48485"/>
              <a:gd name="adj2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 dirty="0"/>
          </a:p>
        </p:txBody>
      </p:sp>
      <p:cxnSp>
        <p:nvCxnSpPr>
          <p:cNvPr id="47" name="Elbow Connector 46"/>
          <p:cNvCxnSpPr>
            <a:stCxn id="39" idx="1"/>
            <a:endCxn id="8" idx="3"/>
          </p:cNvCxnSpPr>
          <p:nvPr/>
        </p:nvCxnSpPr>
        <p:spPr>
          <a:xfrm rot="5400000" flipH="1">
            <a:off x="6242597" y="1543157"/>
            <a:ext cx="1503663" cy="3322532"/>
          </a:xfrm>
          <a:prstGeom prst="bentConnector5">
            <a:avLst>
              <a:gd name="adj1" fmla="val -15203"/>
              <a:gd name="adj2" fmla="val 34058"/>
              <a:gd name="adj3" fmla="val 115203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/>
          <p:cNvCxnSpPr>
            <a:stCxn id="40" idx="1"/>
            <a:endCxn id="9" idx="3"/>
          </p:cNvCxnSpPr>
          <p:nvPr/>
        </p:nvCxnSpPr>
        <p:spPr>
          <a:xfrm rot="16200000" flipH="1" flipV="1">
            <a:off x="6217993" y="3814372"/>
            <a:ext cx="1552870" cy="3322533"/>
          </a:xfrm>
          <a:prstGeom prst="bentConnector5">
            <a:avLst>
              <a:gd name="adj1" fmla="val -14721"/>
              <a:gd name="adj2" fmla="val 34058"/>
              <a:gd name="adj3" fmla="val 114721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/>
          <p:cNvSpPr/>
          <p:nvPr/>
        </p:nvSpPr>
        <p:spPr>
          <a:xfrm>
            <a:off x="228976" y="2110517"/>
            <a:ext cx="1482090" cy="45377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70991" y="2110517"/>
            <a:ext cx="11980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dirty="0">
                <a:solidFill>
                  <a:schemeClr val="bg1"/>
                </a:solidFill>
              </a:rPr>
              <a:t>IN</a:t>
            </a:r>
            <a:endParaRPr kumimoji="1" lang="ja-JP" altLang="en-US" sz="2400" dirty="0">
              <a:solidFill>
                <a:schemeClr val="bg1"/>
              </a:solidFill>
            </a:endParaRPr>
          </a:p>
        </p:txBody>
      </p:sp>
      <p:sp>
        <p:nvSpPr>
          <p:cNvPr id="87" name="Down Arrow 86"/>
          <p:cNvSpPr/>
          <p:nvPr/>
        </p:nvSpPr>
        <p:spPr>
          <a:xfrm rot="16200000">
            <a:off x="632245" y="4186969"/>
            <a:ext cx="2505222" cy="48225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00" name="Group 99"/>
          <p:cNvGrpSpPr/>
          <p:nvPr/>
        </p:nvGrpSpPr>
        <p:grpSpPr>
          <a:xfrm>
            <a:off x="289726" y="3175486"/>
            <a:ext cx="1359749" cy="1423608"/>
            <a:chOff x="307712" y="2972027"/>
            <a:chExt cx="1359749" cy="1423608"/>
          </a:xfrm>
        </p:grpSpPr>
        <p:pic>
          <p:nvPicPr>
            <p:cNvPr id="94" name="Picture 9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5435" y="2972027"/>
              <a:ext cx="1342026" cy="186955"/>
            </a:xfrm>
            <a:prstGeom prst="rect">
              <a:avLst/>
            </a:prstGeom>
          </p:spPr>
        </p:pic>
        <p:pic>
          <p:nvPicPr>
            <p:cNvPr id="95" name="Picture 9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9685" y="3211061"/>
              <a:ext cx="1342026" cy="186955"/>
            </a:xfrm>
            <a:prstGeom prst="rect">
              <a:avLst/>
            </a:prstGeom>
          </p:spPr>
        </p:pic>
        <p:pic>
          <p:nvPicPr>
            <p:cNvPr id="96" name="Picture 9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7712" y="3443068"/>
              <a:ext cx="1342026" cy="186955"/>
            </a:xfrm>
            <a:prstGeom prst="rect">
              <a:avLst/>
            </a:prstGeom>
          </p:spPr>
        </p:pic>
        <p:pic>
          <p:nvPicPr>
            <p:cNvPr id="97" name="Picture 9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7712" y="3940993"/>
              <a:ext cx="1342026" cy="186955"/>
            </a:xfrm>
            <a:prstGeom prst="rect">
              <a:avLst/>
            </a:prstGeom>
          </p:spPr>
        </p:pic>
        <p:sp>
          <p:nvSpPr>
            <p:cNvPr id="98" name="TextBox 97"/>
            <p:cNvSpPr txBox="1"/>
            <p:nvPr/>
          </p:nvSpPr>
          <p:spPr>
            <a:xfrm rot="5400000">
              <a:off x="454300" y="3565772"/>
              <a:ext cx="11980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400" dirty="0">
                  <a:solidFill>
                    <a:schemeClr val="bg1"/>
                  </a:solidFill>
                </a:rPr>
                <a:t>…</a:t>
              </a:r>
              <a:endParaRPr kumimoji="1" lang="ja-JP" altLang="en-US" sz="2400" dirty="0">
                <a:solidFill>
                  <a:schemeClr val="bg1"/>
                </a:solidFill>
              </a:endParaRPr>
            </a:p>
          </p:txBody>
        </p:sp>
      </p:grpSp>
      <p:sp>
        <p:nvSpPr>
          <p:cNvPr id="99" name="TextBox 98"/>
          <p:cNvSpPr txBox="1"/>
          <p:nvPr/>
        </p:nvSpPr>
        <p:spPr>
          <a:xfrm>
            <a:off x="227090" y="2467600"/>
            <a:ext cx="17153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>
                <a:solidFill>
                  <a:schemeClr val="bg1"/>
                </a:solidFill>
              </a:rPr>
              <a:t>9</a:t>
            </a:r>
            <a:r>
              <a:rPr kumimoji="1" lang="ja-JP" altLang="en-US" sz="2000" dirty="0">
                <a:solidFill>
                  <a:schemeClr val="bg1"/>
                </a:solidFill>
              </a:rPr>
              <a:t>人の</a:t>
            </a:r>
            <a:br>
              <a:rPr kumimoji="1" lang="en-US" altLang="ja-JP" sz="2000" dirty="0">
                <a:solidFill>
                  <a:schemeClr val="bg1"/>
                </a:solidFill>
              </a:rPr>
            </a:br>
            <a:r>
              <a:rPr kumimoji="1" lang="ja-JP" altLang="en-US" sz="2000" dirty="0">
                <a:solidFill>
                  <a:schemeClr val="bg1"/>
                </a:solidFill>
              </a:rPr>
              <a:t>打撃データ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361709" y="4468370"/>
            <a:ext cx="11980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dirty="0">
                <a:solidFill>
                  <a:schemeClr val="bg1"/>
                </a:solidFill>
              </a:rPr>
              <a:t>＆</a:t>
            </a:r>
          </a:p>
        </p:txBody>
      </p:sp>
      <p:pic>
        <p:nvPicPr>
          <p:cNvPr id="103" name="Picture 10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5920" y="5574395"/>
            <a:ext cx="1347163" cy="799800"/>
          </a:xfrm>
          <a:prstGeom prst="rect">
            <a:avLst/>
          </a:prstGeom>
        </p:spPr>
      </p:pic>
      <p:sp>
        <p:nvSpPr>
          <p:cNvPr id="104" name="TextBox 103"/>
          <p:cNvSpPr txBox="1"/>
          <p:nvPr/>
        </p:nvSpPr>
        <p:spPr>
          <a:xfrm>
            <a:off x="271146" y="4875445"/>
            <a:ext cx="12362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solidFill>
                  <a:schemeClr val="bg1"/>
                </a:solidFill>
              </a:rPr>
              <a:t>目標の</a:t>
            </a:r>
            <a:br>
              <a:rPr kumimoji="1" lang="en-US" altLang="ja-JP" sz="2000" dirty="0">
                <a:solidFill>
                  <a:schemeClr val="bg1"/>
                </a:solidFill>
              </a:rPr>
            </a:br>
            <a:r>
              <a:rPr kumimoji="1" lang="ja-JP" altLang="en-US" sz="2000" dirty="0">
                <a:solidFill>
                  <a:schemeClr val="bg1"/>
                </a:solidFill>
              </a:rPr>
              <a:t>打撃分布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1942480" y="2110517"/>
            <a:ext cx="16764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dirty="0">
                <a:solidFill>
                  <a:schemeClr val="bg1"/>
                </a:solidFill>
              </a:rPr>
              <a:t>Simulator</a:t>
            </a:r>
            <a:endParaRPr kumimoji="1" lang="ja-JP" altLang="en-US" sz="2400" dirty="0">
              <a:solidFill>
                <a:schemeClr val="bg1"/>
              </a:solidFill>
            </a:endParaRPr>
          </a:p>
        </p:txBody>
      </p:sp>
      <p:sp>
        <p:nvSpPr>
          <p:cNvPr id="106" name="Down Arrow 105"/>
          <p:cNvSpPr/>
          <p:nvPr/>
        </p:nvSpPr>
        <p:spPr>
          <a:xfrm rot="16200000">
            <a:off x="8775160" y="4093094"/>
            <a:ext cx="2505222" cy="55054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7" name="Rectangle 106"/>
          <p:cNvSpPr/>
          <p:nvPr/>
        </p:nvSpPr>
        <p:spPr>
          <a:xfrm>
            <a:off x="10264107" y="2110517"/>
            <a:ext cx="1714117" cy="45377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8" name="TextBox 107"/>
          <p:cNvSpPr txBox="1"/>
          <p:nvPr/>
        </p:nvSpPr>
        <p:spPr>
          <a:xfrm>
            <a:off x="10522135" y="2110517"/>
            <a:ext cx="11980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dirty="0">
                <a:solidFill>
                  <a:schemeClr val="bg1"/>
                </a:solidFill>
              </a:rPr>
              <a:t>OUT</a:t>
            </a:r>
            <a:endParaRPr kumimoji="1" lang="ja-JP" altLang="en-US" sz="2400" dirty="0">
              <a:solidFill>
                <a:schemeClr val="bg1"/>
              </a:solidFill>
            </a:endParaRPr>
          </a:p>
        </p:txBody>
      </p:sp>
      <p:pic>
        <p:nvPicPr>
          <p:cNvPr id="109" name="Picture 10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89798" y="2586229"/>
            <a:ext cx="461293" cy="524608"/>
          </a:xfrm>
          <a:prstGeom prst="rect">
            <a:avLst/>
          </a:prstGeom>
        </p:spPr>
      </p:pic>
      <p:pic>
        <p:nvPicPr>
          <p:cNvPr id="110" name="Picture 10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933001" y="2600074"/>
            <a:ext cx="434158" cy="533653"/>
          </a:xfrm>
          <a:prstGeom prst="rect">
            <a:avLst/>
          </a:prstGeom>
        </p:spPr>
      </p:pic>
      <p:pic>
        <p:nvPicPr>
          <p:cNvPr id="111" name="Picture 1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347260" y="2596099"/>
            <a:ext cx="438681" cy="501996"/>
          </a:xfrm>
          <a:prstGeom prst="rect">
            <a:avLst/>
          </a:prstGeom>
        </p:spPr>
      </p:pic>
      <p:pic>
        <p:nvPicPr>
          <p:cNvPr id="112" name="Picture 1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491705" y="3249999"/>
            <a:ext cx="447725" cy="501995"/>
          </a:xfrm>
          <a:prstGeom prst="rect">
            <a:avLst/>
          </a:prstGeom>
        </p:spPr>
      </p:pic>
      <p:pic>
        <p:nvPicPr>
          <p:cNvPr id="113" name="Picture 11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939430" y="3241422"/>
            <a:ext cx="434158" cy="511040"/>
          </a:xfrm>
          <a:prstGeom prst="rect">
            <a:avLst/>
          </a:prstGeom>
        </p:spPr>
      </p:pic>
      <p:pic>
        <p:nvPicPr>
          <p:cNvPr id="114" name="Picture 11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370473" y="3240954"/>
            <a:ext cx="447725" cy="511040"/>
          </a:xfrm>
          <a:prstGeom prst="rect">
            <a:avLst/>
          </a:prstGeom>
        </p:spPr>
      </p:pic>
      <p:pic>
        <p:nvPicPr>
          <p:cNvPr id="115" name="Picture 11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489798" y="3947244"/>
            <a:ext cx="443203" cy="501995"/>
          </a:xfrm>
          <a:prstGeom prst="rect">
            <a:avLst/>
          </a:prstGeom>
        </p:spPr>
      </p:pic>
      <p:pic>
        <p:nvPicPr>
          <p:cNvPr id="116" name="Picture 115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943204" y="3947243"/>
            <a:ext cx="443203" cy="501995"/>
          </a:xfrm>
          <a:prstGeom prst="rect">
            <a:avLst/>
          </a:prstGeom>
        </p:spPr>
      </p:pic>
      <p:pic>
        <p:nvPicPr>
          <p:cNvPr id="117" name="Picture 116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1379323" y="3946775"/>
            <a:ext cx="443203" cy="492950"/>
          </a:xfrm>
          <a:prstGeom prst="rect">
            <a:avLst/>
          </a:prstGeom>
        </p:spPr>
      </p:pic>
      <p:sp>
        <p:nvSpPr>
          <p:cNvPr id="118" name="TextBox 117"/>
          <p:cNvSpPr txBox="1"/>
          <p:nvPr/>
        </p:nvSpPr>
        <p:spPr>
          <a:xfrm>
            <a:off x="10303046" y="4677015"/>
            <a:ext cx="163623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dirty="0">
                <a:solidFill>
                  <a:schemeClr val="bg1"/>
                </a:solidFill>
              </a:rPr>
              <a:t>目標の</a:t>
            </a:r>
            <a:br>
              <a:rPr kumimoji="1" lang="en-US" altLang="ja-JP" sz="2000" dirty="0">
                <a:solidFill>
                  <a:schemeClr val="bg1"/>
                </a:solidFill>
              </a:rPr>
            </a:br>
            <a:r>
              <a:rPr kumimoji="1" lang="ja-JP" altLang="en-US" sz="2000" dirty="0">
                <a:solidFill>
                  <a:schemeClr val="bg1"/>
                </a:solidFill>
              </a:rPr>
              <a:t>打撃分布にもっとも近いオーダー</a:t>
            </a:r>
          </a:p>
        </p:txBody>
      </p:sp>
      <p:sp>
        <p:nvSpPr>
          <p:cNvPr id="3" name="Oval 2"/>
          <p:cNvSpPr/>
          <p:nvPr/>
        </p:nvSpPr>
        <p:spPr>
          <a:xfrm>
            <a:off x="7630685" y="2555941"/>
            <a:ext cx="2091067" cy="2091067"/>
          </a:xfrm>
          <a:prstGeom prst="ellipse">
            <a:avLst/>
          </a:prstGeom>
          <a:noFill/>
          <a:ln w="952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050980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シミュレーション </a:t>
            </a:r>
            <a:r>
              <a:rPr lang="en-US" altLang="ja-JP" dirty="0"/>
              <a:t>: </a:t>
            </a:r>
            <a:r>
              <a:rPr kumimoji="1" lang="ja-JP" altLang="en-US" dirty="0"/>
              <a:t>制約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dirty="0"/>
              <a:t>技術的（というかリソース的な制約</a:t>
            </a:r>
            <a:r>
              <a:rPr kumimoji="1" lang="en-US" altLang="ja-JP" dirty="0"/>
              <a:t>…</a:t>
            </a:r>
            <a:r>
              <a:rPr kumimoji="1" lang="ja-JP" altLang="en-US" dirty="0"/>
              <a:t>）</a:t>
            </a:r>
            <a:endParaRPr kumimoji="1" lang="en-US" altLang="ja-JP" dirty="0"/>
          </a:p>
          <a:p>
            <a:r>
              <a:rPr kumimoji="1" lang="en-US" altLang="ja-JP" dirty="0"/>
              <a:t>9</a:t>
            </a:r>
            <a:r>
              <a:rPr kumimoji="1" lang="ja-JP" altLang="en-US" dirty="0"/>
              <a:t>人から作れる全ての打順　</a:t>
            </a:r>
            <a:r>
              <a:rPr kumimoji="1" lang="en-US" altLang="ja-JP" dirty="0"/>
              <a:t>= 9! = </a:t>
            </a:r>
            <a:r>
              <a:rPr lang="en-US" altLang="ja-JP" dirty="0"/>
              <a:t>362,880</a:t>
            </a:r>
            <a:r>
              <a:rPr lang="ja-JP" altLang="en-US" dirty="0"/>
              <a:t>通り</a:t>
            </a:r>
            <a:endParaRPr kumimoji="1" lang="en-US" altLang="ja-JP" dirty="0"/>
          </a:p>
          <a:p>
            <a:r>
              <a:rPr lang="en-US" altLang="ja-JP" dirty="0"/>
              <a:t>1</a:t>
            </a:r>
            <a:r>
              <a:rPr lang="ja-JP" altLang="en-US" dirty="0"/>
              <a:t>打順のシミュレートに</a:t>
            </a:r>
            <a:r>
              <a:rPr lang="en-US" altLang="ja-JP" dirty="0"/>
              <a:t>1</a:t>
            </a:r>
            <a:r>
              <a:rPr lang="ja-JP" altLang="en-US" dirty="0"/>
              <a:t>秒かかるとすると</a:t>
            </a:r>
            <a:r>
              <a:rPr lang="en-US" altLang="ja-JP" dirty="0"/>
              <a:t>…</a:t>
            </a:r>
            <a:br>
              <a:rPr lang="en-US" altLang="ja-JP" dirty="0"/>
            </a:br>
            <a:r>
              <a:rPr lang="ja-JP" altLang="en-US" dirty="0"/>
              <a:t>→　きっちり</a:t>
            </a:r>
            <a:r>
              <a:rPr lang="en-US" altLang="ja-JP" dirty="0"/>
              <a:t>100</a:t>
            </a:r>
            <a:r>
              <a:rPr lang="ja-JP" altLang="en-US" dirty="0"/>
              <a:t>時間 </a:t>
            </a:r>
            <a:r>
              <a:rPr lang="en-US" altLang="ja-JP" dirty="0"/>
              <a:t>= 4</a:t>
            </a:r>
            <a:r>
              <a:rPr lang="ja-JP" altLang="en-US" dirty="0"/>
              <a:t>日</a:t>
            </a:r>
            <a:endParaRPr lang="en-US" altLang="ja-JP" dirty="0"/>
          </a:p>
          <a:p>
            <a:endParaRPr lang="en-US" altLang="ja-JP" dirty="0"/>
          </a:p>
          <a:p>
            <a:pPr marL="0" indent="0">
              <a:buNone/>
            </a:pPr>
            <a:r>
              <a:rPr lang="ja-JP" altLang="en-US" sz="5400" dirty="0"/>
              <a:t>　　　　　無理！！</a:t>
            </a:r>
            <a:endParaRPr lang="en-US" altLang="ja-JP" sz="5400" dirty="0"/>
          </a:p>
        </p:txBody>
      </p:sp>
    </p:spTree>
    <p:extLst>
      <p:ext uri="{BB962C8B-B14F-4D97-AF65-F5344CB8AC3E}">
        <p14:creationId xmlns:p14="http://schemas.microsoft.com/office/powerpoint/2010/main" val="238684552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仕方ないので工夫</a:t>
            </a:r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5686231"/>
              </p:ext>
            </p:extLst>
          </p:nvPr>
        </p:nvGraphicFramePr>
        <p:xfrm>
          <a:off x="163085" y="2350357"/>
          <a:ext cx="6351091" cy="37641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Oval 4"/>
          <p:cNvSpPr/>
          <p:nvPr/>
        </p:nvSpPr>
        <p:spPr>
          <a:xfrm>
            <a:off x="2493818" y="2456873"/>
            <a:ext cx="683491" cy="683491"/>
          </a:xfrm>
          <a:prstGeom prst="ellipse">
            <a:avLst/>
          </a:prstGeom>
          <a:noFill/>
          <a:ln w="63500">
            <a:solidFill>
              <a:srgbClr val="FF2B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338630" y="2613952"/>
            <a:ext cx="2586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チーム内最高打点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6675497" y="753228"/>
            <a:ext cx="5223775" cy="3638045"/>
            <a:chOff x="6675497" y="242249"/>
            <a:chExt cx="5223775" cy="3638045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3"/>
            <a:srcRect b="53781"/>
            <a:stretch/>
          </p:blipFill>
          <p:spPr>
            <a:xfrm>
              <a:off x="6675497" y="242249"/>
              <a:ext cx="5154161" cy="1771217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3"/>
            <a:srcRect t="63552" r="24689"/>
            <a:stretch/>
          </p:blipFill>
          <p:spPr>
            <a:xfrm>
              <a:off x="6675497" y="2013466"/>
              <a:ext cx="5187947" cy="1866828"/>
            </a:xfrm>
            <a:prstGeom prst="rect">
              <a:avLst/>
            </a:prstGeom>
          </p:spPr>
        </p:pic>
        <p:sp>
          <p:nvSpPr>
            <p:cNvPr id="9" name="Oval 8"/>
            <p:cNvSpPr/>
            <p:nvPr/>
          </p:nvSpPr>
          <p:spPr>
            <a:xfrm>
              <a:off x="7864763" y="3276684"/>
              <a:ext cx="511501" cy="507999"/>
            </a:xfrm>
            <a:prstGeom prst="ellipse">
              <a:avLst/>
            </a:prstGeom>
            <a:noFill/>
            <a:ln w="63500">
              <a:solidFill>
                <a:srgbClr val="FF2B0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11387771" y="3276684"/>
              <a:ext cx="511501" cy="507999"/>
            </a:xfrm>
            <a:prstGeom prst="ellipse">
              <a:avLst/>
            </a:prstGeom>
            <a:noFill/>
            <a:ln w="63500">
              <a:solidFill>
                <a:srgbClr val="FF2B0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6605883" y="4451927"/>
            <a:ext cx="522377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dirty="0"/>
              <a:t>いくらなんでも</a:t>
            </a:r>
            <a:br>
              <a:rPr kumimoji="1" lang="en-US" altLang="ja-JP" sz="4800" dirty="0"/>
            </a:br>
            <a:r>
              <a:rPr kumimoji="1" lang="ja-JP" altLang="en-US" sz="4800" dirty="0"/>
              <a:t>嶋はこないだろう。</a:t>
            </a:r>
          </a:p>
        </p:txBody>
      </p:sp>
    </p:spTree>
    <p:extLst>
      <p:ext uri="{BB962C8B-B14F-4D97-AF65-F5344CB8AC3E}">
        <p14:creationId xmlns:p14="http://schemas.microsoft.com/office/powerpoint/2010/main" val="231866933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長打率を使ってある程度絞り込む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280489" y="2242613"/>
            <a:ext cx="3609960" cy="3779497"/>
            <a:chOff x="307712" y="2972027"/>
            <a:chExt cx="1359749" cy="1423608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5435" y="2972027"/>
              <a:ext cx="1342026" cy="186955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9685" y="3211061"/>
              <a:ext cx="1342026" cy="186955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7712" y="3443068"/>
              <a:ext cx="1342026" cy="186955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7712" y="3940993"/>
              <a:ext cx="1342026" cy="186955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 rot="5400000">
              <a:off x="454300" y="3565772"/>
              <a:ext cx="11980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400" dirty="0">
                  <a:solidFill>
                    <a:schemeClr val="bg1"/>
                  </a:solidFill>
                </a:rPr>
                <a:t>…</a:t>
              </a:r>
              <a:endParaRPr kumimoji="1" lang="ja-JP" altLang="en-US" sz="24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1" name="Straight Arrow Connector 10"/>
          <p:cNvCxnSpPr/>
          <p:nvPr/>
        </p:nvCxnSpPr>
        <p:spPr>
          <a:xfrm>
            <a:off x="4156364" y="2242613"/>
            <a:ext cx="0" cy="3068823"/>
          </a:xfrm>
          <a:prstGeom prst="straightConnector1">
            <a:avLst/>
          </a:prstGeom>
          <a:ln w="1016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86610" y="5552246"/>
            <a:ext cx="52237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/>
              <a:t>長打率の高い順に並び替え</a:t>
            </a:r>
          </a:p>
        </p:txBody>
      </p:sp>
      <p:graphicFrame>
        <p:nvGraphicFramePr>
          <p:cNvPr id="13" name="Chart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53996437"/>
              </p:ext>
            </p:extLst>
          </p:nvPr>
        </p:nvGraphicFramePr>
        <p:xfrm>
          <a:off x="5769863" y="2031166"/>
          <a:ext cx="6130980" cy="34003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4" name="Oval 13"/>
          <p:cNvSpPr/>
          <p:nvPr/>
        </p:nvSpPr>
        <p:spPr>
          <a:xfrm>
            <a:off x="7948674" y="2133624"/>
            <a:ext cx="641778" cy="617439"/>
          </a:xfrm>
          <a:prstGeom prst="ellipse">
            <a:avLst/>
          </a:prstGeom>
          <a:noFill/>
          <a:ln w="63500">
            <a:solidFill>
              <a:srgbClr val="FF2B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8663183" y="2073011"/>
            <a:ext cx="32376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打点１位</a:t>
            </a:r>
            <a:br>
              <a:rPr kumimoji="1" lang="en-US" altLang="ja-JP" dirty="0">
                <a:solidFill>
                  <a:srgbClr val="FF0000"/>
                </a:solidFill>
              </a:rPr>
            </a:br>
            <a:r>
              <a:rPr kumimoji="1" lang="ja-JP" altLang="en-US" dirty="0">
                <a:solidFill>
                  <a:srgbClr val="FF0000"/>
                </a:solidFill>
              </a:rPr>
              <a:t>→長打率１位</a:t>
            </a:r>
            <a:r>
              <a:rPr kumimoji="1" lang="en-US" altLang="ja-JP" dirty="0">
                <a:solidFill>
                  <a:srgbClr val="FF0000"/>
                </a:solidFill>
              </a:rPr>
              <a:t>or2</a:t>
            </a:r>
            <a:r>
              <a:rPr kumimoji="1" lang="ja-JP" altLang="en-US" dirty="0">
                <a:solidFill>
                  <a:srgbClr val="FF0000"/>
                </a:solidFill>
              </a:rPr>
              <a:t>位の選手のみ</a:t>
            </a:r>
          </a:p>
        </p:txBody>
      </p:sp>
      <p:sp>
        <p:nvSpPr>
          <p:cNvPr id="16" name="Oval 15"/>
          <p:cNvSpPr/>
          <p:nvPr/>
        </p:nvSpPr>
        <p:spPr>
          <a:xfrm>
            <a:off x="8590452" y="3082518"/>
            <a:ext cx="641778" cy="617439"/>
          </a:xfrm>
          <a:prstGeom prst="ellipse">
            <a:avLst/>
          </a:prstGeom>
          <a:noFill/>
          <a:ln w="63500">
            <a:solidFill>
              <a:srgbClr val="FF2B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9232230" y="2779817"/>
            <a:ext cx="24259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打点</a:t>
            </a:r>
            <a:r>
              <a:rPr kumimoji="1" lang="en-US" altLang="ja-JP" dirty="0">
                <a:solidFill>
                  <a:srgbClr val="FF0000"/>
                </a:solidFill>
              </a:rPr>
              <a:t>2</a:t>
            </a:r>
            <a:r>
              <a:rPr kumimoji="1" lang="ja-JP" altLang="en-US" dirty="0">
                <a:solidFill>
                  <a:srgbClr val="FF0000"/>
                </a:solidFill>
              </a:rPr>
              <a:t>位</a:t>
            </a:r>
            <a:br>
              <a:rPr kumimoji="1" lang="en-US" altLang="ja-JP" dirty="0">
                <a:solidFill>
                  <a:srgbClr val="FF0000"/>
                </a:solidFill>
              </a:rPr>
            </a:br>
            <a:r>
              <a:rPr kumimoji="1" lang="ja-JP" altLang="en-US" dirty="0">
                <a:solidFill>
                  <a:srgbClr val="FF0000"/>
                </a:solidFill>
              </a:rPr>
              <a:t>→長打率１</a:t>
            </a:r>
            <a:r>
              <a:rPr kumimoji="1" lang="en-US" altLang="ja-JP" dirty="0">
                <a:solidFill>
                  <a:srgbClr val="FF0000"/>
                </a:solidFill>
              </a:rPr>
              <a:t>, 2, 3</a:t>
            </a:r>
            <a:r>
              <a:rPr kumimoji="1" lang="ja-JP" altLang="en-US" dirty="0">
                <a:solidFill>
                  <a:srgbClr val="FF0000"/>
                </a:solidFill>
              </a:rPr>
              <a:t>位の</a:t>
            </a:r>
            <a:br>
              <a:rPr kumimoji="1" lang="en-US" altLang="ja-JP" dirty="0">
                <a:solidFill>
                  <a:srgbClr val="FF0000"/>
                </a:solidFill>
              </a:rPr>
            </a:br>
            <a:r>
              <a:rPr kumimoji="1" lang="ja-JP" altLang="en-US" dirty="0">
                <a:solidFill>
                  <a:srgbClr val="FF0000"/>
                </a:solidFill>
              </a:rPr>
              <a:t>選手のみ</a:t>
            </a:r>
          </a:p>
        </p:txBody>
      </p:sp>
      <p:sp>
        <p:nvSpPr>
          <p:cNvPr id="18" name="Oval 17"/>
          <p:cNvSpPr/>
          <p:nvPr/>
        </p:nvSpPr>
        <p:spPr>
          <a:xfrm>
            <a:off x="10966101" y="4379813"/>
            <a:ext cx="641778" cy="617439"/>
          </a:xfrm>
          <a:prstGeom prst="ellipse">
            <a:avLst/>
          </a:prstGeom>
          <a:noFill/>
          <a:ln w="63500">
            <a:solidFill>
              <a:srgbClr val="FF2B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8788659" y="4148595"/>
            <a:ext cx="21774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打点</a:t>
            </a:r>
            <a:r>
              <a:rPr kumimoji="1" lang="en-US" altLang="ja-JP" dirty="0">
                <a:solidFill>
                  <a:srgbClr val="FF0000"/>
                </a:solidFill>
              </a:rPr>
              <a:t>9</a:t>
            </a:r>
            <a:r>
              <a:rPr kumimoji="1" lang="ja-JP" altLang="en-US" dirty="0">
                <a:solidFill>
                  <a:srgbClr val="FF0000"/>
                </a:solidFill>
              </a:rPr>
              <a:t>位</a:t>
            </a:r>
            <a:br>
              <a:rPr kumimoji="1" lang="en-US" altLang="ja-JP" dirty="0">
                <a:solidFill>
                  <a:srgbClr val="FF0000"/>
                </a:solidFill>
              </a:rPr>
            </a:br>
            <a:r>
              <a:rPr kumimoji="1" lang="ja-JP" altLang="en-US" dirty="0">
                <a:solidFill>
                  <a:srgbClr val="FF0000"/>
                </a:solidFill>
              </a:rPr>
              <a:t>→長打率</a:t>
            </a:r>
            <a:r>
              <a:rPr kumimoji="1" lang="en-US" altLang="ja-JP" dirty="0">
                <a:solidFill>
                  <a:srgbClr val="FF0000"/>
                </a:solidFill>
              </a:rPr>
              <a:t>8 or 9</a:t>
            </a:r>
            <a:r>
              <a:rPr kumimoji="1" lang="ja-JP" altLang="en-US" dirty="0">
                <a:solidFill>
                  <a:srgbClr val="FF0000"/>
                </a:solidFill>
              </a:rPr>
              <a:t>位の</a:t>
            </a:r>
            <a:br>
              <a:rPr kumimoji="1" lang="en-US" altLang="ja-JP" dirty="0">
                <a:solidFill>
                  <a:srgbClr val="FF0000"/>
                </a:solidFill>
              </a:rPr>
            </a:br>
            <a:r>
              <a:rPr kumimoji="1" lang="ja-JP" altLang="en-US" dirty="0">
                <a:solidFill>
                  <a:srgbClr val="FF0000"/>
                </a:solidFill>
              </a:rPr>
              <a:t>選手のみ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656063" y="5593267"/>
            <a:ext cx="401424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800" dirty="0"/>
              <a:t>362,880</a:t>
            </a:r>
            <a:r>
              <a:rPr lang="ja-JP" altLang="en-US" sz="2800" dirty="0"/>
              <a:t>通り　→　 </a:t>
            </a:r>
            <a:r>
              <a:rPr lang="en-US" altLang="ja-JP" sz="2800" dirty="0"/>
              <a:t>55</a:t>
            </a:r>
            <a:r>
              <a:rPr lang="ja-JP" altLang="en-US" sz="2800" dirty="0"/>
              <a:t>通り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838125" y="6116487"/>
            <a:ext cx="998998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000" dirty="0"/>
              <a:t>※</a:t>
            </a:r>
            <a:r>
              <a:rPr lang="ja-JP" altLang="en-US" sz="2000" dirty="0"/>
              <a:t>なお、このフィルタにより、</a:t>
            </a:r>
            <a:br>
              <a:rPr lang="en-US" altLang="ja-JP" sz="2000" dirty="0"/>
            </a:br>
            <a:r>
              <a:rPr lang="ja-JP" altLang="en-US" sz="2000" dirty="0"/>
              <a:t>「楽天っぽいオーダー」における、楽天の「</a:t>
            </a:r>
            <a:r>
              <a:rPr lang="en-US" altLang="ja-JP" sz="2000" dirty="0"/>
              <a:t>2</a:t>
            </a:r>
            <a:r>
              <a:rPr lang="ja-JP" altLang="en-US" sz="2000" dirty="0"/>
              <a:t>番ペゲーロ」が消滅しました</a:t>
            </a:r>
          </a:p>
        </p:txBody>
      </p:sp>
    </p:spTree>
    <p:extLst>
      <p:ext uri="{BB962C8B-B14F-4D97-AF65-F5344CB8AC3E}">
        <p14:creationId xmlns:p14="http://schemas.microsoft.com/office/powerpoint/2010/main" val="325469643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 83"/>
          <p:cNvSpPr/>
          <p:nvPr/>
        </p:nvSpPr>
        <p:spPr>
          <a:xfrm>
            <a:off x="2023110" y="2114550"/>
            <a:ext cx="7783830" cy="45377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シミュレーション </a:t>
            </a:r>
            <a:r>
              <a:rPr kumimoji="1" lang="en-US" altLang="ja-JP" dirty="0"/>
              <a:t>: </a:t>
            </a:r>
            <a:r>
              <a:rPr kumimoji="1" lang="ja-JP" altLang="en-US" dirty="0"/>
              <a:t>制約</a:t>
            </a:r>
          </a:p>
        </p:txBody>
      </p:sp>
      <p:sp>
        <p:nvSpPr>
          <p:cNvPr id="4" name="Rectangle 3"/>
          <p:cNvSpPr/>
          <p:nvPr/>
        </p:nvSpPr>
        <p:spPr>
          <a:xfrm>
            <a:off x="2230804" y="3956254"/>
            <a:ext cx="2062880" cy="742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/>
              <a:t>シミュレーション</a:t>
            </a:r>
            <a:br>
              <a:rPr kumimoji="1" lang="en-US" altLang="ja-JP" sz="2000" dirty="0"/>
            </a:br>
            <a:r>
              <a:rPr kumimoji="1" lang="en-US" altLang="ja-JP" sz="2000" dirty="0"/>
              <a:t>1</a:t>
            </a:r>
            <a:r>
              <a:rPr kumimoji="1" lang="ja-JP" altLang="en-US" sz="2000" dirty="0"/>
              <a:t>試合</a:t>
            </a:r>
          </a:p>
        </p:txBody>
      </p:sp>
      <p:sp>
        <p:nvSpPr>
          <p:cNvPr id="5" name="Snip Same Side Corner Rectangle 4"/>
          <p:cNvSpPr/>
          <p:nvPr/>
        </p:nvSpPr>
        <p:spPr>
          <a:xfrm>
            <a:off x="2230988" y="3429844"/>
            <a:ext cx="2062879" cy="502920"/>
          </a:xfrm>
          <a:prstGeom prst="snip2SameRect">
            <a:avLst>
              <a:gd name="adj1" fmla="val 48485"/>
              <a:gd name="adj2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/>
              <a:t>年間</a:t>
            </a:r>
            <a:r>
              <a:rPr kumimoji="1" lang="en-US" altLang="ja-JP" sz="2000" dirty="0"/>
              <a:t>143</a:t>
            </a:r>
            <a:r>
              <a:rPr kumimoji="1" lang="ja-JP" altLang="en-US" sz="2000" dirty="0"/>
              <a:t>試合</a:t>
            </a:r>
          </a:p>
        </p:txBody>
      </p:sp>
      <p:sp>
        <p:nvSpPr>
          <p:cNvPr id="7" name="Snip Same Side Corner Rectangle 6"/>
          <p:cNvSpPr/>
          <p:nvPr/>
        </p:nvSpPr>
        <p:spPr>
          <a:xfrm rot="10800000">
            <a:off x="2230806" y="4722694"/>
            <a:ext cx="2062878" cy="502920"/>
          </a:xfrm>
          <a:prstGeom prst="snip2SameRect">
            <a:avLst>
              <a:gd name="adj1" fmla="val 48485"/>
              <a:gd name="adj2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Snip Same Side Corner Rectangle 7"/>
          <p:cNvSpPr/>
          <p:nvPr/>
        </p:nvSpPr>
        <p:spPr>
          <a:xfrm>
            <a:off x="4002635" y="2452591"/>
            <a:ext cx="2661056" cy="780768"/>
          </a:xfrm>
          <a:prstGeom prst="snip2SameRect">
            <a:avLst>
              <a:gd name="adj1" fmla="val 48485"/>
              <a:gd name="adj2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/>
              <a:t>確率の収束のため</a:t>
            </a:r>
            <a:br>
              <a:rPr kumimoji="1" lang="en-US" altLang="ja-JP" sz="2000" dirty="0"/>
            </a:br>
            <a:r>
              <a:rPr kumimoji="1" lang="ja-JP" altLang="en-US" sz="2000" dirty="0"/>
              <a:t>一定数繰り返し</a:t>
            </a:r>
          </a:p>
        </p:txBody>
      </p:sp>
      <p:sp>
        <p:nvSpPr>
          <p:cNvPr id="9" name="Snip Same Side Corner Rectangle 8"/>
          <p:cNvSpPr/>
          <p:nvPr/>
        </p:nvSpPr>
        <p:spPr>
          <a:xfrm rot="10800000">
            <a:off x="4002633" y="5471306"/>
            <a:ext cx="2661057" cy="780768"/>
          </a:xfrm>
          <a:prstGeom prst="snip2SameRect">
            <a:avLst>
              <a:gd name="adj1" fmla="val 48485"/>
              <a:gd name="adj2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 dirty="0"/>
          </a:p>
        </p:txBody>
      </p:sp>
      <p:cxnSp>
        <p:nvCxnSpPr>
          <p:cNvPr id="12" name="Elbow Connector 11"/>
          <p:cNvCxnSpPr>
            <a:stCxn id="8" idx="1"/>
            <a:endCxn id="5" idx="3"/>
          </p:cNvCxnSpPr>
          <p:nvPr/>
        </p:nvCxnSpPr>
        <p:spPr>
          <a:xfrm rot="5400000">
            <a:off x="4199554" y="2296234"/>
            <a:ext cx="196485" cy="2070735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5" idx="1"/>
            <a:endCxn id="4" idx="0"/>
          </p:cNvCxnSpPr>
          <p:nvPr/>
        </p:nvCxnSpPr>
        <p:spPr>
          <a:xfrm flipH="1">
            <a:off x="3262244" y="3932764"/>
            <a:ext cx="184" cy="2349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4" idx="2"/>
            <a:endCxn id="7" idx="1"/>
          </p:cNvCxnSpPr>
          <p:nvPr/>
        </p:nvCxnSpPr>
        <p:spPr>
          <a:xfrm>
            <a:off x="3262244" y="4699204"/>
            <a:ext cx="1" cy="2349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9" idx="1"/>
            <a:endCxn id="7" idx="3"/>
          </p:cNvCxnSpPr>
          <p:nvPr/>
        </p:nvCxnSpPr>
        <p:spPr>
          <a:xfrm rot="16200000" flipV="1">
            <a:off x="4174857" y="4313002"/>
            <a:ext cx="245692" cy="2070916"/>
          </a:xfrm>
          <a:prstGeom prst="bentConnector3">
            <a:avLst>
              <a:gd name="adj1" fmla="val 5000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5699" y="3731620"/>
            <a:ext cx="2092099" cy="1242534"/>
          </a:xfrm>
          <a:prstGeom prst="rect">
            <a:avLst/>
          </a:prstGeom>
        </p:spPr>
      </p:pic>
      <p:sp>
        <p:nvSpPr>
          <p:cNvPr id="38" name="Down Arrow 37"/>
          <p:cNvSpPr/>
          <p:nvPr/>
        </p:nvSpPr>
        <p:spPr>
          <a:xfrm rot="16200000">
            <a:off x="4382073" y="4042188"/>
            <a:ext cx="760030" cy="67437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Snip Same Side Corner Rectangle 38"/>
          <p:cNvSpPr/>
          <p:nvPr/>
        </p:nvSpPr>
        <p:spPr>
          <a:xfrm>
            <a:off x="7744479" y="3175486"/>
            <a:ext cx="1822431" cy="780768"/>
          </a:xfrm>
          <a:prstGeom prst="snip2SameRect">
            <a:avLst>
              <a:gd name="adj1" fmla="val 48485"/>
              <a:gd name="adj2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/>
              <a:t>打順の</a:t>
            </a:r>
            <a:br>
              <a:rPr kumimoji="1" lang="en-US" altLang="ja-JP" sz="2000" dirty="0"/>
            </a:br>
            <a:r>
              <a:rPr kumimoji="1" lang="ja-JP" altLang="en-US" sz="2000" dirty="0"/>
              <a:t>パターン</a:t>
            </a:r>
          </a:p>
        </p:txBody>
      </p:sp>
      <p:sp>
        <p:nvSpPr>
          <p:cNvPr id="40" name="Snip Same Side Corner Rectangle 39"/>
          <p:cNvSpPr/>
          <p:nvPr/>
        </p:nvSpPr>
        <p:spPr>
          <a:xfrm rot="10800000">
            <a:off x="7744478" y="4699204"/>
            <a:ext cx="1822432" cy="780768"/>
          </a:xfrm>
          <a:prstGeom prst="snip2SameRect">
            <a:avLst>
              <a:gd name="adj1" fmla="val 48485"/>
              <a:gd name="adj2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 dirty="0"/>
          </a:p>
        </p:txBody>
      </p:sp>
      <p:cxnSp>
        <p:nvCxnSpPr>
          <p:cNvPr id="47" name="Elbow Connector 46"/>
          <p:cNvCxnSpPr>
            <a:stCxn id="39" idx="1"/>
            <a:endCxn id="8" idx="3"/>
          </p:cNvCxnSpPr>
          <p:nvPr/>
        </p:nvCxnSpPr>
        <p:spPr>
          <a:xfrm rot="5400000" flipH="1">
            <a:off x="6242597" y="1543157"/>
            <a:ext cx="1503663" cy="3322532"/>
          </a:xfrm>
          <a:prstGeom prst="bentConnector5">
            <a:avLst>
              <a:gd name="adj1" fmla="val -15203"/>
              <a:gd name="adj2" fmla="val 34058"/>
              <a:gd name="adj3" fmla="val 115203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/>
          <p:cNvCxnSpPr>
            <a:stCxn id="40" idx="1"/>
            <a:endCxn id="9" idx="3"/>
          </p:cNvCxnSpPr>
          <p:nvPr/>
        </p:nvCxnSpPr>
        <p:spPr>
          <a:xfrm rot="16200000" flipH="1" flipV="1">
            <a:off x="6217993" y="3814372"/>
            <a:ext cx="1552870" cy="3322533"/>
          </a:xfrm>
          <a:prstGeom prst="bentConnector5">
            <a:avLst>
              <a:gd name="adj1" fmla="val -14721"/>
              <a:gd name="adj2" fmla="val 34058"/>
              <a:gd name="adj3" fmla="val 114721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/>
          <p:cNvSpPr/>
          <p:nvPr/>
        </p:nvSpPr>
        <p:spPr>
          <a:xfrm>
            <a:off x="228976" y="2110517"/>
            <a:ext cx="1482090" cy="45377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70991" y="2110517"/>
            <a:ext cx="11980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dirty="0">
                <a:solidFill>
                  <a:schemeClr val="bg1"/>
                </a:solidFill>
              </a:rPr>
              <a:t>IN</a:t>
            </a:r>
            <a:endParaRPr kumimoji="1" lang="ja-JP" altLang="en-US" sz="2400" dirty="0">
              <a:solidFill>
                <a:schemeClr val="bg1"/>
              </a:solidFill>
            </a:endParaRPr>
          </a:p>
        </p:txBody>
      </p:sp>
      <p:sp>
        <p:nvSpPr>
          <p:cNvPr id="87" name="Down Arrow 86"/>
          <p:cNvSpPr/>
          <p:nvPr/>
        </p:nvSpPr>
        <p:spPr>
          <a:xfrm rot="16200000">
            <a:off x="632245" y="4186969"/>
            <a:ext cx="2505222" cy="48225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00" name="Group 99"/>
          <p:cNvGrpSpPr/>
          <p:nvPr/>
        </p:nvGrpSpPr>
        <p:grpSpPr>
          <a:xfrm>
            <a:off x="289726" y="3175486"/>
            <a:ext cx="1359749" cy="1423608"/>
            <a:chOff x="307712" y="2972027"/>
            <a:chExt cx="1359749" cy="1423608"/>
          </a:xfrm>
        </p:grpSpPr>
        <p:pic>
          <p:nvPicPr>
            <p:cNvPr id="94" name="Picture 9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5435" y="2972027"/>
              <a:ext cx="1342026" cy="186955"/>
            </a:xfrm>
            <a:prstGeom prst="rect">
              <a:avLst/>
            </a:prstGeom>
          </p:spPr>
        </p:pic>
        <p:pic>
          <p:nvPicPr>
            <p:cNvPr id="95" name="Picture 9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9685" y="3211061"/>
              <a:ext cx="1342026" cy="186955"/>
            </a:xfrm>
            <a:prstGeom prst="rect">
              <a:avLst/>
            </a:prstGeom>
          </p:spPr>
        </p:pic>
        <p:pic>
          <p:nvPicPr>
            <p:cNvPr id="96" name="Picture 9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7712" y="3443068"/>
              <a:ext cx="1342026" cy="186955"/>
            </a:xfrm>
            <a:prstGeom prst="rect">
              <a:avLst/>
            </a:prstGeom>
          </p:spPr>
        </p:pic>
        <p:pic>
          <p:nvPicPr>
            <p:cNvPr id="97" name="Picture 9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7712" y="3940993"/>
              <a:ext cx="1342026" cy="186955"/>
            </a:xfrm>
            <a:prstGeom prst="rect">
              <a:avLst/>
            </a:prstGeom>
          </p:spPr>
        </p:pic>
        <p:sp>
          <p:nvSpPr>
            <p:cNvPr id="98" name="TextBox 97"/>
            <p:cNvSpPr txBox="1"/>
            <p:nvPr/>
          </p:nvSpPr>
          <p:spPr>
            <a:xfrm rot="5400000">
              <a:off x="454300" y="3565772"/>
              <a:ext cx="11980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400" dirty="0">
                  <a:solidFill>
                    <a:schemeClr val="bg1"/>
                  </a:solidFill>
                </a:rPr>
                <a:t>…</a:t>
              </a:r>
              <a:endParaRPr kumimoji="1" lang="ja-JP" altLang="en-US" sz="2400" dirty="0">
                <a:solidFill>
                  <a:schemeClr val="bg1"/>
                </a:solidFill>
              </a:endParaRPr>
            </a:p>
          </p:txBody>
        </p:sp>
      </p:grpSp>
      <p:sp>
        <p:nvSpPr>
          <p:cNvPr id="99" name="TextBox 98"/>
          <p:cNvSpPr txBox="1"/>
          <p:nvPr/>
        </p:nvSpPr>
        <p:spPr>
          <a:xfrm>
            <a:off x="227090" y="2467600"/>
            <a:ext cx="17153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>
                <a:solidFill>
                  <a:schemeClr val="bg1"/>
                </a:solidFill>
              </a:rPr>
              <a:t>9</a:t>
            </a:r>
            <a:r>
              <a:rPr kumimoji="1" lang="ja-JP" altLang="en-US" sz="2000" dirty="0">
                <a:solidFill>
                  <a:schemeClr val="bg1"/>
                </a:solidFill>
              </a:rPr>
              <a:t>人の</a:t>
            </a:r>
            <a:br>
              <a:rPr kumimoji="1" lang="en-US" altLang="ja-JP" sz="2000" dirty="0">
                <a:solidFill>
                  <a:schemeClr val="bg1"/>
                </a:solidFill>
              </a:rPr>
            </a:br>
            <a:r>
              <a:rPr kumimoji="1" lang="ja-JP" altLang="en-US" sz="2000" dirty="0">
                <a:solidFill>
                  <a:schemeClr val="bg1"/>
                </a:solidFill>
              </a:rPr>
              <a:t>打撃データ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361709" y="4468370"/>
            <a:ext cx="11980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dirty="0">
                <a:solidFill>
                  <a:schemeClr val="bg1"/>
                </a:solidFill>
              </a:rPr>
              <a:t>＆</a:t>
            </a:r>
          </a:p>
        </p:txBody>
      </p:sp>
      <p:pic>
        <p:nvPicPr>
          <p:cNvPr id="103" name="Picture 10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5920" y="5574395"/>
            <a:ext cx="1347163" cy="799800"/>
          </a:xfrm>
          <a:prstGeom prst="rect">
            <a:avLst/>
          </a:prstGeom>
        </p:spPr>
      </p:pic>
      <p:sp>
        <p:nvSpPr>
          <p:cNvPr id="104" name="TextBox 103"/>
          <p:cNvSpPr txBox="1"/>
          <p:nvPr/>
        </p:nvSpPr>
        <p:spPr>
          <a:xfrm>
            <a:off x="271146" y="4875445"/>
            <a:ext cx="12362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solidFill>
                  <a:schemeClr val="bg1"/>
                </a:solidFill>
              </a:rPr>
              <a:t>目標の</a:t>
            </a:r>
            <a:br>
              <a:rPr kumimoji="1" lang="en-US" altLang="ja-JP" sz="2000" dirty="0">
                <a:solidFill>
                  <a:schemeClr val="bg1"/>
                </a:solidFill>
              </a:rPr>
            </a:br>
            <a:r>
              <a:rPr kumimoji="1" lang="ja-JP" altLang="en-US" sz="2000" dirty="0">
                <a:solidFill>
                  <a:schemeClr val="bg1"/>
                </a:solidFill>
              </a:rPr>
              <a:t>打撃分布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1942480" y="2110517"/>
            <a:ext cx="16764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dirty="0">
                <a:solidFill>
                  <a:schemeClr val="bg1"/>
                </a:solidFill>
              </a:rPr>
              <a:t>Simulator</a:t>
            </a:r>
            <a:endParaRPr kumimoji="1" lang="ja-JP" altLang="en-US" sz="2400" dirty="0">
              <a:solidFill>
                <a:schemeClr val="bg1"/>
              </a:solidFill>
            </a:endParaRPr>
          </a:p>
        </p:txBody>
      </p:sp>
      <p:sp>
        <p:nvSpPr>
          <p:cNvPr id="106" name="Down Arrow 105"/>
          <p:cNvSpPr/>
          <p:nvPr/>
        </p:nvSpPr>
        <p:spPr>
          <a:xfrm rot="16200000">
            <a:off x="8775160" y="4093094"/>
            <a:ext cx="2505222" cy="55054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7" name="Rectangle 106"/>
          <p:cNvSpPr/>
          <p:nvPr/>
        </p:nvSpPr>
        <p:spPr>
          <a:xfrm>
            <a:off x="10264107" y="2110517"/>
            <a:ext cx="1714117" cy="45377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8" name="TextBox 107"/>
          <p:cNvSpPr txBox="1"/>
          <p:nvPr/>
        </p:nvSpPr>
        <p:spPr>
          <a:xfrm>
            <a:off x="10522135" y="2110517"/>
            <a:ext cx="11980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dirty="0">
                <a:solidFill>
                  <a:schemeClr val="bg1"/>
                </a:solidFill>
              </a:rPr>
              <a:t>OUT</a:t>
            </a:r>
            <a:endParaRPr kumimoji="1" lang="ja-JP" altLang="en-US" sz="2400" dirty="0">
              <a:solidFill>
                <a:schemeClr val="bg1"/>
              </a:solidFill>
            </a:endParaRPr>
          </a:p>
        </p:txBody>
      </p:sp>
      <p:pic>
        <p:nvPicPr>
          <p:cNvPr id="109" name="Picture 10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89798" y="2586229"/>
            <a:ext cx="461293" cy="524608"/>
          </a:xfrm>
          <a:prstGeom prst="rect">
            <a:avLst/>
          </a:prstGeom>
        </p:spPr>
      </p:pic>
      <p:pic>
        <p:nvPicPr>
          <p:cNvPr id="110" name="Picture 10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933001" y="2600074"/>
            <a:ext cx="434158" cy="533653"/>
          </a:xfrm>
          <a:prstGeom prst="rect">
            <a:avLst/>
          </a:prstGeom>
        </p:spPr>
      </p:pic>
      <p:pic>
        <p:nvPicPr>
          <p:cNvPr id="111" name="Picture 1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347260" y="2596099"/>
            <a:ext cx="438681" cy="501996"/>
          </a:xfrm>
          <a:prstGeom prst="rect">
            <a:avLst/>
          </a:prstGeom>
        </p:spPr>
      </p:pic>
      <p:pic>
        <p:nvPicPr>
          <p:cNvPr id="112" name="Picture 1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491705" y="3249999"/>
            <a:ext cx="447725" cy="501995"/>
          </a:xfrm>
          <a:prstGeom prst="rect">
            <a:avLst/>
          </a:prstGeom>
        </p:spPr>
      </p:pic>
      <p:pic>
        <p:nvPicPr>
          <p:cNvPr id="113" name="Picture 11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939430" y="3241422"/>
            <a:ext cx="434158" cy="511040"/>
          </a:xfrm>
          <a:prstGeom prst="rect">
            <a:avLst/>
          </a:prstGeom>
        </p:spPr>
      </p:pic>
      <p:pic>
        <p:nvPicPr>
          <p:cNvPr id="114" name="Picture 11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370473" y="3240954"/>
            <a:ext cx="447725" cy="511040"/>
          </a:xfrm>
          <a:prstGeom prst="rect">
            <a:avLst/>
          </a:prstGeom>
        </p:spPr>
      </p:pic>
      <p:pic>
        <p:nvPicPr>
          <p:cNvPr id="115" name="Picture 11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489798" y="3947244"/>
            <a:ext cx="443203" cy="501995"/>
          </a:xfrm>
          <a:prstGeom prst="rect">
            <a:avLst/>
          </a:prstGeom>
        </p:spPr>
      </p:pic>
      <p:pic>
        <p:nvPicPr>
          <p:cNvPr id="116" name="Picture 115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943204" y="3947243"/>
            <a:ext cx="443203" cy="501995"/>
          </a:xfrm>
          <a:prstGeom prst="rect">
            <a:avLst/>
          </a:prstGeom>
        </p:spPr>
      </p:pic>
      <p:pic>
        <p:nvPicPr>
          <p:cNvPr id="117" name="Picture 116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1379323" y="3946775"/>
            <a:ext cx="443203" cy="492950"/>
          </a:xfrm>
          <a:prstGeom prst="rect">
            <a:avLst/>
          </a:prstGeom>
        </p:spPr>
      </p:pic>
      <p:sp>
        <p:nvSpPr>
          <p:cNvPr id="118" name="TextBox 117"/>
          <p:cNvSpPr txBox="1"/>
          <p:nvPr/>
        </p:nvSpPr>
        <p:spPr>
          <a:xfrm>
            <a:off x="10303046" y="4677015"/>
            <a:ext cx="163623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dirty="0">
                <a:solidFill>
                  <a:schemeClr val="bg1"/>
                </a:solidFill>
              </a:rPr>
              <a:t>目標の</a:t>
            </a:r>
            <a:br>
              <a:rPr kumimoji="1" lang="en-US" altLang="ja-JP" sz="2000" dirty="0">
                <a:solidFill>
                  <a:schemeClr val="bg1"/>
                </a:solidFill>
              </a:rPr>
            </a:br>
            <a:r>
              <a:rPr kumimoji="1" lang="ja-JP" altLang="en-US" sz="2000" dirty="0">
                <a:solidFill>
                  <a:schemeClr val="bg1"/>
                </a:solidFill>
              </a:rPr>
              <a:t>打撃分布にもっとも近いオーダー</a:t>
            </a:r>
          </a:p>
        </p:txBody>
      </p:sp>
      <p:sp>
        <p:nvSpPr>
          <p:cNvPr id="3" name="Oval 2"/>
          <p:cNvSpPr/>
          <p:nvPr/>
        </p:nvSpPr>
        <p:spPr>
          <a:xfrm>
            <a:off x="4182325" y="1865186"/>
            <a:ext cx="2522857" cy="1733985"/>
          </a:xfrm>
          <a:prstGeom prst="ellipse">
            <a:avLst/>
          </a:prstGeom>
          <a:noFill/>
          <a:ln w="952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08752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確率の収束のため一定数繰り返し</a:t>
            </a:r>
            <a:endParaRPr kumimoji="1" lang="ja-JP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シミュレータをまわした経験上（統計的に出してない）</a:t>
            </a:r>
            <a:r>
              <a:rPr lang="ja-JP" altLang="en-US" dirty="0"/>
              <a:t>、</a:t>
            </a:r>
            <a:br>
              <a:rPr lang="en-US" altLang="ja-JP" dirty="0"/>
            </a:br>
            <a:r>
              <a:rPr lang="en-US" altLang="ja-JP" dirty="0"/>
              <a:t>1</a:t>
            </a:r>
            <a:r>
              <a:rPr lang="ja-JP" altLang="en-US" dirty="0"/>
              <a:t>打順あたり、</a:t>
            </a:r>
            <a:r>
              <a:rPr lang="en-US" altLang="ja-JP" dirty="0"/>
              <a:t>500</a:t>
            </a:r>
            <a:r>
              <a:rPr lang="ja-JP" altLang="en-US" dirty="0"/>
              <a:t>～</a:t>
            </a:r>
            <a:r>
              <a:rPr lang="en-US" altLang="ja-JP" dirty="0"/>
              <a:t>1000</a:t>
            </a:r>
            <a:r>
              <a:rPr lang="ja-JP" altLang="en-US" dirty="0"/>
              <a:t>シーズンほど回さないと確率が収束しない</a:t>
            </a:r>
            <a:endParaRPr lang="en-US" altLang="ja-JP" dirty="0"/>
          </a:p>
          <a:p>
            <a:r>
              <a:rPr kumimoji="1" lang="ja-JP" altLang="en-US" dirty="0"/>
              <a:t>今回の発表向けの実験では、時間とリソースの都合上、</a:t>
            </a:r>
            <a:r>
              <a:rPr kumimoji="1" lang="en-US" altLang="ja-JP" dirty="0"/>
              <a:t>100</a:t>
            </a:r>
            <a:r>
              <a:rPr kumimoji="1" lang="ja-JP" altLang="en-US" dirty="0"/>
              <a:t>回のみ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　→　今回発表した打順は、一部実行の都度、変化します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22844573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シミュレータで使用したデータ等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打点分布、打順の類似度</a:t>
            </a:r>
            <a:br>
              <a:rPr lang="en-US" altLang="ja-JP" dirty="0"/>
            </a:br>
            <a:r>
              <a:rPr lang="ja-JP" altLang="en-US" dirty="0"/>
              <a:t>前回発表より流用</a:t>
            </a:r>
            <a:endParaRPr lang="en-US" altLang="ja-JP" dirty="0"/>
          </a:p>
          <a:p>
            <a:pPr lvl="1"/>
            <a:r>
              <a:rPr lang="en-US" altLang="ja-JP" dirty="0"/>
              <a:t>2</a:t>
            </a:r>
            <a:r>
              <a:rPr lang="ja-JP" altLang="en-US" dirty="0"/>
              <a:t>番ペゲーロとは何だったのか　：　「打点分布」を見ればチームの打線が見える！</a:t>
            </a:r>
            <a:br>
              <a:rPr lang="en-US" altLang="ja-JP" dirty="0"/>
            </a:br>
            <a:r>
              <a:rPr lang="ja-JP" altLang="en-US" dirty="0"/>
              <a:t>（</a:t>
            </a:r>
            <a:r>
              <a:rPr lang="en-US" altLang="ja-JP" dirty="0">
                <a:hlinkClick r:id="rId2"/>
              </a:rPr>
              <a:t>https://speakerdeck.com/taichiw/2fan-pegerotohahe-datutafalseka</a:t>
            </a:r>
            <a:r>
              <a:rPr lang="ja-JP" altLang="en-US" dirty="0"/>
              <a:t>）</a:t>
            </a:r>
            <a:endParaRPr lang="en-US" altLang="ja-JP" dirty="0"/>
          </a:p>
          <a:p>
            <a:r>
              <a:rPr kumimoji="1" lang="ja-JP" altLang="en-US" dirty="0"/>
              <a:t>各チームのメンバー</a:t>
            </a:r>
            <a:endParaRPr kumimoji="1" lang="en-US" altLang="ja-JP" dirty="0"/>
          </a:p>
          <a:p>
            <a:pPr lvl="1"/>
            <a:r>
              <a:rPr lang="ja-JP" altLang="en-US" dirty="0"/>
              <a:t>チーム内における、</a:t>
            </a:r>
            <a:r>
              <a:rPr lang="en-US" altLang="ja-JP" dirty="0"/>
              <a:t>2017</a:t>
            </a:r>
            <a:r>
              <a:rPr lang="ja-JP" altLang="en-US" dirty="0"/>
              <a:t>年の打席数上位</a:t>
            </a:r>
            <a:r>
              <a:rPr lang="en-US" altLang="ja-JP" dirty="0"/>
              <a:t>8</a:t>
            </a:r>
            <a:r>
              <a:rPr lang="ja-JP" altLang="en-US" dirty="0"/>
              <a:t>名（セ・リーグ）または</a:t>
            </a:r>
            <a:r>
              <a:rPr lang="en-US" altLang="ja-JP" dirty="0"/>
              <a:t>9</a:t>
            </a:r>
            <a:r>
              <a:rPr lang="ja-JP" altLang="en-US" dirty="0"/>
              <a:t>名（パ・リーグ）の選手</a:t>
            </a:r>
            <a:br>
              <a:rPr lang="en-US" altLang="ja-JP" dirty="0"/>
            </a:br>
            <a:r>
              <a:rPr lang="en-US" altLang="ja-JP" dirty="0"/>
              <a:t>※</a:t>
            </a:r>
            <a:r>
              <a:rPr lang="ja-JP" altLang="en-US" dirty="0"/>
              <a:t>これによって中日からキャッチャーが消えました</a:t>
            </a:r>
            <a:r>
              <a:rPr lang="en-US" altLang="ja-JP" dirty="0"/>
              <a:t>…</a:t>
            </a:r>
          </a:p>
          <a:p>
            <a:pPr lvl="1"/>
            <a:r>
              <a:rPr kumimoji="1" lang="ja-JP" altLang="en-US" dirty="0"/>
              <a:t>セ・リーグの“投手”の打撃成績は一律、</a:t>
            </a:r>
            <a:br>
              <a:rPr kumimoji="1" lang="en-US" altLang="ja-JP" dirty="0"/>
            </a:br>
            <a:r>
              <a:rPr kumimoji="1" lang="en-US" altLang="ja-JP" dirty="0"/>
              <a:t>10</a:t>
            </a:r>
            <a:r>
              <a:rPr kumimoji="1" lang="ja-JP" altLang="en-US" dirty="0"/>
              <a:t>打席中、</a:t>
            </a:r>
            <a:r>
              <a:rPr kumimoji="1" lang="en-US" altLang="ja-JP" dirty="0"/>
              <a:t>1</a:t>
            </a:r>
            <a:r>
              <a:rPr kumimoji="1" lang="ja-JP" altLang="en-US" dirty="0"/>
              <a:t>打席がシングルヒット、</a:t>
            </a:r>
            <a:r>
              <a:rPr kumimoji="1" lang="en-US" altLang="ja-JP" dirty="0"/>
              <a:t>9</a:t>
            </a:r>
            <a:r>
              <a:rPr kumimoji="1" lang="ja-JP" altLang="en-US" dirty="0"/>
              <a:t>打席が凡退となる確率分布を使用</a:t>
            </a:r>
            <a:br>
              <a:rPr kumimoji="1" lang="en-US" altLang="ja-JP" dirty="0"/>
            </a:br>
            <a:r>
              <a:rPr kumimoji="1" lang="ja-JP" altLang="en-US" dirty="0"/>
              <a:t>（打率 </a:t>
            </a:r>
            <a:r>
              <a:rPr kumimoji="1" lang="en-US" altLang="ja-JP" dirty="0"/>
              <a:t>= </a:t>
            </a:r>
            <a:r>
              <a:rPr kumimoji="1" lang="ja-JP" altLang="en-US" dirty="0"/>
              <a:t>出塁率 </a:t>
            </a:r>
            <a:r>
              <a:rPr kumimoji="1" lang="en-US" altLang="ja-JP" dirty="0"/>
              <a:t>= </a:t>
            </a:r>
            <a:r>
              <a:rPr kumimoji="1" lang="ja-JP" altLang="en-US" dirty="0"/>
              <a:t>長打率：</a:t>
            </a:r>
            <a:r>
              <a:rPr kumimoji="1" lang="en-US" altLang="ja-JP" dirty="0"/>
              <a:t>.100, OPS : .200</a:t>
            </a:r>
            <a:r>
              <a:rPr kumimoji="1" lang="ja-JP" altLang="en-US" dirty="0"/>
              <a:t>）</a:t>
            </a:r>
            <a:r>
              <a:rPr kumimoji="1" lang="en-US" altLang="ja-JP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39011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イーグルス</a:t>
            </a:r>
            <a:endParaRPr kumimoji="1" lang="ja-JP" altLang="en-US" dirty="0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10031610"/>
              </p:ext>
            </p:extLst>
          </p:nvPr>
        </p:nvGraphicFramePr>
        <p:xfrm>
          <a:off x="101600" y="2099978"/>
          <a:ext cx="12039600" cy="45772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7440930" y="2594610"/>
            <a:ext cx="3634740" cy="954107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kumimoji="1" lang="en-US" altLang="ja-JP" sz="2800" dirty="0">
                <a:solidFill>
                  <a:schemeClr val="tx1"/>
                </a:solidFill>
              </a:rPr>
              <a:t>2</a:t>
            </a:r>
            <a:r>
              <a:rPr kumimoji="1" lang="ja-JP" altLang="en-US" sz="2800" dirty="0">
                <a:solidFill>
                  <a:schemeClr val="tx1"/>
                </a:solidFill>
              </a:rPr>
              <a:t>番が最も打点を稼ぐ</a:t>
            </a:r>
            <a:br>
              <a:rPr kumimoji="1" lang="en-US" altLang="ja-JP" sz="2800" dirty="0">
                <a:solidFill>
                  <a:schemeClr val="tx1"/>
                </a:solidFill>
              </a:rPr>
            </a:br>
            <a:r>
              <a:rPr kumimoji="1" lang="ja-JP" altLang="en-US" sz="2800" dirty="0">
                <a:solidFill>
                  <a:schemeClr val="tx1"/>
                </a:solidFill>
              </a:rPr>
              <a:t>攻撃的</a:t>
            </a:r>
            <a:r>
              <a:rPr kumimoji="1" lang="en-US" altLang="ja-JP" sz="2800" dirty="0">
                <a:solidFill>
                  <a:schemeClr val="tx1"/>
                </a:solidFill>
              </a:rPr>
              <a:t>2</a:t>
            </a:r>
            <a:r>
              <a:rPr kumimoji="1" lang="ja-JP" altLang="en-US" sz="2800" dirty="0">
                <a:solidFill>
                  <a:schemeClr val="tx1"/>
                </a:solidFill>
              </a:rPr>
              <a:t>番打線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321" y="1900171"/>
            <a:ext cx="2714624" cy="1388878"/>
          </a:xfrm>
          <a:prstGeom prst="rect">
            <a:avLst/>
          </a:prstGeom>
          <a:ln>
            <a:solidFill>
              <a:schemeClr val="lt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3429117" y="2271444"/>
            <a:ext cx="1325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chemeClr val="bg1"/>
                </a:solidFill>
              </a:rPr>
              <a:t>143</a:t>
            </a:r>
            <a:r>
              <a:rPr kumimoji="1" lang="ja-JP" altLang="en-US" dirty="0">
                <a:solidFill>
                  <a:schemeClr val="bg1"/>
                </a:solidFill>
              </a:rPr>
              <a:t>試合中</a:t>
            </a:r>
            <a:r>
              <a:rPr kumimoji="1" lang="en-US" altLang="ja-JP" dirty="0">
                <a:solidFill>
                  <a:schemeClr val="bg1"/>
                </a:solidFill>
              </a:rPr>
              <a:t>93</a:t>
            </a:r>
            <a:r>
              <a:rPr kumimoji="1" lang="ja-JP" altLang="en-US" dirty="0">
                <a:solidFill>
                  <a:schemeClr val="bg1"/>
                </a:solidFill>
              </a:rPr>
              <a:t>試合</a:t>
            </a:r>
          </a:p>
        </p:txBody>
      </p:sp>
    </p:spTree>
    <p:extLst>
      <p:ext uri="{BB962C8B-B14F-4D97-AF65-F5344CB8AC3E}">
        <p14:creationId xmlns:p14="http://schemas.microsoft.com/office/powerpoint/2010/main" val="227331538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過去発表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292527"/>
          </a:xfrm>
        </p:spPr>
        <p:txBody>
          <a:bodyPr>
            <a:normAutofit/>
          </a:bodyPr>
          <a:lstStyle/>
          <a:p>
            <a:pPr lvl="1"/>
            <a:r>
              <a:rPr lang="en-US" altLang="ja-JP" dirty="0"/>
              <a:t>2014</a:t>
            </a:r>
            <a:r>
              <a:rPr lang="ja-JP" altLang="en-US" dirty="0"/>
              <a:t>年</a:t>
            </a:r>
            <a:r>
              <a:rPr lang="en-US" altLang="ja-JP" dirty="0"/>
              <a:t>NPB</a:t>
            </a:r>
            <a:r>
              <a:rPr lang="ja-JP" altLang="en-US" dirty="0"/>
              <a:t>たらいまわされ十傑 </a:t>
            </a:r>
            <a:r>
              <a:rPr lang="en-US" altLang="ja-JP" dirty="0"/>
              <a:t>:</a:t>
            </a:r>
            <a:r>
              <a:rPr lang="ja-JP" altLang="en-US" dirty="0"/>
              <a:t>　守備位置・打順が不定の皆様について</a:t>
            </a:r>
            <a:br>
              <a:rPr lang="en-US" altLang="ja-JP" dirty="0"/>
            </a:br>
            <a:r>
              <a:rPr lang="ja-JP" altLang="en-US" dirty="0"/>
              <a:t>（</a:t>
            </a:r>
            <a:r>
              <a:rPr lang="en-US" altLang="ja-JP" dirty="0">
                <a:hlinkClick r:id="rId2"/>
              </a:rPr>
              <a:t>https://www.slideshare.net/TaichiWatanabe/bp-46218147</a:t>
            </a:r>
            <a:r>
              <a:rPr lang="ja-JP" altLang="en-US" dirty="0"/>
              <a:t>）</a:t>
            </a:r>
            <a:endParaRPr lang="en-US" altLang="ja-JP" dirty="0"/>
          </a:p>
          <a:p>
            <a:pPr lvl="1"/>
            <a:r>
              <a:rPr lang="ja-JP" altLang="en-US" dirty="0"/>
              <a:t>「エース」と「ローテーション」 </a:t>
            </a:r>
            <a:r>
              <a:rPr lang="en-US" altLang="ja-JP" dirty="0"/>
              <a:t>:</a:t>
            </a:r>
            <a:r>
              <a:rPr lang="ja-JP" altLang="en-US" dirty="0"/>
              <a:t>　エースは何曜日に投げるのか</a:t>
            </a:r>
            <a:br>
              <a:rPr lang="en-US" altLang="ja-JP" dirty="0"/>
            </a:br>
            <a:r>
              <a:rPr lang="ja-JP" altLang="en-US" dirty="0"/>
              <a:t>（</a:t>
            </a:r>
            <a:r>
              <a:rPr lang="en-US" altLang="ja-JP" dirty="0">
                <a:hlinkClick r:id="rId3"/>
              </a:rPr>
              <a:t>https://www.slideshare.net/TaichiWatanabe/ss-59931194</a:t>
            </a:r>
            <a:r>
              <a:rPr lang="ja-JP" altLang="en-US" dirty="0"/>
              <a:t>）</a:t>
            </a:r>
            <a:endParaRPr lang="en-US" altLang="ja-JP" dirty="0"/>
          </a:p>
          <a:p>
            <a:pPr lvl="1"/>
            <a:r>
              <a:rPr lang="ja-JP" altLang="en-US" dirty="0"/>
              <a:t>あの選手なんでスタメン外されたん？ </a:t>
            </a:r>
            <a:r>
              <a:rPr lang="en-US" altLang="ja-JP" dirty="0"/>
              <a:t>:</a:t>
            </a:r>
            <a:r>
              <a:rPr lang="ja-JP" altLang="en-US" dirty="0"/>
              <a:t>　結論→梨田監督は左右病であった</a:t>
            </a:r>
            <a:br>
              <a:rPr lang="en-US" altLang="ja-JP" dirty="0"/>
            </a:br>
            <a:r>
              <a:rPr lang="ja-JP" altLang="en-US" dirty="0"/>
              <a:t>（</a:t>
            </a:r>
            <a:r>
              <a:rPr lang="en-US" altLang="ja-JP" dirty="0">
                <a:hlinkClick r:id="rId4"/>
              </a:rPr>
              <a:t>https://www.slideshare.net/TaichiWatanabe/ss-70199200</a:t>
            </a:r>
            <a:r>
              <a:rPr lang="ja-JP" altLang="en-US" dirty="0"/>
              <a:t>）</a:t>
            </a:r>
            <a:endParaRPr lang="en-US" altLang="ja-JP" dirty="0"/>
          </a:p>
          <a:p>
            <a:pPr lvl="1"/>
            <a:r>
              <a:rPr lang="en-US" altLang="ja-JP" dirty="0"/>
              <a:t>2</a:t>
            </a:r>
            <a:r>
              <a:rPr lang="ja-JP" altLang="en-US" dirty="0"/>
              <a:t>番ペゲーロとは何だったのか　：　「打点分布」を見ればチームの打線が見える！</a:t>
            </a:r>
            <a:br>
              <a:rPr lang="en-US" altLang="ja-JP" dirty="0"/>
            </a:br>
            <a:r>
              <a:rPr lang="ja-JP" altLang="en-US" dirty="0"/>
              <a:t>（</a:t>
            </a:r>
            <a:r>
              <a:rPr lang="en-US" altLang="ja-JP" dirty="0">
                <a:hlinkClick r:id="rId5"/>
              </a:rPr>
              <a:t>https://speakerdeck.com/taichiw/2fan-pegerotohahe-datutafalseka</a:t>
            </a:r>
            <a:r>
              <a:rPr lang="ja-JP" altLang="en-US" dirty="0"/>
              <a:t>）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148323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42572836"/>
              </p:ext>
            </p:extLst>
          </p:nvPr>
        </p:nvGraphicFramePr>
        <p:xfrm>
          <a:off x="101600" y="2099978"/>
          <a:ext cx="12039600" cy="45772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Oval 3"/>
          <p:cNvSpPr/>
          <p:nvPr/>
        </p:nvSpPr>
        <p:spPr>
          <a:xfrm>
            <a:off x="4598670" y="2514600"/>
            <a:ext cx="754380" cy="754380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ja-JP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ドラゴンズ</a:t>
            </a:r>
          </a:p>
        </p:txBody>
      </p:sp>
    </p:spTree>
    <p:extLst>
      <p:ext uri="{BB962C8B-B14F-4D97-AF65-F5344CB8AC3E}">
        <p14:creationId xmlns:p14="http://schemas.microsoft.com/office/powerpoint/2010/main" val="36857805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ということは</a:t>
            </a:r>
            <a:r>
              <a:rPr kumimoji="1" lang="en-US" altLang="ja-JP" dirty="0"/>
              <a:t>…</a:t>
            </a:r>
            <a:endParaRPr kumimoji="1" lang="ja-JP" alt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9460413"/>
              </p:ext>
            </p:extLst>
          </p:nvPr>
        </p:nvGraphicFramePr>
        <p:xfrm>
          <a:off x="361950" y="2265998"/>
          <a:ext cx="1581150" cy="40427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81150">
                  <a:extLst>
                    <a:ext uri="{9D8B030D-6E8A-4147-A177-3AD203B41FA5}">
                      <a16:colId xmlns:a16="http://schemas.microsoft.com/office/drawing/2014/main" val="1316783534"/>
                    </a:ext>
                  </a:extLst>
                </a:gridCol>
              </a:tblGrid>
              <a:tr h="44919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100" u="none" strike="noStrike">
                          <a:effectLst/>
                        </a:rPr>
                        <a:t>茂木栄五郎</a:t>
                      </a:r>
                      <a:endParaRPr lang="ja-JP" altLang="en-US" sz="2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7968" marR="17968" marT="17968" marB="0" anchor="ctr"/>
                </a:tc>
                <a:extLst>
                  <a:ext uri="{0D108BD9-81ED-4DB2-BD59-A6C34878D82A}">
                    <a16:rowId xmlns:a16="http://schemas.microsoft.com/office/drawing/2014/main" val="963656055"/>
                  </a:ext>
                </a:extLst>
              </a:tr>
              <a:tr h="44919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100" u="none" strike="noStrike" dirty="0">
                          <a:effectLst/>
                        </a:rPr>
                        <a:t>ペゲーロ</a:t>
                      </a:r>
                      <a:endParaRPr lang="ja-JP" altLang="en-US" sz="2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7968" marR="17968" marT="17968" marB="0" anchor="ctr"/>
                </a:tc>
                <a:extLst>
                  <a:ext uri="{0D108BD9-81ED-4DB2-BD59-A6C34878D82A}">
                    <a16:rowId xmlns:a16="http://schemas.microsoft.com/office/drawing/2014/main" val="23267411"/>
                  </a:ext>
                </a:extLst>
              </a:tr>
              <a:tr h="44919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100" u="none" strike="noStrike">
                          <a:effectLst/>
                        </a:rPr>
                        <a:t>ウィーラー</a:t>
                      </a:r>
                      <a:endParaRPr lang="ja-JP" altLang="en-US" sz="2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7968" marR="17968" marT="17968" marB="0" anchor="ctr"/>
                </a:tc>
                <a:extLst>
                  <a:ext uri="{0D108BD9-81ED-4DB2-BD59-A6C34878D82A}">
                    <a16:rowId xmlns:a16="http://schemas.microsoft.com/office/drawing/2014/main" val="3082713688"/>
                  </a:ext>
                </a:extLst>
              </a:tr>
              <a:tr h="44919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100" u="none" strike="noStrike">
                          <a:effectLst/>
                        </a:rPr>
                        <a:t>アマダー</a:t>
                      </a:r>
                      <a:endParaRPr lang="ja-JP" altLang="en-US" sz="2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7968" marR="17968" marT="17968" marB="0" anchor="ctr"/>
                </a:tc>
                <a:extLst>
                  <a:ext uri="{0D108BD9-81ED-4DB2-BD59-A6C34878D82A}">
                    <a16:rowId xmlns:a16="http://schemas.microsoft.com/office/drawing/2014/main" val="3193953495"/>
                  </a:ext>
                </a:extLst>
              </a:tr>
              <a:tr h="44919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100" u="none" strike="noStrike">
                          <a:effectLst/>
                        </a:rPr>
                        <a:t>銀次</a:t>
                      </a:r>
                      <a:endParaRPr lang="ja-JP" altLang="en-US" sz="2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7968" marR="17968" marT="17968" marB="0" anchor="ctr"/>
                </a:tc>
                <a:extLst>
                  <a:ext uri="{0D108BD9-81ED-4DB2-BD59-A6C34878D82A}">
                    <a16:rowId xmlns:a16="http://schemas.microsoft.com/office/drawing/2014/main" val="1498151591"/>
                  </a:ext>
                </a:extLst>
              </a:tr>
              <a:tr h="44919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100" u="none" strike="noStrike">
                          <a:effectLst/>
                        </a:rPr>
                        <a:t>島内宏明</a:t>
                      </a:r>
                      <a:endParaRPr lang="ja-JP" altLang="en-US" sz="2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7968" marR="17968" marT="17968" marB="0" anchor="ctr"/>
                </a:tc>
                <a:extLst>
                  <a:ext uri="{0D108BD9-81ED-4DB2-BD59-A6C34878D82A}">
                    <a16:rowId xmlns:a16="http://schemas.microsoft.com/office/drawing/2014/main" val="1009820117"/>
                  </a:ext>
                </a:extLst>
              </a:tr>
              <a:tr h="44919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100" u="none" strike="noStrike">
                          <a:effectLst/>
                        </a:rPr>
                        <a:t>岡島豪郎</a:t>
                      </a:r>
                      <a:endParaRPr lang="ja-JP" altLang="en-US" sz="2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7968" marR="17968" marT="17968" marB="0" anchor="ctr"/>
                </a:tc>
                <a:extLst>
                  <a:ext uri="{0D108BD9-81ED-4DB2-BD59-A6C34878D82A}">
                    <a16:rowId xmlns:a16="http://schemas.microsoft.com/office/drawing/2014/main" val="1281963469"/>
                  </a:ext>
                </a:extLst>
              </a:tr>
              <a:tr h="44919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100" u="none" strike="noStrike" dirty="0">
                          <a:effectLst/>
                        </a:rPr>
                        <a:t>藤田一也</a:t>
                      </a:r>
                      <a:endParaRPr lang="ja-JP" altLang="en-US" sz="2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7968" marR="17968" marT="17968" marB="0" anchor="ctr"/>
                </a:tc>
                <a:extLst>
                  <a:ext uri="{0D108BD9-81ED-4DB2-BD59-A6C34878D82A}">
                    <a16:rowId xmlns:a16="http://schemas.microsoft.com/office/drawing/2014/main" val="1816083107"/>
                  </a:ext>
                </a:extLst>
              </a:tr>
              <a:tr h="44919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100" u="none" strike="noStrike" dirty="0">
                          <a:effectLst/>
                        </a:rPr>
                        <a:t>嶋基宏</a:t>
                      </a:r>
                      <a:endParaRPr lang="ja-JP" altLang="en-US" sz="2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7968" marR="17968" marT="17968" marB="0" anchor="ctr"/>
                </a:tc>
                <a:extLst>
                  <a:ext uri="{0D108BD9-81ED-4DB2-BD59-A6C34878D82A}">
                    <a16:rowId xmlns:a16="http://schemas.microsoft.com/office/drawing/2014/main" val="1887164375"/>
                  </a:ext>
                </a:extLst>
              </a:tr>
            </a:tbl>
          </a:graphicData>
        </a:graphic>
      </p:graphicFrame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13529271"/>
              </p:ext>
            </p:extLst>
          </p:nvPr>
        </p:nvGraphicFramePr>
        <p:xfrm>
          <a:off x="2160695" y="2072173"/>
          <a:ext cx="3737610" cy="22151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62767215"/>
              </p:ext>
            </p:extLst>
          </p:nvPr>
        </p:nvGraphicFramePr>
        <p:xfrm>
          <a:off x="6023184" y="2072174"/>
          <a:ext cx="3737612" cy="22151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9967394"/>
              </p:ext>
            </p:extLst>
          </p:nvPr>
        </p:nvGraphicFramePr>
        <p:xfrm>
          <a:off x="9978392" y="2265998"/>
          <a:ext cx="1581150" cy="40427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81150">
                  <a:extLst>
                    <a:ext uri="{9D8B030D-6E8A-4147-A177-3AD203B41FA5}">
                      <a16:colId xmlns:a16="http://schemas.microsoft.com/office/drawing/2014/main" val="1316783534"/>
                    </a:ext>
                  </a:extLst>
                </a:gridCol>
              </a:tblGrid>
              <a:tr h="44919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？</a:t>
                      </a:r>
                    </a:p>
                  </a:txBody>
                  <a:tcPr marL="17968" marR="17968" marT="17968" marB="0" anchor="ctr"/>
                </a:tc>
                <a:extLst>
                  <a:ext uri="{0D108BD9-81ED-4DB2-BD59-A6C34878D82A}">
                    <a16:rowId xmlns:a16="http://schemas.microsoft.com/office/drawing/2014/main" val="963656055"/>
                  </a:ext>
                </a:extLst>
              </a:tr>
              <a:tr h="44919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？</a:t>
                      </a:r>
                    </a:p>
                  </a:txBody>
                  <a:tcPr marL="17968" marR="17968" marT="17968" marB="0" anchor="ctr"/>
                </a:tc>
                <a:extLst>
                  <a:ext uri="{0D108BD9-81ED-4DB2-BD59-A6C34878D82A}">
                    <a16:rowId xmlns:a16="http://schemas.microsoft.com/office/drawing/2014/main" val="23267411"/>
                  </a:ext>
                </a:extLst>
              </a:tr>
              <a:tr h="44919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？</a:t>
                      </a:r>
                    </a:p>
                  </a:txBody>
                  <a:tcPr marL="17968" marR="17968" marT="17968" marB="0" anchor="ctr"/>
                </a:tc>
                <a:extLst>
                  <a:ext uri="{0D108BD9-81ED-4DB2-BD59-A6C34878D82A}">
                    <a16:rowId xmlns:a16="http://schemas.microsoft.com/office/drawing/2014/main" val="3082713688"/>
                  </a:ext>
                </a:extLst>
              </a:tr>
              <a:tr h="44919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？</a:t>
                      </a:r>
                    </a:p>
                  </a:txBody>
                  <a:tcPr marL="17968" marR="17968" marT="17968" marB="0" anchor="ctr"/>
                </a:tc>
                <a:extLst>
                  <a:ext uri="{0D108BD9-81ED-4DB2-BD59-A6C34878D82A}">
                    <a16:rowId xmlns:a16="http://schemas.microsoft.com/office/drawing/2014/main" val="3193953495"/>
                  </a:ext>
                </a:extLst>
              </a:tr>
              <a:tr h="44919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？</a:t>
                      </a:r>
                    </a:p>
                  </a:txBody>
                  <a:tcPr marL="17968" marR="17968" marT="17968" marB="0" anchor="ctr"/>
                </a:tc>
                <a:extLst>
                  <a:ext uri="{0D108BD9-81ED-4DB2-BD59-A6C34878D82A}">
                    <a16:rowId xmlns:a16="http://schemas.microsoft.com/office/drawing/2014/main" val="1498151591"/>
                  </a:ext>
                </a:extLst>
              </a:tr>
              <a:tr h="44919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？</a:t>
                      </a:r>
                    </a:p>
                  </a:txBody>
                  <a:tcPr marL="17968" marR="17968" marT="17968" marB="0" anchor="ctr"/>
                </a:tc>
                <a:extLst>
                  <a:ext uri="{0D108BD9-81ED-4DB2-BD59-A6C34878D82A}">
                    <a16:rowId xmlns:a16="http://schemas.microsoft.com/office/drawing/2014/main" val="1009820117"/>
                  </a:ext>
                </a:extLst>
              </a:tr>
              <a:tr h="44919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？</a:t>
                      </a:r>
                    </a:p>
                  </a:txBody>
                  <a:tcPr marL="17968" marR="17968" marT="17968" marB="0" anchor="ctr"/>
                </a:tc>
                <a:extLst>
                  <a:ext uri="{0D108BD9-81ED-4DB2-BD59-A6C34878D82A}">
                    <a16:rowId xmlns:a16="http://schemas.microsoft.com/office/drawing/2014/main" val="1281963469"/>
                  </a:ext>
                </a:extLst>
              </a:tr>
              <a:tr h="44919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？</a:t>
                      </a:r>
                    </a:p>
                  </a:txBody>
                  <a:tcPr marL="17968" marR="17968" marT="17968" marB="0" anchor="ctr"/>
                </a:tc>
                <a:extLst>
                  <a:ext uri="{0D108BD9-81ED-4DB2-BD59-A6C34878D82A}">
                    <a16:rowId xmlns:a16="http://schemas.microsoft.com/office/drawing/2014/main" val="1816083107"/>
                  </a:ext>
                </a:extLst>
              </a:tr>
              <a:tr h="44919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？</a:t>
                      </a:r>
                    </a:p>
                  </a:txBody>
                  <a:tcPr marL="17968" marR="17968" marT="17968" marB="0" anchor="ctr"/>
                </a:tc>
                <a:extLst>
                  <a:ext uri="{0D108BD9-81ED-4DB2-BD59-A6C34878D82A}">
                    <a16:rowId xmlns:a16="http://schemas.microsoft.com/office/drawing/2014/main" val="1887164375"/>
                  </a:ext>
                </a:extLst>
              </a:tr>
            </a:tbl>
          </a:graphicData>
        </a:graphic>
      </p:graphicFrame>
      <p:sp>
        <p:nvSpPr>
          <p:cNvPr id="10" name="Right Arrow 9"/>
          <p:cNvSpPr/>
          <p:nvPr/>
        </p:nvSpPr>
        <p:spPr>
          <a:xfrm>
            <a:off x="2040256" y="4204347"/>
            <a:ext cx="7840980" cy="7086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2846921" y="4865393"/>
            <a:ext cx="6080760" cy="12003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sz="2400" dirty="0"/>
              <a:t>例えば、楽天のレギュラー９人を</a:t>
            </a:r>
            <a:endParaRPr kumimoji="1" lang="en-US" altLang="ja-JP" sz="2400" dirty="0"/>
          </a:p>
          <a:p>
            <a:r>
              <a:rPr kumimoji="1" lang="ja-JP" altLang="en-US" sz="2400" dirty="0"/>
              <a:t>中日の「打点分布っぽく」なるように並べれば</a:t>
            </a:r>
            <a:br>
              <a:rPr kumimoji="1" lang="en-US" altLang="ja-JP" sz="2400" dirty="0"/>
            </a:br>
            <a:r>
              <a:rPr kumimoji="1" lang="ja-JP" altLang="en-US" sz="2400" dirty="0"/>
              <a:t>「中日っぽい打順」になるのでは？？？</a:t>
            </a:r>
          </a:p>
        </p:txBody>
      </p:sp>
    </p:spTree>
    <p:extLst>
      <p:ext uri="{BB962C8B-B14F-4D97-AF65-F5344CB8AC3E}">
        <p14:creationId xmlns:p14="http://schemas.microsoft.com/office/powerpoint/2010/main" val="5991814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566" y="3195214"/>
            <a:ext cx="9613861" cy="1080938"/>
          </a:xfrm>
        </p:spPr>
        <p:txBody>
          <a:bodyPr/>
          <a:lstStyle/>
          <a:p>
            <a:pPr algn="ctr"/>
            <a:r>
              <a:rPr lang="ja-JP" altLang="en-US" dirty="0"/>
              <a:t>楽天の選手を「中日っぽく」並べる</a:t>
            </a:r>
            <a:br>
              <a:rPr lang="en-US" altLang="ja-JP" dirty="0"/>
            </a:br>
            <a:r>
              <a:rPr lang="ja-JP" altLang="en-US" dirty="0"/>
              <a:t>シミュレータを作った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850130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54013"/>
          <a:stretch/>
        </p:blipFill>
        <p:spPr>
          <a:xfrm>
            <a:off x="340613" y="310025"/>
            <a:ext cx="7275178" cy="246518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63682"/>
          <a:stretch/>
        </p:blipFill>
        <p:spPr>
          <a:xfrm>
            <a:off x="340613" y="2775206"/>
            <a:ext cx="7275178" cy="194691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686897" y="2902841"/>
            <a:ext cx="411480" cy="169164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Rectangle 6"/>
          <p:cNvSpPr/>
          <p:nvPr/>
        </p:nvSpPr>
        <p:spPr>
          <a:xfrm>
            <a:off x="4210897" y="2902841"/>
            <a:ext cx="1539240" cy="169164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Rectangle 7"/>
          <p:cNvSpPr/>
          <p:nvPr/>
        </p:nvSpPr>
        <p:spPr>
          <a:xfrm>
            <a:off x="7098876" y="2902841"/>
            <a:ext cx="353707" cy="169164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Down Arrow 8"/>
          <p:cNvSpPr/>
          <p:nvPr/>
        </p:nvSpPr>
        <p:spPr>
          <a:xfrm>
            <a:off x="2858144" y="4850392"/>
            <a:ext cx="2240280" cy="272475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Rectangle 16"/>
          <p:cNvSpPr/>
          <p:nvPr/>
        </p:nvSpPr>
        <p:spPr>
          <a:xfrm>
            <a:off x="594584" y="5513163"/>
            <a:ext cx="1028700" cy="90428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ja-JP" altLang="en-US" sz="2000" dirty="0"/>
              <a:t>単打</a:t>
            </a:r>
            <a:br>
              <a:rPr kumimoji="1" lang="en-US" altLang="ja-JP" sz="2000" dirty="0"/>
            </a:br>
            <a:r>
              <a:rPr kumimoji="1" lang="en-US" altLang="ja-JP" sz="2000" dirty="0"/>
              <a:t>17%</a:t>
            </a:r>
            <a:endParaRPr kumimoji="1" lang="ja-JP" altLang="en-US" sz="2000" dirty="0"/>
          </a:p>
        </p:txBody>
      </p:sp>
      <p:sp>
        <p:nvSpPr>
          <p:cNvPr id="18" name="Rectangle 17"/>
          <p:cNvSpPr/>
          <p:nvPr/>
        </p:nvSpPr>
        <p:spPr>
          <a:xfrm>
            <a:off x="1623284" y="5513163"/>
            <a:ext cx="400050" cy="90428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en-US" altLang="ja-JP" sz="2000" dirty="0"/>
          </a:p>
        </p:txBody>
      </p:sp>
      <p:sp>
        <p:nvSpPr>
          <p:cNvPr id="19" name="Rectangle 18"/>
          <p:cNvSpPr/>
          <p:nvPr/>
        </p:nvSpPr>
        <p:spPr>
          <a:xfrm>
            <a:off x="2023334" y="5513163"/>
            <a:ext cx="57149" cy="90428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sp>
        <p:nvSpPr>
          <p:cNvPr id="20" name="Rectangle 19"/>
          <p:cNvSpPr/>
          <p:nvPr/>
        </p:nvSpPr>
        <p:spPr>
          <a:xfrm>
            <a:off x="2080484" y="5513163"/>
            <a:ext cx="200025" cy="90428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sp>
        <p:nvSpPr>
          <p:cNvPr id="21" name="Rectangle 20"/>
          <p:cNvSpPr/>
          <p:nvPr/>
        </p:nvSpPr>
        <p:spPr>
          <a:xfrm>
            <a:off x="2280509" y="5513163"/>
            <a:ext cx="714375" cy="90428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ja-JP" altLang="en-US" sz="2000" dirty="0"/>
              <a:t>四球</a:t>
            </a:r>
            <a:br>
              <a:rPr kumimoji="1" lang="en-US" altLang="ja-JP" sz="2000" dirty="0"/>
            </a:br>
            <a:r>
              <a:rPr kumimoji="1" lang="en-US" altLang="ja-JP" sz="2000" dirty="0"/>
              <a:t>10%</a:t>
            </a:r>
            <a:endParaRPr kumimoji="1" lang="ja-JP" altLang="en-US" sz="2000" dirty="0"/>
          </a:p>
        </p:txBody>
      </p:sp>
      <p:sp>
        <p:nvSpPr>
          <p:cNvPr id="22" name="Rectangle 21"/>
          <p:cNvSpPr/>
          <p:nvPr/>
        </p:nvSpPr>
        <p:spPr>
          <a:xfrm>
            <a:off x="2966308" y="5513163"/>
            <a:ext cx="4486275" cy="90428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ja-JP" altLang="en-US" sz="2000" dirty="0"/>
              <a:t>凡退</a:t>
            </a:r>
            <a:br>
              <a:rPr kumimoji="1" lang="en-US" altLang="ja-JP" sz="2000" dirty="0"/>
            </a:br>
            <a:r>
              <a:rPr kumimoji="1" lang="en-US" altLang="ja-JP" sz="2000" dirty="0"/>
              <a:t>63%</a:t>
            </a:r>
            <a:endParaRPr kumimoji="1" lang="ja-JP" altLang="en-US" sz="2000" dirty="0"/>
          </a:p>
        </p:txBody>
      </p:sp>
      <p:sp>
        <p:nvSpPr>
          <p:cNvPr id="23" name="TextBox 22"/>
          <p:cNvSpPr txBox="1"/>
          <p:nvPr/>
        </p:nvSpPr>
        <p:spPr>
          <a:xfrm>
            <a:off x="747106" y="4845700"/>
            <a:ext cx="13048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2000" dirty="0"/>
              <a:t>二塁打</a:t>
            </a:r>
            <a:br>
              <a:rPr kumimoji="1" lang="en-US" altLang="ja-JP" sz="2000" dirty="0"/>
            </a:br>
            <a:r>
              <a:rPr kumimoji="1" lang="en-US" altLang="ja-JP" sz="2000" dirty="0"/>
              <a:t>6%</a:t>
            </a:r>
            <a:endParaRPr kumimoji="1" lang="ja-JP" altLang="en-US" sz="2000" dirty="0"/>
          </a:p>
        </p:txBody>
      </p:sp>
      <p:sp>
        <p:nvSpPr>
          <p:cNvPr id="24" name="TextBox 23"/>
          <p:cNvSpPr txBox="1"/>
          <p:nvPr/>
        </p:nvSpPr>
        <p:spPr>
          <a:xfrm>
            <a:off x="1245672" y="6457890"/>
            <a:ext cx="16124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dirty="0"/>
              <a:t>三塁打</a:t>
            </a:r>
            <a:r>
              <a:rPr kumimoji="1" lang="en-US" altLang="ja-JP" sz="2000" dirty="0"/>
              <a:t>0.5%</a:t>
            </a:r>
            <a:endParaRPr kumimoji="1" lang="ja-JP" altLang="en-US" sz="2000" dirty="0"/>
          </a:p>
        </p:txBody>
      </p:sp>
      <p:sp>
        <p:nvSpPr>
          <p:cNvPr id="25" name="TextBox 24"/>
          <p:cNvSpPr txBox="1"/>
          <p:nvPr/>
        </p:nvSpPr>
        <p:spPr>
          <a:xfrm>
            <a:off x="2023334" y="4845700"/>
            <a:ext cx="13048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/>
              <a:t>本塁打</a:t>
            </a:r>
            <a:br>
              <a:rPr kumimoji="1" lang="en-US" altLang="ja-JP" sz="2000" dirty="0"/>
            </a:br>
            <a:r>
              <a:rPr kumimoji="1" lang="en-US" altLang="ja-JP" sz="2000" dirty="0"/>
              <a:t>4%</a:t>
            </a:r>
            <a:endParaRPr kumimoji="1" lang="ja-JP" altLang="en-US" sz="2000" dirty="0"/>
          </a:p>
        </p:txBody>
      </p:sp>
      <p:sp>
        <p:nvSpPr>
          <p:cNvPr id="27" name="Content Placeholder 2"/>
          <p:cNvSpPr>
            <a:spLocks noGrp="1"/>
          </p:cNvSpPr>
          <p:nvPr>
            <p:ph idx="1"/>
          </p:nvPr>
        </p:nvSpPr>
        <p:spPr>
          <a:xfrm>
            <a:off x="7822355" y="2258761"/>
            <a:ext cx="4279440" cy="9118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dirty="0"/>
              <a:t>2017</a:t>
            </a:r>
            <a:r>
              <a:rPr lang="ja-JP" altLang="en-US" dirty="0"/>
              <a:t>年の打撃成績を元に</a:t>
            </a:r>
            <a:br>
              <a:rPr lang="en-US" altLang="ja-JP" dirty="0"/>
            </a:br>
            <a:r>
              <a:rPr lang="ja-JP" altLang="en-US" dirty="0"/>
              <a:t>確率で打撃結果を算出</a:t>
            </a:r>
            <a:endParaRPr lang="en-US" altLang="ja-JP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 rotWithShape="1">
          <a:blip r:embed="rId3"/>
          <a:srcRect t="-23" b="31294"/>
          <a:stretch/>
        </p:blipFill>
        <p:spPr>
          <a:xfrm>
            <a:off x="9100062" y="3170603"/>
            <a:ext cx="1724025" cy="3103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1140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シミュレーション：進塁・得点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41364" y="2170026"/>
            <a:ext cx="5143435" cy="36821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dirty="0"/>
              <a:t>塁上にランナーが居る場合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単打　　→　全ランナーが</a:t>
            </a:r>
            <a:r>
              <a:rPr lang="en-US" altLang="ja-JP" dirty="0"/>
              <a:t>1</a:t>
            </a:r>
            <a:r>
              <a:rPr lang="ja-JP" altLang="en-US" dirty="0"/>
              <a:t>つ進塁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二塁打　→　全ランナーが</a:t>
            </a:r>
            <a:r>
              <a:rPr lang="en-US" altLang="ja-JP" dirty="0"/>
              <a:t>2</a:t>
            </a:r>
            <a:r>
              <a:rPr lang="ja-JP" altLang="en-US" dirty="0"/>
              <a:t>つ進塁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三塁打　→　全ランナーが</a:t>
            </a:r>
            <a:r>
              <a:rPr lang="en-US" altLang="ja-JP" dirty="0"/>
              <a:t>3</a:t>
            </a:r>
            <a:r>
              <a:rPr lang="ja-JP" altLang="en-US" dirty="0"/>
              <a:t>つ進塁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本塁打　→　全ランナーが</a:t>
            </a:r>
            <a:r>
              <a:rPr lang="en-US" altLang="ja-JP" dirty="0"/>
              <a:t>4</a:t>
            </a:r>
            <a:r>
              <a:rPr lang="ja-JP" altLang="en-US" dirty="0"/>
              <a:t>つ進塁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四球　→　押し出しのみ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（“野球盤方式”）</a:t>
            </a:r>
            <a:endParaRPr lang="en-US" altLang="ja-JP" dirty="0"/>
          </a:p>
        </p:txBody>
      </p:sp>
      <p:sp>
        <p:nvSpPr>
          <p:cNvPr id="5" name="Diamond 4"/>
          <p:cNvSpPr/>
          <p:nvPr/>
        </p:nvSpPr>
        <p:spPr>
          <a:xfrm>
            <a:off x="5384799" y="2818836"/>
            <a:ext cx="2585156" cy="1377244"/>
          </a:xfrm>
          <a:prstGeom prst="diamond">
            <a:avLst/>
          </a:prstGeom>
          <a:solidFill>
            <a:schemeClr val="accent3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Diamond 5"/>
          <p:cNvSpPr/>
          <p:nvPr/>
        </p:nvSpPr>
        <p:spPr>
          <a:xfrm>
            <a:off x="7365999" y="3346579"/>
            <a:ext cx="603956" cy="321758"/>
          </a:xfrm>
          <a:prstGeom prst="diamond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Diamond 6"/>
          <p:cNvSpPr/>
          <p:nvPr/>
        </p:nvSpPr>
        <p:spPr>
          <a:xfrm>
            <a:off x="6375399" y="2818836"/>
            <a:ext cx="603956" cy="321758"/>
          </a:xfrm>
          <a:prstGeom prst="diamond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Diamond 7"/>
          <p:cNvSpPr/>
          <p:nvPr/>
        </p:nvSpPr>
        <p:spPr>
          <a:xfrm>
            <a:off x="5384799" y="3346579"/>
            <a:ext cx="603956" cy="321758"/>
          </a:xfrm>
          <a:prstGeom prst="diamond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Diamond 8"/>
          <p:cNvSpPr/>
          <p:nvPr/>
        </p:nvSpPr>
        <p:spPr>
          <a:xfrm>
            <a:off x="9434829" y="2818836"/>
            <a:ext cx="2585156" cy="1377244"/>
          </a:xfrm>
          <a:prstGeom prst="diamond">
            <a:avLst/>
          </a:prstGeom>
          <a:solidFill>
            <a:schemeClr val="accent3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Diamond 9"/>
          <p:cNvSpPr/>
          <p:nvPr/>
        </p:nvSpPr>
        <p:spPr>
          <a:xfrm>
            <a:off x="10425429" y="2818836"/>
            <a:ext cx="603956" cy="321758"/>
          </a:xfrm>
          <a:prstGeom prst="diamond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Diamond 10"/>
          <p:cNvSpPr/>
          <p:nvPr/>
        </p:nvSpPr>
        <p:spPr>
          <a:xfrm>
            <a:off x="11362970" y="3346579"/>
            <a:ext cx="603956" cy="321758"/>
          </a:xfrm>
          <a:prstGeom prst="diamond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Right Arrow 12"/>
          <p:cNvSpPr/>
          <p:nvPr/>
        </p:nvSpPr>
        <p:spPr>
          <a:xfrm>
            <a:off x="7969955" y="3384839"/>
            <a:ext cx="1663701" cy="10972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/>
              <a:t>二塁打</a:t>
            </a:r>
          </a:p>
        </p:txBody>
      </p:sp>
      <p:sp>
        <p:nvSpPr>
          <p:cNvPr id="14" name="Diamond 13"/>
          <p:cNvSpPr/>
          <p:nvPr/>
        </p:nvSpPr>
        <p:spPr>
          <a:xfrm>
            <a:off x="9450350" y="3346579"/>
            <a:ext cx="603956" cy="321758"/>
          </a:xfrm>
          <a:prstGeom prst="diamond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428010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2758</TotalTime>
  <Words>2595</Words>
  <Application>Microsoft Office PowerPoint</Application>
  <PresentationFormat>Widescreen</PresentationFormat>
  <Paragraphs>1428</Paragraphs>
  <Slides>40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6" baseType="lpstr">
      <vt:lpstr>ＭＳ Ｐゴシック</vt:lpstr>
      <vt:lpstr>メイリオ</vt:lpstr>
      <vt:lpstr>游ゴシック</vt:lpstr>
      <vt:lpstr>Arial</vt:lpstr>
      <vt:lpstr>Trebuchet MS</vt:lpstr>
      <vt:lpstr>Berlin</vt:lpstr>
      <vt:lpstr>２番ペゲーロを みんなでやってみよう</vt:lpstr>
      <vt:lpstr>選手紹介</vt:lpstr>
      <vt:lpstr>前回発表 打点の分布を見れば打線の傾向がわかる</vt:lpstr>
      <vt:lpstr>イーグルス</vt:lpstr>
      <vt:lpstr>ドラゴンズ</vt:lpstr>
      <vt:lpstr>ということは…</vt:lpstr>
      <vt:lpstr>楽天の選手を「中日っぽく」並べる シミュレータを作った</vt:lpstr>
      <vt:lpstr>PowerPoint Presentation</vt:lpstr>
      <vt:lpstr>シミュレーション：進塁・得点</vt:lpstr>
      <vt:lpstr>シミュレーション : 全体</vt:lpstr>
      <vt:lpstr>シミュレーションの制約</vt:lpstr>
      <vt:lpstr>PowerPoint Presentation</vt:lpstr>
      <vt:lpstr>「中日っぽい」楽天</vt:lpstr>
      <vt:lpstr>「中日っぽい」みなさん　（セ・リーグ編）</vt:lpstr>
      <vt:lpstr>「中日っぽい」みなさん　（パ・リーグ編）</vt:lpstr>
      <vt:lpstr>みんなで「2番ペゲーロ」をやってみた</vt:lpstr>
      <vt:lpstr>「2番ペゲーロっぽい」みなさん（セ・リーグ）</vt:lpstr>
      <vt:lpstr>「2番ペゲーロっぽい」みなさん（パ・リーグ）</vt:lpstr>
      <vt:lpstr>チームごとの打順によるシーズン得点の変化</vt:lpstr>
      <vt:lpstr>１２球団とも 実際のシーズン得点　＞＞　シミュレーション</vt:lpstr>
      <vt:lpstr>１２球団とも 実際のシーズン得点　＞＞　シミュレーション</vt:lpstr>
      <vt:lpstr>結論。</vt:lpstr>
      <vt:lpstr>PowerPoint Presentation</vt:lpstr>
      <vt:lpstr>補足・参考資料</vt:lpstr>
      <vt:lpstr>補足資料 シミュレーション結果</vt:lpstr>
      <vt:lpstr>日本一チームの マネをしてみたみなさん</vt:lpstr>
      <vt:lpstr>「中日っぽい」みなさん</vt:lpstr>
      <vt:lpstr>「2番ペゲーロ」なみなさん</vt:lpstr>
      <vt:lpstr>PowerPoint Presentation</vt:lpstr>
      <vt:lpstr>PowerPoint Presentation</vt:lpstr>
      <vt:lpstr>補足資料 シミュレーションについての補足</vt:lpstr>
      <vt:lpstr>シミュレーションで考慮されていないこと</vt:lpstr>
      <vt:lpstr>シミュレーション : 制約</vt:lpstr>
      <vt:lpstr>シミュレーション : 制約</vt:lpstr>
      <vt:lpstr>仕方ないので工夫</vt:lpstr>
      <vt:lpstr>長打率を使ってある程度絞り込む</vt:lpstr>
      <vt:lpstr>シミュレーション : 制約</vt:lpstr>
      <vt:lpstr>確率の収束のため一定数繰り返し</vt:lpstr>
      <vt:lpstr>シミュレータで使用したデータ等</vt:lpstr>
      <vt:lpstr>過去発表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２番ペゲーロとは 何だったのか</dc:title>
  <dc:creator>Watanabe, Taichi | Taichi | TRVDD</dc:creator>
  <cp:lastModifiedBy>Watanabe, Taichi | Taichi | TRVDD</cp:lastModifiedBy>
  <cp:revision>417</cp:revision>
  <dcterms:created xsi:type="dcterms:W3CDTF">2017-12-02T03:34:34Z</dcterms:created>
  <dcterms:modified xsi:type="dcterms:W3CDTF">2018-03-29T03:53:42Z</dcterms:modified>
</cp:coreProperties>
</file>