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68" r:id="rId3"/>
    <p:sldId id="272" r:id="rId4"/>
    <p:sldId id="269" r:id="rId5"/>
    <p:sldId id="270" r:id="rId6"/>
    <p:sldId id="271" r:id="rId7"/>
    <p:sldId id="258" r:id="rId8"/>
    <p:sldId id="259" r:id="rId9"/>
    <p:sldId id="260" r:id="rId10"/>
    <p:sldId id="261" r:id="rId11"/>
    <p:sldId id="282" r:id="rId12"/>
    <p:sldId id="283" r:id="rId13"/>
    <p:sldId id="284" r:id="rId14"/>
    <p:sldId id="285" r:id="rId15"/>
    <p:sldId id="286" r:id="rId16"/>
    <p:sldId id="262" r:id="rId17"/>
    <p:sldId id="263" r:id="rId18"/>
    <p:sldId id="264" r:id="rId19"/>
    <p:sldId id="265" r:id="rId20"/>
    <p:sldId id="273" r:id="rId21"/>
    <p:sldId id="280" r:id="rId22"/>
    <p:sldId id="281" r:id="rId23"/>
    <p:sldId id="277" r:id="rId24"/>
    <p:sldId id="274" r:id="rId25"/>
    <p:sldId id="275" r:id="rId26"/>
    <p:sldId id="276" r:id="rId27"/>
    <p:sldId id="279" r:id="rId28"/>
    <p:sldId id="278" r:id="rId29"/>
    <p:sldId id="287" r:id="rId30"/>
    <p:sldId id="289" r:id="rId31"/>
    <p:sldId id="266" r:id="rId32"/>
    <p:sldId id="267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-438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F5C-A34A-4413-8714-5E66502F4A62}" type="datetimeFigureOut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4D8B48F-C47F-4EAD-A136-16DD70D431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64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F5C-A34A-4413-8714-5E66502F4A62}" type="datetimeFigureOut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D8B48F-C47F-4EAD-A136-16DD70D431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60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F5C-A34A-4413-8714-5E66502F4A62}" type="datetimeFigureOut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D8B48F-C47F-4EAD-A136-16DD70D431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2432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F5C-A34A-4413-8714-5E66502F4A62}" type="datetimeFigureOut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D8B48F-C47F-4EAD-A136-16DD70D431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548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F5C-A34A-4413-8714-5E66502F4A62}" type="datetimeFigureOut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D8B48F-C47F-4EAD-A136-16DD70D431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9126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F5C-A34A-4413-8714-5E66502F4A62}" type="datetimeFigureOut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D8B48F-C47F-4EAD-A136-16DD70D431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074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F5C-A34A-4413-8714-5E66502F4A62}" type="datetimeFigureOut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48F-C47F-4EAD-A136-16DD70D431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621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F5C-A34A-4413-8714-5E66502F4A62}" type="datetimeFigureOut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48F-C47F-4EAD-A136-16DD70D431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0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F5C-A34A-4413-8714-5E66502F4A62}" type="datetimeFigureOut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48F-C47F-4EAD-A136-16DD70D431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44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F5C-A34A-4413-8714-5E66502F4A62}" type="datetimeFigureOut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D8B48F-C47F-4EAD-A136-16DD70D431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58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F5C-A34A-4413-8714-5E66502F4A62}" type="datetimeFigureOut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D8B48F-C47F-4EAD-A136-16DD70D431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25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F5C-A34A-4413-8714-5E66502F4A62}" type="datetimeFigureOut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D8B48F-C47F-4EAD-A136-16DD70D431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32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F5C-A34A-4413-8714-5E66502F4A62}" type="datetimeFigureOut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48F-C47F-4EAD-A136-16DD70D431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F5C-A34A-4413-8714-5E66502F4A62}" type="datetimeFigureOut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48F-C47F-4EAD-A136-16DD70D431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80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F5C-A34A-4413-8714-5E66502F4A62}" type="datetimeFigureOut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48F-C47F-4EAD-A136-16DD70D431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12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F5C-A34A-4413-8714-5E66502F4A62}" type="datetimeFigureOut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D8B48F-C47F-4EAD-A136-16DD70D431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46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42F5C-A34A-4413-8714-5E66502F4A62}" type="datetimeFigureOut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4D8B48F-C47F-4EAD-A136-16DD70D431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3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B050"/>
                </a:solidFill>
              </a:rPr>
              <a:t>新聞推推</a:t>
            </a:r>
            <a:r>
              <a:rPr lang="zh-TW" altLang="en-US" b="1" dirty="0">
                <a:solidFill>
                  <a:srgbClr val="00B050"/>
                </a:solidFill>
              </a:rPr>
              <a:t>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200" dirty="0" smtClean="0">
                <a:solidFill>
                  <a:schemeClr val="accent5">
                    <a:lumMod val="75000"/>
                  </a:schemeClr>
                </a:solidFill>
              </a:rPr>
              <a:t>智慧型手機應用程式開發 期末</a:t>
            </a:r>
            <a:r>
              <a:rPr lang="zh-TW" altLang="en-US" sz="3200" dirty="0">
                <a:solidFill>
                  <a:schemeClr val="accent5">
                    <a:lumMod val="75000"/>
                  </a:schemeClr>
                </a:solidFill>
              </a:rPr>
              <a:t>報告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305921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4098056015</a:t>
            </a:r>
            <a:r>
              <a:rPr lang="zh-TW" altLang="en-US" dirty="0" smtClean="0"/>
              <a:t> 資工四 朱奕安、</a:t>
            </a:r>
            <a:r>
              <a:rPr lang="en-US" altLang="zh-TW" dirty="0" smtClean="0"/>
              <a:t>4098056037</a:t>
            </a:r>
            <a:r>
              <a:rPr lang="zh-TW" altLang="en-US" dirty="0" smtClean="0"/>
              <a:t> 資工四 莊閎</a:t>
            </a:r>
            <a:r>
              <a:rPr lang="zh-TW" altLang="en-US" dirty="0" smtClean="0"/>
              <a:t>惟</a:t>
            </a:r>
            <a:endParaRPr lang="en-US" altLang="zh-TW" dirty="0" smtClean="0"/>
          </a:p>
          <a:p>
            <a:r>
              <a:rPr lang="en-US" altLang="zh-TW" dirty="0" smtClean="0"/>
              <a:t>4098056061</a:t>
            </a:r>
            <a:r>
              <a:rPr lang="zh-TW" altLang="en-US" dirty="0" smtClean="0"/>
              <a:t> </a:t>
            </a:r>
            <a:r>
              <a:rPr lang="zh-TW" altLang="en-US" dirty="0"/>
              <a:t>資工</a:t>
            </a:r>
            <a:r>
              <a:rPr lang="zh-TW" altLang="en-US" dirty="0" smtClean="0"/>
              <a:t>四 戴均民、</a:t>
            </a:r>
            <a:r>
              <a:rPr lang="en-US" altLang="zh-TW" dirty="0" smtClean="0"/>
              <a:t>4099013054</a:t>
            </a:r>
            <a:r>
              <a:rPr lang="zh-TW" altLang="en-US" dirty="0" smtClean="0"/>
              <a:t> 歷史三 林書緯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</a:rPr>
              <a:t>順序按照學號排列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89213" y="158234"/>
            <a:ext cx="6756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聽說</a:t>
            </a:r>
            <a:r>
              <a:rPr lang="en-US" altLang="zh-TW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…</a:t>
            </a:r>
            <a:r>
              <a:rPr lang="zh-TW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最近得了</a:t>
            </a:r>
            <a:r>
              <a:rPr lang="en-US" altLang="zh-TW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..</a:t>
            </a:r>
          </a:p>
          <a:p>
            <a:pPr algn="r"/>
            <a:r>
              <a:rPr lang="en-US" altLang="zh-TW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2013</a:t>
            </a:r>
            <a:r>
              <a:rPr lang="zh-TW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全國大專校院開放軟體創作</a:t>
            </a:r>
            <a:r>
              <a:rPr lang="zh-TW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競賽</a:t>
            </a:r>
            <a:r>
              <a:rPr lang="en-US" altLang="zh-TW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(ITSA)</a:t>
            </a:r>
            <a:r>
              <a:rPr lang="zh-TW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zh-TW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- </a:t>
            </a:r>
            <a:r>
              <a:rPr lang="zh-TW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銅牌</a:t>
            </a:r>
            <a:endParaRPr lang="zh-TW" alt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29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Thread</a:t>
            </a:r>
            <a:r>
              <a:rPr lang="zh-TW" altLang="en-US" dirty="0"/>
              <a:t>背景</a:t>
            </a:r>
            <a:r>
              <a:rPr lang="zh-TW" altLang="en-US" dirty="0" smtClean="0"/>
              <a:t>執行 </a:t>
            </a:r>
            <a:r>
              <a:rPr lang="en-US" altLang="zh-TW" dirty="0" smtClean="0"/>
              <a:t>(0)</a:t>
            </a:r>
            <a:r>
              <a:rPr lang="zh-TW" altLang="en-US" dirty="0" smtClean="0"/>
              <a:t> 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Thread</a:t>
            </a:r>
            <a:r>
              <a:rPr lang="zh-TW" altLang="en-US" dirty="0" smtClean="0"/>
              <a:t>功能極為強大，在本程式內，主要用於讀取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端資料，以及增加</a:t>
            </a:r>
            <a:r>
              <a:rPr lang="en-US" altLang="zh-TW" dirty="0" smtClean="0"/>
              <a:t>UI</a:t>
            </a:r>
            <a:r>
              <a:rPr lang="zh-TW" altLang="en-US" dirty="0" smtClean="0"/>
              <a:t>。使用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可以有效避免</a:t>
            </a:r>
            <a:r>
              <a:rPr lang="en-US" altLang="zh-TW" dirty="0" smtClean="0"/>
              <a:t>UI</a:t>
            </a:r>
            <a:r>
              <a:rPr lang="zh-TW" altLang="en-US" dirty="0" smtClean="0"/>
              <a:t> 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執行時間過久，而造成程序被誤認死當無回應，增進使用者的體驗。</a:t>
            </a:r>
            <a:endParaRPr lang="en-US" altLang="zh-TW" dirty="0" smtClean="0"/>
          </a:p>
          <a:p>
            <a:r>
              <a:rPr lang="zh-TW" altLang="en-US" dirty="0" smtClean="0"/>
              <a:t>主</a:t>
            </a:r>
            <a:r>
              <a:rPr lang="en-US" altLang="zh-TW" dirty="0" smtClean="0"/>
              <a:t>UI</a:t>
            </a:r>
            <a:r>
              <a:rPr lang="zh-TW" altLang="en-US" dirty="0" smtClean="0"/>
              <a:t>程序不應該執行時間過久的工作，例如從網頁端抓資料，或是用</a:t>
            </a:r>
            <a:r>
              <a:rPr lang="en-US" altLang="zh-TW" dirty="0" err="1" smtClean="0"/>
              <a:t>Layoutinflator</a:t>
            </a:r>
            <a:r>
              <a:rPr lang="zh-TW" altLang="en-US" dirty="0" smtClean="0"/>
              <a:t>新增大量</a:t>
            </a:r>
            <a:r>
              <a:rPr lang="en-US" altLang="zh-TW" dirty="0" smtClean="0"/>
              <a:t>Views</a:t>
            </a:r>
            <a:r>
              <a:rPr lang="zh-TW" altLang="en-US" dirty="0" smtClean="0"/>
              <a:t>，所以本程式將</a:t>
            </a:r>
            <a:r>
              <a:rPr lang="en-US" altLang="zh-TW" dirty="0" err="1" smtClean="0"/>
              <a:t>HttpGet</a:t>
            </a:r>
            <a:r>
              <a:rPr lang="zh-TW" altLang="en-US" dirty="0" smtClean="0"/>
              <a:t>放入一個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之中，然後等到資料傳完後，再呼叫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傳送訊息，使得</a:t>
            </a:r>
            <a:r>
              <a:rPr lang="en-US" altLang="zh-TW" dirty="0" smtClean="0"/>
              <a:t>UI</a:t>
            </a:r>
            <a:r>
              <a:rPr lang="zh-TW" altLang="en-US" dirty="0" smtClean="0"/>
              <a:t> 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可以分許多次新增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，而芬一次新撐完所有的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，此方法可以有效改善</a:t>
            </a:r>
            <a:r>
              <a:rPr lang="en-US" altLang="zh-TW" dirty="0" smtClean="0"/>
              <a:t>UI</a:t>
            </a:r>
            <a:r>
              <a:rPr lang="zh-TW" altLang="en-US" dirty="0" smtClean="0"/>
              <a:t>無回應的問題。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63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Thread</a:t>
            </a:r>
            <a:r>
              <a:rPr lang="zh-TW" altLang="en-US" dirty="0"/>
              <a:t>背景</a:t>
            </a:r>
            <a:r>
              <a:rPr lang="zh-TW" altLang="en-US" dirty="0" smtClean="0"/>
              <a:t>執行 </a:t>
            </a:r>
            <a:r>
              <a:rPr lang="en-US" altLang="zh-TW" dirty="0" smtClean="0"/>
              <a:t>(1-1)</a:t>
            </a:r>
            <a:endParaRPr lang="en-US" alt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09"/>
          <a:stretch/>
        </p:blipFill>
        <p:spPr>
          <a:xfrm>
            <a:off x="2075568" y="1264555"/>
            <a:ext cx="8274932" cy="5339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359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Thread</a:t>
            </a:r>
            <a:r>
              <a:rPr lang="zh-TW" altLang="en-US" dirty="0"/>
              <a:t>背景</a:t>
            </a:r>
            <a:r>
              <a:rPr lang="zh-TW" altLang="en-US" dirty="0" smtClean="0"/>
              <a:t>執行 </a:t>
            </a:r>
            <a:r>
              <a:rPr lang="en-US" altLang="zh-TW" dirty="0" smtClean="0"/>
              <a:t>(1-2)</a:t>
            </a:r>
            <a:endParaRPr lang="en-US" alt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70" b="-319"/>
          <a:stretch/>
        </p:blipFill>
        <p:spPr>
          <a:xfrm>
            <a:off x="1796168" y="1409700"/>
            <a:ext cx="9811632" cy="5273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945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Thread</a:t>
            </a:r>
            <a:r>
              <a:rPr lang="zh-TW" altLang="en-US" dirty="0"/>
              <a:t>背景</a:t>
            </a:r>
            <a:r>
              <a:rPr lang="zh-TW" altLang="en-US" dirty="0" smtClean="0"/>
              <a:t>執行 </a:t>
            </a:r>
            <a:r>
              <a:rPr lang="en-US" altLang="zh-TW" dirty="0" smtClean="0"/>
              <a:t>(2)</a:t>
            </a:r>
            <a:endParaRPr lang="en-US" altLang="zh-TW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13"/>
          <a:stretch/>
        </p:blipFill>
        <p:spPr>
          <a:xfrm>
            <a:off x="2218974" y="1686062"/>
            <a:ext cx="9659588" cy="4346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51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Thread</a:t>
            </a:r>
            <a:r>
              <a:rPr lang="zh-TW" altLang="en-US" dirty="0"/>
              <a:t>背景</a:t>
            </a:r>
            <a:r>
              <a:rPr lang="zh-TW" altLang="en-US" dirty="0" smtClean="0"/>
              <a:t>執行 </a:t>
            </a:r>
            <a:r>
              <a:rPr lang="en-US" altLang="zh-TW" dirty="0" smtClean="0"/>
              <a:t>(3-1)</a:t>
            </a:r>
            <a:endParaRPr lang="en-US" alt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1"/>
          <a:stretch/>
        </p:blipFill>
        <p:spPr>
          <a:xfrm>
            <a:off x="1979656" y="1905000"/>
            <a:ext cx="9524956" cy="372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99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Thread</a:t>
            </a:r>
            <a:r>
              <a:rPr lang="zh-TW" altLang="en-US" dirty="0"/>
              <a:t>背景</a:t>
            </a:r>
            <a:r>
              <a:rPr lang="zh-TW" altLang="en-US" dirty="0" smtClean="0"/>
              <a:t>執行 </a:t>
            </a:r>
            <a:r>
              <a:rPr lang="en-US" altLang="zh-TW" dirty="0" smtClean="0"/>
              <a:t>(3-2)</a:t>
            </a:r>
            <a:endParaRPr lang="en-US" alt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1" t="49999" b="-1022"/>
          <a:stretch/>
        </p:blipFill>
        <p:spPr>
          <a:xfrm>
            <a:off x="1574800" y="1651000"/>
            <a:ext cx="9743342" cy="427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484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JSON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6812" y="1651000"/>
            <a:ext cx="8915400" cy="4438022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Server</a:t>
            </a:r>
            <a:r>
              <a:rPr lang="zh-TW" altLang="en-US" sz="2400" dirty="0" smtClean="0"/>
              <a:t>端的</a:t>
            </a:r>
            <a:r>
              <a:rPr lang="en-US" altLang="zh-TW" sz="2400" dirty="0" smtClean="0"/>
              <a:t>API</a:t>
            </a:r>
            <a:r>
              <a:rPr lang="zh-TW" altLang="en-US" sz="2400" dirty="0" smtClean="0"/>
              <a:t>會給予</a:t>
            </a:r>
            <a:r>
              <a:rPr lang="en-US" altLang="zh-TW" sz="2400" dirty="0" smtClean="0"/>
              <a:t>JSON</a:t>
            </a:r>
            <a:r>
              <a:rPr lang="zh-TW" altLang="en-US" sz="2400" dirty="0" smtClean="0"/>
              <a:t>格式的資料，然後</a:t>
            </a:r>
            <a:r>
              <a:rPr lang="en-US" altLang="zh-TW" sz="2400" dirty="0" smtClean="0"/>
              <a:t>APP</a:t>
            </a:r>
            <a:r>
              <a:rPr lang="zh-TW" altLang="en-US" sz="2400" dirty="0" smtClean="0"/>
              <a:t>再從</a:t>
            </a:r>
            <a:r>
              <a:rPr lang="en-US" altLang="zh-TW" sz="2400" dirty="0" smtClean="0"/>
              <a:t>JSON</a:t>
            </a:r>
            <a:r>
              <a:rPr lang="zh-TW" altLang="en-US" sz="2400" dirty="0"/>
              <a:t>端</a:t>
            </a:r>
            <a:r>
              <a:rPr lang="zh-TW" altLang="en-US" sz="2400" dirty="0" smtClean="0"/>
              <a:t>中取得所需的資料。雖然公開的資料交換格式還有</a:t>
            </a:r>
            <a:r>
              <a:rPr lang="en-US" altLang="zh-TW" sz="2400" dirty="0" smtClean="0"/>
              <a:t>XML</a:t>
            </a:r>
            <a:r>
              <a:rPr lang="zh-TW" altLang="en-US" sz="2400" dirty="0" smtClean="0"/>
              <a:t>，但是相較之下</a:t>
            </a:r>
            <a:r>
              <a:rPr lang="en-US" altLang="zh-TW" sz="2400" dirty="0" smtClean="0"/>
              <a:t>JSON</a:t>
            </a:r>
            <a:r>
              <a:rPr lang="zh-TW" altLang="en-US" sz="2400" dirty="0" smtClean="0"/>
              <a:t>較為輕量，而且函式庫都已經有內建，所以採用這個。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4" y="4022411"/>
            <a:ext cx="9995655" cy="1888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498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圓</a:t>
            </a:r>
            <a:r>
              <a:rPr lang="zh-TW" altLang="en-US" dirty="0" smtClean="0"/>
              <a:t>角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0" y="1905000"/>
            <a:ext cx="5599112" cy="4006222"/>
          </a:xfrm>
        </p:spPr>
        <p:txBody>
          <a:bodyPr>
            <a:noAutofit/>
          </a:bodyPr>
          <a:lstStyle/>
          <a:p>
            <a:r>
              <a:rPr lang="zh-TW" altLang="en-US" sz="2400" dirty="0" smtClean="0"/>
              <a:t>在</a:t>
            </a:r>
            <a:r>
              <a:rPr lang="en-US" altLang="zh-TW" sz="2400" dirty="0" err="1" smtClean="0"/>
              <a:t>drawable</a:t>
            </a:r>
            <a:r>
              <a:rPr lang="zh-TW" altLang="en-US" sz="2400" dirty="0" smtClean="0"/>
              <a:t>中的</a:t>
            </a:r>
            <a:r>
              <a:rPr lang="en-US" altLang="zh-TW" sz="2400" dirty="0" smtClean="0"/>
              <a:t>shape</a:t>
            </a:r>
            <a:r>
              <a:rPr lang="zh-TW" altLang="en-US" sz="2400" dirty="0" smtClean="0"/>
              <a:t>指定圓角，搭配</a:t>
            </a:r>
            <a:r>
              <a:rPr lang="en-US" altLang="zh-TW" sz="2400" dirty="0" smtClean="0"/>
              <a:t>Gradient</a:t>
            </a:r>
            <a:r>
              <a:rPr lang="zh-TW" altLang="en-US" sz="2400" dirty="0" smtClean="0"/>
              <a:t>，然後再</a:t>
            </a:r>
            <a:r>
              <a:rPr lang="en-US" altLang="zh-TW" sz="2400" dirty="0" smtClean="0"/>
              <a:t>View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background</a:t>
            </a:r>
            <a:r>
              <a:rPr lang="zh-TW" altLang="en-US" sz="2400" dirty="0" smtClean="0"/>
              <a:t>套用該</a:t>
            </a:r>
            <a:r>
              <a:rPr lang="en-US" altLang="zh-TW" sz="2400" dirty="0" smtClean="0"/>
              <a:t>shape</a:t>
            </a:r>
            <a:r>
              <a:rPr lang="zh-TW" altLang="en-US" sz="2400" dirty="0" smtClean="0"/>
              <a:t>，即可達成好看的按鈕效果。</a:t>
            </a:r>
            <a:endParaRPr lang="en-US" altLang="zh-TW" sz="2400" dirty="0" smtClean="0"/>
          </a:p>
          <a:p>
            <a:r>
              <a:rPr lang="zh-TW" altLang="en-US" sz="2400" dirty="0" smtClean="0"/>
              <a:t>這個和漸層相同，我們不使用圖片來達成因為圖片經過縮放之後，圓角會變得不夠好看，且會出現鋸齒狀，所以一樣使用</a:t>
            </a:r>
            <a:r>
              <a:rPr lang="en-US" altLang="zh-TW" sz="2400" dirty="0" err="1" smtClean="0"/>
              <a:t>shapr</a:t>
            </a:r>
            <a:r>
              <a:rPr lang="zh-TW" altLang="en-US" sz="2400" dirty="0" smtClean="0"/>
              <a:t>的方式讓</a:t>
            </a:r>
            <a:r>
              <a:rPr lang="en-US" altLang="zh-TW" sz="2400" dirty="0" smtClean="0"/>
              <a:t>APP</a:t>
            </a:r>
            <a:r>
              <a:rPr lang="zh-TW" altLang="en-US" sz="2400" dirty="0" smtClean="0"/>
              <a:t>動態畫出圓角。</a:t>
            </a:r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680" y="1522803"/>
            <a:ext cx="2854920" cy="5075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74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5855" y="205010"/>
            <a:ext cx="2144712" cy="1280890"/>
          </a:xfrm>
        </p:spPr>
        <p:txBody>
          <a:bodyPr/>
          <a:lstStyle/>
          <a:p>
            <a:pPr algn="ctr"/>
            <a:r>
              <a:rPr lang="en-US" altLang="zh-TW" dirty="0" smtClean="0"/>
              <a:t>SQLite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000" y="1066800"/>
            <a:ext cx="3594100" cy="5575300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在</a:t>
            </a:r>
            <a:r>
              <a:rPr lang="zh-TW" altLang="en-US" sz="2400" dirty="0"/>
              <a:t>程式</a:t>
            </a:r>
            <a:r>
              <a:rPr lang="zh-TW" altLang="en-US" sz="2400" dirty="0" smtClean="0"/>
              <a:t>中，我們不使用比較簡略的</a:t>
            </a:r>
            <a:r>
              <a:rPr lang="en-US" altLang="zh-TW" sz="2400" dirty="0" err="1" smtClean="0"/>
              <a:t>SharedPreference</a:t>
            </a:r>
            <a:endParaRPr lang="en-US" altLang="zh-TW" sz="2400" dirty="0" smtClean="0"/>
          </a:p>
          <a:p>
            <a:r>
              <a:rPr lang="zh-TW" altLang="en-US" sz="2400" dirty="0" smtClean="0"/>
              <a:t>而是採用</a:t>
            </a:r>
            <a:r>
              <a:rPr lang="en-US" altLang="zh-TW" sz="2400" dirty="0" smtClean="0"/>
              <a:t>SQLite</a:t>
            </a:r>
            <a:r>
              <a:rPr lang="zh-TW" altLang="en-US" sz="2400" dirty="0" smtClean="0"/>
              <a:t>，我們有在裡面儲存一些新聞的</a:t>
            </a:r>
            <a:r>
              <a:rPr lang="en-US" altLang="zh-TW" sz="2400" dirty="0" smtClean="0"/>
              <a:t>cache</a:t>
            </a:r>
            <a:r>
              <a:rPr lang="zh-TW" altLang="en-US" sz="2400" dirty="0" smtClean="0"/>
              <a:t>，儲存一些系統的設定檔，還有儲存使用者的登入紀錄。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09000" cy="7204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16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0" y="624110"/>
            <a:ext cx="3630612" cy="1280890"/>
          </a:xfrm>
        </p:spPr>
        <p:txBody>
          <a:bodyPr/>
          <a:lstStyle/>
          <a:p>
            <a:r>
              <a:rPr lang="zh-TW" altLang="en-US" dirty="0"/>
              <a:t>儲存登入紀錄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8399" y="1435100"/>
            <a:ext cx="3989925" cy="3777622"/>
          </a:xfrm>
        </p:spPr>
        <p:txBody>
          <a:bodyPr/>
          <a:lstStyle/>
          <a:p>
            <a:r>
              <a:rPr lang="zh-TW" altLang="en-US" dirty="0" smtClean="0"/>
              <a:t>網頁端的新聞瀏覽介面，紀錄登入不安全，但是</a:t>
            </a:r>
            <a:r>
              <a:rPr lang="en-US" altLang="zh-TW" dirty="0" smtClean="0"/>
              <a:t>APP</a:t>
            </a:r>
            <a:r>
              <a:rPr lang="zh-TW" altLang="en-US" dirty="0" smtClean="0"/>
              <a:t>就沒有這個問題，所以我們讓</a:t>
            </a:r>
            <a:r>
              <a:rPr lang="en-US" altLang="zh-TW" dirty="0" smtClean="0"/>
              <a:t>APP</a:t>
            </a:r>
            <a:r>
              <a:rPr lang="zh-TW" altLang="en-US" dirty="0" smtClean="0"/>
              <a:t>自動記錄上一次的登錄紀錄，並且在下一次開啟時，會自動跳到今日推薦頁面，方便使用者以最快的速度越圖推薦的新聞。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00" y="508000"/>
            <a:ext cx="7336599" cy="6186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972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報告大綱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流程圖</a:t>
            </a:r>
            <a:endParaRPr lang="en-US" altLang="zh-TW" sz="3200" dirty="0"/>
          </a:p>
          <a:p>
            <a:r>
              <a:rPr lang="zh-TW" altLang="en-US" sz="3200" dirty="0" smtClean="0"/>
              <a:t>技術篇</a:t>
            </a:r>
            <a:endParaRPr lang="en-US" altLang="zh-TW" sz="3200" dirty="0" smtClean="0"/>
          </a:p>
          <a:p>
            <a:r>
              <a:rPr lang="zh-TW" altLang="en-US" sz="3200" dirty="0" smtClean="0"/>
              <a:t>功能與介面說明</a:t>
            </a:r>
            <a:endParaRPr lang="en-US" altLang="zh-TW" sz="3200" dirty="0" smtClean="0"/>
          </a:p>
          <a:p>
            <a:r>
              <a:rPr lang="en-US" altLang="zh-TW" sz="3200" dirty="0" smtClean="0"/>
              <a:t>Live Demo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5437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0225" y="2668810"/>
            <a:ext cx="8532275" cy="2830290"/>
          </a:xfrm>
        </p:spPr>
        <p:txBody>
          <a:bodyPr>
            <a:noAutofit/>
          </a:bodyPr>
          <a:lstStyle/>
          <a:p>
            <a:r>
              <a:rPr lang="zh-TW" altLang="en-US" sz="8800" dirty="0"/>
              <a:t>功能與介面說明</a:t>
            </a:r>
            <a:endParaRPr lang="en-US" altLang="zh-TW" sz="8800" dirty="0"/>
          </a:p>
        </p:txBody>
      </p:sp>
    </p:spTree>
    <p:extLst>
      <p:ext uri="{BB962C8B-B14F-4D97-AF65-F5344CB8AC3E}">
        <p14:creationId xmlns:p14="http://schemas.microsoft.com/office/powerpoint/2010/main" val="131182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Login Activity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登入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0" y="1562099"/>
            <a:ext cx="2829520" cy="5030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313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Menu Activity (</a:t>
            </a:r>
            <a:r>
              <a:rPr lang="zh-TW" altLang="en-US" dirty="0" smtClean="0"/>
              <a:t>選單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280" y="1460499"/>
            <a:ext cx="2854920" cy="5075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632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Activity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關於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380" y="1331030"/>
            <a:ext cx="3108920" cy="5526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975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NewsList</a:t>
            </a:r>
            <a:r>
              <a:rPr lang="en-US" altLang="zh-TW" dirty="0" smtClean="0"/>
              <a:t> Activity (</a:t>
            </a:r>
            <a:r>
              <a:rPr lang="zh-TW" altLang="en-US" dirty="0" smtClean="0"/>
              <a:t>今日推薦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9495" y="1498600"/>
            <a:ext cx="2920273" cy="5182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26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Filter Activity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分類篩選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725" y="1447799"/>
            <a:ext cx="2880775" cy="5121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28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Filter </a:t>
            </a:r>
            <a:r>
              <a:rPr lang="en-US" altLang="zh-TW" dirty="0" smtClean="0"/>
              <a:t>Activity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日期分類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1485899"/>
            <a:ext cx="2867620" cy="509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413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ViewsNews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新聞閱覽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44"/>
          <a:stretch/>
        </p:blipFill>
        <p:spPr>
          <a:xfrm>
            <a:off x="3088680" y="1496123"/>
            <a:ext cx="3705820" cy="5181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225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Setting Activity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76"/>
          <a:stretch/>
        </p:blipFill>
        <p:spPr>
          <a:xfrm>
            <a:off x="3063280" y="1435100"/>
            <a:ext cx="3743920" cy="5226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92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54825" y="2084610"/>
            <a:ext cx="8532275" cy="2830290"/>
          </a:xfrm>
        </p:spPr>
        <p:txBody>
          <a:bodyPr>
            <a:noAutofit/>
          </a:bodyPr>
          <a:lstStyle/>
          <a:p>
            <a:r>
              <a:rPr lang="en-US" altLang="zh-TW" sz="8800" dirty="0" smtClean="0">
                <a:solidFill>
                  <a:srgbClr val="FF0000"/>
                </a:solidFill>
              </a:rPr>
              <a:t>Never ~</a:t>
            </a:r>
            <a:br>
              <a:rPr lang="en-US" altLang="zh-TW" sz="8800" dirty="0" smtClean="0">
                <a:solidFill>
                  <a:srgbClr val="FF0000"/>
                </a:solidFill>
              </a:rPr>
            </a:br>
            <a:r>
              <a:rPr lang="en-US" altLang="zh-TW" sz="8800" dirty="0" smtClean="0">
                <a:solidFill>
                  <a:srgbClr val="FF0000"/>
                </a:solidFill>
              </a:rPr>
              <a:t>		Live Demo</a:t>
            </a:r>
            <a:r>
              <a:rPr lang="en-US" altLang="zh-TW" sz="8800" dirty="0" smtClean="0">
                <a:solidFill>
                  <a:srgbClr val="FF0000"/>
                </a:solidFill>
                <a:latin typeface="+mn-ea"/>
                <a:ea typeface="+mn-ea"/>
              </a:rPr>
              <a:t>??!</a:t>
            </a:r>
            <a:endParaRPr lang="en-US" altLang="zh-TW" sz="8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067800" y="6019800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NO!!!</a:t>
            </a:r>
            <a:r>
              <a:rPr lang="zh-TW" altLang="en-US" dirty="0" smtClean="0"/>
              <a:t> </a:t>
            </a:r>
            <a:r>
              <a:rPr lang="en-US" altLang="zh-TW" dirty="0" smtClean="0"/>
              <a:t>WE</a:t>
            </a:r>
            <a:r>
              <a:rPr lang="zh-TW" altLang="en-US" dirty="0" smtClean="0"/>
              <a:t> </a:t>
            </a:r>
            <a:r>
              <a:rPr lang="en-US" altLang="zh-TW" dirty="0" smtClean="0"/>
              <a:t>DO!!!</a:t>
            </a:r>
            <a:r>
              <a:rPr lang="zh-TW" altLang="en-US" dirty="0" smtClean="0"/>
              <a:t> </a:t>
            </a:r>
            <a:r>
              <a:rPr lang="en-US" altLang="zh-TW" dirty="0" smtClean="0"/>
              <a:t>(Rock)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691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11925" y="2084610"/>
            <a:ext cx="8532275" cy="2830290"/>
          </a:xfrm>
        </p:spPr>
        <p:txBody>
          <a:bodyPr>
            <a:noAutofit/>
          </a:bodyPr>
          <a:lstStyle/>
          <a:p>
            <a:pPr algn="ctr"/>
            <a:r>
              <a:rPr lang="zh-TW" altLang="en-US" sz="16600" dirty="0" smtClean="0"/>
              <a:t>流程圖</a:t>
            </a:r>
            <a:endParaRPr lang="zh-TW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36373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9225" y="2706910"/>
            <a:ext cx="8532275" cy="2830290"/>
          </a:xfrm>
        </p:spPr>
        <p:txBody>
          <a:bodyPr>
            <a:noAutofit/>
          </a:bodyPr>
          <a:lstStyle/>
          <a:p>
            <a:pPr algn="ctr"/>
            <a:r>
              <a:rPr lang="zh-TW" altLang="en-US" sz="8800" dirty="0"/>
              <a:t>結語</a:t>
            </a:r>
            <a:endParaRPr lang="en-US" altLang="zh-TW" sz="8800" dirty="0"/>
          </a:p>
        </p:txBody>
      </p:sp>
    </p:spTree>
    <p:extLst>
      <p:ext uri="{BB962C8B-B14F-4D97-AF65-F5344CB8AC3E}">
        <p14:creationId xmlns:p14="http://schemas.microsoft.com/office/powerpoint/2010/main" val="249713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</a:rPr>
              <a:t>未來展望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>
                <a:latin typeface="+mn-ea"/>
              </a:rPr>
              <a:t>增加更多種的推薦方法。</a:t>
            </a:r>
            <a:endParaRPr lang="en-US" altLang="zh-TW" sz="2400" b="1" dirty="0" smtClean="0">
              <a:latin typeface="+mn-ea"/>
            </a:endParaRPr>
          </a:p>
          <a:p>
            <a:r>
              <a:rPr lang="zh-TW" altLang="en-US" sz="2400" b="1" dirty="0" smtClean="0">
                <a:latin typeface="+mn-ea"/>
              </a:rPr>
              <a:t>增加</a:t>
            </a:r>
            <a:r>
              <a:rPr lang="en-US" altLang="zh-TW" sz="2400" b="1" dirty="0" smtClean="0">
                <a:latin typeface="+mn-ea"/>
              </a:rPr>
              <a:t>App</a:t>
            </a:r>
            <a:r>
              <a:rPr lang="zh-TW" altLang="en-US" sz="2400" b="1" dirty="0" smtClean="0">
                <a:latin typeface="+mn-ea"/>
              </a:rPr>
              <a:t>功能 </a:t>
            </a:r>
            <a:r>
              <a:rPr lang="en-US" altLang="zh-TW" sz="2400" b="1" dirty="0" smtClean="0">
                <a:latin typeface="+mn-ea"/>
              </a:rPr>
              <a:t>( Ex. </a:t>
            </a:r>
            <a:r>
              <a:rPr lang="zh-TW" altLang="en-US" sz="2400" b="1" dirty="0" smtClean="0">
                <a:latin typeface="+mn-ea"/>
              </a:rPr>
              <a:t>通知使用者閱讀今日新聞 </a:t>
            </a:r>
            <a:r>
              <a:rPr lang="en-US" altLang="zh-TW" sz="2400" b="1" dirty="0" smtClean="0">
                <a:latin typeface="+mn-ea"/>
              </a:rPr>
              <a:t>)</a:t>
            </a:r>
            <a:r>
              <a:rPr lang="zh-TW" altLang="en-US" sz="2400" b="1" dirty="0" smtClean="0">
                <a:latin typeface="+mn-ea"/>
              </a:rPr>
              <a:t> 。</a:t>
            </a:r>
            <a:endParaRPr lang="en-US" altLang="zh-TW" sz="2400" b="1" dirty="0" smtClean="0">
              <a:latin typeface="+mn-ea"/>
            </a:endParaRPr>
          </a:p>
          <a:p>
            <a:r>
              <a:rPr lang="zh-TW" altLang="en-US" sz="2400" dirty="0" smtClean="0">
                <a:latin typeface="+mn-ea"/>
              </a:rPr>
              <a:t>可以上架。</a:t>
            </a:r>
            <a:r>
              <a:rPr lang="en-US" altLang="zh-TW" sz="2400" dirty="0" smtClean="0">
                <a:latin typeface="+mn-ea"/>
              </a:rPr>
              <a:t>(</a:t>
            </a:r>
            <a:r>
              <a:rPr lang="zh-TW" altLang="en-US" sz="2400" dirty="0" smtClean="0">
                <a:latin typeface="+mn-ea"/>
              </a:rPr>
              <a:t>可能嗎</a:t>
            </a:r>
            <a:r>
              <a:rPr lang="en-US" altLang="zh-TW" sz="2400" dirty="0" smtClean="0">
                <a:latin typeface="+mn-ea"/>
              </a:rPr>
              <a:t>?)</a:t>
            </a:r>
          </a:p>
          <a:p>
            <a:r>
              <a:rPr lang="zh-TW" altLang="en-US" sz="2400" strike="sngStrike" dirty="0" smtClean="0">
                <a:latin typeface="+mn-ea"/>
              </a:rPr>
              <a:t>希望有機會可以拿金牌</a:t>
            </a:r>
            <a:r>
              <a:rPr lang="zh-TW" altLang="en-US" sz="2400" strike="sngStrike" dirty="0">
                <a:latin typeface="+mn-ea"/>
              </a:rPr>
              <a:t>。</a:t>
            </a:r>
            <a:endParaRPr lang="zh-TW" altLang="en-US" sz="2400" strike="sngStrike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965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End</a:t>
            </a:r>
            <a:endParaRPr lang="zh-TW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Thanks for listening. Have the Relaxing Final.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75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(A)</a:t>
            </a:r>
            <a:r>
              <a:rPr lang="zh-TW" altLang="en-US" dirty="0" smtClean="0"/>
              <a:t> 初始化到登入成功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22" b="5932"/>
          <a:stretch/>
        </p:blipFill>
        <p:spPr>
          <a:xfrm>
            <a:off x="2084925" y="1145031"/>
            <a:ext cx="8837075" cy="5782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285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(B) </a:t>
            </a:r>
            <a:r>
              <a:rPr lang="zh-TW" altLang="en-US" dirty="0" smtClean="0"/>
              <a:t>運作時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36" b="15325"/>
          <a:stretch/>
        </p:blipFill>
        <p:spPr>
          <a:xfrm>
            <a:off x="2592925" y="960227"/>
            <a:ext cx="9245600" cy="5716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01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11925" y="2084610"/>
            <a:ext cx="8532275" cy="2830290"/>
          </a:xfrm>
        </p:spPr>
        <p:txBody>
          <a:bodyPr>
            <a:noAutofit/>
          </a:bodyPr>
          <a:lstStyle/>
          <a:p>
            <a:pPr algn="ctr"/>
            <a:r>
              <a:rPr lang="zh-TW" altLang="en-US" sz="16600" dirty="0" smtClean="0"/>
              <a:t>技術篇</a:t>
            </a:r>
            <a:endParaRPr lang="zh-TW" altLang="en-US" sz="16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7621518" y="5473700"/>
            <a:ext cx="4570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因為本堂課程是智慧型手機應用程式開發，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所以我們這邊著重在</a:t>
            </a:r>
            <a:r>
              <a:rPr lang="en-US" altLang="zh-TW" b="1" dirty="0" smtClean="0">
                <a:solidFill>
                  <a:schemeClr val="accent5">
                    <a:lumMod val="75000"/>
                  </a:schemeClr>
                </a:solidFill>
              </a:rPr>
              <a:t>Android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的技術，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如果對於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新聞推薦相關演算法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有興趣，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請洽</a:t>
            </a:r>
            <a:r>
              <a:rPr lang="zh-TW" altLang="en-US" b="1" u="sng" dirty="0" smtClean="0">
                <a:solidFill>
                  <a:schemeClr val="accent5">
                    <a:lumMod val="75000"/>
                  </a:schemeClr>
                </a:solidFill>
              </a:rPr>
              <a:t>朱奕安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大大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7919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Server</a:t>
            </a:r>
            <a:r>
              <a:rPr lang="zh-TW" altLang="en-US" dirty="0"/>
              <a:t>端</a:t>
            </a:r>
            <a:r>
              <a:rPr lang="en-US" altLang="zh-TW" dirty="0" smtClean="0"/>
              <a:t>API</a:t>
            </a:r>
            <a:endParaRPr lang="en-US" altLang="zh-TW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1574800"/>
            <a:ext cx="8915400" cy="4336422"/>
          </a:xfrm>
        </p:spPr>
        <p:txBody>
          <a:bodyPr/>
          <a:lstStyle/>
          <a:p>
            <a:r>
              <a:rPr lang="zh-TW" altLang="en-US" dirty="0" smtClean="0"/>
              <a:t>由於在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程式端儲存資料庫的帳號密碼，有安全性問題，所以需要以其他方式替代。</a:t>
            </a:r>
            <a:endParaRPr lang="en-US" altLang="zh-TW" dirty="0" smtClean="0"/>
          </a:p>
          <a:p>
            <a:r>
              <a:rPr lang="zh-TW" altLang="en-US" dirty="0" smtClean="0"/>
              <a:t>解決方式就是寫出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與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溝通用的</a:t>
            </a:r>
            <a:r>
              <a:rPr lang="en-US" altLang="zh-TW" dirty="0" smtClean="0"/>
              <a:t>PHP</a:t>
            </a:r>
            <a:r>
              <a:rPr lang="zh-TW" altLang="en-US" dirty="0" smtClean="0"/>
              <a:t>程式，以便進行使用者登入管理、記錄使用者的新聞閱讀記錄，之後進行新聞的推薦。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2"/>
          <a:stretch/>
        </p:blipFill>
        <p:spPr>
          <a:xfrm>
            <a:off x="2589212" y="3200400"/>
            <a:ext cx="8904762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3860800" y="3200400"/>
            <a:ext cx="3886200" cy="330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92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HttpGet</a:t>
            </a:r>
            <a:r>
              <a:rPr lang="zh-TW" altLang="en-US" dirty="0"/>
              <a:t>、</a:t>
            </a:r>
            <a:r>
              <a:rPr lang="en-US" altLang="zh-TW" dirty="0" err="1" smtClean="0"/>
              <a:t>HttpPost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9100"/>
            <a:ext cx="8915400" cy="4222122"/>
          </a:xfrm>
        </p:spPr>
        <p:txBody>
          <a:bodyPr/>
          <a:lstStyle/>
          <a:p>
            <a:r>
              <a:rPr lang="zh-TW" altLang="en-US" dirty="0" smtClean="0"/>
              <a:t>使用此技術與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端的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進行溝通，已到取得及交換資料的用途。由於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端是使用</a:t>
            </a:r>
            <a:r>
              <a:rPr lang="en-US" altLang="zh-TW" dirty="0" smtClean="0"/>
              <a:t>PHP</a:t>
            </a:r>
            <a:r>
              <a:rPr lang="zh-TW" altLang="en-US" dirty="0" smtClean="0"/>
              <a:t>來撰寫</a:t>
            </a:r>
            <a:r>
              <a:rPr lang="en-US" altLang="zh-TW" dirty="0" smtClean="0"/>
              <a:t>API</a:t>
            </a:r>
            <a:r>
              <a:rPr lang="zh-TW" altLang="en-US" dirty="0" smtClean="0"/>
              <a:t>，所以用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來連接是最方便的。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18"/>
          <a:stretch/>
        </p:blipFill>
        <p:spPr>
          <a:xfrm>
            <a:off x="2589212" y="2645267"/>
            <a:ext cx="9069388" cy="3661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049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Gradient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85900"/>
            <a:ext cx="8915400" cy="3777622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drawable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shape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Gradient</a:t>
            </a:r>
            <a:r>
              <a:rPr lang="zh-TW" altLang="en-US" dirty="0" smtClean="0"/>
              <a:t>劃出有質感的漸層背景。由於漸層圖片因為解析度問題，以圖片當作漸層背景。並不能達到很好的效果，所以採用</a:t>
            </a:r>
            <a:r>
              <a:rPr lang="en-US" altLang="zh-TW" dirty="0" smtClean="0"/>
              <a:t>shape</a:t>
            </a:r>
            <a:r>
              <a:rPr lang="zh-TW" altLang="en-US" dirty="0" smtClean="0"/>
              <a:t>動態填充的方式，呈現優越的漸層效果背景。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2766790"/>
            <a:ext cx="9027575" cy="3628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77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162</TotalTime>
  <Words>758</Words>
  <Application>Microsoft Office PowerPoint</Application>
  <PresentationFormat>自訂</PresentationFormat>
  <Paragraphs>63</Paragraphs>
  <Slides>32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絲縷</vt:lpstr>
      <vt:lpstr>新聞推推樂 智慧型手機應用程式開發 期末報告</vt:lpstr>
      <vt:lpstr>報告大綱</vt:lpstr>
      <vt:lpstr>流程圖</vt:lpstr>
      <vt:lpstr>(A) 初始化到登入成功</vt:lpstr>
      <vt:lpstr>(B) 運作時</vt:lpstr>
      <vt:lpstr>技術篇</vt:lpstr>
      <vt:lpstr>Server端API</vt:lpstr>
      <vt:lpstr>HttpGet、HttpPost</vt:lpstr>
      <vt:lpstr>Gradient</vt:lpstr>
      <vt:lpstr>Thread背景執行 (0) </vt:lpstr>
      <vt:lpstr>Thread背景執行 (1-1)</vt:lpstr>
      <vt:lpstr>Thread背景執行 (1-2)</vt:lpstr>
      <vt:lpstr>Thread背景執行 (2)</vt:lpstr>
      <vt:lpstr>Thread背景執行 (3-1)</vt:lpstr>
      <vt:lpstr>Thread背景執行 (3-2)</vt:lpstr>
      <vt:lpstr>JSON</vt:lpstr>
      <vt:lpstr>圓角</vt:lpstr>
      <vt:lpstr>SQLite</vt:lpstr>
      <vt:lpstr>儲存登入紀錄</vt:lpstr>
      <vt:lpstr>功能與介面說明</vt:lpstr>
      <vt:lpstr>Login Activity (登入)</vt:lpstr>
      <vt:lpstr>Menu Activity (選單)</vt:lpstr>
      <vt:lpstr>About Activity (關於)</vt:lpstr>
      <vt:lpstr>NewsList Activity (今日推薦)</vt:lpstr>
      <vt:lpstr>Filter Activity (分類篩選)</vt:lpstr>
      <vt:lpstr>Filter Activity (日期分類)</vt:lpstr>
      <vt:lpstr>ViewsNews (新聞閱覽)</vt:lpstr>
      <vt:lpstr>Setting Activity (設定)</vt:lpstr>
      <vt:lpstr>Never ~   Live Demo??!</vt:lpstr>
      <vt:lpstr>結語</vt:lpstr>
      <vt:lpstr>未來展望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智慧型應用程式開發 期末報告</dc:title>
  <dc:creator>Chuian</dc:creator>
  <cp:lastModifiedBy>Chunmin</cp:lastModifiedBy>
  <cp:revision>31</cp:revision>
  <dcterms:created xsi:type="dcterms:W3CDTF">2013-06-01T03:38:17Z</dcterms:created>
  <dcterms:modified xsi:type="dcterms:W3CDTF">2013-06-03T01:52:27Z</dcterms:modified>
</cp:coreProperties>
</file>