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8" r:id="rId3"/>
    <p:sldId id="257" r:id="rId4"/>
    <p:sldId id="260" r:id="rId5"/>
    <p:sldId id="258" r:id="rId6"/>
    <p:sldId id="266" r:id="rId7"/>
    <p:sldId id="259" r:id="rId8"/>
    <p:sldId id="261" r:id="rId9"/>
    <p:sldId id="262" r:id="rId10"/>
    <p:sldId id="271" r:id="rId11"/>
    <p:sldId id="263" r:id="rId12"/>
    <p:sldId id="267" r:id="rId13"/>
    <p:sldId id="274" r:id="rId14"/>
    <p:sldId id="272" r:id="rId15"/>
    <p:sldId id="273" r:id="rId16"/>
    <p:sldId id="265" r:id="rId17"/>
    <p:sldId id="269" r:id="rId18"/>
    <p:sldId id="270" r:id="rId19"/>
    <p:sldId id="275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A8D9135-B012-4CC1-A031-3AF33F10FB59}">
          <p14:sldIdLst>
            <p14:sldId id="256"/>
            <p14:sldId id="268"/>
            <p14:sldId id="257"/>
            <p14:sldId id="260"/>
            <p14:sldId id="258"/>
            <p14:sldId id="266"/>
            <p14:sldId id="259"/>
            <p14:sldId id="261"/>
            <p14:sldId id="262"/>
            <p14:sldId id="271"/>
            <p14:sldId id="263"/>
            <p14:sldId id="267"/>
            <p14:sldId id="274"/>
            <p14:sldId id="272"/>
            <p14:sldId id="273"/>
            <p14:sldId id="265"/>
            <p14:sldId id="269"/>
            <p14:sldId id="270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77" y="-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2012/12/22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2012/12/22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2012/12/22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2012/12/22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2012/12/22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2012/12/22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2012/12/22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2012/12/22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2012/12/22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2012/12/22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2012/12/22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2012/12/22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植基於個人本體論</a:t>
            </a:r>
            <a:r>
              <a:rPr lang="zh-TW" altLang="en-US" dirty="0" smtClean="0"/>
              <a:t>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新聞</a:t>
            </a:r>
            <a:r>
              <a:rPr lang="zh-TW" altLang="en-US" dirty="0"/>
              <a:t>推薦系統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資工四 戴均民 朱奕安 郭書佑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指導教授 廖宜恩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35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8213150" cy="235752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Cosine Similarity</a:t>
            </a:r>
            <a:r>
              <a:rPr lang="zh-TW" altLang="en-US" dirty="0" smtClean="0"/>
              <a:t>餘弦相似性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501075" y="3933056"/>
            <a:ext cx="8185725" cy="207423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Bi</a:t>
            </a:r>
            <a:r>
              <a:rPr lang="zh-TW" altLang="en-US" dirty="0" smtClean="0"/>
              <a:t>表示</a:t>
            </a:r>
            <a:r>
              <a:rPr lang="en-US" altLang="zh-TW" dirty="0" smtClean="0"/>
              <a:t>AB</a:t>
            </a:r>
            <a:r>
              <a:rPr lang="zh-TW" altLang="en-US" dirty="0" smtClean="0"/>
              <a:t>分類下的字詞權重</a:t>
            </a:r>
            <a:endParaRPr lang="en-US" altLang="zh-TW" dirty="0"/>
          </a:p>
          <a:p>
            <a:r>
              <a:rPr lang="zh-TW" altLang="en-US" dirty="0" smtClean="0"/>
              <a:t>此方法會計算出介於</a:t>
            </a:r>
            <a:r>
              <a:rPr lang="en-US" altLang="zh-TW" dirty="0" smtClean="0"/>
              <a:t>0~1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對每一個使用者都以此方式計算同好者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演算法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協同式過濾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75" y="1988840"/>
            <a:ext cx="8169275" cy="177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21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48" y="1481138"/>
            <a:ext cx="2649504" cy="4525962"/>
          </a:xfrm>
        </p:spPr>
      </p:pic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err="1"/>
              <a:t>jQuery</a:t>
            </a:r>
            <a:r>
              <a:rPr lang="en-US" altLang="zh-TW" dirty="0"/>
              <a:t> Mobile</a:t>
            </a:r>
          </a:p>
          <a:p>
            <a:pPr lvl="1"/>
            <a:r>
              <a:rPr lang="zh-TW" altLang="en-US" dirty="0" smtClean="0"/>
              <a:t>簡潔的使用環境</a:t>
            </a:r>
            <a:endParaRPr lang="en-US" altLang="zh-TW" dirty="0" smtClean="0"/>
          </a:p>
          <a:p>
            <a:pPr lvl="1"/>
            <a:r>
              <a:rPr lang="zh-TW" altLang="en-US" dirty="0"/>
              <a:t>好的可攜性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開發環境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230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新聞推薦系統</a:t>
            </a:r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瀏覽功能</a:t>
            </a:r>
            <a:endParaRPr lang="en-US" altLang="zh-TW" dirty="0" smtClean="0"/>
          </a:p>
          <a:p>
            <a:r>
              <a:rPr lang="zh-TW" altLang="en-US" dirty="0"/>
              <a:t>推薦功能</a:t>
            </a:r>
            <a:endParaRPr lang="en-US" altLang="zh-TW" dirty="0" smtClean="0"/>
          </a:p>
          <a:p>
            <a:r>
              <a:rPr lang="zh-TW" altLang="en-US" dirty="0"/>
              <a:t>未來展望</a:t>
            </a:r>
          </a:p>
        </p:txBody>
      </p:sp>
    </p:spTree>
    <p:extLst>
      <p:ext uri="{BB962C8B-B14F-4D97-AF65-F5344CB8AC3E}">
        <p14:creationId xmlns:p14="http://schemas.microsoft.com/office/powerpoint/2010/main" val="15708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瀏覽功能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548" y="1481138"/>
            <a:ext cx="3319903" cy="4525962"/>
          </a:xfrm>
        </p:spPr>
      </p:pic>
      <p:pic>
        <p:nvPicPr>
          <p:cNvPr id="11" name="內容版面配置區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73" y="1481138"/>
            <a:ext cx="2805653" cy="4525962"/>
          </a:xfrm>
        </p:spPr>
      </p:pic>
    </p:spTree>
    <p:extLst>
      <p:ext uri="{BB962C8B-B14F-4D97-AF65-F5344CB8AC3E}">
        <p14:creationId xmlns:p14="http://schemas.microsoft.com/office/powerpoint/2010/main" val="247549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瀏覽</a:t>
            </a:r>
            <a:r>
              <a:rPr lang="zh-TW" altLang="en-US" dirty="0"/>
              <a:t>功能</a:t>
            </a:r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746" y="1701782"/>
            <a:ext cx="2621507" cy="4084674"/>
          </a:xfrm>
        </p:spPr>
      </p:pic>
      <p:pic>
        <p:nvPicPr>
          <p:cNvPr id="14" name="內容版面配置區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125" y="1697971"/>
            <a:ext cx="2636749" cy="4092295"/>
          </a:xfrm>
        </p:spPr>
      </p:pic>
    </p:spTree>
    <p:extLst>
      <p:ext uri="{BB962C8B-B14F-4D97-AF65-F5344CB8AC3E}">
        <p14:creationId xmlns:p14="http://schemas.microsoft.com/office/powerpoint/2010/main" val="38612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推薦功能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同好者推薦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46" y="1481138"/>
            <a:ext cx="3382908" cy="4525962"/>
          </a:xfrm>
        </p:spPr>
      </p:pic>
      <p:pic>
        <p:nvPicPr>
          <p:cNvPr id="12" name="內容版面配置區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045" y="1481138"/>
            <a:ext cx="3266910" cy="4525962"/>
          </a:xfrm>
        </p:spPr>
      </p:pic>
    </p:spTree>
    <p:extLst>
      <p:ext uri="{BB962C8B-B14F-4D97-AF65-F5344CB8AC3E}">
        <p14:creationId xmlns:p14="http://schemas.microsoft.com/office/powerpoint/2010/main" val="318015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85648"/>
            <a:ext cx="4038600" cy="3716941"/>
          </a:xfr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未來展望</a:t>
            </a:r>
            <a:r>
              <a:rPr lang="en-US" altLang="zh-TW" dirty="0"/>
              <a:t>—</a:t>
            </a:r>
            <a:r>
              <a:rPr lang="zh-TW" altLang="en-US" dirty="0" smtClean="0"/>
              <a:t>使用者分群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2" y="1481138"/>
            <a:ext cx="3262755" cy="4525962"/>
          </a:xfrm>
        </p:spPr>
      </p:pic>
    </p:spTree>
    <p:extLst>
      <p:ext uri="{BB962C8B-B14F-4D97-AF65-F5344CB8AC3E}">
        <p14:creationId xmlns:p14="http://schemas.microsoft.com/office/powerpoint/2010/main" val="43579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未來展望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同義字合併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合併前</a:t>
            </a:r>
            <a:r>
              <a:rPr lang="zh-TW" altLang="en-US" dirty="0"/>
              <a:t>相似</a:t>
            </a:r>
            <a:r>
              <a:rPr lang="zh-TW" altLang="en-US" dirty="0" smtClean="0"/>
              <a:t>度</a:t>
            </a:r>
            <a:r>
              <a:rPr lang="en-US" altLang="zh-TW" dirty="0" smtClean="0"/>
              <a:t>=0.75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zh-TW" altLang="en-US" dirty="0" smtClean="0"/>
              <a:t>合併後相似</a:t>
            </a:r>
            <a:r>
              <a:rPr lang="zh-TW" altLang="en-US" dirty="0" smtClean="0"/>
              <a:t>度</a:t>
            </a:r>
            <a:r>
              <a:rPr lang="en-US" altLang="zh-TW" dirty="0" smtClean="0"/>
              <a:t>=0.917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altLang="zh-TW" dirty="0" smtClean="0"/>
              <a:t>a</a:t>
            </a:r>
            <a:r>
              <a:rPr lang="en-US" altLang="zh-TW" dirty="0"/>
              <a:t>=</a:t>
            </a:r>
            <a:r>
              <a:rPr lang="zh-TW" altLang="en-US" dirty="0"/>
              <a:t>林書豪</a:t>
            </a:r>
            <a:endParaRPr lang="en-US" altLang="zh-TW" dirty="0"/>
          </a:p>
          <a:p>
            <a:pPr marL="137160" indent="0">
              <a:buNone/>
            </a:pPr>
            <a:r>
              <a:rPr lang="en-US" altLang="zh-TW" dirty="0"/>
              <a:t>A=Jeremy </a:t>
            </a:r>
            <a:r>
              <a:rPr lang="en-US" altLang="zh-TW" dirty="0" smtClean="0"/>
              <a:t>Lin</a:t>
            </a:r>
          </a:p>
          <a:p>
            <a:pPr marL="137160" indent="0">
              <a:buNone/>
            </a:pPr>
            <a:r>
              <a:rPr lang="en-US" altLang="zh-TW" dirty="0" err="1" smtClean="0"/>
              <a:t>bcde</a:t>
            </a:r>
            <a:r>
              <a:rPr lang="zh-TW" altLang="en-US" dirty="0" smtClean="0"/>
              <a:t>為其他</a:t>
            </a:r>
            <a:endParaRPr lang="en-US" altLang="zh-TW" dirty="0"/>
          </a:p>
          <a:p>
            <a:r>
              <a:rPr lang="zh-TW" altLang="en-US" dirty="0" smtClean="0"/>
              <a:t>文本</a:t>
            </a:r>
            <a:r>
              <a:rPr lang="en-US" altLang="zh-TW" dirty="0" smtClean="0"/>
              <a:t>A={</a:t>
            </a:r>
            <a:r>
              <a:rPr lang="en-US" altLang="zh-TW" dirty="0" err="1" smtClean="0"/>
              <a:t>a,a,A,b,c,d</a:t>
            </a:r>
            <a:r>
              <a:rPr lang="en-US" altLang="zh-TW" dirty="0" smtClean="0"/>
              <a:t>}</a:t>
            </a:r>
          </a:p>
          <a:p>
            <a:r>
              <a:rPr lang="zh-TW" altLang="en-US" dirty="0" smtClean="0"/>
              <a:t>文本</a:t>
            </a:r>
            <a:r>
              <a:rPr lang="en-US" altLang="zh-TW" dirty="0" smtClean="0"/>
              <a:t>B={</a:t>
            </a:r>
            <a:r>
              <a:rPr lang="en-US" altLang="zh-TW" dirty="0" err="1" smtClean="0"/>
              <a:t>a,A,A,b,c,e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餘弦</a:t>
            </a:r>
            <a:r>
              <a:rPr lang="zh-TW" altLang="en-US" dirty="0" smtClean="0"/>
              <a:t>相似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=6/8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=</a:t>
            </a:r>
            <a:r>
              <a:rPr lang="en-US" altLang="zh-TW" dirty="0" smtClean="0"/>
              <a:t>0.75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TW" altLang="en-US" dirty="0" smtClean="0"/>
              <a:t>若將</a:t>
            </a:r>
            <a:r>
              <a:rPr lang="en-US" altLang="zh-TW" dirty="0" smtClean="0"/>
              <a:t>a</a:t>
            </a:r>
            <a:r>
              <a:rPr lang="zh-TW" altLang="en-US" dirty="0" smtClean="0"/>
              <a:t>與</a:t>
            </a:r>
            <a:r>
              <a:rPr lang="en-US" altLang="zh-TW" dirty="0" smtClean="0"/>
              <a:t>A</a:t>
            </a:r>
            <a:r>
              <a:rPr lang="zh-TW" altLang="en-US" dirty="0" smtClean="0"/>
              <a:t>合併為</a:t>
            </a:r>
            <a:r>
              <a:rPr lang="en-US" altLang="zh-TW" dirty="0" err="1" smtClean="0"/>
              <a:t>aA</a:t>
            </a:r>
            <a:endParaRPr lang="en-US" altLang="zh-TW" dirty="0" smtClean="0"/>
          </a:p>
          <a:p>
            <a:endParaRPr lang="en-US" altLang="zh-TW" dirty="0" smtClean="0"/>
          </a:p>
          <a:p>
            <a:pPr marL="109728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文</a:t>
            </a:r>
            <a:r>
              <a:rPr lang="zh-TW" altLang="en-US" dirty="0"/>
              <a:t>本</a:t>
            </a:r>
            <a:r>
              <a:rPr lang="en-US" altLang="zh-TW" dirty="0"/>
              <a:t>A={</a:t>
            </a:r>
            <a:r>
              <a:rPr lang="en-US" altLang="zh-TW" dirty="0" err="1" smtClean="0"/>
              <a:t>aA,aA,aA,b,c,d</a:t>
            </a:r>
            <a:r>
              <a:rPr lang="en-US" altLang="zh-TW" dirty="0" smtClean="0"/>
              <a:t>}</a:t>
            </a:r>
          </a:p>
          <a:p>
            <a:r>
              <a:rPr lang="zh-TW" altLang="en-US" dirty="0"/>
              <a:t>文本</a:t>
            </a:r>
            <a:r>
              <a:rPr lang="en-US" altLang="zh-TW" dirty="0"/>
              <a:t>B={</a:t>
            </a:r>
            <a:r>
              <a:rPr lang="en-US" altLang="zh-TW" dirty="0" err="1" smtClean="0"/>
              <a:t>aA,aA,aA,b,c,e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 smtClean="0"/>
              <a:t>餘弦相似性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=11/12</a:t>
            </a:r>
          </a:p>
          <a:p>
            <a:pPr lvl="1"/>
            <a:r>
              <a:rPr lang="en-US" altLang="zh-TW" dirty="0" smtClean="0"/>
              <a:t>=0.917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846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Any Questions!</a:t>
            </a:r>
            <a:endParaRPr lang="zh-TW" altLang="en-US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100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Thank you</a:t>
            </a:r>
            <a:br>
              <a:rPr lang="en-US" altLang="zh-TW" dirty="0" smtClean="0"/>
            </a:br>
            <a:r>
              <a:rPr lang="en-US" altLang="zh-TW" dirty="0" smtClean="0"/>
              <a:t>for your attention !</a:t>
            </a:r>
            <a:endParaRPr lang="zh-TW" altLang="en-US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580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研究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新聞系統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推薦功能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系統定位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815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內容版面配置區 19">
            <a:hlinkClick r:id="rId2" action="ppaction://hlinksldjump"/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58" y="1481138"/>
            <a:ext cx="3423484" cy="4525962"/>
          </a:xfrm>
        </p:spPr>
      </p:pic>
      <p:pic>
        <p:nvPicPr>
          <p:cNvPr id="23" name="內容版面配置區 22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28722"/>
            <a:ext cx="4038600" cy="3630793"/>
          </a:xfrm>
        </p:spPr>
      </p:pic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新聞系統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484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58" y="1481138"/>
            <a:ext cx="3423484" cy="4525962"/>
          </a:xfrm>
        </p:spPr>
      </p:pic>
      <p:pic>
        <p:nvPicPr>
          <p:cNvPr id="14" name="內容版面配置區 1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97" y="1481138"/>
            <a:ext cx="3154605" cy="4525962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推薦功能</a:t>
            </a:r>
            <a:r>
              <a:rPr lang="en-US" altLang="zh-TW" dirty="0" smtClean="0"/>
              <a:t>--Yahoo</a:t>
            </a:r>
            <a:endParaRPr lang="zh-TW" altLang="en-US" dirty="0"/>
          </a:p>
        </p:txBody>
      </p:sp>
      <p:sp>
        <p:nvSpPr>
          <p:cNvPr id="13" name="框架 12"/>
          <p:cNvSpPr/>
          <p:nvPr/>
        </p:nvSpPr>
        <p:spPr>
          <a:xfrm>
            <a:off x="539552" y="5306896"/>
            <a:ext cx="3960440" cy="1224136"/>
          </a:xfrm>
          <a:prstGeom prst="fra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078" name="Picture 6" descr="C:\Users\IAnChu\AppData\Local\Microsoft\Windows\Temporary Internet Files\Content.IE5\V5N091GO\MC900434859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9695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28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內容版面配置區 1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1" y="1600200"/>
            <a:ext cx="4033598" cy="2116138"/>
          </a:xfrm>
        </p:spPr>
      </p:pic>
      <p:pic>
        <p:nvPicPr>
          <p:cNvPr id="13" name="內容版面配置區 1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28722"/>
            <a:ext cx="4038600" cy="3630793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推薦功能</a:t>
            </a:r>
            <a:r>
              <a:rPr lang="en-US" altLang="zh-TW" dirty="0" smtClean="0"/>
              <a:t>--Google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40968"/>
            <a:ext cx="2819645" cy="3139712"/>
          </a:xfrm>
          <a:prstGeom prst="rect">
            <a:avLst/>
          </a:prstGeom>
        </p:spPr>
      </p:pic>
      <p:sp>
        <p:nvSpPr>
          <p:cNvPr id="29" name="框架 28"/>
          <p:cNvSpPr/>
          <p:nvPr/>
        </p:nvSpPr>
        <p:spPr>
          <a:xfrm>
            <a:off x="7164288" y="3960480"/>
            <a:ext cx="504056" cy="216024"/>
          </a:xfrm>
          <a:prstGeom prst="fram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4099" name="Picture 3" descr="C:\Users\IAnChu\AppData\Local\Microsoft\Windows\Temporary Internet Files\Content.IE5\V5N091GO\MC900434859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60" y="2492896"/>
            <a:ext cx="2867372" cy="286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13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7" y="1481138"/>
            <a:ext cx="3154605" cy="4525962"/>
          </a:xfrm>
        </p:spPr>
      </p:pic>
      <p:pic>
        <p:nvPicPr>
          <p:cNvPr id="12" name="內容版面配置區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16832"/>
            <a:ext cx="4038600" cy="3600400"/>
          </a:xfr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推薦功能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467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556567" y="1628800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挖掘</a:t>
            </a:r>
            <a:r>
              <a:rPr lang="zh-TW" altLang="en-US" dirty="0" smtClean="0"/>
              <a:t>使用者興趣</a:t>
            </a:r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tx2"/>
                </a:solidFill>
              </a:rPr>
              <a:t>個人</a:t>
            </a:r>
            <a:r>
              <a:rPr lang="zh-TW" altLang="en-US" dirty="0" smtClean="0">
                <a:solidFill>
                  <a:schemeClr val="tx2"/>
                </a:solidFill>
              </a:rPr>
              <a:t>本體論</a:t>
            </a:r>
            <a:endParaRPr lang="en-US" altLang="zh-TW" dirty="0" smtClean="0">
              <a:solidFill>
                <a:schemeClr val="tx2"/>
              </a:solidFill>
            </a:endParaRPr>
          </a:p>
          <a:p>
            <a:r>
              <a:rPr lang="zh-TW" altLang="en-US" dirty="0" smtClean="0">
                <a:solidFill>
                  <a:schemeClr val="tx2"/>
                </a:solidFill>
              </a:rPr>
              <a:t>根據興趣推薦新聞給使用者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lvl="1"/>
            <a:r>
              <a:rPr lang="zh-TW" altLang="en-US" dirty="0"/>
              <a:t>新分類新聞</a:t>
            </a:r>
            <a:r>
              <a:rPr lang="zh-TW" altLang="en-US" dirty="0" smtClean="0"/>
              <a:t>推薦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chemeClr val="tx2"/>
                </a:solidFill>
              </a:rPr>
              <a:t>協同過濾推薦</a:t>
            </a:r>
            <a:endParaRPr lang="en-US" altLang="zh-TW" dirty="0">
              <a:solidFill>
                <a:schemeClr val="tx2"/>
              </a:solidFill>
            </a:endParaRPr>
          </a:p>
          <a:p>
            <a:r>
              <a:rPr lang="zh-TW" altLang="en-US" dirty="0">
                <a:solidFill>
                  <a:schemeClr val="tx2"/>
                </a:solidFill>
              </a:rPr>
              <a:t>隨時隨地</a:t>
            </a:r>
            <a:r>
              <a:rPr lang="zh-TW" altLang="en-US" dirty="0" smtClean="0">
                <a:solidFill>
                  <a:schemeClr val="tx2"/>
                </a:solidFill>
              </a:rPr>
              <a:t>取得新聞</a:t>
            </a:r>
            <a:endParaRPr lang="en-US" altLang="zh-TW" dirty="0">
              <a:solidFill>
                <a:schemeClr val="tx2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tx2"/>
                </a:solidFill>
              </a:rPr>
              <a:t>行動</a:t>
            </a:r>
            <a:r>
              <a:rPr lang="en-US" altLang="zh-TW" dirty="0" smtClean="0">
                <a:solidFill>
                  <a:schemeClr val="tx2"/>
                </a:solidFill>
              </a:rPr>
              <a:t>APP</a:t>
            </a:r>
            <a:r>
              <a:rPr lang="zh-TW" altLang="en-US" dirty="0" smtClean="0">
                <a:solidFill>
                  <a:schemeClr val="tx2"/>
                </a:solidFill>
              </a:rPr>
              <a:t>開發</a:t>
            </a:r>
            <a:endParaRPr lang="en-US" altLang="zh-TW" dirty="0" smtClean="0">
              <a:solidFill>
                <a:schemeClr val="tx2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</a:t>
            </a:r>
            <a:r>
              <a:rPr lang="zh-TW" altLang="en-US" dirty="0"/>
              <a:t>定位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65" b="96774" l="1724" r="978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16" y="4829161"/>
            <a:ext cx="901580" cy="84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42" y="5333022"/>
            <a:ext cx="700819" cy="91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081" y="4905993"/>
            <a:ext cx="336708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向右箭號 2"/>
          <p:cNvSpPr/>
          <p:nvPr/>
        </p:nvSpPr>
        <p:spPr>
          <a:xfrm>
            <a:off x="1835696" y="5443840"/>
            <a:ext cx="576064" cy="45721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6084168" y="5443840"/>
            <a:ext cx="576064" cy="45721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411386"/>
            <a:ext cx="1641528" cy="206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79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</a:t>
            </a:r>
            <a:r>
              <a:rPr lang="zh-TW" altLang="en-US" dirty="0" smtClean="0"/>
              <a:t>表示分類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chemeClr val="accent1"/>
                </a:solidFill>
              </a:rPr>
              <a:t>Class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表示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chemeClr val="accent1"/>
                </a:solidFill>
              </a:rPr>
              <a:t>News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一個節點為詞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chemeClr val="accent1"/>
                </a:solidFill>
              </a:rPr>
              <a:t>Term</a:t>
            </a:r>
            <a:r>
              <a:rPr lang="en-US" altLang="zh-TW" dirty="0" smtClean="0"/>
              <a:t>)</a:t>
            </a:r>
            <a:r>
              <a:rPr lang="zh-TW" altLang="en-US" dirty="0" smtClean="0"/>
              <a:t>與頻率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chemeClr val="accent1"/>
                </a:solidFill>
              </a:rPr>
              <a:t>Frequency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的列表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最大的樹為所有新聞的總和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視使用者為一個樹，有屬於自己的樹圖。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個人本體論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5279"/>
            <a:ext cx="4038600" cy="4197680"/>
          </a:xfrm>
        </p:spPr>
      </p:pic>
    </p:spTree>
    <p:extLst>
      <p:ext uri="{BB962C8B-B14F-4D97-AF65-F5344CB8AC3E}">
        <p14:creationId xmlns:p14="http://schemas.microsoft.com/office/powerpoint/2010/main" val="46969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1371608"/>
          </a:xfrm>
        </p:spPr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對使用者樹圖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賦予類別權重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賦予類別下詞權重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演算法</a:t>
            </a:r>
            <a:r>
              <a:rPr lang="en-US" altLang="zh-TW" dirty="0"/>
              <a:t>—</a:t>
            </a:r>
            <a:r>
              <a:rPr lang="zh-TW" altLang="en-US" dirty="0" smtClean="0"/>
              <a:t>新分類新聞</a:t>
            </a:r>
            <a:r>
              <a:rPr lang="zh-TW" altLang="en-US" dirty="0" smtClean="0"/>
              <a:t>推薦</a:t>
            </a:r>
            <a:endParaRPr lang="zh-TW" altLang="en-US" dirty="0"/>
          </a:p>
        </p:txBody>
      </p:sp>
      <p:graphicFrame>
        <p:nvGraphicFramePr>
          <p:cNvPr id="11" name="內容版面配置區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75431025"/>
              </p:ext>
            </p:extLst>
          </p:nvPr>
        </p:nvGraphicFramePr>
        <p:xfrm>
          <a:off x="457200" y="1481138"/>
          <a:ext cx="40386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類別排行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權重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en-US" altLang="zh-TW" dirty="0" err="1" smtClean="0">
                          <a:solidFill>
                            <a:schemeClr val="accent1"/>
                          </a:solidFill>
                        </a:rPr>
                        <a:t>wi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678051"/>
              </p:ext>
            </p:extLst>
          </p:nvPr>
        </p:nvGraphicFramePr>
        <p:xfrm>
          <a:off x="395536" y="2924944"/>
          <a:ext cx="828091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53"/>
                <a:gridCol w="1380153"/>
                <a:gridCol w="1380153"/>
                <a:gridCol w="1380153"/>
                <a:gridCol w="1380153"/>
                <a:gridCol w="1380153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詞頻排行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權重再修正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en-US" altLang="zh-TW" dirty="0" err="1" smtClean="0">
                          <a:solidFill>
                            <a:schemeClr val="accent1"/>
                          </a:solidFill>
                        </a:rPr>
                        <a:t>Wj</a:t>
                      </a:r>
                      <a:endParaRPr lang="zh-TW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Wi*5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Wi*4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Wi*3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Wi*2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Wi*1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內容版面配置區 7"/>
          <p:cNvSpPr txBox="1">
            <a:spLocks/>
          </p:cNvSpPr>
          <p:nvPr/>
        </p:nvSpPr>
        <p:spPr>
          <a:xfrm>
            <a:off x="395536" y="4221088"/>
            <a:ext cx="8280920" cy="216024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TW" dirty="0" smtClean="0"/>
              <a:t>2.</a:t>
            </a:r>
            <a:r>
              <a:rPr lang="zh-TW" altLang="en-US" dirty="0" smtClean="0"/>
              <a:t>對新聞文本樹圖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擷取詞與頻</a:t>
            </a:r>
            <a:r>
              <a:rPr lang="en-US" altLang="zh-TW" dirty="0" smtClean="0"/>
              <a:t>{</a:t>
            </a:r>
            <a:r>
              <a:rPr lang="en-US" altLang="zh-TW" dirty="0" err="1" smtClean="0"/>
              <a:t>Term,</a:t>
            </a:r>
            <a:r>
              <a:rPr lang="en-US" altLang="zh-TW" dirty="0" err="1" smtClean="0">
                <a:solidFill>
                  <a:schemeClr val="tx2">
                    <a:lumMod val="75000"/>
                  </a:schemeClr>
                </a:solidFill>
              </a:rPr>
              <a:t>Frequency</a:t>
            </a:r>
            <a:r>
              <a:rPr lang="en-US" altLang="zh-TW" dirty="0" smtClean="0"/>
              <a:t>}</a:t>
            </a:r>
          </a:p>
          <a:p>
            <a:pPr lvl="1"/>
            <a:r>
              <a:rPr lang="zh-TW" altLang="en-US" dirty="0"/>
              <a:t>判斷字</a:t>
            </a:r>
            <a:r>
              <a:rPr lang="zh-TW" altLang="en-US" dirty="0" smtClean="0"/>
              <a:t>詞是否出現在使用者樹圖之下</a:t>
            </a:r>
            <a:endParaRPr lang="en-US" altLang="zh-TW" dirty="0" smtClean="0"/>
          </a:p>
          <a:p>
            <a:pPr lvl="1"/>
            <a:r>
              <a:rPr lang="zh-TW" altLang="en-US" dirty="0"/>
              <a:t>若</a:t>
            </a:r>
            <a:r>
              <a:rPr lang="zh-TW" altLang="en-US" dirty="0" smtClean="0"/>
              <a:t>有則該新聞權重上升</a:t>
            </a: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</a:rPr>
              <a:t>Frequency*</a:t>
            </a:r>
            <a:r>
              <a:rPr lang="en-US" altLang="zh-TW" dirty="0" err="1" smtClean="0">
                <a:solidFill>
                  <a:schemeClr val="tx2">
                    <a:lumMod val="75000"/>
                  </a:schemeClr>
                </a:solidFill>
              </a:rPr>
              <a:t>Wj</a:t>
            </a:r>
            <a:endParaRPr lang="en-US" altLang="zh-TW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得到該新聞對使用者的重要性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6870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516</TotalTime>
  <Words>377</Words>
  <Application>Microsoft Office PowerPoint</Application>
  <PresentationFormat>如螢幕大小 (4:3)</PresentationFormat>
  <Paragraphs>101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匯合</vt:lpstr>
      <vt:lpstr>植基於個人本體論的 新聞推薦系統</vt:lpstr>
      <vt:lpstr>研究內容</vt:lpstr>
      <vt:lpstr>新聞系統</vt:lpstr>
      <vt:lpstr>推薦功能--Yahoo</vt:lpstr>
      <vt:lpstr>推薦功能--Google</vt:lpstr>
      <vt:lpstr>推薦功能</vt:lpstr>
      <vt:lpstr>系統定位</vt:lpstr>
      <vt:lpstr>個人本體論</vt:lpstr>
      <vt:lpstr>演算法—新分類新聞推薦</vt:lpstr>
      <vt:lpstr>演算法—協同式過濾</vt:lpstr>
      <vt:lpstr>開發環境</vt:lpstr>
      <vt:lpstr>新聞推薦系統Demo</vt:lpstr>
      <vt:lpstr>瀏覽功能</vt:lpstr>
      <vt:lpstr>瀏覽功能</vt:lpstr>
      <vt:lpstr>推薦功能—同好者推薦</vt:lpstr>
      <vt:lpstr>未來展望—使用者分群</vt:lpstr>
      <vt:lpstr>未來展望—同義字合併</vt:lpstr>
      <vt:lpstr>Any Questions!</vt:lpstr>
      <vt:lpstr>Thank you for your attention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植基於個人本體論的新聞推薦系統</dc:title>
  <dc:creator>IAnChu</dc:creator>
  <cp:lastModifiedBy>Chuian</cp:lastModifiedBy>
  <cp:revision>242</cp:revision>
  <dcterms:created xsi:type="dcterms:W3CDTF">2012-12-19T12:49:03Z</dcterms:created>
  <dcterms:modified xsi:type="dcterms:W3CDTF">2012-12-22T15:44:08Z</dcterms:modified>
</cp:coreProperties>
</file>