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sldIdLst>
    <p:sldId id="256" r:id="rId3"/>
    <p:sldId id="260" r:id="rId4"/>
    <p:sldId id="258" r:id="rId5"/>
    <p:sldId id="261" r:id="rId6"/>
    <p:sldId id="276" r:id="rId7"/>
    <p:sldId id="263" r:id="rId8"/>
    <p:sldId id="264" r:id="rId9"/>
    <p:sldId id="265" r:id="rId10"/>
    <p:sldId id="266" r:id="rId11"/>
    <p:sldId id="268" r:id="rId12"/>
    <p:sldId id="277" r:id="rId13"/>
    <p:sldId id="269" r:id="rId14"/>
    <p:sldId id="270" r:id="rId15"/>
    <p:sldId id="278" r:id="rId16"/>
    <p:sldId id="272" r:id="rId17"/>
    <p:sldId id="273" r:id="rId18"/>
    <p:sldId id="275" r:id="rId19"/>
    <p:sldId id="274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67EFA74-38B3-4D08-9B8B-592A05BF3E80}">
          <p14:sldIdLst>
            <p14:sldId id="256"/>
          </p14:sldIdLst>
        </p14:section>
        <p14:section name="未命名的章節" id="{C6D54A72-2A5D-4BFA-8DDF-390B4A29FDB9}">
          <p14:sldIdLst>
            <p14:sldId id="260"/>
            <p14:sldId id="258"/>
            <p14:sldId id="261"/>
          </p14:sldIdLst>
        </p14:section>
        <p14:section name="語法" id="{6AA936D3-F6B2-460D-A7D2-0C36FB2D337D}">
          <p14:sldIdLst>
            <p14:sldId id="276"/>
            <p14:sldId id="263"/>
            <p14:sldId id="264"/>
            <p14:sldId id="265"/>
            <p14:sldId id="266"/>
            <p14:sldId id="268"/>
            <p14:sldId id="277"/>
            <p14:sldId id="269"/>
            <p14:sldId id="270"/>
            <p14:sldId id="278"/>
            <p14:sldId id="272"/>
            <p14:sldId id="273"/>
            <p14:sldId id="275"/>
            <p14:sldId id="274"/>
            <p14:sldId id="25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36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0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25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2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07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48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9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>
            <a:lvl1pPr>
              <a:defRPr lang="en-US" sz="36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9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69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351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46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04233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97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6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dirty="0"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>
            <a:lvl1pPr>
              <a:defRPr lang="en-US" sz="36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>
            <a:lvl1pPr>
              <a:defRPr lang="en-US" sz="36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>
            <a:lvl1pPr>
              <a:defRPr lang="en-US" sz="36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en-US" altLang="en-US" sz="3600" b="1" kern="1200" dirty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gradFill>
            <a:gsLst>
              <a:gs pos="0">
                <a:schemeClr val="accent1">
                  <a:tint val="40000"/>
                  <a:satMod val="250000"/>
                </a:schemeClr>
              </a:gs>
              <a:gs pos="9000">
                <a:schemeClr val="accent1">
                  <a:tint val="52000"/>
                  <a:satMod val="300000"/>
                </a:schemeClr>
              </a:gs>
              <a:gs pos="50000">
                <a:schemeClr val="accent1">
                  <a:shade val="20000"/>
                  <a:satMod val="300000"/>
                </a:schemeClr>
              </a:gs>
              <a:gs pos="79000">
                <a:schemeClr val="accent1">
                  <a:tint val="52000"/>
                  <a:satMod val="300000"/>
                </a:schemeClr>
              </a:gs>
              <a:gs pos="100000">
                <a:schemeClr val="accent1">
                  <a:tint val="40000"/>
                  <a:satMod val="250000"/>
                </a:schemeClr>
              </a:gs>
            </a:gsLst>
            <a:lin ang="5400000"/>
          </a:gradFill>
          <a:latin typeface="微軟正黑體" pitchFamily="34" charset="-120"/>
          <a:ea typeface="微軟正黑體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3F878-F5E8-489B-AC8A-64F2A7E22C28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0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rot="598207">
            <a:off x="670655" y="2400870"/>
            <a:ext cx="8208912" cy="139868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altLang="zh-TW" dirty="0" smtClean="0"/>
              <a:t>JSON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Android </a:t>
            </a:r>
            <a:r>
              <a:rPr lang="zh-TW" altLang="en-US" dirty="0" smtClean="0"/>
              <a:t>的火花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5896" y="5517232"/>
            <a:ext cx="2674723" cy="86409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4098056061</a:t>
            </a:r>
            <a:r>
              <a:rPr lang="zh-TW" altLang="en-US" dirty="0" smtClean="0"/>
              <a:t>戴均民</a:t>
            </a:r>
            <a:endParaRPr lang="en-US" altLang="zh-TW" dirty="0" smtClean="0"/>
          </a:p>
          <a:p>
            <a:r>
              <a:rPr lang="en-US" altLang="zh-TW" dirty="0" smtClean="0"/>
              <a:t>4099013054</a:t>
            </a:r>
            <a:r>
              <a:rPr lang="zh-TW" altLang="en-US" dirty="0" smtClean="0"/>
              <a:t>林書緯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18305" y="4499617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J</a:t>
            </a:r>
            <a:r>
              <a:rPr lang="en-US" altLang="zh-TW" sz="3200" b="1" dirty="0"/>
              <a:t>ava</a:t>
            </a:r>
            <a:r>
              <a:rPr lang="en-US" altLang="zh-TW" sz="3200" b="1" dirty="0">
                <a:solidFill>
                  <a:srgbClr val="FF0000"/>
                </a:solidFill>
              </a:rPr>
              <a:t>S</a:t>
            </a:r>
            <a:r>
              <a:rPr lang="en-US" altLang="zh-TW" sz="3200" b="1" dirty="0"/>
              <a:t>cript </a:t>
            </a:r>
            <a:r>
              <a:rPr lang="en-US" altLang="zh-TW" sz="3200" b="1" dirty="0">
                <a:solidFill>
                  <a:srgbClr val="FF0000"/>
                </a:solidFill>
              </a:rPr>
              <a:t>O</a:t>
            </a:r>
            <a:r>
              <a:rPr lang="en-US" altLang="zh-TW" sz="3200" b="1" dirty="0"/>
              <a:t>bject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N</a:t>
            </a:r>
            <a:r>
              <a:rPr lang="en-US" altLang="zh-TW" sz="3200" b="1" dirty="0" smtClean="0"/>
              <a:t>otation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271985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MIME Media Type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</a:rPr>
              <a:t>application/</a:t>
            </a:r>
            <a:r>
              <a:rPr lang="en-US" altLang="zh-TW" sz="5400" b="1" dirty="0" err="1" smtClean="0">
                <a:solidFill>
                  <a:srgbClr val="FF0000"/>
                </a:solidFill>
              </a:rPr>
              <a:t>json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4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字元編碼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/>
              <a:t>嚴格的</a:t>
            </a:r>
            <a:r>
              <a:rPr lang="en-US" altLang="zh-TW" sz="3200" dirty="0" smtClean="0"/>
              <a:t>Unicode</a:t>
            </a:r>
          </a:p>
          <a:p>
            <a:r>
              <a:rPr lang="zh-TW" altLang="en-US" sz="3200" dirty="0"/>
              <a:t>預設</a:t>
            </a:r>
            <a:r>
              <a:rPr lang="zh-TW" altLang="en-US" sz="3200" dirty="0" smtClean="0"/>
              <a:t>使用</a:t>
            </a:r>
            <a:r>
              <a:rPr lang="en-US" altLang="zh-TW" sz="3200" dirty="0" smtClean="0"/>
              <a:t>UTF-8</a:t>
            </a:r>
          </a:p>
          <a:p>
            <a:r>
              <a:rPr lang="en-US" altLang="zh-TW" sz="3200" dirty="0" smtClean="0"/>
              <a:t>UTF-16</a:t>
            </a:r>
            <a:r>
              <a:rPr lang="zh-TW" altLang="en-US" sz="3200" dirty="0" smtClean="0"/>
              <a:t> 和 </a:t>
            </a:r>
            <a:r>
              <a:rPr lang="en-US" altLang="zh-TW" sz="3200" dirty="0" smtClean="0"/>
              <a:t>UTF-32 </a:t>
            </a:r>
            <a:r>
              <a:rPr lang="zh-TW" altLang="en-US" sz="3200" dirty="0" smtClean="0"/>
              <a:t>也都可以使用。</a:t>
            </a:r>
            <a:endParaRPr lang="en-US" altLang="zh-TW" sz="32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2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 版本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沒有版本</a:t>
            </a:r>
            <a:r>
              <a:rPr lang="zh-TW" altLang="en-US" sz="2800" dirty="0" smtClean="0"/>
              <a:t>編號</a:t>
            </a:r>
            <a:endParaRPr lang="en-US" altLang="zh-TW" sz="2800" dirty="0" smtClean="0"/>
          </a:p>
          <a:p>
            <a:r>
              <a:rPr lang="zh-TW" altLang="en-US" sz="2800" dirty="0" smtClean="0"/>
              <a:t>沒有任何修訂或是預計更改的項目</a:t>
            </a:r>
            <a:endParaRPr lang="en-US" altLang="zh-TW" sz="2800" dirty="0" smtClean="0"/>
          </a:p>
          <a:p>
            <a:r>
              <a:rPr lang="en-US" altLang="zh-TW" sz="2800" dirty="0" smtClean="0"/>
              <a:t>Very Stable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01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相關程式</a:t>
            </a:r>
            <a:r>
              <a:rPr lang="zh-TW" altLang="en-US" dirty="0"/>
              <a:t>的</a:t>
            </a:r>
            <a:r>
              <a:rPr lang="zh-TW" altLang="en-US" dirty="0" smtClean="0"/>
              <a:t>規範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解譯程式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必須接受所有格式正確的</a:t>
            </a:r>
            <a:r>
              <a:rPr lang="en-US" altLang="zh-TW" sz="2000" dirty="0" smtClean="0"/>
              <a:t>JSON</a:t>
            </a:r>
          </a:p>
          <a:p>
            <a:pPr lvl="1"/>
            <a:r>
              <a:rPr lang="zh-TW" altLang="en-US" sz="2000" dirty="0" smtClean="0"/>
              <a:t>盡量接受非正確格式的</a:t>
            </a:r>
            <a:r>
              <a:rPr lang="en-US" altLang="zh-TW" sz="2000" dirty="0" smtClean="0"/>
              <a:t>JSON</a:t>
            </a:r>
          </a:p>
          <a:p>
            <a:pPr lvl="1"/>
            <a:endParaRPr lang="en-US" altLang="zh-TW" sz="2000" dirty="0" smtClean="0"/>
          </a:p>
          <a:p>
            <a:r>
              <a:rPr lang="zh-TW" altLang="en-US" sz="2400" dirty="0" smtClean="0"/>
              <a:t>編碼程式</a:t>
            </a:r>
            <a:endParaRPr lang="en-US" altLang="zh-TW" sz="2400" dirty="0" smtClean="0"/>
          </a:p>
          <a:p>
            <a:pPr lvl="1"/>
            <a:r>
              <a:rPr lang="zh-TW" altLang="en-US" sz="2000" dirty="0"/>
              <a:t>只能產生</a:t>
            </a:r>
            <a:r>
              <a:rPr lang="zh-TW" altLang="en-US" sz="2000" dirty="0" smtClean="0"/>
              <a:t>格式正確的</a:t>
            </a:r>
            <a:r>
              <a:rPr lang="en-US" altLang="zh-TW" sz="2000" dirty="0" smtClean="0"/>
              <a:t>JSON</a:t>
            </a:r>
            <a:endParaRPr lang="en-US" altLang="zh-TW" sz="2000" dirty="0"/>
          </a:p>
          <a:p>
            <a:pPr lvl="1"/>
            <a:endParaRPr lang="en-US" altLang="zh-TW" sz="2000" dirty="0" smtClean="0"/>
          </a:p>
          <a:p>
            <a:r>
              <a:rPr lang="zh-TW" altLang="en-US" sz="2400" dirty="0" smtClean="0"/>
              <a:t>精神</a:t>
            </a:r>
            <a:r>
              <a:rPr lang="zh-TW" altLang="en-US" sz="2400" dirty="0"/>
              <a:t>：</a:t>
            </a:r>
            <a:r>
              <a:rPr lang="zh-TW" altLang="en-US" sz="2400" dirty="0" smtClean="0"/>
              <a:t>嚴以律己，寬以待人。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774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1939677" y="404664"/>
            <a:ext cx="5850679" cy="113235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 Android</a:t>
            </a:r>
            <a:endParaRPr lang="zh-TW" altLang="en-US" dirty="0"/>
          </a:p>
        </p:txBody>
      </p:sp>
      <p:pic>
        <p:nvPicPr>
          <p:cNvPr id="1026" name="Picture 2" descr="http://pic.wenwen.soso.com/p/20100901/20100901114144-19394469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1772816"/>
            <a:ext cx="6058644" cy="454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6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 </a:t>
            </a:r>
            <a:r>
              <a:rPr lang="en-US" altLang="zh-TW" dirty="0" err="1" smtClean="0"/>
              <a:t>org.json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JSONArray</a:t>
            </a:r>
            <a:endParaRPr lang="en-US" altLang="zh-TW" sz="3200" dirty="0" smtClean="0"/>
          </a:p>
          <a:p>
            <a:r>
              <a:rPr lang="en-US" altLang="zh-TW" sz="3200" dirty="0" err="1" smtClean="0"/>
              <a:t>JSONObject</a:t>
            </a:r>
            <a:endParaRPr lang="en-US" altLang="zh-TW" sz="3200" dirty="0" smtClean="0"/>
          </a:p>
          <a:p>
            <a:r>
              <a:rPr lang="en-US" altLang="zh-TW" sz="3200" dirty="0" err="1" smtClean="0"/>
              <a:t>JSONStringer</a:t>
            </a:r>
            <a:endParaRPr lang="en-US" altLang="zh-TW" sz="3200" dirty="0" smtClean="0"/>
          </a:p>
          <a:p>
            <a:r>
              <a:rPr lang="en-US" altLang="zh-TW" sz="3200" dirty="0" err="1"/>
              <a:t>JSONTokener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028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Member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get()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get*()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 精確取資料</a:t>
            </a:r>
            <a:endParaRPr lang="en-US" altLang="zh-TW" sz="2400" dirty="0" smtClean="0"/>
          </a:p>
          <a:p>
            <a:r>
              <a:rPr lang="en-US" altLang="zh-TW" sz="2400" dirty="0" smtClean="0"/>
              <a:t>opt()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opt*()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 盡量取資料</a:t>
            </a:r>
            <a:r>
              <a:rPr lang="en-US" altLang="zh-TW" sz="2400" dirty="0" smtClean="0"/>
              <a:t>(</a:t>
            </a:r>
            <a:r>
              <a:rPr lang="zh-TW" altLang="en-US" sz="2400" dirty="0"/>
              <a:t>會</a:t>
            </a:r>
            <a:r>
              <a:rPr lang="zh-TW" altLang="en-US" sz="2400" dirty="0" smtClean="0"/>
              <a:t>自動轉型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put()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–</a:t>
            </a:r>
            <a:r>
              <a:rPr lang="zh-TW" altLang="en-US" sz="2400" dirty="0" smtClean="0"/>
              <a:t> 存放資料</a:t>
            </a:r>
            <a:endParaRPr lang="en-US" altLang="zh-TW" sz="2400" dirty="0"/>
          </a:p>
          <a:p>
            <a:r>
              <a:rPr lang="en-US" altLang="zh-TW" sz="2400" dirty="0" smtClean="0"/>
              <a:t>join()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–</a:t>
            </a:r>
            <a:r>
              <a:rPr lang="zh-TW" altLang="en-US" sz="2400" dirty="0" smtClean="0"/>
              <a:t> 合併</a:t>
            </a:r>
            <a:endParaRPr lang="en-US" altLang="zh-TW" sz="2400" dirty="0" smtClean="0"/>
          </a:p>
          <a:p>
            <a:r>
              <a:rPr lang="en-US" altLang="zh-TW" sz="2400" dirty="0" smtClean="0"/>
              <a:t>length()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–</a:t>
            </a:r>
            <a:r>
              <a:rPr lang="zh-TW" altLang="en-US" sz="2400" dirty="0" smtClean="0"/>
              <a:t> 陣列數量</a:t>
            </a:r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66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803263" cy="1280890"/>
          </a:xfrm>
        </p:spPr>
        <p:txBody>
          <a:bodyPr/>
          <a:lstStyle/>
          <a:p>
            <a:r>
              <a:rPr lang="en-US" altLang="zh-TW" dirty="0" smtClean="0"/>
              <a:t>SO… How do we use JSON 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01" y="2420888"/>
            <a:ext cx="6591300" cy="2861792"/>
          </a:xfrm>
        </p:spPr>
      </p:pic>
    </p:spTree>
    <p:extLst>
      <p:ext uri="{BB962C8B-B14F-4D97-AF65-F5344CB8AC3E}">
        <p14:creationId xmlns:p14="http://schemas.microsoft.com/office/powerpoint/2010/main" val="429143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LIVE DEMO !!!!!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雖然資訊界有句俚語叫做</a:t>
            </a:r>
            <a:endParaRPr lang="en-US" altLang="zh-TW" sz="2800" dirty="0" smtClean="0"/>
          </a:p>
          <a:p>
            <a:pPr marL="457200" lvl="1" indent="0">
              <a:buNone/>
            </a:pPr>
            <a:r>
              <a:rPr lang="en-US" altLang="zh-TW" sz="4000" dirty="0" smtClean="0">
                <a:solidFill>
                  <a:srgbClr val="FF0000"/>
                </a:solidFill>
              </a:rPr>
              <a:t>Never Live Demo!!!</a:t>
            </a:r>
          </a:p>
          <a:p>
            <a:pPr marL="457200" lvl="1" indent="0">
              <a:buNone/>
            </a:pPr>
            <a:endParaRPr lang="en-US" altLang="zh-TW" sz="4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sz="40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TW" sz="4000" dirty="0" smtClean="0">
                <a:solidFill>
                  <a:schemeClr val="tx1"/>
                </a:solidFill>
              </a:rPr>
              <a:t>XD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789040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50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JSON </a:t>
            </a:r>
            <a:r>
              <a:rPr lang="zh-TW" altLang="en-US" sz="2400" dirty="0" smtClean="0"/>
              <a:t>官方網站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39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資料交換格式的歷史與困</a:t>
            </a:r>
            <a:r>
              <a:rPr lang="zh-TW" altLang="en-US" dirty="0"/>
              <a:t>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</a:rPr>
              <a:t>無統一格式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2400" dirty="0" smtClean="0"/>
              <a:t>每個程式設計師定義自己的格式</a:t>
            </a:r>
            <a:endParaRPr lang="en-US" altLang="zh-TW" sz="2400" dirty="0" smtClean="0"/>
          </a:p>
          <a:p>
            <a:r>
              <a:rPr lang="zh-TW" altLang="en-US" sz="2800" b="1" dirty="0" smtClean="0"/>
              <a:t>資料庫</a:t>
            </a:r>
            <a:endParaRPr lang="en-US" altLang="zh-TW" sz="2800" b="1" dirty="0"/>
          </a:p>
          <a:p>
            <a:pPr lvl="1"/>
            <a:r>
              <a:rPr lang="zh-TW" altLang="en-US" sz="2400" dirty="0"/>
              <a:t>權限控制不佳</a:t>
            </a:r>
            <a:endParaRPr lang="en-US" altLang="zh-TW" sz="2400" dirty="0"/>
          </a:p>
          <a:p>
            <a:r>
              <a:rPr lang="en-US" altLang="zh-TW" sz="2800" b="1" dirty="0"/>
              <a:t>XML</a:t>
            </a:r>
          </a:p>
          <a:p>
            <a:pPr lvl="1"/>
            <a:r>
              <a:rPr lang="zh-TW" altLang="en-US" sz="2400" dirty="0"/>
              <a:t>程式判讀上需要比較多的功夫</a:t>
            </a:r>
          </a:p>
          <a:p>
            <a:pPr lvl="1"/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7398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/>
              <a:t> </a:t>
            </a:r>
            <a:r>
              <a:rPr lang="zh-TW" altLang="en-US" dirty="0" smtClean="0"/>
              <a:t>是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JSON</a:t>
            </a:r>
            <a:r>
              <a:rPr lang="zh-TW" altLang="en-US" sz="2400" dirty="0"/>
              <a:t>（</a:t>
            </a:r>
            <a:r>
              <a:rPr lang="en-US" altLang="zh-TW" sz="2400" dirty="0">
                <a:solidFill>
                  <a:srgbClr val="FF0000"/>
                </a:solidFill>
              </a:rPr>
              <a:t>J</a:t>
            </a:r>
            <a:r>
              <a:rPr lang="en-US" altLang="zh-TW" sz="2400" dirty="0"/>
              <a:t>ava</a:t>
            </a:r>
            <a:r>
              <a:rPr lang="en-US" altLang="zh-TW" sz="2400" dirty="0">
                <a:solidFill>
                  <a:srgbClr val="FF0000"/>
                </a:solidFill>
              </a:rPr>
              <a:t>S</a:t>
            </a:r>
            <a:r>
              <a:rPr lang="en-US" altLang="zh-TW" sz="2400" dirty="0"/>
              <a:t>cript </a:t>
            </a:r>
            <a:r>
              <a:rPr lang="en-US" altLang="zh-TW" sz="2400" dirty="0">
                <a:solidFill>
                  <a:srgbClr val="FF0000"/>
                </a:solidFill>
              </a:rPr>
              <a:t>O</a:t>
            </a:r>
            <a:r>
              <a:rPr lang="en-US" altLang="zh-TW" sz="2400" dirty="0"/>
              <a:t>bject </a:t>
            </a:r>
            <a:r>
              <a:rPr lang="en-US" altLang="zh-TW" sz="2400" dirty="0">
                <a:solidFill>
                  <a:srgbClr val="FF0000"/>
                </a:solidFill>
              </a:rPr>
              <a:t>N</a:t>
            </a:r>
            <a:r>
              <a:rPr lang="en-US" altLang="zh-TW" sz="2400" dirty="0"/>
              <a:t>otation</a:t>
            </a:r>
            <a:r>
              <a:rPr lang="zh-TW" altLang="en-US" sz="2400" dirty="0" smtClean="0"/>
              <a:t>）</a:t>
            </a:r>
            <a:endParaRPr lang="en-US" altLang="zh-TW" sz="2400" dirty="0" smtClean="0"/>
          </a:p>
          <a:p>
            <a:r>
              <a:rPr lang="zh-TW" altLang="en-US" sz="2400" dirty="0" smtClean="0"/>
              <a:t>一種</a:t>
            </a:r>
            <a:r>
              <a:rPr lang="zh-TW" altLang="en-US" sz="2400" dirty="0"/>
              <a:t>輕量級的</a:t>
            </a:r>
            <a:r>
              <a:rPr lang="zh-TW" altLang="en-US" sz="2400" b="1" dirty="0">
                <a:solidFill>
                  <a:srgbClr val="FF0000"/>
                </a:solidFill>
              </a:rPr>
              <a:t>資料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交換格式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/>
              <a:t>制定</a:t>
            </a:r>
            <a:r>
              <a:rPr lang="zh-TW" altLang="en-US" sz="2400" dirty="0" smtClean="0"/>
              <a:t>於</a:t>
            </a:r>
            <a:r>
              <a:rPr lang="en-US" altLang="zh-TW" sz="2400" dirty="0" smtClean="0"/>
              <a:t>1999</a:t>
            </a:r>
            <a:r>
              <a:rPr lang="zh-TW" altLang="en-US" sz="2400" dirty="0" smtClean="0"/>
              <a:t>年</a:t>
            </a:r>
            <a:r>
              <a:rPr lang="en-US" altLang="zh-TW" sz="2000" dirty="0"/>
              <a:t>《</a:t>
            </a:r>
            <a:r>
              <a:rPr lang="en-US" altLang="zh-TW" sz="2000" i="1" dirty="0"/>
              <a:t>JavaScript Programming Language, Standard ECMA-262 3rd Edition</a:t>
            </a:r>
            <a:r>
              <a:rPr lang="en-US" altLang="zh-TW" sz="2000" b="1" i="1" dirty="0"/>
              <a:t>, Just a Subset </a:t>
            </a:r>
            <a:r>
              <a:rPr lang="en-US" altLang="zh-TW" sz="2000" dirty="0"/>
              <a:t>》-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400" dirty="0" smtClean="0"/>
              <a:t>便於程式解析。</a:t>
            </a:r>
            <a:endParaRPr lang="en-US" altLang="zh-TW" sz="2400" dirty="0" smtClean="0"/>
          </a:p>
          <a:p>
            <a:r>
              <a:rPr lang="zh-TW" altLang="en-US" sz="2400" dirty="0"/>
              <a:t>以文字為</a:t>
            </a:r>
            <a:r>
              <a:rPr lang="zh-TW" altLang="en-US" sz="2400" dirty="0" smtClean="0"/>
              <a:t>基礎。</a:t>
            </a:r>
            <a:endParaRPr lang="en-US" altLang="zh-TW" sz="2400" dirty="0" smtClean="0"/>
          </a:p>
          <a:p>
            <a:r>
              <a:rPr lang="zh-TW" altLang="en-US" sz="2400" b="1" dirty="0">
                <a:solidFill>
                  <a:srgbClr val="FF0000"/>
                </a:solidFill>
              </a:rPr>
              <a:t>不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依賴於特定的程式語言。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8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 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!=</a:t>
            </a:r>
            <a:r>
              <a:rPr lang="zh-TW" altLang="en-US" b="1" dirty="0" smtClean="0"/>
              <a:t> 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zh-TW" altLang="en-US" sz="2400" b="1" dirty="0" smtClean="0"/>
              <a:t>不是 </a:t>
            </a:r>
            <a:r>
              <a:rPr lang="zh-TW" altLang="en-US" sz="2400" dirty="0" smtClean="0"/>
              <a:t>檔案格式</a:t>
            </a:r>
            <a:endParaRPr lang="en-US" altLang="zh-TW" sz="2400" dirty="0" smtClean="0"/>
          </a:p>
          <a:p>
            <a:r>
              <a:rPr lang="zh-TW" altLang="en-US" sz="2400" b="1" dirty="0" smtClean="0"/>
              <a:t>不是 </a:t>
            </a:r>
            <a:r>
              <a:rPr lang="zh-TW" altLang="en-US" sz="2400" dirty="0" smtClean="0"/>
              <a:t>標記式語言</a:t>
            </a:r>
            <a:endParaRPr lang="en-US" altLang="zh-TW" sz="2400" dirty="0" smtClean="0"/>
          </a:p>
          <a:p>
            <a:r>
              <a:rPr lang="zh-TW" altLang="en-US" sz="2400" b="1" dirty="0" smtClean="0"/>
              <a:t>不是 </a:t>
            </a:r>
            <a:r>
              <a:rPr lang="zh-TW" altLang="en-US" sz="2400" dirty="0" smtClean="0"/>
              <a:t>一般的</a:t>
            </a:r>
            <a:r>
              <a:rPr lang="zh-TW" altLang="zh-TW" sz="2400" dirty="0"/>
              <a:t>序列</a:t>
            </a:r>
            <a:r>
              <a:rPr lang="zh-TW" altLang="zh-TW" sz="2400" dirty="0" smtClean="0"/>
              <a:t>化</a:t>
            </a:r>
            <a:r>
              <a:rPr lang="zh-TW" altLang="en-US" sz="2400" dirty="0" smtClean="0"/>
              <a:t>格式</a:t>
            </a:r>
            <a:endParaRPr lang="en-US" altLang="zh-TW" sz="2400" dirty="0" smtClean="0"/>
          </a:p>
          <a:p>
            <a:pPr lvl="1"/>
            <a:r>
              <a:rPr lang="zh-TW" altLang="en-US" sz="2000" i="1" dirty="0"/>
              <a:t>序列</a:t>
            </a:r>
            <a:r>
              <a:rPr lang="zh-TW" altLang="en-US" sz="2000" i="1" dirty="0" smtClean="0"/>
              <a:t>化格式：該資料還原後，可保證和原資料一樣</a:t>
            </a:r>
            <a:r>
              <a:rPr lang="en-US" altLang="zh-TW" sz="2000" i="1" dirty="0" smtClean="0"/>
              <a:t>(</a:t>
            </a:r>
            <a:r>
              <a:rPr lang="zh-TW" altLang="en-US" sz="2000" i="1" dirty="0" smtClean="0"/>
              <a:t>包括順序</a:t>
            </a:r>
            <a:r>
              <a:rPr lang="en-US" altLang="zh-TW" sz="2000" i="1" dirty="0" smtClean="0"/>
              <a:t>)</a:t>
            </a:r>
            <a:r>
              <a:rPr lang="zh-TW" altLang="en-US" sz="2000" i="1" dirty="0" smtClean="0"/>
              <a:t>。</a:t>
            </a:r>
            <a:endParaRPr lang="en-US" altLang="zh-TW" sz="2000" i="1" dirty="0" smtClean="0"/>
          </a:p>
          <a:p>
            <a:pPr lvl="1"/>
            <a:endParaRPr lang="en-US" altLang="zh-TW" sz="2000" i="1" dirty="0" smtClean="0"/>
          </a:p>
          <a:p>
            <a:r>
              <a:rPr lang="zh-TW" altLang="en-US" sz="2400" b="1" dirty="0" smtClean="0"/>
              <a:t>沒有</a:t>
            </a:r>
            <a:r>
              <a:rPr lang="zh-TW" altLang="en-US" sz="2400" dirty="0" smtClean="0"/>
              <a:t> 遞迴的結構。</a:t>
            </a:r>
            <a:endParaRPr lang="en-US" altLang="zh-TW" sz="2400" dirty="0" smtClean="0"/>
          </a:p>
          <a:p>
            <a:r>
              <a:rPr lang="zh-TW" altLang="en-US" sz="2400" b="1" dirty="0" smtClean="0"/>
              <a:t>沒有 </a:t>
            </a:r>
            <a:r>
              <a:rPr lang="zh-TW" altLang="en-US" sz="2400" dirty="0" smtClean="0"/>
              <a:t>隱藏的結構。</a:t>
            </a:r>
            <a:endParaRPr lang="en-US" altLang="zh-TW" sz="2400" dirty="0" smtClean="0"/>
          </a:p>
          <a:p>
            <a:r>
              <a:rPr lang="zh-TW" altLang="en-US" sz="2400" b="1" dirty="0" smtClean="0"/>
              <a:t>不含 </a:t>
            </a:r>
            <a:r>
              <a:rPr lang="en-US" altLang="zh-TW" sz="2400" dirty="0" smtClean="0"/>
              <a:t>function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0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Grammar of JSON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5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And Array</a:t>
            </a:r>
            <a:endParaRPr lang="zh-TW" altLang="en-US" dirty="0"/>
          </a:p>
        </p:txBody>
      </p:sp>
      <p:pic>
        <p:nvPicPr>
          <p:cNvPr id="1026" name="Picture 2" descr="http://www.json.org/objec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6859240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json.org/arra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30" y="4149080"/>
            <a:ext cx="7177687" cy="135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Value</a:t>
            </a:r>
            <a:endParaRPr lang="zh-TW" altLang="en-US" dirty="0"/>
          </a:p>
        </p:txBody>
      </p:sp>
      <p:pic>
        <p:nvPicPr>
          <p:cNvPr id="2050" name="Picture 2" descr="http://www.json.org/valu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2348880"/>
            <a:ext cx="7403369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9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</a:t>
            </a:r>
            <a:endParaRPr lang="zh-TW" altLang="en-US" dirty="0"/>
          </a:p>
        </p:txBody>
      </p:sp>
      <p:pic>
        <p:nvPicPr>
          <p:cNvPr id="3074" name="Picture 2" descr="http://www.json.org/string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6" y="1905000"/>
            <a:ext cx="6336704" cy="437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2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Number</a:t>
            </a:r>
            <a:endParaRPr lang="zh-TW" altLang="en-US" dirty="0"/>
          </a:p>
        </p:txBody>
      </p:sp>
      <p:pic>
        <p:nvPicPr>
          <p:cNvPr id="4098" name="Picture 2" descr="http://www.json.org/number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2132856"/>
            <a:ext cx="7446602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7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308</Words>
  <Application>Microsoft Office PowerPoint</Application>
  <PresentationFormat>如螢幕大小 (4:3)</PresentationFormat>
  <Paragraphs>72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圖釘</vt:lpstr>
      <vt:lpstr>絲縷</vt:lpstr>
      <vt:lpstr>JSON 和 Android 的火花</vt:lpstr>
      <vt:lpstr>資料交換格式的歷史與困境</vt:lpstr>
      <vt:lpstr>JSON 是…</vt:lpstr>
      <vt:lpstr>JSON  != …..</vt:lpstr>
      <vt:lpstr> Grammar of JSON</vt:lpstr>
      <vt:lpstr>Object And Array</vt:lpstr>
      <vt:lpstr>Value</vt:lpstr>
      <vt:lpstr>String</vt:lpstr>
      <vt:lpstr>Number</vt:lpstr>
      <vt:lpstr>MIME Media Type</vt:lpstr>
      <vt:lpstr>字元編碼</vt:lpstr>
      <vt:lpstr>JSON 版本</vt:lpstr>
      <vt:lpstr>JSON相關程式的規範</vt:lpstr>
      <vt:lpstr>JSON  in Android</vt:lpstr>
      <vt:lpstr>Package org.json</vt:lpstr>
      <vt:lpstr>Member functions</vt:lpstr>
      <vt:lpstr>SO… How do we use JSON ?</vt:lpstr>
      <vt:lpstr>LIVE DEMO !!!!!</vt:lpstr>
      <vt:lpstr>資料來源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和 Android 的火花</dc:title>
  <dc:creator>Chunmin</dc:creator>
  <cp:lastModifiedBy>Chunmin</cp:lastModifiedBy>
  <cp:revision>31</cp:revision>
  <dcterms:created xsi:type="dcterms:W3CDTF">2013-04-11T13:33:14Z</dcterms:created>
  <dcterms:modified xsi:type="dcterms:W3CDTF">2013-04-14T20:58:46Z</dcterms:modified>
</cp:coreProperties>
</file>