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257" r:id="rId3"/>
    <p:sldId id="259" r:id="rId4"/>
    <p:sldId id="292" r:id="rId5"/>
    <p:sldId id="258" r:id="rId6"/>
    <p:sldId id="293" r:id="rId7"/>
    <p:sldId id="260" r:id="rId8"/>
    <p:sldId id="294" r:id="rId9"/>
    <p:sldId id="261" r:id="rId10"/>
    <p:sldId id="263"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95" r:id="rId24"/>
    <p:sldId id="275" r:id="rId25"/>
    <p:sldId id="296" r:id="rId26"/>
    <p:sldId id="276" r:id="rId27"/>
    <p:sldId id="277" r:id="rId28"/>
    <p:sldId id="297" r:id="rId29"/>
    <p:sldId id="278" r:id="rId30"/>
    <p:sldId id="279" r:id="rId31"/>
    <p:sldId id="298" r:id="rId32"/>
    <p:sldId id="280" r:id="rId33"/>
    <p:sldId id="299" r:id="rId34"/>
    <p:sldId id="281" r:id="rId35"/>
    <p:sldId id="300" r:id="rId36"/>
    <p:sldId id="282" r:id="rId37"/>
    <p:sldId id="301" r:id="rId38"/>
    <p:sldId id="283" r:id="rId39"/>
    <p:sldId id="302" r:id="rId40"/>
    <p:sldId id="284" r:id="rId41"/>
    <p:sldId id="303" r:id="rId42"/>
    <p:sldId id="285" r:id="rId43"/>
    <p:sldId id="304" r:id="rId44"/>
    <p:sldId id="286" r:id="rId45"/>
    <p:sldId id="287" r:id="rId46"/>
    <p:sldId id="288" r:id="rId47"/>
    <p:sldId id="289" r:id="rId48"/>
    <p:sldId id="290" r:id="rId49"/>
    <p:sldId id="291"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5" autoAdjust="0"/>
    <p:restoredTop sz="94660"/>
  </p:normalViewPr>
  <p:slideViewPr>
    <p:cSldViewPr>
      <p:cViewPr varScale="1">
        <p:scale>
          <a:sx n="70" d="100"/>
          <a:sy n="70" d="100"/>
        </p:scale>
        <p:origin x="15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81685-A240-490D-BE55-91181AE2C21B}" type="datetimeFigureOut">
              <a:rPr lang="en-US" smtClean="0"/>
              <a:pPr/>
              <a:t>21/05/2015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196BD-889E-42EC-9890-76D137D949D0}" type="slidenum">
              <a:rPr lang="en-US" smtClean="0"/>
              <a:pPr/>
              <a:t>‹#›</a:t>
            </a:fld>
            <a:endParaRPr lang="en-US"/>
          </a:p>
        </p:txBody>
      </p:sp>
    </p:spTree>
    <p:extLst>
      <p:ext uri="{BB962C8B-B14F-4D97-AF65-F5344CB8AC3E}">
        <p14:creationId xmlns:p14="http://schemas.microsoft.com/office/powerpoint/2010/main" val="47847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0196BD-889E-42EC-9890-76D137D949D0}" type="slidenum">
              <a:rPr lang="en-US" smtClean="0"/>
              <a:pPr/>
              <a:t>1</a:t>
            </a:fld>
            <a:endParaRPr lang="en-US"/>
          </a:p>
        </p:txBody>
      </p:sp>
    </p:spTree>
    <p:extLst>
      <p:ext uri="{BB962C8B-B14F-4D97-AF65-F5344CB8AC3E}">
        <p14:creationId xmlns:p14="http://schemas.microsoft.com/office/powerpoint/2010/main" val="102067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667000"/>
            <a:ext cx="6172200" cy="2351562"/>
          </a:xfrm>
        </p:spPr>
        <p:txBody>
          <a:bodyPr anchor="ctr"/>
          <a:lstStyle>
            <a:lvl1pPr algn="ctr">
              <a:defRPr b="1">
                <a:solidFill>
                  <a:srgbClr val="C00000"/>
                </a:solidFill>
                <a:effectLst>
                  <a:outerShdw blurRad="38100" dist="38100" dir="2700000" algn="tl">
                    <a:srgbClr val="000000">
                      <a:alpha val="43137"/>
                    </a:srgbClr>
                  </a:outerShdw>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nchor="ctr"/>
          <a:lstStyle>
            <a:lvl1pPr marL="0" indent="0" algn="r">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bwMode="auto">
          <a:xfrm rot="5400000">
            <a:off x="5819969" y="3198876"/>
            <a:ext cx="6172199" cy="384048"/>
          </a:xfrm>
        </p:spPr>
        <p:txBody>
          <a:bodyPr/>
          <a:lstStyle>
            <a:lvl1pPr algn="ctr">
              <a:defRPr/>
            </a:lvl1pPr>
          </a:lstStyle>
          <a:p>
            <a:r>
              <a:rPr lang="en-US" smtClean="0"/>
              <a:t>@Copyrights by Dr. Ngo Huu Phuc, Le Quy Don Technical University</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491D333-658A-4DEC-BCBB-EDF9D637F7BB}" type="slidenum">
              <a:rPr lang="en-US" smtClean="0"/>
              <a:pPr/>
              <a:t>‹#›</a:t>
            </a:fld>
            <a:endParaRPr lang="en-US"/>
          </a:p>
        </p:txBody>
      </p:sp>
      <p:sp>
        <p:nvSpPr>
          <p:cNvPr id="30" name="Title 7"/>
          <p:cNvSpPr txBox="1">
            <a:spLocks/>
          </p:cNvSpPr>
          <p:nvPr userDrawn="1"/>
        </p:nvSpPr>
        <p:spPr>
          <a:xfrm>
            <a:off x="1371600" y="304801"/>
            <a:ext cx="7315200" cy="609600"/>
          </a:xfrm>
          <a:prstGeom prst="rect">
            <a:avLst/>
          </a:prstGeom>
        </p:spPr>
        <p:txBody>
          <a:bodyPr bIns="91440" anchor="ctr" anchorCtr="0">
            <a:noAutofit/>
          </a:bodyPr>
          <a:lstStyle>
            <a:lvl1pPr algn="ctr">
              <a:defRPr lang="en-US" dirty="0">
                <a:solidFill>
                  <a:srgbClr val="FFFFFF"/>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rgbClr val="002060"/>
                </a:solidFill>
                <a:effectLst>
                  <a:outerShdw blurRad="38100" dist="38100" dir="2700000" algn="tl">
                    <a:srgbClr val="000000">
                      <a:alpha val="43137"/>
                    </a:srgbClr>
                  </a:outerShdw>
                </a:effectLst>
                <a:uLnTx/>
                <a:uFillTx/>
                <a:latin typeface="+mj-lt"/>
                <a:ea typeface="+mj-ea"/>
                <a:cs typeface="+mj-cs"/>
              </a:rPr>
              <a:t>TOÁN RỜI RẠC</a:t>
            </a:r>
            <a:endParaRPr kumimoji="0" lang="en-US" sz="3200" b="1" i="0" u="none" strike="noStrike" kern="1200" cap="none" spc="0" normalizeH="0" baseline="0" noProof="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@Copyrights by Dr. Ngo Huu Phuc, Le Quy Don Technical University</a:t>
            </a:r>
            <a:endParaRPr lang="en-US"/>
          </a:p>
        </p:txBody>
      </p:sp>
      <p:sp>
        <p:nvSpPr>
          <p:cNvPr id="6" name="Slide Number Placeholder 5"/>
          <p:cNvSpPr>
            <a:spLocks noGrp="1"/>
          </p:cNvSpPr>
          <p:nvPr>
            <p:ph type="sldNum" sz="quarter" idx="12"/>
          </p:nvPr>
        </p:nvSpPr>
        <p:spPr/>
        <p:txBody>
          <a:bodyPr/>
          <a:lstStyle/>
          <a:p>
            <a:fld id="{7491D333-658A-4DEC-BCBB-EDF9D637F7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@Copyrights by Dr. Ngo Huu Phuc, Le Quy Don Technical University</a:t>
            </a:r>
            <a:endParaRPr lang="en-US"/>
          </a:p>
        </p:txBody>
      </p:sp>
      <p:sp>
        <p:nvSpPr>
          <p:cNvPr id="6" name="Slide Number Placeholder 5"/>
          <p:cNvSpPr>
            <a:spLocks noGrp="1"/>
          </p:cNvSpPr>
          <p:nvPr>
            <p:ph type="sldNum" sz="quarter" idx="12"/>
          </p:nvPr>
        </p:nvSpPr>
        <p:spPr/>
        <p:txBody>
          <a:bodyPr/>
          <a:lstStyle/>
          <a:p>
            <a:fld id="{7491D333-658A-4DEC-BCBB-EDF9D637F7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8229600" cy="55595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p:txBody>
          <a:bodyPr rtlCol="0"/>
          <a:lstStyle/>
          <a:p>
            <a:fld id="{7491D333-658A-4DEC-BCBB-EDF9D637F7BB}" type="slidenum">
              <a:rPr lang="en-US" smtClean="0"/>
              <a:pPr/>
              <a:t>‹#›</a:t>
            </a:fld>
            <a:endParaRPr lang="en-US"/>
          </a:p>
        </p:txBody>
      </p:sp>
      <p:sp>
        <p:nvSpPr>
          <p:cNvPr id="10" name="Footer Placeholder 9"/>
          <p:cNvSpPr>
            <a:spLocks noGrp="1"/>
          </p:cNvSpPr>
          <p:nvPr>
            <p:ph type="ftr" sz="quarter" idx="16"/>
          </p:nvPr>
        </p:nvSpPr>
        <p:spPr>
          <a:xfrm>
            <a:off x="457200" y="6477000"/>
            <a:ext cx="8001000" cy="365760"/>
          </a:xfrm>
        </p:spPr>
        <p:txBody>
          <a:bodyPr rtlCol="0"/>
          <a:lstStyle/>
          <a:p>
            <a:r>
              <a:rPr lang="en-US" smtClean="0"/>
              <a:t>@Copyrights by Dr. Ngo Huu Phuc, Le Quy Don Technical University</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@Copyrights by Dr. Ngo Huu Phuc, Le Quy Don Technical University</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491D333-658A-4DEC-BCBB-EDF9D637F7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@Copyrights by Dr. Ngo Huu Phuc, Le Quy Don Technical University</a:t>
            </a:r>
            <a:endParaRPr lang="en-US"/>
          </a:p>
        </p:txBody>
      </p:sp>
      <p:sp>
        <p:nvSpPr>
          <p:cNvPr id="7" name="Slide Number Placeholder 6"/>
          <p:cNvSpPr>
            <a:spLocks noGrp="1"/>
          </p:cNvSpPr>
          <p:nvPr>
            <p:ph type="sldNum" sz="quarter" idx="12"/>
          </p:nvPr>
        </p:nvSpPr>
        <p:spPr/>
        <p:txBody>
          <a:bodyPr/>
          <a:lstStyle/>
          <a:p>
            <a:fld id="{7491D333-658A-4DEC-BCBB-EDF9D637F7B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@Copyrights by Dr. Ngo Huu Phuc, Le Quy Don Technical University</a:t>
            </a:r>
            <a:endParaRPr lang="en-US"/>
          </a:p>
        </p:txBody>
      </p:sp>
      <p:sp>
        <p:nvSpPr>
          <p:cNvPr id="9" name="Slide Number Placeholder 8"/>
          <p:cNvSpPr>
            <a:spLocks noGrp="1"/>
          </p:cNvSpPr>
          <p:nvPr>
            <p:ph type="sldNum" sz="quarter" idx="12"/>
          </p:nvPr>
        </p:nvSpPr>
        <p:spPr/>
        <p:txBody>
          <a:bodyPr/>
          <a:lstStyle/>
          <a:p>
            <a:fld id="{7491D333-658A-4DEC-BCBB-EDF9D637F7B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endParaRPr lang="en-US"/>
          </a:p>
        </p:txBody>
      </p:sp>
      <p:sp>
        <p:nvSpPr>
          <p:cNvPr id="7" name="Slide Number Placeholder 6"/>
          <p:cNvSpPr>
            <a:spLocks noGrp="1"/>
          </p:cNvSpPr>
          <p:nvPr>
            <p:ph type="sldNum" sz="quarter" idx="11"/>
          </p:nvPr>
        </p:nvSpPr>
        <p:spPr/>
        <p:txBody>
          <a:bodyPr rtlCol="0"/>
          <a:lstStyle/>
          <a:p>
            <a:fld id="{7491D333-658A-4DEC-BCBB-EDF9D637F7B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@Copyrights by Dr. Ngo Huu Phuc, Le Quy Don Technical University</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@Copyrights by Dr. Ngo Huu Phuc, Le Quy Don Technical University</a:t>
            </a:r>
            <a:endParaRPr lang="en-US"/>
          </a:p>
        </p:txBody>
      </p:sp>
      <p:sp>
        <p:nvSpPr>
          <p:cNvPr id="4" name="Slide Number Placeholder 3"/>
          <p:cNvSpPr>
            <a:spLocks noGrp="1"/>
          </p:cNvSpPr>
          <p:nvPr>
            <p:ph type="sldNum" sz="quarter" idx="12"/>
          </p:nvPr>
        </p:nvSpPr>
        <p:spPr/>
        <p:txBody>
          <a:bodyPr/>
          <a:lstStyle/>
          <a:p>
            <a:fld id="{7491D333-658A-4DEC-BCBB-EDF9D637F7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endParaRPr lang="en-US"/>
          </a:p>
        </p:txBody>
      </p:sp>
      <p:sp>
        <p:nvSpPr>
          <p:cNvPr id="22" name="Slide Number Placeholder 21"/>
          <p:cNvSpPr>
            <a:spLocks noGrp="1"/>
          </p:cNvSpPr>
          <p:nvPr>
            <p:ph type="sldNum" sz="quarter" idx="15"/>
          </p:nvPr>
        </p:nvSpPr>
        <p:spPr/>
        <p:txBody>
          <a:bodyPr rtlCol="0"/>
          <a:lstStyle/>
          <a:p>
            <a:fld id="{7491D333-658A-4DEC-BCBB-EDF9D637F7B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@Copyrights by Dr. Ngo Huu Phuc, Le Quy Don Technical University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endParaRPr lang="en-US"/>
          </a:p>
        </p:txBody>
      </p:sp>
      <p:sp>
        <p:nvSpPr>
          <p:cNvPr id="18" name="Slide Number Placeholder 17"/>
          <p:cNvSpPr>
            <a:spLocks noGrp="1"/>
          </p:cNvSpPr>
          <p:nvPr>
            <p:ph type="sldNum" sz="quarter" idx="11"/>
          </p:nvPr>
        </p:nvSpPr>
        <p:spPr/>
        <p:txBody>
          <a:bodyPr rtlCol="0"/>
          <a:lstStyle/>
          <a:p>
            <a:fld id="{7491D333-658A-4DEC-BCBB-EDF9D637F7B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@Copyrights by Dr. Ngo Huu Phuc, Le Quy Don Technical University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8229600" cy="56356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914400"/>
            <a:ext cx="8229600" cy="55595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561832" y="62331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534400" y="6252210"/>
            <a:ext cx="609600" cy="521208"/>
          </a:xfrm>
          <a:prstGeom prst="rect">
            <a:avLst/>
          </a:prstGeom>
        </p:spPr>
        <p:txBody>
          <a:bodyPr vert="horz" anchor="ctr"/>
          <a:lstStyle>
            <a:lvl1pPr algn="ctr" eaLnBrk="1" latinLnBrk="0" hangingPunct="1">
              <a:defRPr kumimoji="0" sz="1400" b="1">
                <a:solidFill>
                  <a:srgbClr val="FFFFFF"/>
                </a:solidFill>
              </a:defRPr>
            </a:lvl1pPr>
          </a:lstStyle>
          <a:p>
            <a:fld id="{7491D333-658A-4DEC-BCBB-EDF9D637F7BB}" type="slidenum">
              <a:rPr lang="en-US" smtClean="0"/>
              <a:pPr/>
              <a:t>‹#›</a:t>
            </a:fld>
            <a:endParaRPr lang="en-US"/>
          </a:p>
        </p:txBody>
      </p:sp>
      <p:sp>
        <p:nvSpPr>
          <p:cNvPr id="3" name="Footer Placeholder 2"/>
          <p:cNvSpPr>
            <a:spLocks noGrp="1"/>
          </p:cNvSpPr>
          <p:nvPr>
            <p:ph type="ftr" sz="quarter" idx="3"/>
          </p:nvPr>
        </p:nvSpPr>
        <p:spPr>
          <a:xfrm>
            <a:off x="457200" y="6480208"/>
            <a:ext cx="79248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@Copyrights by Dr. Ngo Huu Phuc, Le Quy Don Technical University</a:t>
            </a: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latinLnBrk="0" hangingPunct="1">
        <a:spcBef>
          <a:spcPct val="0"/>
        </a:spcBef>
        <a:buNone/>
        <a:defRPr kumimoji="0" sz="2800" b="1" kern="1200" cap="small" baseline="0">
          <a:solidFill>
            <a:srgbClr val="002060"/>
          </a:solidFill>
          <a:effectLst>
            <a:outerShdw blurRad="38100" dist="38100" dir="2700000" algn="tl">
              <a:srgbClr val="000000">
                <a:alpha val="43137"/>
              </a:srgbClr>
            </a:outerShdw>
          </a:effectLst>
          <a:latin typeface="+mj-lt"/>
          <a:ea typeface="+mj-ea"/>
          <a:cs typeface="+mj-cs"/>
        </a:defRPr>
      </a:lvl1pPr>
    </p:titleStyle>
    <p:bodyStyle>
      <a:lvl1pPr marL="274320" indent="-274320" algn="just" rtl="0" eaLnBrk="1" latinLnBrk="0" hangingPunct="1">
        <a:lnSpc>
          <a:spcPct val="130000"/>
        </a:lnSpc>
        <a:spcBef>
          <a:spcPts val="300"/>
        </a:spcBef>
        <a:spcAft>
          <a:spcPts val="300"/>
        </a:spcAft>
        <a:buClr>
          <a:schemeClr val="accent1"/>
        </a:buClr>
        <a:buSzPct val="70000"/>
        <a:buFont typeface="Wingdings"/>
        <a:buChar char=""/>
        <a:defRPr kumimoji="0" sz="2400" kern="1200">
          <a:solidFill>
            <a:schemeClr val="tx1"/>
          </a:solidFill>
          <a:latin typeface="+mn-lt"/>
          <a:ea typeface="+mn-ea"/>
          <a:cs typeface="+mn-cs"/>
        </a:defRPr>
      </a:lvl1pPr>
      <a:lvl2pPr marL="640080" indent="-274320" algn="just" rtl="0" eaLnBrk="1" latinLnBrk="0" hangingPunct="1">
        <a:lnSpc>
          <a:spcPct val="130000"/>
        </a:lnSpc>
        <a:spcBef>
          <a:spcPts val="300"/>
        </a:spcBef>
        <a:spcAft>
          <a:spcPts val="300"/>
        </a:spcAft>
        <a:buClr>
          <a:schemeClr val="accent1"/>
        </a:buClr>
        <a:buSzPct val="80000"/>
        <a:buFont typeface="Wingdings 2"/>
        <a:buChar char=""/>
        <a:defRPr kumimoji="0" sz="2100" kern="1200">
          <a:solidFill>
            <a:schemeClr val="tx1"/>
          </a:solidFill>
          <a:latin typeface="+mn-lt"/>
          <a:ea typeface="+mn-ea"/>
          <a:cs typeface="+mn-cs"/>
        </a:defRPr>
      </a:lvl2pPr>
      <a:lvl3pPr marL="914400" indent="-182880" algn="just" rtl="0" eaLnBrk="1" latinLnBrk="0" hangingPunct="1">
        <a:lnSpc>
          <a:spcPct val="130000"/>
        </a:lnSpc>
        <a:spcBef>
          <a:spcPts val="300"/>
        </a:spcBef>
        <a:spcAft>
          <a:spcPts val="300"/>
        </a:spcAft>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just" rtl="0" eaLnBrk="1" latinLnBrk="0" hangingPunct="1">
        <a:lnSpc>
          <a:spcPct val="130000"/>
        </a:lnSpc>
        <a:spcBef>
          <a:spcPts val="300"/>
        </a:spcBef>
        <a:spcAft>
          <a:spcPts val="300"/>
        </a:spcAft>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just" rtl="0" eaLnBrk="1" latinLnBrk="0" hangingPunct="1">
        <a:lnSpc>
          <a:spcPct val="130000"/>
        </a:lnSpc>
        <a:spcBef>
          <a:spcPts val="300"/>
        </a:spcBef>
        <a:spcAft>
          <a:spcPts val="300"/>
        </a:spcAft>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50000"/>
              </a:lnSpc>
            </a:pPr>
            <a:r>
              <a:rPr smtClean="0"/>
              <a:t>CHƯƠNG II</a:t>
            </a:r>
            <a:br>
              <a:rPr smtClean="0"/>
            </a:br>
            <a:r>
              <a:rPr smtClean="0"/>
              <a:t>QUAN HỆ</a:t>
            </a:r>
            <a:endParaRPr lang="en-US"/>
          </a:p>
        </p:txBody>
      </p:sp>
      <p:sp>
        <p:nvSpPr>
          <p:cNvPr id="4" name="Slide Number Placeholder 3"/>
          <p:cNvSpPr>
            <a:spLocks noGrp="1"/>
          </p:cNvSpPr>
          <p:nvPr>
            <p:ph type="sldNum" sz="quarter" idx="12"/>
          </p:nvPr>
        </p:nvSpPr>
        <p:spPr/>
        <p:txBody>
          <a:bodyPr/>
          <a:lstStyle/>
          <a:p>
            <a:fld id="{7491D333-658A-4DEC-BCBB-EDF9D637F7BB}" type="slidenum">
              <a:rPr lang="en-US" smtClean="0"/>
              <a:pPr/>
              <a:t>1</a:t>
            </a:fld>
            <a:endParaRPr lang="en-US"/>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(8/8) </a:t>
            </a:r>
            <a:endParaRPr lang="en-US"/>
          </a:p>
        </p:txBody>
      </p:sp>
      <p:sp>
        <p:nvSpPr>
          <p:cNvPr id="5" name="Content Placeholder 4"/>
          <p:cNvSpPr>
            <a:spLocks noGrp="1"/>
          </p:cNvSpPr>
          <p:nvPr>
            <p:ph sz="quarter" idx="1"/>
          </p:nvPr>
        </p:nvSpPr>
        <p:spPr/>
        <p:txBody>
          <a:bodyPr>
            <a:normAutofit fontScale="92500"/>
          </a:bodyPr>
          <a:lstStyle/>
          <a:p>
            <a:pPr>
              <a:buNone/>
            </a:pPr>
            <a:r>
              <a:rPr lang="en-US" sz="2400" b="1" i="1" smtClean="0">
                <a:solidFill>
                  <a:srgbClr val="C00000"/>
                </a:solidFill>
                <a:effectLst>
                  <a:outerShdw blurRad="38100" dist="38100" dir="2700000" algn="tl">
                    <a:srgbClr val="000000">
                      <a:alpha val="43137"/>
                    </a:srgbClr>
                  </a:outerShdw>
                </a:effectLst>
              </a:rPr>
              <a:t>b. Các tính chất của quan hệ n ngôi.</a:t>
            </a:r>
          </a:p>
          <a:p>
            <a:r>
              <a:rPr lang="en-US" sz="2400" b="1" i="1" smtClean="0">
                <a:solidFill>
                  <a:srgbClr val="002060"/>
                </a:solidFill>
                <a:effectLst>
                  <a:outerShdw blurRad="38100" dist="38100" dir="2700000" algn="tl">
                    <a:srgbClr val="000000">
                      <a:alpha val="43137"/>
                    </a:srgbClr>
                  </a:outerShdw>
                </a:effectLst>
              </a:rPr>
              <a:t>Nhận xét:</a:t>
            </a:r>
          </a:p>
          <a:p>
            <a:pPr lvl="1">
              <a:lnSpc>
                <a:spcPct val="150000"/>
              </a:lnSpc>
            </a:pPr>
            <a:r>
              <a:rPr lang="vi-VN" sz="2200" smtClean="0"/>
              <a:t>Trong đó HỌ VÀ TÊN, NGÀY SINH, GIỚI TÍNH, CHỨC DANH là các thuộc tính</a:t>
            </a:r>
            <a:r>
              <a:rPr lang="en-US" sz="2200" smtClean="0"/>
              <a:t>.</a:t>
            </a:r>
          </a:p>
          <a:p>
            <a:pPr lvl="1">
              <a:lnSpc>
                <a:spcPct val="150000"/>
              </a:lnSpc>
            </a:pPr>
            <a:r>
              <a:rPr lang="en-US" sz="2200" smtClean="0"/>
              <a:t>C</a:t>
            </a:r>
            <a:r>
              <a:rPr lang="vi-VN" sz="2200" smtClean="0"/>
              <a:t>ác phần tử (Nguyễn Thị Sơn, 20/07/75, Nữ, Thư ký), (Hoàng Ngọc Thắng, 14/04/69, Nam, Cán bộ kỹ thuật) là các bản ghi. </a:t>
            </a:r>
            <a:endParaRPr lang="en-US" sz="2200" smtClean="0"/>
          </a:p>
          <a:p>
            <a:pPr lvl="1">
              <a:lnSpc>
                <a:spcPct val="150000"/>
              </a:lnSpc>
            </a:pPr>
            <a:r>
              <a:rPr lang="vi-VN" sz="2200" smtClean="0"/>
              <a:t>Nói cách khác là (Nguyễn Thị Sơn, 20/07/75, Nữ, Thư ký)</a:t>
            </a:r>
            <a:r>
              <a:rPr lang="vi-VN" sz="2200" smtClean="0">
                <a:sym typeface="Symbol"/>
              </a:rPr>
              <a:t> R</a:t>
            </a:r>
            <a:r>
              <a:rPr lang="en-US" sz="2200" smtClean="0">
                <a:sym typeface="Symbol"/>
              </a:rPr>
              <a:t>.</a:t>
            </a:r>
          </a:p>
          <a:p>
            <a:pPr lvl="1">
              <a:lnSpc>
                <a:spcPct val="150000"/>
              </a:lnSpc>
            </a:pPr>
            <a:r>
              <a:rPr lang="en-US" sz="2200" b="1" i="1" smtClean="0">
                <a:sym typeface="Symbol"/>
              </a:rPr>
              <a:t>L</a:t>
            </a:r>
            <a:r>
              <a:rPr lang="vi-VN" sz="2200" b="1" i="1" smtClean="0">
                <a:sym typeface="Symbol"/>
              </a:rPr>
              <a:t>ưu ý</a:t>
            </a:r>
            <a:r>
              <a:rPr lang="en-US" sz="2200" b="1" i="1" smtClean="0">
                <a:sym typeface="Symbol"/>
              </a:rPr>
              <a:t>:</a:t>
            </a:r>
            <a:r>
              <a:rPr lang="vi-VN" sz="2200" smtClean="0">
                <a:sym typeface="Symbol"/>
              </a:rPr>
              <a:t> khi đó (Nguyễn Thị Sơn, Nữ, Thư ký, 20/07/75) cũng là phần tử của R tức là có tính giao hoán</a:t>
            </a:r>
            <a:r>
              <a:rPr lang="en-US" sz="2200" smtClean="0">
                <a:sym typeface="Symbol"/>
              </a:rPr>
              <a:t>.</a:t>
            </a:r>
            <a:endParaRPr lang="en-US" sz="1800"/>
          </a:p>
        </p:txBody>
      </p:sp>
      <p:sp>
        <p:nvSpPr>
          <p:cNvPr id="4" name="Slide Number Placeholder 3"/>
          <p:cNvSpPr>
            <a:spLocks noGrp="1"/>
          </p:cNvSpPr>
          <p:nvPr>
            <p:ph type="sldNum" sz="quarter" idx="15"/>
          </p:nvPr>
        </p:nvSpPr>
        <p:spPr/>
        <p:txBody>
          <a:bodyPr/>
          <a:lstStyle/>
          <a:p>
            <a:fld id="{7491D333-658A-4DEC-BCBB-EDF9D637F7B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smtClean="0"/>
              <a:t>2. Quan hệ 2 ngôi trên một tập hợp và các tính chất  (1/8)</a:t>
            </a:r>
            <a:endParaRPr lang="en-US" sz="2000"/>
          </a:p>
        </p:txBody>
      </p:sp>
      <p:sp>
        <p:nvSpPr>
          <p:cNvPr id="5" name="Content Placeholder 4"/>
          <p:cNvSpPr>
            <a:spLocks noGrp="1"/>
          </p:cNvSpPr>
          <p:nvPr>
            <p:ph sz="quarter" idx="1"/>
          </p:nvPr>
        </p:nvSpPr>
        <p:spPr/>
        <p:txBody>
          <a:bodyPr/>
          <a:lstStyle/>
          <a:p>
            <a:pPr>
              <a:buNone/>
            </a:pPr>
            <a:r>
              <a:rPr lang="en-US" b="1" i="1" smtClean="0">
                <a:solidFill>
                  <a:srgbClr val="C00000"/>
                </a:solidFill>
                <a:effectLst>
                  <a:outerShdw blurRad="38100" dist="38100" dir="2700000" algn="tl">
                    <a:srgbClr val="000000">
                      <a:alpha val="43137"/>
                    </a:srgbClr>
                  </a:outerShdw>
                </a:effectLst>
              </a:rPr>
              <a:t>2.1. Quan hệ hai ngôi trên một tập hợp</a:t>
            </a:r>
          </a:p>
          <a:p>
            <a:pPr>
              <a:buNone/>
            </a:pPr>
            <a:r>
              <a:rPr lang="en-US" smtClean="0">
                <a:solidFill>
                  <a:srgbClr val="C00000"/>
                </a:solidFill>
                <a:effectLst>
                  <a:outerShdw blurRad="38100" dist="38100" dir="2700000" algn="tl">
                    <a:srgbClr val="000000">
                      <a:alpha val="43137"/>
                    </a:srgbClr>
                  </a:outerShdw>
                </a:effectLst>
              </a:rPr>
              <a:t>Khái niệm</a:t>
            </a:r>
            <a:r>
              <a:rPr lang="en-US" smtClean="0"/>
              <a:t>:</a:t>
            </a:r>
          </a:p>
          <a:p>
            <a:pPr>
              <a:lnSpc>
                <a:spcPct val="200000"/>
              </a:lnSpc>
              <a:buNone/>
            </a:pPr>
            <a:r>
              <a:rPr lang="en-US" smtClean="0"/>
              <a:t>	</a:t>
            </a:r>
            <a:r>
              <a:rPr lang="vi-VN" smtClean="0"/>
              <a:t>Cho </a:t>
            </a:r>
            <a:r>
              <a:rPr lang="vi-VN" b="1" smtClean="0">
                <a:solidFill>
                  <a:srgbClr val="002060"/>
                </a:solidFill>
                <a:effectLst>
                  <a:outerShdw blurRad="38100" dist="38100" dir="2700000" algn="tl">
                    <a:srgbClr val="000000">
                      <a:alpha val="43137"/>
                    </a:srgbClr>
                  </a:outerShdw>
                </a:effectLst>
              </a:rPr>
              <a:t>A</a:t>
            </a:r>
            <a:r>
              <a:rPr lang="vi-VN" smtClean="0"/>
              <a:t> là một tập trên đó xác định một quy tắc về mối liên hệ giữa hai phần tử bất kỳ của A, ta ký hiệu </a:t>
            </a:r>
            <a:r>
              <a:rPr lang="vi-VN" b="1" smtClean="0">
                <a:solidFill>
                  <a:srgbClr val="002060"/>
                </a:solidFill>
                <a:effectLst>
                  <a:outerShdw blurRad="38100" dist="38100" dir="2700000" algn="tl">
                    <a:srgbClr val="000000">
                      <a:alpha val="43137"/>
                    </a:srgbClr>
                  </a:outerShdw>
                </a:effectLst>
              </a:rPr>
              <a:t>R(A)</a:t>
            </a:r>
            <a:r>
              <a:rPr lang="en-US" smtClean="0"/>
              <a:t> – </a:t>
            </a:r>
            <a:r>
              <a:rPr lang="en-US" b="1" smtClean="0">
                <a:effectLst>
                  <a:outerShdw blurRad="38100" dist="38100" dir="2700000" algn="tl">
                    <a:srgbClr val="000000">
                      <a:alpha val="43137"/>
                    </a:srgbClr>
                  </a:outerShdw>
                </a:effectLst>
              </a:rPr>
              <a:t>quan hệ 2 ngôi trên một tập hợp</a:t>
            </a:r>
            <a:r>
              <a:rPr lang="vi-VN" smtClean="0"/>
              <a:t>. </a:t>
            </a:r>
            <a:endParaRPr lang="en-US" smtClean="0"/>
          </a:p>
          <a:p>
            <a:pPr>
              <a:lnSpc>
                <a:spcPct val="200000"/>
              </a:lnSpc>
              <a:buNone/>
            </a:pPr>
            <a:r>
              <a:rPr lang="en-US" smtClean="0"/>
              <a:t>	</a:t>
            </a:r>
            <a:r>
              <a:rPr lang="vi-VN" smtClean="0"/>
              <a:t>Nói cách khác </a:t>
            </a:r>
            <a:r>
              <a:rPr lang="vi-VN" b="1" smtClean="0">
                <a:solidFill>
                  <a:srgbClr val="002060"/>
                </a:solidFill>
                <a:effectLst>
                  <a:outerShdw blurRad="38100" dist="38100" dir="2700000" algn="tl">
                    <a:srgbClr val="000000">
                      <a:alpha val="43137"/>
                    </a:srgbClr>
                  </a:outerShdw>
                </a:effectLst>
              </a:rPr>
              <a:t>R</a:t>
            </a:r>
            <a:r>
              <a:rPr lang="vi-VN" smtClean="0"/>
              <a:t> là </a:t>
            </a:r>
            <a:r>
              <a:rPr lang="vi-VN" b="1" smtClean="0">
                <a:solidFill>
                  <a:srgbClr val="002060"/>
                </a:solidFill>
                <a:effectLst>
                  <a:outerShdw blurRad="38100" dist="38100" dir="2700000" algn="tl">
                    <a:srgbClr val="000000">
                      <a:alpha val="43137"/>
                    </a:srgbClr>
                  </a:outerShdw>
                </a:effectLst>
              </a:rPr>
              <a:t>một tập con của tích A × A</a:t>
            </a:r>
            <a:r>
              <a:rPr lang="vi-VN" smtClean="0"/>
              <a:t>.</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a:t>2. Quan hệ 2 ngôi trên một tập hợp và các tính chất (2/8)</a:t>
            </a:r>
          </a:p>
        </p:txBody>
      </p:sp>
      <p:sp>
        <p:nvSpPr>
          <p:cNvPr id="5" name="Content Placeholder 4"/>
          <p:cNvSpPr>
            <a:spLocks noGrp="1"/>
          </p:cNvSpPr>
          <p:nvPr>
            <p:ph sz="quarter" idx="1"/>
          </p:nvPr>
        </p:nvSpPr>
        <p:spPr/>
        <p:txBody>
          <a:bodyPr>
            <a:normAutofit/>
          </a:bodyPr>
          <a:lstStyle/>
          <a:p>
            <a:r>
              <a:rPr lang="vi-VN" b="1" i="1" smtClean="0">
                <a:solidFill>
                  <a:srgbClr val="C00000"/>
                </a:solidFill>
                <a:effectLst>
                  <a:outerShdw blurRad="38100" dist="38100" dir="2700000" algn="tl">
                    <a:srgbClr val="000000">
                      <a:alpha val="43137"/>
                    </a:srgbClr>
                  </a:outerShdw>
                </a:effectLst>
              </a:rPr>
              <a:t>Ví dụ</a:t>
            </a:r>
            <a:r>
              <a:rPr lang="en-US" b="1" i="1" smtClean="0">
                <a:solidFill>
                  <a:srgbClr val="C00000"/>
                </a:solidFill>
                <a:effectLst>
                  <a:outerShdw blurRad="38100" dist="38100" dir="2700000" algn="tl">
                    <a:srgbClr val="000000">
                      <a:alpha val="43137"/>
                    </a:srgbClr>
                  </a:outerShdw>
                </a:effectLst>
              </a:rPr>
              <a:t> 1:</a:t>
            </a:r>
            <a:r>
              <a:rPr lang="vi-VN" b="1" i="1" smtClean="0">
                <a:solidFill>
                  <a:srgbClr val="C00000"/>
                </a:solidFill>
                <a:effectLst>
                  <a:outerShdw blurRad="38100" dist="38100" dir="2700000" algn="tl">
                    <a:srgbClr val="000000">
                      <a:alpha val="43137"/>
                    </a:srgbClr>
                  </a:outerShdw>
                </a:effectLst>
              </a:rPr>
              <a:t> </a:t>
            </a:r>
            <a:endParaRPr lang="en-US" b="1" i="1" smtClean="0">
              <a:solidFill>
                <a:srgbClr val="C00000"/>
              </a:solidFill>
              <a:effectLst>
                <a:outerShdw blurRad="38100" dist="38100" dir="2700000" algn="tl">
                  <a:srgbClr val="000000">
                    <a:alpha val="43137"/>
                  </a:srgbClr>
                </a:outerShdw>
              </a:effectLst>
            </a:endParaRPr>
          </a:p>
          <a:p>
            <a:pPr algn="just">
              <a:buNone/>
            </a:pPr>
            <a:r>
              <a:rPr lang="en-US" smtClean="0"/>
              <a:t>	</a:t>
            </a:r>
            <a:r>
              <a:rPr lang="vi-VN" sz="2000" smtClean="0"/>
              <a:t>Cho A = {1, 2, 3, 4, 6, 9, 12, </a:t>
            </a:r>
            <a:r>
              <a:rPr lang="en-US" sz="2000" smtClean="0"/>
              <a:t>1</a:t>
            </a:r>
            <a:r>
              <a:rPr lang="vi-VN" sz="2000" smtClean="0"/>
              <a:t>8, 36} tập các ước số của 36. </a:t>
            </a:r>
            <a:endParaRPr lang="en-US" sz="2000" smtClean="0"/>
          </a:p>
          <a:p>
            <a:pPr algn="just">
              <a:buNone/>
            </a:pPr>
            <a:r>
              <a:rPr lang="en-US" sz="2000" smtClean="0"/>
              <a:t>	</a:t>
            </a:r>
            <a:r>
              <a:rPr lang="vi-VN" sz="2000" smtClean="0"/>
              <a:t>Quan hệ R được xác định trên A là </a:t>
            </a:r>
            <a:r>
              <a:rPr lang="vi-VN" sz="2000" b="1" smtClean="0">
                <a:effectLst>
                  <a:outerShdw blurRad="38100" dist="38100" dir="2700000" algn="tl">
                    <a:srgbClr val="000000">
                      <a:alpha val="43137"/>
                    </a:srgbClr>
                  </a:outerShdw>
                </a:effectLst>
              </a:rPr>
              <a:t>quan hệ chia hết</a:t>
            </a:r>
            <a:r>
              <a:rPr lang="vi-VN" sz="2000" smtClean="0"/>
              <a:t>, a R b khi và chỉ khi b chia hết cho a. </a:t>
            </a:r>
            <a:endParaRPr lang="en-US" sz="2000" smtClean="0"/>
          </a:p>
          <a:p>
            <a:pPr algn="just">
              <a:buNone/>
            </a:pPr>
            <a:r>
              <a:rPr lang="en-US" sz="2000" smtClean="0"/>
              <a:t>	</a:t>
            </a:r>
            <a:r>
              <a:rPr lang="vi-VN" sz="2000" smtClean="0"/>
              <a:t>Khi đó ta có</a:t>
            </a:r>
          </a:p>
          <a:p>
            <a:pPr algn="ctr">
              <a:buNone/>
            </a:pPr>
            <a:r>
              <a:rPr lang="pt-BR" sz="2000" smtClean="0"/>
              <a:t>R = {(1,2); (1,3); (3,6); (3,9); (4,12), . . . ,(9,36)}</a:t>
            </a:r>
          </a:p>
          <a:p>
            <a:pPr algn="ctr">
              <a:buNone/>
            </a:pPr>
            <a:r>
              <a:rPr lang="pt-BR" sz="2000" smtClean="0"/>
              <a:t>Ngược lại (3,4), (4,6)</a:t>
            </a:r>
            <a:r>
              <a:rPr lang="pt-BR" sz="2000" smtClean="0">
                <a:sym typeface="Symbol"/>
              </a:rPr>
              <a:t> R , . . .</a:t>
            </a:r>
          </a:p>
        </p:txBody>
      </p:sp>
      <p:sp>
        <p:nvSpPr>
          <p:cNvPr id="4" name="Slide Number Placeholder 3"/>
          <p:cNvSpPr>
            <a:spLocks noGrp="1"/>
          </p:cNvSpPr>
          <p:nvPr>
            <p:ph type="sldNum" sz="quarter" idx="15"/>
          </p:nvPr>
        </p:nvSpPr>
        <p:spPr/>
        <p:txBody>
          <a:bodyPr/>
          <a:lstStyle/>
          <a:p>
            <a:fld id="{7491D333-658A-4DEC-BCBB-EDF9D637F7B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a:t>2. Quan hệ 2 ngôi trên một tập hợp và các tính chất (3/8)</a:t>
            </a:r>
          </a:p>
        </p:txBody>
      </p:sp>
      <p:sp>
        <p:nvSpPr>
          <p:cNvPr id="5" name="Content Placeholder 4"/>
          <p:cNvSpPr>
            <a:spLocks noGrp="1"/>
          </p:cNvSpPr>
          <p:nvPr>
            <p:ph sz="quarter" idx="1"/>
          </p:nvPr>
        </p:nvSpPr>
        <p:spPr/>
        <p:txBody>
          <a:bodyPr>
            <a:normAutofit/>
          </a:bodyPr>
          <a:lstStyle/>
          <a:p>
            <a:r>
              <a:rPr lang="vi-VN" b="1" smtClean="0">
                <a:solidFill>
                  <a:srgbClr val="C00000"/>
                </a:solidFill>
                <a:effectLst>
                  <a:outerShdw blurRad="38100" dist="38100" dir="2700000" algn="tl">
                    <a:srgbClr val="000000">
                      <a:alpha val="43137"/>
                    </a:srgbClr>
                  </a:outerShdw>
                </a:effectLst>
              </a:rPr>
              <a:t>Ví dụ</a:t>
            </a:r>
            <a:r>
              <a:rPr lang="en-US" b="1" smtClean="0">
                <a:solidFill>
                  <a:srgbClr val="C00000"/>
                </a:solidFill>
                <a:effectLst>
                  <a:outerShdw blurRad="38100" dist="38100" dir="2700000" algn="tl">
                    <a:srgbClr val="000000">
                      <a:alpha val="43137"/>
                    </a:srgbClr>
                  </a:outerShdw>
                </a:effectLst>
              </a:rPr>
              <a:t> 2:</a:t>
            </a:r>
            <a:r>
              <a:rPr lang="vi-VN" smtClean="0"/>
              <a:t> </a:t>
            </a:r>
            <a:endParaRPr lang="en-US" smtClean="0"/>
          </a:p>
          <a:p>
            <a:pPr algn="just">
              <a:buNone/>
            </a:pPr>
            <a:r>
              <a:rPr lang="en-US" smtClean="0"/>
              <a:t>	</a:t>
            </a:r>
            <a:r>
              <a:rPr lang="vi-VN" smtClean="0"/>
              <a:t>Cho Z = là tập các số nguyên, quan hệ R được xác định trên Z là </a:t>
            </a:r>
            <a:r>
              <a:rPr lang="vi-VN" b="1" smtClean="0">
                <a:effectLst>
                  <a:outerShdw blurRad="38100" dist="38100" dir="2700000" algn="tl">
                    <a:srgbClr val="000000">
                      <a:alpha val="43137"/>
                    </a:srgbClr>
                  </a:outerShdw>
                </a:effectLst>
              </a:rPr>
              <a:t>quan hệ nhỏ hơn hoặc bằng </a:t>
            </a:r>
            <a:r>
              <a:rPr lang="vi-VN" smtClean="0"/>
              <a:t>( </a:t>
            </a:r>
            <a:r>
              <a:rPr lang="vi-VN" smtClean="0">
                <a:sym typeface="Symbol"/>
              </a:rPr>
              <a:t> ), a R b khi và chỉ khi a b. </a:t>
            </a:r>
          </a:p>
          <a:p>
            <a:r>
              <a:rPr lang="vi-VN" b="1" smtClean="0">
                <a:solidFill>
                  <a:srgbClr val="C00000"/>
                </a:solidFill>
                <a:effectLst>
                  <a:outerShdw blurRad="38100" dist="38100" dir="2700000" algn="tl">
                    <a:srgbClr val="000000">
                      <a:alpha val="43137"/>
                    </a:srgbClr>
                  </a:outerShdw>
                </a:effectLst>
              </a:rPr>
              <a:t>Ví dụ</a:t>
            </a:r>
            <a:r>
              <a:rPr lang="en-US" b="1" smtClean="0">
                <a:solidFill>
                  <a:srgbClr val="C00000"/>
                </a:solidFill>
                <a:effectLst>
                  <a:outerShdw blurRad="38100" dist="38100" dir="2700000" algn="tl">
                    <a:srgbClr val="000000">
                      <a:alpha val="43137"/>
                    </a:srgbClr>
                  </a:outerShdw>
                </a:effectLst>
              </a:rPr>
              <a:t> 3:</a:t>
            </a:r>
            <a:r>
              <a:rPr lang="vi-VN" smtClean="0"/>
              <a:t> </a:t>
            </a:r>
            <a:endParaRPr lang="en-US" smtClean="0"/>
          </a:p>
          <a:p>
            <a:pPr algn="just">
              <a:buNone/>
            </a:pPr>
            <a:r>
              <a:rPr lang="en-US" smtClean="0"/>
              <a:t>	</a:t>
            </a:r>
            <a:r>
              <a:rPr lang="vi-VN" smtClean="0"/>
              <a:t>Cho A là tập hợp các đại biểu tham dự một cuộc hội thảo. Quan hệ R được xác định trên A là </a:t>
            </a:r>
            <a:r>
              <a:rPr lang="vi-VN" b="1" smtClean="0">
                <a:effectLst>
                  <a:outerShdw blurRad="38100" dist="38100" dir="2700000" algn="tl">
                    <a:srgbClr val="000000">
                      <a:alpha val="43137"/>
                    </a:srgbClr>
                  </a:outerShdw>
                </a:effectLst>
              </a:rPr>
              <a:t>quan hệ quen biết</a:t>
            </a:r>
            <a:r>
              <a:rPr lang="vi-VN" smtClean="0"/>
              <a:t>, hai người được gọi là có quan hệ với nhau, nếu hai người đó quen biết nhau.</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a:t>2. Quan hệ 2 ngôi trên một tập hợp và các tính chất (4/8)</a:t>
            </a:r>
          </a:p>
        </p:txBody>
      </p:sp>
      <p:sp>
        <p:nvSpPr>
          <p:cNvPr id="5" name="Content Placeholder 4"/>
          <p:cNvSpPr>
            <a:spLocks noGrp="1"/>
          </p:cNvSpPr>
          <p:nvPr>
            <p:ph sz="quarter" idx="1"/>
          </p:nvPr>
        </p:nvSpPr>
        <p:spPr/>
        <p:txBody>
          <a:bodyPr/>
          <a:lstStyle/>
          <a:p>
            <a:pPr>
              <a:buNone/>
            </a:pPr>
            <a:r>
              <a:rPr lang="en-US" b="1" i="1" smtClean="0">
                <a:solidFill>
                  <a:srgbClr val="C00000"/>
                </a:solidFill>
                <a:effectLst>
                  <a:outerShdw blurRad="38100" dist="38100" dir="2700000" algn="tl">
                    <a:srgbClr val="000000">
                      <a:alpha val="43137"/>
                    </a:srgbClr>
                  </a:outerShdw>
                </a:effectLst>
              </a:rPr>
              <a:t>2.2. Biểu diễn quan hệ hai ngôi.</a:t>
            </a:r>
          </a:p>
          <a:p>
            <a:pPr algn="just">
              <a:lnSpc>
                <a:spcPct val="200000"/>
              </a:lnSpc>
              <a:buNone/>
            </a:pPr>
            <a:r>
              <a:rPr lang="en-US" smtClean="0"/>
              <a:t>	</a:t>
            </a:r>
            <a:r>
              <a:rPr lang="vi-VN" smtClean="0"/>
              <a:t>Để biểu diễn quan hệ hai ngôi trên một tập hợp</a:t>
            </a:r>
            <a:r>
              <a:rPr lang="en-US" smtClean="0"/>
              <a:t>, có</a:t>
            </a:r>
            <a:r>
              <a:rPr lang="vi-VN" smtClean="0"/>
              <a:t> ba phương pháp sau:</a:t>
            </a:r>
            <a:endParaRPr lang="en-US" smtClean="0"/>
          </a:p>
          <a:p>
            <a:pPr lvl="1" algn="just">
              <a:lnSpc>
                <a:spcPct val="200000"/>
              </a:lnSpc>
            </a:pPr>
            <a:r>
              <a:rPr lang="en-US" smtClean="0"/>
              <a:t>Phương pháp liệt kê,</a:t>
            </a:r>
          </a:p>
          <a:p>
            <a:pPr lvl="1" algn="just">
              <a:lnSpc>
                <a:spcPct val="200000"/>
              </a:lnSpc>
            </a:pPr>
            <a:r>
              <a:rPr lang="en-US" smtClean="0"/>
              <a:t>Phương pháp đồ thị,</a:t>
            </a:r>
          </a:p>
          <a:p>
            <a:pPr lvl="1" algn="just">
              <a:lnSpc>
                <a:spcPct val="200000"/>
              </a:lnSpc>
            </a:pPr>
            <a:r>
              <a:rPr lang="en-US" smtClean="0"/>
              <a:t>Phương pháp ma trận quan hệ.</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a:t>2. Quan hệ 2 ngôi trên một tập hợp và các tính chất (5/8)</a:t>
            </a:r>
          </a:p>
        </p:txBody>
      </p:sp>
      <p:sp>
        <p:nvSpPr>
          <p:cNvPr id="5" name="Content Placeholder 4"/>
          <p:cNvSpPr>
            <a:spLocks noGrp="1"/>
          </p:cNvSpPr>
          <p:nvPr>
            <p:ph sz="quarter" idx="1"/>
          </p:nvPr>
        </p:nvSpPr>
        <p:spPr/>
        <p:txBody>
          <a:bodyPr>
            <a:normAutofit/>
          </a:bodyPr>
          <a:lstStyle/>
          <a:p>
            <a:pPr marL="514350" indent="-514350">
              <a:buNone/>
            </a:pPr>
            <a:r>
              <a:rPr lang="vi-VN" b="1" i="1" smtClean="0">
                <a:solidFill>
                  <a:srgbClr val="002060"/>
                </a:solidFill>
                <a:effectLst>
                  <a:outerShdw blurRad="38100" dist="38100" dir="2700000" algn="tl">
                    <a:srgbClr val="000000">
                      <a:alpha val="43137"/>
                    </a:srgbClr>
                  </a:outerShdw>
                </a:effectLst>
              </a:rPr>
              <a:t>Phương pháp liệt kê </a:t>
            </a:r>
            <a:endParaRPr lang="en-US" b="1" i="1" smtClean="0">
              <a:solidFill>
                <a:srgbClr val="002060"/>
              </a:solidFill>
              <a:effectLst>
                <a:outerShdw blurRad="38100" dist="38100" dir="2700000" algn="tl">
                  <a:srgbClr val="000000">
                    <a:alpha val="43137"/>
                  </a:srgbClr>
                </a:outerShdw>
              </a:effectLst>
            </a:endParaRPr>
          </a:p>
          <a:p>
            <a:pPr marL="514350" indent="-514350">
              <a:buNone/>
            </a:pPr>
            <a:r>
              <a:rPr lang="en-US" smtClean="0"/>
              <a:t>	</a:t>
            </a:r>
            <a:r>
              <a:rPr lang="vi-VN" smtClean="0"/>
              <a:t>Biểu diễn R như là tập con của tích A × A và liệt kê các phần tử của tập con đó.</a:t>
            </a:r>
          </a:p>
          <a:p>
            <a:pPr>
              <a:buNone/>
            </a:pPr>
            <a:endParaRPr lang="en-US" b="1" i="1" smtClean="0">
              <a:solidFill>
                <a:srgbClr val="C00000"/>
              </a:solidFill>
              <a:effectLst>
                <a:outerShdw blurRad="38100" dist="38100" dir="2700000" algn="tl">
                  <a:srgbClr val="000000">
                    <a:alpha val="43137"/>
                  </a:srgbClr>
                </a:outerShdw>
              </a:effectLst>
            </a:endParaRPr>
          </a:p>
          <a:p>
            <a:pPr>
              <a:buNone/>
            </a:pPr>
            <a:endParaRPr lang="en-US" b="1" i="1" smtClean="0">
              <a:solidFill>
                <a:srgbClr val="C00000"/>
              </a:solidFill>
              <a:effectLst>
                <a:outerShdw blurRad="38100" dist="38100" dir="2700000" algn="tl">
                  <a:srgbClr val="000000">
                    <a:alpha val="43137"/>
                  </a:srgbClr>
                </a:outerShdw>
              </a:effectLst>
            </a:endParaRPr>
          </a:p>
          <a:p>
            <a:pPr>
              <a:buNone/>
            </a:pPr>
            <a:r>
              <a:rPr lang="vi-VN" b="1" i="1" smtClean="0">
                <a:solidFill>
                  <a:srgbClr val="C00000"/>
                </a:solidFill>
                <a:effectLst>
                  <a:outerShdw blurRad="38100" dist="38100" dir="2700000" algn="tl">
                    <a:srgbClr val="000000">
                      <a:alpha val="43137"/>
                    </a:srgbClr>
                  </a:outerShdw>
                </a:effectLst>
              </a:rPr>
              <a:t>Ví dụ</a:t>
            </a:r>
            <a:r>
              <a:rPr lang="en-US" b="1" i="1" smtClean="0">
                <a:solidFill>
                  <a:srgbClr val="C00000"/>
                </a:solidFill>
                <a:effectLst>
                  <a:outerShdw blurRad="38100" dist="38100" dir="2700000" algn="tl">
                    <a:srgbClr val="000000">
                      <a:alpha val="43137"/>
                    </a:srgbClr>
                  </a:outerShdw>
                </a:effectLst>
              </a:rPr>
              <a:t>:</a:t>
            </a:r>
            <a:r>
              <a:rPr lang="vi-VN" b="1" i="1" smtClean="0">
                <a:solidFill>
                  <a:srgbClr val="C00000"/>
                </a:solidFill>
                <a:effectLst>
                  <a:outerShdw blurRad="38100" dist="38100" dir="2700000" algn="tl">
                    <a:srgbClr val="000000">
                      <a:alpha val="43137"/>
                    </a:srgbClr>
                  </a:outerShdw>
                </a:effectLst>
              </a:rPr>
              <a:t> </a:t>
            </a:r>
            <a:endParaRPr lang="en-US" b="1" i="1" smtClean="0">
              <a:solidFill>
                <a:srgbClr val="C00000"/>
              </a:solidFill>
              <a:effectLst>
                <a:outerShdw blurRad="38100" dist="38100" dir="2700000" algn="tl">
                  <a:srgbClr val="000000">
                    <a:alpha val="43137"/>
                  </a:srgbClr>
                </a:outerShdw>
              </a:effectLst>
            </a:endParaRPr>
          </a:p>
          <a:p>
            <a:pPr algn="just">
              <a:buNone/>
            </a:pPr>
            <a:r>
              <a:rPr lang="en-US" smtClean="0"/>
              <a:t>	</a:t>
            </a:r>
            <a:r>
              <a:rPr lang="vi-VN" smtClean="0"/>
              <a:t>Quan hệ R được biểu diễn R = {(Anh, Sơn); (Thắng, Hà);(Trung, Huyền); (Khôi, Tuyết)} là quan hệ hôn nhân trong tập hợp cán bộ, nhân viên của công ty.</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fontScale="70000" lnSpcReduction="20000"/>
          </a:bodyPr>
          <a:lstStyle/>
          <a:p>
            <a:pPr>
              <a:buNone/>
            </a:pPr>
            <a:r>
              <a:rPr lang="vi-VN" sz="2800" b="1" i="1" smtClean="0">
                <a:solidFill>
                  <a:srgbClr val="002060"/>
                </a:solidFill>
                <a:effectLst>
                  <a:outerShdw blurRad="38100" dist="38100" dir="2700000" algn="tl">
                    <a:srgbClr val="000000">
                      <a:alpha val="43137"/>
                    </a:srgbClr>
                  </a:outerShdw>
                </a:effectLst>
              </a:rPr>
              <a:t>Phương pháp đồ thị </a:t>
            </a:r>
            <a:endParaRPr lang="en-US" sz="2800" b="1" i="1" smtClean="0">
              <a:solidFill>
                <a:srgbClr val="002060"/>
              </a:solidFill>
              <a:effectLst>
                <a:outerShdw blurRad="38100" dist="38100" dir="2700000" algn="tl">
                  <a:srgbClr val="000000">
                    <a:alpha val="43137"/>
                  </a:srgbClr>
                </a:outerShdw>
              </a:effectLst>
            </a:endParaRPr>
          </a:p>
          <a:p>
            <a:pPr>
              <a:buNone/>
            </a:pPr>
            <a:r>
              <a:rPr lang="en-US" sz="2800" smtClean="0"/>
              <a:t>	</a:t>
            </a:r>
            <a:r>
              <a:rPr lang="vi-VN" sz="2800" smtClean="0"/>
              <a:t>Trên mặt phẳng ta biểu diễn các phần tử của tập là các điểm, dùng các đoạn thẳng nối các điểm biểu diễn quan hệ giữa chúng.</a:t>
            </a:r>
          </a:p>
          <a:p>
            <a:pPr>
              <a:buNone/>
            </a:pPr>
            <a:r>
              <a:rPr lang="en-US" sz="2800" b="1" i="1" smtClean="0">
                <a:solidFill>
                  <a:srgbClr val="C00000"/>
                </a:solidFill>
                <a:effectLst>
                  <a:outerShdw blurRad="38100" dist="38100" dir="2700000" algn="tl">
                    <a:srgbClr val="000000">
                      <a:alpha val="43137"/>
                    </a:srgbClr>
                  </a:outerShdw>
                </a:effectLst>
              </a:rPr>
              <a:t>Ví dụ:</a:t>
            </a:r>
            <a:r>
              <a:rPr lang="en-US" sz="2800" i="1" smtClean="0">
                <a:solidFill>
                  <a:srgbClr val="C00000"/>
                </a:solidFill>
              </a:rPr>
              <a:t> </a:t>
            </a:r>
            <a:r>
              <a:rPr lang="en-US" sz="2800" smtClean="0"/>
              <a:t>Cho tập A = {1, 2, 3, 4 }, R là quan hệ chia hết.</a:t>
            </a:r>
          </a:p>
          <a:p>
            <a:endParaRPr lang="en-US" sz="2800" smtClean="0"/>
          </a:p>
          <a:p>
            <a:pPr algn="ctr">
              <a:buNone/>
            </a:pPr>
            <a:r>
              <a:rPr lang="en-US" sz="2800" b="1" i="1" smtClean="0"/>
              <a:t>1					1</a:t>
            </a:r>
          </a:p>
          <a:p>
            <a:pPr algn="ctr">
              <a:buNone/>
            </a:pPr>
            <a:endParaRPr lang="en-US" sz="2800" b="1" i="1" smtClean="0"/>
          </a:p>
          <a:p>
            <a:pPr algn="ctr">
              <a:buNone/>
            </a:pPr>
            <a:r>
              <a:rPr lang="en-US" sz="2800" b="1" i="1" smtClean="0"/>
              <a:t>2					2</a:t>
            </a:r>
          </a:p>
          <a:p>
            <a:pPr algn="ctr">
              <a:buNone/>
            </a:pPr>
            <a:r>
              <a:rPr lang="en-US" sz="2800" b="1" i="1" smtClean="0"/>
              <a:t>	</a:t>
            </a:r>
          </a:p>
          <a:p>
            <a:pPr algn="ctr">
              <a:buNone/>
            </a:pPr>
            <a:r>
              <a:rPr lang="en-US" sz="2800" b="1" i="1" smtClean="0"/>
              <a:t>3					3</a:t>
            </a:r>
          </a:p>
          <a:p>
            <a:pPr algn="ctr">
              <a:buNone/>
            </a:pPr>
            <a:r>
              <a:rPr lang="en-US" sz="2800" b="1" i="1" smtClean="0"/>
              <a:t>	</a:t>
            </a:r>
          </a:p>
          <a:p>
            <a:pPr algn="ctr">
              <a:buNone/>
            </a:pPr>
            <a:r>
              <a:rPr lang="en-US" sz="2800" b="1" i="1" smtClean="0"/>
              <a:t>4					4</a:t>
            </a:r>
          </a:p>
        </p:txBody>
      </p:sp>
      <p:grpSp>
        <p:nvGrpSpPr>
          <p:cNvPr id="1026" name="Group 2"/>
          <p:cNvGrpSpPr>
            <a:grpSpLocks/>
          </p:cNvGrpSpPr>
          <p:nvPr/>
        </p:nvGrpSpPr>
        <p:grpSpPr bwMode="auto">
          <a:xfrm>
            <a:off x="2743200" y="3200400"/>
            <a:ext cx="3657600" cy="2743200"/>
            <a:chOff x="5358" y="3205"/>
            <a:chExt cx="2508" cy="1745"/>
          </a:xfrm>
        </p:grpSpPr>
        <p:sp>
          <p:nvSpPr>
            <p:cNvPr id="1027" name="Line 3"/>
            <p:cNvSpPr>
              <a:spLocks noChangeShapeType="1"/>
            </p:cNvSpPr>
            <p:nvPr/>
          </p:nvSpPr>
          <p:spPr bwMode="auto">
            <a:xfrm>
              <a:off x="5382" y="3205"/>
              <a:ext cx="2451" cy="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8" name="Line 4"/>
            <p:cNvSpPr>
              <a:spLocks noChangeShapeType="1"/>
            </p:cNvSpPr>
            <p:nvPr/>
          </p:nvSpPr>
          <p:spPr bwMode="auto">
            <a:xfrm>
              <a:off x="5358" y="3220"/>
              <a:ext cx="2394" cy="627"/>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9" name="Line 5"/>
            <p:cNvSpPr>
              <a:spLocks noChangeShapeType="1"/>
            </p:cNvSpPr>
            <p:nvPr/>
          </p:nvSpPr>
          <p:spPr bwMode="auto">
            <a:xfrm>
              <a:off x="5415" y="3220"/>
              <a:ext cx="2394" cy="114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Line 6"/>
            <p:cNvSpPr>
              <a:spLocks noChangeShapeType="1"/>
            </p:cNvSpPr>
            <p:nvPr/>
          </p:nvSpPr>
          <p:spPr bwMode="auto">
            <a:xfrm>
              <a:off x="5472" y="3220"/>
              <a:ext cx="2280" cy="171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Line 7"/>
            <p:cNvSpPr>
              <a:spLocks noChangeShapeType="1"/>
            </p:cNvSpPr>
            <p:nvPr/>
          </p:nvSpPr>
          <p:spPr bwMode="auto">
            <a:xfrm>
              <a:off x="5415" y="3825"/>
              <a:ext cx="2337" cy="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Line 8"/>
            <p:cNvSpPr>
              <a:spLocks noChangeShapeType="1"/>
            </p:cNvSpPr>
            <p:nvPr/>
          </p:nvSpPr>
          <p:spPr bwMode="auto">
            <a:xfrm>
              <a:off x="5472" y="3810"/>
              <a:ext cx="2280" cy="114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Line 9"/>
            <p:cNvSpPr>
              <a:spLocks noChangeShapeType="1"/>
            </p:cNvSpPr>
            <p:nvPr/>
          </p:nvSpPr>
          <p:spPr bwMode="auto">
            <a:xfrm>
              <a:off x="5415" y="4340"/>
              <a:ext cx="2451" cy="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Line 10"/>
            <p:cNvSpPr>
              <a:spLocks noChangeShapeType="1"/>
            </p:cNvSpPr>
            <p:nvPr/>
          </p:nvSpPr>
          <p:spPr bwMode="auto">
            <a:xfrm>
              <a:off x="5514" y="4926"/>
              <a:ext cx="2223" cy="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normAutofit/>
          </a:bodyPr>
          <a:lstStyle/>
          <a:p>
            <a:r>
              <a:rPr lang="en-US" sz="2200"/>
              <a:t>2. Quan hệ 2 ngôi trên một tập hợp và các tính chất (6/8)</a:t>
            </a:r>
          </a:p>
        </p:txBody>
      </p:sp>
      <p:sp>
        <p:nvSpPr>
          <p:cNvPr id="4" name="Slide Number Placeholder 3"/>
          <p:cNvSpPr>
            <a:spLocks noGrp="1"/>
          </p:cNvSpPr>
          <p:nvPr>
            <p:ph type="sldNum" sz="quarter" idx="15"/>
          </p:nvPr>
        </p:nvSpPr>
        <p:spPr/>
        <p:txBody>
          <a:bodyPr/>
          <a:lstStyle/>
          <a:p>
            <a:fld id="{7491D333-658A-4DEC-BCBB-EDF9D637F7B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a:t>2. Quan hệ 2 ngôi trên một tập hợp và các tính chất (7/8)</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buNone/>
                </a:pPr>
                <a:r>
                  <a:rPr lang="vi-VN" sz="2400" b="1" i="1" smtClean="0">
                    <a:solidFill>
                      <a:srgbClr val="002060"/>
                    </a:solidFill>
                    <a:effectLst>
                      <a:outerShdw blurRad="38100" dist="38100" dir="2700000" algn="tl">
                        <a:srgbClr val="000000">
                          <a:alpha val="43137"/>
                        </a:srgbClr>
                      </a:outerShdw>
                    </a:effectLst>
                  </a:rPr>
                  <a:t>Phương pháp ma trận quan hệ</a:t>
                </a:r>
                <a:endParaRPr lang="en-US" sz="2400" b="1" i="1" smtClean="0">
                  <a:solidFill>
                    <a:srgbClr val="002060"/>
                  </a:solidFill>
                  <a:effectLst>
                    <a:outerShdw blurRad="38100" dist="38100" dir="2700000" algn="tl">
                      <a:srgbClr val="000000">
                        <a:alpha val="43137"/>
                      </a:srgbClr>
                    </a:outerShdw>
                  </a:effectLst>
                </a:endParaRPr>
              </a:p>
              <a:p>
                <a:pPr>
                  <a:buNone/>
                </a:pPr>
                <a:r>
                  <a:rPr lang="en-US" sz="2400" smtClean="0"/>
                  <a:t>	</a:t>
                </a:r>
                <a:r>
                  <a:rPr lang="vi-VN" sz="2400" smtClean="0"/>
                  <a:t>Một quan hệ hai ngôi có thể được biểu diễn bằng một ma trận zero -</a:t>
                </a:r>
                <a:r>
                  <a:rPr lang="en-US" sz="2400" smtClean="0"/>
                  <a:t> </a:t>
                </a:r>
                <a:r>
                  <a:rPr lang="vi-VN" sz="2400" smtClean="0"/>
                  <a:t>một. Giả sử R là quan hệ hai ngôi trên tập A = {a</a:t>
                </a:r>
                <a:r>
                  <a:rPr lang="vi-VN" sz="2400" baseline="-25000" smtClean="0"/>
                  <a:t>1</a:t>
                </a:r>
                <a:r>
                  <a:rPr lang="vi-VN" sz="2400" smtClean="0"/>
                  <a:t>, a</a:t>
                </a:r>
                <a:r>
                  <a:rPr lang="vi-VN" sz="2400" baseline="-25000" smtClean="0"/>
                  <a:t>2</a:t>
                </a:r>
                <a:r>
                  <a:rPr lang="vi-VN" sz="2400" smtClean="0"/>
                  <a:t>,</a:t>
                </a:r>
                <a:r>
                  <a:rPr lang="en-US" sz="2400" smtClean="0"/>
                  <a:t>…</a:t>
                </a:r>
                <a:r>
                  <a:rPr lang="vi-VN" sz="2400" smtClean="0"/>
                  <a:t> ,a</a:t>
                </a:r>
                <a:r>
                  <a:rPr lang="vi-VN" sz="2400" baseline="-25000" smtClean="0"/>
                  <a:t>n</a:t>
                </a:r>
                <a:r>
                  <a:rPr lang="vi-VN" sz="2400" smtClean="0"/>
                  <a:t>}. Quan hệ R có thể biểu diễn bằng ma trận M</a:t>
                </a:r>
                <a:r>
                  <a:rPr lang="vi-VN" sz="2400" baseline="-25000" smtClean="0"/>
                  <a:t>R</a:t>
                </a:r>
                <a:r>
                  <a:rPr lang="vi-VN" sz="2400" smtClean="0"/>
                  <a:t> = [m</a:t>
                </a:r>
                <a:r>
                  <a:rPr lang="vi-VN" sz="2400" baseline="-25000" smtClean="0"/>
                  <a:t>ij</a:t>
                </a:r>
                <a:r>
                  <a:rPr lang="vi-VN" sz="2400" smtClean="0"/>
                  <a:t>] trong đó</a:t>
                </a:r>
              </a:p>
              <a:p>
                <a:pPr marL="0" indent="0">
                  <a:buNone/>
                </a:pPr>
                <a14:m>
                  <m:oMathPara xmlns:m="http://schemas.openxmlformats.org/officeDocument/2006/math">
                    <m:oMathParaPr>
                      <m:jc m:val="centerGroup"/>
                    </m:oMathParaPr>
                    <m:oMath xmlns:m="http://schemas.openxmlformats.org/officeDocument/2006/math">
                      <m:sSub>
                        <m:sSubPr>
                          <m:ctrlPr>
                            <a:rPr lang="en-US" sz="2400" b="1" i="1" smtClean="0">
                              <a:effectLst>
                                <a:outerShdw blurRad="38100" dist="38100" dir="2700000" algn="tl">
                                  <a:srgbClr val="000000">
                                    <a:alpha val="43137"/>
                                  </a:srgbClr>
                                </a:outerShdw>
                              </a:effectLst>
                              <a:latin typeface="Cambria Math" panose="02040503050406030204" pitchFamily="18" charset="0"/>
                            </a:rPr>
                          </m:ctrlPr>
                        </m:sSubPr>
                        <m:e>
                          <m:r>
                            <a:rPr lang="en-US" sz="2400" b="1" i="0" smtClean="0">
                              <a:effectLst>
                                <a:outerShdw blurRad="38100" dist="38100" dir="2700000" algn="tl">
                                  <a:srgbClr val="000000">
                                    <a:alpha val="43137"/>
                                  </a:srgbClr>
                                </a:outerShdw>
                              </a:effectLst>
                              <a:latin typeface="Cambria Math"/>
                            </a:rPr>
                            <m:t>𝐦</m:t>
                          </m:r>
                        </m:e>
                        <m:sub>
                          <m:r>
                            <a:rPr lang="en-US" sz="2400" b="1" i="0" smtClean="0">
                              <a:effectLst>
                                <a:outerShdw blurRad="38100" dist="38100" dir="2700000" algn="tl">
                                  <a:srgbClr val="000000">
                                    <a:alpha val="43137"/>
                                  </a:srgbClr>
                                </a:outerShdw>
                              </a:effectLst>
                              <a:latin typeface="Cambria Math"/>
                            </a:rPr>
                            <m:t>𝐢𝐣</m:t>
                          </m:r>
                        </m:sub>
                      </m:sSub>
                      <m:r>
                        <a:rPr lang="en-US" sz="2400" b="1" i="0" smtClean="0">
                          <a:effectLst>
                            <a:outerShdw blurRad="38100" dist="38100" dir="2700000" algn="tl">
                              <a:srgbClr val="000000">
                                <a:alpha val="43137"/>
                              </a:srgbClr>
                            </a:outerShdw>
                          </a:effectLst>
                          <a:latin typeface="Cambria Math"/>
                        </a:rPr>
                        <m:t>=</m:t>
                      </m:r>
                      <m:d>
                        <m:dPr>
                          <m:begChr m:val="{"/>
                          <m:endChr m:val=""/>
                          <m:ctrlPr>
                            <a:rPr lang="en-US" sz="2400" b="1" i="1" smtClean="0">
                              <a:effectLst>
                                <a:outerShdw blurRad="38100" dist="38100" dir="2700000" algn="tl">
                                  <a:srgbClr val="000000">
                                    <a:alpha val="43137"/>
                                  </a:srgbClr>
                                </a:outerShdw>
                              </a:effectLst>
                              <a:latin typeface="Cambria Math" panose="02040503050406030204" pitchFamily="18" charset="0"/>
                            </a:rPr>
                          </m:ctrlPr>
                        </m:dPr>
                        <m:e>
                          <m:m>
                            <m:mPr>
                              <m:mcs>
                                <m:mc>
                                  <m:mcPr>
                                    <m:count m:val="1"/>
                                    <m:mcJc m:val="center"/>
                                  </m:mcPr>
                                </m:mc>
                              </m:mcs>
                              <m:ctrlPr>
                                <a:rPr lang="en-US" sz="2400" b="1" i="1" smtClean="0">
                                  <a:effectLst>
                                    <a:outerShdw blurRad="38100" dist="38100" dir="2700000" algn="tl">
                                      <a:srgbClr val="000000">
                                        <a:alpha val="43137"/>
                                      </a:srgbClr>
                                    </a:outerShdw>
                                  </a:effectLst>
                                  <a:latin typeface="Cambria Math" panose="02040503050406030204" pitchFamily="18" charset="0"/>
                                </a:rPr>
                              </m:ctrlPr>
                            </m:mPr>
                            <m:mr>
                              <m:e>
                                <m:r>
                                  <m:rPr>
                                    <m:brk m:alnAt="7"/>
                                  </m:rPr>
                                  <a:rPr lang="en-US" sz="2400" b="1" i="0" smtClean="0">
                                    <a:effectLst>
                                      <a:outerShdw blurRad="38100" dist="38100" dir="2700000" algn="tl">
                                        <a:srgbClr val="000000">
                                          <a:alpha val="43137"/>
                                        </a:srgbClr>
                                      </a:outerShdw>
                                    </a:effectLst>
                                    <a:latin typeface="Cambria Math"/>
                                  </a:rPr>
                                  <m:t>𝟏</m:t>
                                </m:r>
                                <m:r>
                                  <a:rPr lang="en-US" sz="2400" b="1" i="0" smtClean="0">
                                    <a:effectLst>
                                      <a:outerShdw blurRad="38100" dist="38100" dir="2700000" algn="tl">
                                        <a:srgbClr val="000000">
                                          <a:alpha val="43137"/>
                                        </a:srgbClr>
                                      </a:outerShdw>
                                    </a:effectLst>
                                    <a:latin typeface="Cambria Math"/>
                                  </a:rPr>
                                  <m:t> </m:t>
                                </m:r>
                                <m:r>
                                  <a:rPr lang="en-US" sz="2400" b="1" i="0" smtClean="0">
                                    <a:effectLst>
                                      <a:outerShdw blurRad="38100" dist="38100" dir="2700000" algn="tl">
                                        <a:srgbClr val="000000">
                                          <a:alpha val="43137"/>
                                        </a:srgbClr>
                                      </a:outerShdw>
                                    </a:effectLst>
                                    <a:latin typeface="Cambria Math"/>
                                  </a:rPr>
                                  <m:t>𝐧</m:t>
                                </m:r>
                                <m:r>
                                  <a:rPr lang="en-US" sz="2400" b="1" i="0" smtClean="0">
                                    <a:effectLst>
                                      <a:outerShdw blurRad="38100" dist="38100" dir="2700000" algn="tl">
                                        <a:srgbClr val="000000">
                                          <a:alpha val="43137"/>
                                        </a:srgbClr>
                                      </a:outerShdw>
                                    </a:effectLst>
                                    <a:latin typeface="Cambria Math"/>
                                  </a:rPr>
                                  <m:t>ế</m:t>
                                </m:r>
                                <m:r>
                                  <a:rPr lang="en-US" sz="2400" b="1" i="0" smtClean="0">
                                    <a:effectLst>
                                      <a:outerShdw blurRad="38100" dist="38100" dir="2700000" algn="tl">
                                        <a:srgbClr val="000000">
                                          <a:alpha val="43137"/>
                                        </a:srgbClr>
                                      </a:outerShdw>
                                    </a:effectLst>
                                    <a:latin typeface="Cambria Math"/>
                                  </a:rPr>
                                  <m:t>𝐮</m:t>
                                </m:r>
                                <m:r>
                                  <a:rPr lang="en-US" sz="2400" b="1" i="0" smtClean="0">
                                    <a:effectLst>
                                      <a:outerShdw blurRad="38100" dist="38100" dir="2700000" algn="tl">
                                        <a:srgbClr val="000000">
                                          <a:alpha val="43137"/>
                                        </a:srgbClr>
                                      </a:outerShdw>
                                    </a:effectLst>
                                    <a:latin typeface="Cambria Math"/>
                                  </a:rPr>
                                  <m:t> </m:t>
                                </m:r>
                                <m:d>
                                  <m:dPr>
                                    <m:ctrlPr>
                                      <a:rPr lang="en-US" sz="2400" b="1" i="1" smtClean="0">
                                        <a:effectLst>
                                          <a:outerShdw blurRad="38100" dist="38100" dir="2700000" algn="tl">
                                            <a:srgbClr val="000000">
                                              <a:alpha val="43137"/>
                                            </a:srgbClr>
                                          </a:outerShdw>
                                        </a:effectLst>
                                        <a:latin typeface="Cambria Math" panose="02040503050406030204" pitchFamily="18" charset="0"/>
                                      </a:rPr>
                                    </m:ctrlPr>
                                  </m:dPr>
                                  <m:e>
                                    <m:sSub>
                                      <m:sSubPr>
                                        <m:ctrlPr>
                                          <a:rPr lang="en-US" sz="2400" b="1" i="1" smtClean="0">
                                            <a:effectLst>
                                              <a:outerShdw blurRad="38100" dist="38100" dir="2700000" algn="tl">
                                                <a:srgbClr val="000000">
                                                  <a:alpha val="43137"/>
                                                </a:srgbClr>
                                              </a:outerShdw>
                                            </a:effectLst>
                                            <a:latin typeface="Cambria Math" panose="02040503050406030204" pitchFamily="18" charset="0"/>
                                          </a:rPr>
                                        </m:ctrlPr>
                                      </m:sSubPr>
                                      <m:e>
                                        <m:r>
                                          <a:rPr lang="en-US" sz="2400" b="1" i="0" smtClean="0">
                                            <a:effectLst>
                                              <a:outerShdw blurRad="38100" dist="38100" dir="2700000" algn="tl">
                                                <a:srgbClr val="000000">
                                                  <a:alpha val="43137"/>
                                                </a:srgbClr>
                                              </a:outerShdw>
                                            </a:effectLst>
                                            <a:latin typeface="Cambria Math"/>
                                          </a:rPr>
                                          <m:t>𝐚</m:t>
                                        </m:r>
                                      </m:e>
                                      <m:sub>
                                        <m:r>
                                          <a:rPr lang="en-US" sz="2400" b="1" i="0" smtClean="0">
                                            <a:effectLst>
                                              <a:outerShdw blurRad="38100" dist="38100" dir="2700000" algn="tl">
                                                <a:srgbClr val="000000">
                                                  <a:alpha val="43137"/>
                                                </a:srgbClr>
                                              </a:outerShdw>
                                            </a:effectLst>
                                            <a:latin typeface="Cambria Math"/>
                                          </a:rPr>
                                          <m:t>𝐢</m:t>
                                        </m:r>
                                      </m:sub>
                                    </m:sSub>
                                    <m:r>
                                      <a:rPr lang="en-US" sz="2400" b="1" i="0" smtClean="0">
                                        <a:effectLst>
                                          <a:outerShdw blurRad="38100" dist="38100" dir="2700000" algn="tl">
                                            <a:srgbClr val="000000">
                                              <a:alpha val="43137"/>
                                            </a:srgbClr>
                                          </a:outerShdw>
                                        </a:effectLst>
                                        <a:latin typeface="Cambria Math"/>
                                      </a:rPr>
                                      <m:t>,</m:t>
                                    </m:r>
                                    <m:sSub>
                                      <m:sSubPr>
                                        <m:ctrlPr>
                                          <a:rPr lang="en-US" sz="2400" b="1" i="1" smtClean="0">
                                            <a:effectLst>
                                              <a:outerShdw blurRad="38100" dist="38100" dir="2700000" algn="tl">
                                                <a:srgbClr val="000000">
                                                  <a:alpha val="43137"/>
                                                </a:srgbClr>
                                              </a:outerShdw>
                                            </a:effectLst>
                                            <a:latin typeface="Cambria Math" panose="02040503050406030204" pitchFamily="18" charset="0"/>
                                          </a:rPr>
                                        </m:ctrlPr>
                                      </m:sSubPr>
                                      <m:e>
                                        <m:r>
                                          <a:rPr lang="en-US" sz="2400" b="1" i="0" smtClean="0">
                                            <a:effectLst>
                                              <a:outerShdw blurRad="38100" dist="38100" dir="2700000" algn="tl">
                                                <a:srgbClr val="000000">
                                                  <a:alpha val="43137"/>
                                                </a:srgbClr>
                                              </a:outerShdw>
                                            </a:effectLst>
                                            <a:latin typeface="Cambria Math"/>
                                          </a:rPr>
                                          <m:t>𝐚</m:t>
                                        </m:r>
                                      </m:e>
                                      <m:sub>
                                        <m:r>
                                          <a:rPr lang="en-US" sz="2400" b="1" i="0" smtClean="0">
                                            <a:effectLst>
                                              <a:outerShdw blurRad="38100" dist="38100" dir="2700000" algn="tl">
                                                <a:srgbClr val="000000">
                                                  <a:alpha val="43137"/>
                                                </a:srgbClr>
                                              </a:outerShdw>
                                            </a:effectLst>
                                            <a:latin typeface="Cambria Math"/>
                                          </a:rPr>
                                          <m:t>𝐣</m:t>
                                        </m:r>
                                      </m:sub>
                                    </m:sSub>
                                  </m:e>
                                </m:d>
                                <m:r>
                                  <m:rPr>
                                    <m:brk m:alnAt="7"/>
                                  </m:rPr>
                                  <a:rPr lang="en-US" sz="2400" b="1" i="0" smtClean="0">
                                    <a:effectLst>
                                      <a:outerShdw blurRad="38100" dist="38100" dir="2700000" algn="tl">
                                        <a:srgbClr val="000000">
                                          <a:alpha val="43137"/>
                                        </a:srgbClr>
                                      </a:outerShdw>
                                    </a:effectLst>
                                    <a:latin typeface="Cambria Math"/>
                                    <a:ea typeface="Cambria Math"/>
                                  </a:rPr>
                                  <m:t>∈</m:t>
                                </m:r>
                                <m:r>
                                  <a:rPr lang="en-US" sz="2400" b="1" i="0" smtClean="0">
                                    <a:effectLst>
                                      <a:outerShdw blurRad="38100" dist="38100" dir="2700000" algn="tl">
                                        <a:srgbClr val="000000">
                                          <a:alpha val="43137"/>
                                        </a:srgbClr>
                                      </a:outerShdw>
                                    </a:effectLst>
                                    <a:latin typeface="Cambria Math"/>
                                    <a:ea typeface="Cambria Math"/>
                                  </a:rPr>
                                  <m:t>𝐑</m:t>
                                </m:r>
                              </m:e>
                            </m:mr>
                            <m:mr>
                              <m:e>
                                <m:r>
                                  <a:rPr lang="en-US" sz="2400" b="1" i="0" smtClean="0">
                                    <a:effectLst>
                                      <a:outerShdw blurRad="38100" dist="38100" dir="2700000" algn="tl">
                                        <a:srgbClr val="000000">
                                          <a:alpha val="43137"/>
                                        </a:srgbClr>
                                      </a:outerShdw>
                                    </a:effectLst>
                                    <a:latin typeface="Cambria Math"/>
                                  </a:rPr>
                                  <m:t>𝟎</m:t>
                                </m:r>
                                <m:r>
                                  <a:rPr lang="en-US" b="1" i="0">
                                    <a:effectLst>
                                      <a:outerShdw blurRad="38100" dist="38100" dir="2700000" algn="tl">
                                        <a:srgbClr val="000000">
                                          <a:alpha val="43137"/>
                                        </a:srgbClr>
                                      </a:outerShdw>
                                    </a:effectLst>
                                    <a:latin typeface="Cambria Math"/>
                                  </a:rPr>
                                  <m:t> </m:t>
                                </m:r>
                                <m:r>
                                  <a:rPr lang="en-US" b="1" i="0">
                                    <a:effectLst>
                                      <a:outerShdw blurRad="38100" dist="38100" dir="2700000" algn="tl">
                                        <a:srgbClr val="000000">
                                          <a:alpha val="43137"/>
                                        </a:srgbClr>
                                      </a:outerShdw>
                                    </a:effectLst>
                                    <a:latin typeface="Cambria Math"/>
                                  </a:rPr>
                                  <m:t>𝐧</m:t>
                                </m:r>
                                <m:r>
                                  <a:rPr lang="en-US" b="1" i="0">
                                    <a:effectLst>
                                      <a:outerShdw blurRad="38100" dist="38100" dir="2700000" algn="tl">
                                        <a:srgbClr val="000000">
                                          <a:alpha val="43137"/>
                                        </a:srgbClr>
                                      </a:outerShdw>
                                    </a:effectLst>
                                    <a:latin typeface="Cambria Math"/>
                                  </a:rPr>
                                  <m:t>ế</m:t>
                                </m:r>
                                <m:r>
                                  <a:rPr lang="en-US" b="1" i="0">
                                    <a:effectLst>
                                      <a:outerShdw blurRad="38100" dist="38100" dir="2700000" algn="tl">
                                        <a:srgbClr val="000000">
                                          <a:alpha val="43137"/>
                                        </a:srgbClr>
                                      </a:outerShdw>
                                    </a:effectLst>
                                    <a:latin typeface="Cambria Math"/>
                                  </a:rPr>
                                  <m:t>𝐮</m:t>
                                </m:r>
                                <m:r>
                                  <a:rPr lang="en-US" b="1" i="0">
                                    <a:effectLst>
                                      <a:outerShdw blurRad="38100" dist="38100" dir="2700000" algn="tl">
                                        <a:srgbClr val="000000">
                                          <a:alpha val="43137"/>
                                        </a:srgbClr>
                                      </a:outerShdw>
                                    </a:effectLst>
                                    <a:latin typeface="Cambria Math"/>
                                  </a:rPr>
                                  <m:t> </m:t>
                                </m:r>
                                <m:d>
                                  <m:dPr>
                                    <m:ctrlPr>
                                      <a:rPr lang="en-US" b="1" i="1">
                                        <a:effectLst>
                                          <a:outerShdw blurRad="38100" dist="38100" dir="2700000" algn="tl">
                                            <a:srgbClr val="000000">
                                              <a:alpha val="43137"/>
                                            </a:srgbClr>
                                          </a:outerShdw>
                                        </a:effectLst>
                                        <a:latin typeface="Cambria Math" panose="02040503050406030204" pitchFamily="18" charset="0"/>
                                      </a:rPr>
                                    </m:ctrlPr>
                                  </m:dPr>
                                  <m:e>
                                    <m:sSub>
                                      <m:sSubPr>
                                        <m:ctrlPr>
                                          <a:rPr lang="en-US" b="1" i="1">
                                            <a:effectLst>
                                              <a:outerShdw blurRad="38100" dist="38100" dir="2700000" algn="tl">
                                                <a:srgbClr val="000000">
                                                  <a:alpha val="43137"/>
                                                </a:srgbClr>
                                              </a:outerShdw>
                                            </a:effectLst>
                                            <a:latin typeface="Cambria Math" panose="02040503050406030204" pitchFamily="18" charset="0"/>
                                          </a:rPr>
                                        </m:ctrlPr>
                                      </m:sSubPr>
                                      <m:e>
                                        <m:r>
                                          <a:rPr lang="en-US" b="1" i="0">
                                            <a:effectLst>
                                              <a:outerShdw blurRad="38100" dist="38100" dir="2700000" algn="tl">
                                                <a:srgbClr val="000000">
                                                  <a:alpha val="43137"/>
                                                </a:srgbClr>
                                              </a:outerShdw>
                                            </a:effectLst>
                                            <a:latin typeface="Cambria Math"/>
                                          </a:rPr>
                                          <m:t>𝐚</m:t>
                                        </m:r>
                                      </m:e>
                                      <m:sub>
                                        <m:r>
                                          <a:rPr lang="en-US" b="1" i="0">
                                            <a:effectLst>
                                              <a:outerShdw blurRad="38100" dist="38100" dir="2700000" algn="tl">
                                                <a:srgbClr val="000000">
                                                  <a:alpha val="43137"/>
                                                </a:srgbClr>
                                              </a:outerShdw>
                                            </a:effectLst>
                                            <a:latin typeface="Cambria Math"/>
                                          </a:rPr>
                                          <m:t>𝐢</m:t>
                                        </m:r>
                                      </m:sub>
                                    </m:sSub>
                                    <m:r>
                                      <a:rPr lang="en-US" b="1" i="0">
                                        <a:effectLst>
                                          <a:outerShdw blurRad="38100" dist="38100" dir="2700000" algn="tl">
                                            <a:srgbClr val="000000">
                                              <a:alpha val="43137"/>
                                            </a:srgbClr>
                                          </a:outerShdw>
                                        </a:effectLst>
                                        <a:latin typeface="Cambria Math"/>
                                      </a:rPr>
                                      <m:t>,</m:t>
                                    </m:r>
                                    <m:sSub>
                                      <m:sSubPr>
                                        <m:ctrlPr>
                                          <a:rPr lang="en-US" b="1" i="1">
                                            <a:effectLst>
                                              <a:outerShdw blurRad="38100" dist="38100" dir="2700000" algn="tl">
                                                <a:srgbClr val="000000">
                                                  <a:alpha val="43137"/>
                                                </a:srgbClr>
                                              </a:outerShdw>
                                            </a:effectLst>
                                            <a:latin typeface="Cambria Math" panose="02040503050406030204" pitchFamily="18" charset="0"/>
                                          </a:rPr>
                                        </m:ctrlPr>
                                      </m:sSubPr>
                                      <m:e>
                                        <m:r>
                                          <a:rPr lang="en-US" b="1" i="0">
                                            <a:effectLst>
                                              <a:outerShdw blurRad="38100" dist="38100" dir="2700000" algn="tl">
                                                <a:srgbClr val="000000">
                                                  <a:alpha val="43137"/>
                                                </a:srgbClr>
                                              </a:outerShdw>
                                            </a:effectLst>
                                            <a:latin typeface="Cambria Math"/>
                                          </a:rPr>
                                          <m:t>𝐚</m:t>
                                        </m:r>
                                      </m:e>
                                      <m:sub>
                                        <m:r>
                                          <a:rPr lang="en-US" b="1" i="0">
                                            <a:effectLst>
                                              <a:outerShdw blurRad="38100" dist="38100" dir="2700000" algn="tl">
                                                <a:srgbClr val="000000">
                                                  <a:alpha val="43137"/>
                                                </a:srgbClr>
                                              </a:outerShdw>
                                            </a:effectLst>
                                            <a:latin typeface="Cambria Math"/>
                                          </a:rPr>
                                          <m:t>𝐣</m:t>
                                        </m:r>
                                      </m:sub>
                                    </m:sSub>
                                  </m:e>
                                </m:d>
                                <m:r>
                                  <a:rPr lang="en-US" b="1" i="0" smtClean="0">
                                    <a:effectLst>
                                      <a:outerShdw blurRad="38100" dist="38100" dir="2700000" algn="tl">
                                        <a:srgbClr val="000000">
                                          <a:alpha val="43137"/>
                                        </a:srgbClr>
                                      </a:outerShdw>
                                    </a:effectLst>
                                    <a:latin typeface="Cambria Math"/>
                                    <a:ea typeface="Cambria Math"/>
                                  </a:rPr>
                                  <m:t>∉</m:t>
                                </m:r>
                                <m:r>
                                  <a:rPr lang="en-US" b="1" i="0">
                                    <a:effectLst>
                                      <a:outerShdw blurRad="38100" dist="38100" dir="2700000" algn="tl">
                                        <a:srgbClr val="000000">
                                          <a:alpha val="43137"/>
                                        </a:srgbClr>
                                      </a:outerShdw>
                                    </a:effectLst>
                                    <a:latin typeface="Cambria Math"/>
                                    <a:ea typeface="Cambria Math"/>
                                  </a:rPr>
                                  <m:t>𝐑</m:t>
                                </m:r>
                              </m:e>
                            </m:mr>
                          </m:m>
                        </m:e>
                      </m:d>
                    </m:oMath>
                  </m:oMathPara>
                </a14:m>
                <a:endParaRPr lang="en-US" sz="2400" b="1" smtClean="0"/>
              </a:p>
              <a:p>
                <a:r>
                  <a:rPr lang="en-US" sz="2400" smtClean="0"/>
                  <a:t>Nói một cách khác, ma trận zêro-một biểu diễn quan hệ R có phần tử (i, j)  nhận giá trị 1 nếu a</a:t>
                </a:r>
                <a:r>
                  <a:rPr lang="en-US" sz="2400" baseline="-25000" smtClean="0"/>
                  <a:t>i</a:t>
                </a:r>
                <a:r>
                  <a:rPr lang="en-US" sz="2400" smtClean="0"/>
                  <a:t> có quan hệ với b</a:t>
                </a:r>
                <a:r>
                  <a:rPr lang="en-US" sz="2400" baseline="-25000" smtClean="0"/>
                  <a:t>j</a:t>
                </a:r>
                <a:r>
                  <a:rPr lang="en-US" sz="2400" smtClean="0"/>
                  <a:t> và nhận giá trị 0 nếu a</a:t>
                </a:r>
                <a:r>
                  <a:rPr lang="en-US" sz="2400" baseline="-25000" smtClean="0"/>
                  <a:t>i</a:t>
                </a:r>
                <a:r>
                  <a:rPr lang="en-US" sz="2400" smtClean="0"/>
                  <a:t> không có quan hệ với b</a:t>
                </a:r>
                <a:r>
                  <a:rPr lang="en-US" sz="2400" baseline="-25000" smtClean="0"/>
                  <a:t>j</a:t>
                </a:r>
                <a:r>
                  <a:rPr lang="en-US" sz="2400" smtClean="0"/>
                  <a:t> .</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111"/>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17</a:t>
            </a:fld>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a:t>2. Quan hệ 2 ngôi trên một tập hợp và các tính chất (8/8)</a:t>
            </a:r>
          </a:p>
        </p:txBody>
      </p:sp>
      <p:sp>
        <p:nvSpPr>
          <p:cNvPr id="5" name="Content Placeholder 4"/>
          <p:cNvSpPr>
            <a:spLocks noGrp="1"/>
          </p:cNvSpPr>
          <p:nvPr>
            <p:ph sz="quarter" idx="1"/>
          </p:nvPr>
        </p:nvSpPr>
        <p:spPr/>
        <p:txBody>
          <a:bodyPr>
            <a:noAutofit/>
          </a:bodyPr>
          <a:lstStyle/>
          <a:p>
            <a:pPr>
              <a:buNone/>
            </a:pPr>
            <a:r>
              <a:rPr lang="en-US" sz="2400" b="1" i="1" smtClean="0">
                <a:solidFill>
                  <a:srgbClr val="002060"/>
                </a:solidFill>
                <a:effectLst>
                  <a:outerShdw blurRad="38100" dist="38100" dir="2700000" algn="tl">
                    <a:srgbClr val="000000">
                      <a:alpha val="43137"/>
                    </a:srgbClr>
                  </a:outerShdw>
                </a:effectLst>
              </a:rPr>
              <a:t>Ví dụ về p</a:t>
            </a:r>
            <a:r>
              <a:rPr lang="vi-VN" sz="2400" b="1" i="1" smtClean="0">
                <a:solidFill>
                  <a:srgbClr val="002060"/>
                </a:solidFill>
                <a:effectLst>
                  <a:outerShdw blurRad="38100" dist="38100" dir="2700000" algn="tl">
                    <a:srgbClr val="000000">
                      <a:alpha val="43137"/>
                    </a:srgbClr>
                  </a:outerShdw>
                </a:effectLst>
              </a:rPr>
              <a:t>hương pháp ma trận quan hệ</a:t>
            </a:r>
            <a:endParaRPr lang="en-US" sz="2400" b="1" i="1" smtClean="0">
              <a:solidFill>
                <a:srgbClr val="0070C0"/>
              </a:solidFill>
              <a:effectLst>
                <a:outerShdw blurRad="38100" dist="38100" dir="2700000" algn="tl">
                  <a:srgbClr val="000000">
                    <a:alpha val="43137"/>
                  </a:srgbClr>
                </a:outerShdw>
              </a:effectLst>
            </a:endParaRPr>
          </a:p>
          <a:p>
            <a:pPr>
              <a:buNone/>
            </a:pPr>
            <a:r>
              <a:rPr lang="en-US" sz="2400" smtClean="0"/>
              <a:t>	</a:t>
            </a:r>
            <a:r>
              <a:rPr lang="pt-BR" sz="2400" smtClean="0"/>
              <a:t> Cho tập A = {1, 2, 3, 4 }, R là quan hệ chia hết.</a:t>
            </a:r>
          </a:p>
          <a:p>
            <a:pPr>
              <a:buNone/>
            </a:pPr>
            <a:r>
              <a:rPr lang="pt-BR" sz="2400" smtClean="0"/>
              <a:t>	</a:t>
            </a:r>
            <a:endParaRPr lang="en-US" sz="2400" smtClean="0"/>
          </a:p>
        </p:txBody>
      </p:sp>
      <p:sp>
        <p:nvSpPr>
          <p:cNvPr id="4" name="Slide Number Placeholder 3"/>
          <p:cNvSpPr>
            <a:spLocks noGrp="1"/>
          </p:cNvSpPr>
          <p:nvPr>
            <p:ph type="sldNum" sz="quarter" idx="15"/>
          </p:nvPr>
        </p:nvSpPr>
        <p:spPr/>
        <p:txBody>
          <a:bodyPr/>
          <a:lstStyle/>
          <a:p>
            <a:fld id="{7491D333-658A-4DEC-BCBB-EDF9D637F7BB}" type="slidenum">
              <a:rPr lang="en-US" smtClean="0"/>
              <a:pPr/>
              <a:t>18</a:t>
            </a:fld>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5" name="Object 3"/>
          <p:cNvGraphicFramePr>
            <a:graphicFrameLocks noChangeAspect="1"/>
          </p:cNvGraphicFramePr>
          <p:nvPr/>
        </p:nvGraphicFramePr>
        <p:xfrm>
          <a:off x="2501900" y="2379663"/>
          <a:ext cx="3381375" cy="2403475"/>
        </p:xfrm>
        <a:graphic>
          <a:graphicData uri="http://schemas.openxmlformats.org/presentationml/2006/ole">
            <mc:AlternateContent xmlns:mc="http://schemas.openxmlformats.org/markup-compatibility/2006">
              <mc:Choice xmlns:v="urn:schemas-microsoft-com:vml" Requires="v">
                <p:oleObj spid="_x0000_s28720" name="Equation" r:id="rId3" imgW="1600200" imgH="1143000" progId="Equation.3">
                  <p:embed/>
                </p:oleObj>
              </mc:Choice>
              <mc:Fallback>
                <p:oleObj name="Equation" r:id="rId3" imgW="1600200" imgH="1143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2379663"/>
                        <a:ext cx="3381375" cy="240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(1/11)</a:t>
            </a:r>
            <a:endParaRPr lang="en-US"/>
          </a:p>
        </p:txBody>
      </p:sp>
      <p:sp>
        <p:nvSpPr>
          <p:cNvPr id="5" name="Content Placeholder 4"/>
          <p:cNvSpPr>
            <a:spLocks noGrp="1"/>
          </p:cNvSpPr>
          <p:nvPr>
            <p:ph sz="quarter" idx="1"/>
          </p:nvPr>
        </p:nvSpPr>
        <p:spPr/>
        <p:txBody>
          <a:bodyPr>
            <a:normAutofit fontScale="92500" lnSpcReduction="10000"/>
          </a:bodyPr>
          <a:lstStyle/>
          <a:p>
            <a:pPr>
              <a:buNone/>
            </a:pPr>
            <a:r>
              <a:rPr lang="en-US" b="1" i="1" smtClean="0">
                <a:solidFill>
                  <a:srgbClr val="C00000"/>
                </a:solidFill>
                <a:effectLst>
                  <a:outerShdw blurRad="38100" dist="38100" dir="2700000" algn="tl">
                    <a:srgbClr val="000000">
                      <a:alpha val="43137"/>
                    </a:srgbClr>
                  </a:outerShdw>
                </a:effectLst>
              </a:rPr>
              <a:t>3.1. </a:t>
            </a:r>
            <a:r>
              <a:rPr lang="vi-VN" b="1" i="1" smtClean="0">
                <a:solidFill>
                  <a:srgbClr val="C00000"/>
                </a:solidFill>
                <a:effectLst>
                  <a:outerShdw blurRad="38100" dist="38100" dir="2700000" algn="tl">
                    <a:srgbClr val="000000">
                      <a:alpha val="43137"/>
                    </a:srgbClr>
                  </a:outerShdw>
                </a:effectLst>
              </a:rPr>
              <a:t>Khái niệm quan hệ tương đương và tính chất.</a:t>
            </a:r>
          </a:p>
          <a:p>
            <a:pPr>
              <a:buNone/>
            </a:pPr>
            <a:r>
              <a:rPr lang="vi-VN" b="1" i="1" smtClean="0">
                <a:solidFill>
                  <a:srgbClr val="0070C0"/>
                </a:solidFill>
                <a:effectLst>
                  <a:outerShdw blurRad="38100" dist="38100" dir="2700000" algn="tl">
                    <a:srgbClr val="000000">
                      <a:alpha val="43137"/>
                    </a:srgbClr>
                  </a:outerShdw>
                </a:effectLst>
              </a:rPr>
              <a:t>Định nghĩa</a:t>
            </a:r>
            <a:r>
              <a:rPr lang="vi-VN" smtClean="0"/>
              <a:t>. </a:t>
            </a:r>
            <a:endParaRPr lang="en-US" smtClean="0"/>
          </a:p>
          <a:p>
            <a:pPr algn="just">
              <a:buNone/>
            </a:pPr>
            <a:r>
              <a:rPr lang="en-US" smtClean="0"/>
              <a:t>	</a:t>
            </a:r>
            <a:r>
              <a:rPr lang="vi-VN" smtClean="0"/>
              <a:t>Cho A là tập hợp, quan hệ </a:t>
            </a:r>
            <a:r>
              <a:rPr lang="en-US" smtClean="0"/>
              <a:t>2</a:t>
            </a:r>
            <a:r>
              <a:rPr lang="vi-VN" smtClean="0"/>
              <a:t> ngôi R trên tập A được gọi là </a:t>
            </a:r>
            <a:r>
              <a:rPr lang="vi-VN" b="1" i="1" smtClean="0">
                <a:effectLst>
                  <a:outerShdw blurRad="38100" dist="38100" dir="2700000" algn="tl">
                    <a:srgbClr val="000000">
                      <a:alpha val="43137"/>
                    </a:srgbClr>
                  </a:outerShdw>
                </a:effectLst>
              </a:rPr>
              <a:t>quan hệ tương đương</a:t>
            </a:r>
            <a:r>
              <a:rPr lang="vi-VN" smtClean="0"/>
              <a:t> nếu thoả mãn các tính chất sau:</a:t>
            </a:r>
          </a:p>
          <a:p>
            <a:pPr lvl="1"/>
            <a:r>
              <a:rPr lang="pt-BR" sz="2600" smtClean="0"/>
              <a:t>R(a,a) với mọi a</a:t>
            </a:r>
            <a:r>
              <a:rPr lang="pt-BR" sz="2600" smtClean="0">
                <a:sym typeface="Symbol"/>
              </a:rPr>
              <a:t> A 	  -	</a:t>
            </a:r>
            <a:r>
              <a:rPr lang="pt-BR" sz="2600" i="1" smtClean="0">
                <a:solidFill>
                  <a:srgbClr val="C00000"/>
                </a:solidFill>
                <a:effectLst>
                  <a:outerShdw blurRad="38100" dist="38100" dir="2700000" algn="tl">
                    <a:srgbClr val="000000">
                      <a:alpha val="43137"/>
                    </a:srgbClr>
                  </a:outerShdw>
                </a:effectLst>
                <a:sym typeface="Symbol"/>
              </a:rPr>
              <a:t>tính chất phản xạ</a:t>
            </a:r>
          </a:p>
          <a:p>
            <a:pPr lvl="1"/>
            <a:r>
              <a:rPr lang="pt-BR" sz="2600" smtClean="0"/>
              <a:t>Nếu R(a,b) thì R(b,a)     -	</a:t>
            </a:r>
            <a:r>
              <a:rPr lang="pt-BR" sz="2600" i="1" smtClean="0">
                <a:solidFill>
                  <a:srgbClr val="C00000"/>
                </a:solidFill>
                <a:effectLst>
                  <a:outerShdw blurRad="38100" dist="38100" dir="2700000" algn="tl">
                    <a:srgbClr val="000000">
                      <a:alpha val="43137"/>
                    </a:srgbClr>
                  </a:outerShdw>
                </a:effectLst>
                <a:sym typeface="Symbol"/>
              </a:rPr>
              <a:t>tính chất đối xứng</a:t>
            </a:r>
          </a:p>
          <a:p>
            <a:pPr lvl="1"/>
            <a:r>
              <a:rPr lang="pt-BR" sz="2600" smtClean="0"/>
              <a:t>Nếu R(a,b) và R(b,c) thì suy ra R(a,c) - </a:t>
            </a:r>
            <a:r>
              <a:rPr lang="pt-BR" sz="2600" i="1" smtClean="0">
                <a:solidFill>
                  <a:srgbClr val="C00000"/>
                </a:solidFill>
                <a:effectLst>
                  <a:outerShdw blurRad="38100" dist="38100" dir="2700000" algn="tl">
                    <a:srgbClr val="000000">
                      <a:alpha val="43137"/>
                    </a:srgbClr>
                  </a:outerShdw>
                </a:effectLst>
                <a:sym typeface="Symbol"/>
              </a:rPr>
              <a:t>tính chất bắc cầu</a:t>
            </a:r>
            <a:r>
              <a:rPr lang="pt-BR" sz="2600" smtClean="0"/>
              <a:t>.</a:t>
            </a:r>
          </a:p>
          <a:p>
            <a:pPr>
              <a:buNone/>
            </a:pPr>
            <a:r>
              <a:rPr lang="en-US" smtClean="0"/>
              <a:t>	</a:t>
            </a:r>
            <a:r>
              <a:rPr lang="vi-VN" smtClean="0"/>
              <a:t>Hai phần tử quan hệ với nhau bằng một quan hệ tương đương được gọi là tương đương với nhau và ký hiệu </a:t>
            </a:r>
            <a:endParaRPr lang="en-US" smtClean="0"/>
          </a:p>
          <a:p>
            <a:pPr algn="ctr">
              <a:buNone/>
            </a:pPr>
            <a:r>
              <a:rPr lang="vi-VN" smtClean="0"/>
              <a:t>a ~ b.</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5" name="Content Placeholder 4"/>
          <p:cNvSpPr>
            <a:spLocks noGrp="1"/>
          </p:cNvSpPr>
          <p:nvPr>
            <p:ph sz="quarter" idx="1"/>
          </p:nvPr>
        </p:nvSpPr>
        <p:spPr/>
        <p:txBody>
          <a:bodyPr/>
          <a:lstStyle/>
          <a:p>
            <a:pPr marL="514350" indent="-514350">
              <a:buFont typeface="+mj-lt"/>
              <a:buAutoNum type="arabicPeriod"/>
            </a:pPr>
            <a:r>
              <a:rPr lang="en-US" smtClean="0"/>
              <a:t>Quan hệ n ngôi và các tính chất.</a:t>
            </a:r>
          </a:p>
          <a:p>
            <a:pPr marL="514350" indent="-514350">
              <a:buFont typeface="+mj-lt"/>
              <a:buAutoNum type="arabicPeriod"/>
            </a:pPr>
            <a:r>
              <a:rPr lang="en-US" smtClean="0"/>
              <a:t>Quan hệ hai ngôi trên một tập hợp và các tính chất.</a:t>
            </a:r>
          </a:p>
          <a:p>
            <a:pPr marL="514350" indent="-514350">
              <a:buFont typeface="+mj-lt"/>
              <a:buAutoNum type="arabicPeriod"/>
            </a:pPr>
            <a:r>
              <a:rPr lang="vi-VN" smtClean="0"/>
              <a:t>Quan hệ tương đương và phân hoạch</a:t>
            </a:r>
            <a:r>
              <a:rPr lang="en-US" smtClean="0"/>
              <a:t>.</a:t>
            </a:r>
          </a:p>
          <a:p>
            <a:pPr marL="514350" indent="-514350">
              <a:buFont typeface="+mj-lt"/>
              <a:buAutoNum type="arabicPeriod"/>
            </a:pPr>
            <a:r>
              <a:rPr lang="vi-VN" smtClean="0"/>
              <a:t>Quan hệ sắp xếp (thứ tự), tập sắp xếp và các đại số</a:t>
            </a:r>
            <a:r>
              <a:rPr lang="en-US" smtClean="0"/>
              <a:t>.</a:t>
            </a:r>
          </a:p>
          <a:p>
            <a:pPr marL="514350" indent="-514350">
              <a:buFont typeface="+mj-lt"/>
              <a:buAutoNum type="arabicPeriod"/>
            </a:pPr>
            <a:r>
              <a:rPr lang="en-US" smtClean="0"/>
              <a:t>Quan hệ hợp thành.</a:t>
            </a:r>
          </a:p>
          <a:p>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(2/11)</a:t>
            </a:r>
            <a:endParaRPr lang="en-US"/>
          </a:p>
        </p:txBody>
      </p:sp>
      <p:sp>
        <p:nvSpPr>
          <p:cNvPr id="5" name="Content Placeholder 4"/>
          <p:cNvSpPr>
            <a:spLocks noGrp="1"/>
          </p:cNvSpPr>
          <p:nvPr>
            <p:ph sz="quarter" idx="1"/>
          </p:nvPr>
        </p:nvSpPr>
        <p:spPr/>
        <p:txBody>
          <a:bodyPr>
            <a:normAutofit fontScale="92500" lnSpcReduction="20000"/>
          </a:bodyPr>
          <a:lstStyle/>
          <a:p>
            <a:pPr>
              <a:buNone/>
            </a:pPr>
            <a:r>
              <a:rPr lang="vi-VN" b="1" i="1" smtClean="0">
                <a:solidFill>
                  <a:srgbClr val="002060"/>
                </a:solidFill>
                <a:effectLst>
                  <a:outerShdw blurRad="38100" dist="38100" dir="2700000" algn="tl">
                    <a:srgbClr val="000000">
                      <a:alpha val="43137"/>
                    </a:srgbClr>
                  </a:outerShdw>
                </a:effectLst>
              </a:rPr>
              <a:t>Ví dụ</a:t>
            </a:r>
            <a:r>
              <a:rPr lang="en-US" b="1" i="1" smtClean="0">
                <a:solidFill>
                  <a:srgbClr val="002060"/>
                </a:solidFill>
                <a:effectLst>
                  <a:outerShdw blurRad="38100" dist="38100" dir="2700000" algn="tl">
                    <a:srgbClr val="000000">
                      <a:alpha val="43137"/>
                    </a:srgbClr>
                  </a:outerShdw>
                </a:effectLst>
              </a:rPr>
              <a:t> 1:</a:t>
            </a:r>
            <a:r>
              <a:rPr lang="vi-VN" smtClean="0">
                <a:solidFill>
                  <a:srgbClr val="002060"/>
                </a:solidFill>
              </a:rPr>
              <a:t> </a:t>
            </a:r>
            <a:endParaRPr lang="en-US" smtClean="0">
              <a:solidFill>
                <a:srgbClr val="002060"/>
              </a:solidFill>
            </a:endParaRPr>
          </a:p>
          <a:p>
            <a:pPr>
              <a:buNone/>
            </a:pPr>
            <a:r>
              <a:rPr lang="en-US" smtClean="0"/>
              <a:t>	</a:t>
            </a:r>
            <a:r>
              <a:rPr lang="vi-VN" smtClean="0"/>
              <a:t>Cho Z là tập các số nguyên, quan hệ R là quan hệ đồng dư theo modulo 7. Chứng minh R  là quan hệ tương đương.</a:t>
            </a:r>
          </a:p>
          <a:p>
            <a:pPr>
              <a:buNone/>
            </a:pPr>
            <a:r>
              <a:rPr lang="en-US" b="1" i="1" smtClean="0">
                <a:solidFill>
                  <a:srgbClr val="C00000"/>
                </a:solidFill>
                <a:effectLst>
                  <a:outerShdw blurRad="38100" dist="38100" dir="2700000" algn="tl">
                    <a:srgbClr val="000000">
                      <a:alpha val="43137"/>
                    </a:srgbClr>
                  </a:outerShdw>
                </a:effectLst>
              </a:rPr>
              <a:t>Lời g</a:t>
            </a:r>
            <a:r>
              <a:rPr lang="pl-PL" b="1" i="1" smtClean="0">
                <a:solidFill>
                  <a:srgbClr val="C00000"/>
                </a:solidFill>
                <a:effectLst>
                  <a:outerShdw blurRad="38100" dist="38100" dir="2700000" algn="tl">
                    <a:srgbClr val="000000">
                      <a:alpha val="43137"/>
                    </a:srgbClr>
                  </a:outerShdw>
                </a:effectLst>
              </a:rPr>
              <a:t>iải</a:t>
            </a:r>
            <a:r>
              <a:rPr lang="en-US" b="1" i="1" smtClean="0">
                <a:solidFill>
                  <a:srgbClr val="C00000"/>
                </a:solidFill>
                <a:effectLst>
                  <a:outerShdw blurRad="38100" dist="38100" dir="2700000" algn="tl">
                    <a:srgbClr val="000000">
                      <a:alpha val="43137"/>
                    </a:srgbClr>
                  </a:outerShdw>
                </a:effectLst>
              </a:rPr>
              <a:t> ví dụ 1:</a:t>
            </a:r>
            <a:endParaRPr lang="en-US" smtClean="0"/>
          </a:p>
          <a:p>
            <a:pPr>
              <a:buNone/>
            </a:pPr>
            <a:r>
              <a:rPr lang="en-US" smtClean="0"/>
              <a:t>	</a:t>
            </a:r>
            <a:r>
              <a:rPr lang="pl-PL" smtClean="0"/>
              <a:t>Với n, m, k </a:t>
            </a:r>
            <a:r>
              <a:rPr lang="pl-PL" smtClean="0">
                <a:sym typeface="Symbol"/>
              </a:rPr>
              <a:t> Z ta có</a:t>
            </a:r>
          </a:p>
          <a:p>
            <a:pPr lvl="1"/>
            <a:r>
              <a:rPr lang="pt-BR" sz="2600" b="1" smtClean="0">
                <a:effectLst>
                  <a:outerShdw blurRad="38100" dist="38100" dir="2700000" algn="tl">
                    <a:srgbClr val="000000">
                      <a:alpha val="43137"/>
                    </a:srgbClr>
                  </a:outerShdw>
                </a:effectLst>
              </a:rPr>
              <a:t>n – n = 0 </a:t>
            </a:r>
            <a:r>
              <a:rPr lang="pt-BR" sz="2600" smtClean="0"/>
              <a:t>tức là chia hết cho 7 suy ra </a:t>
            </a:r>
            <a:r>
              <a:rPr lang="pt-BR" sz="2600" b="1" smtClean="0">
                <a:effectLst>
                  <a:outerShdw blurRad="38100" dist="38100" dir="2700000" algn="tl">
                    <a:srgbClr val="000000">
                      <a:alpha val="43137"/>
                    </a:srgbClr>
                  </a:outerShdw>
                </a:effectLst>
              </a:rPr>
              <a:t>n R n </a:t>
            </a:r>
            <a:r>
              <a:rPr lang="pt-BR" sz="2600" smtClean="0"/>
              <a:t>có tính phản xạ. </a:t>
            </a:r>
            <a:endParaRPr lang="pt-BR" smtClean="0"/>
          </a:p>
          <a:p>
            <a:pPr lvl="1"/>
            <a:r>
              <a:rPr lang="vi-VN" sz="2600" b="1" smtClean="0">
                <a:effectLst>
                  <a:outerShdw blurRad="38100" dist="38100" dir="2700000" algn="tl">
                    <a:srgbClr val="000000">
                      <a:alpha val="43137"/>
                    </a:srgbClr>
                  </a:outerShdw>
                </a:effectLst>
              </a:rPr>
              <a:t>n R m </a:t>
            </a:r>
            <a:r>
              <a:rPr lang="vi-VN" sz="2600" smtClean="0"/>
              <a:t>hay </a:t>
            </a:r>
            <a:r>
              <a:rPr lang="vi-VN" sz="2600" b="1" smtClean="0">
                <a:effectLst>
                  <a:outerShdw blurRad="38100" dist="38100" dir="2700000" algn="tl">
                    <a:srgbClr val="000000">
                      <a:alpha val="43137"/>
                    </a:srgbClr>
                  </a:outerShdw>
                </a:effectLst>
              </a:rPr>
              <a:t>n – m  </a:t>
            </a:r>
            <a:r>
              <a:rPr lang="vi-VN" sz="2600" smtClean="0"/>
              <a:t>chia hết cho 7 suy ra </a:t>
            </a:r>
            <a:r>
              <a:rPr lang="vi-VN" sz="2600" b="1" smtClean="0">
                <a:effectLst>
                  <a:outerShdw blurRad="38100" dist="38100" dir="2700000" algn="tl">
                    <a:srgbClr val="000000">
                      <a:alpha val="43137"/>
                    </a:srgbClr>
                  </a:outerShdw>
                </a:effectLst>
              </a:rPr>
              <a:t>m – n </a:t>
            </a:r>
            <a:r>
              <a:rPr lang="vi-VN" sz="2600" smtClean="0"/>
              <a:t>cũng chia hết cho 7</a:t>
            </a:r>
            <a:r>
              <a:rPr lang="en-US" sz="2600" smtClean="0"/>
              <a:t> </a:t>
            </a:r>
            <a:r>
              <a:rPr lang="vi-VN" sz="2600" smtClean="0"/>
              <a:t>tức là </a:t>
            </a:r>
            <a:r>
              <a:rPr lang="vi-VN" sz="2600" b="1" smtClean="0">
                <a:effectLst>
                  <a:outerShdw blurRad="38100" dist="38100" dir="2700000" algn="tl">
                    <a:srgbClr val="000000">
                      <a:alpha val="43137"/>
                    </a:srgbClr>
                  </a:outerShdw>
                </a:effectLst>
              </a:rPr>
              <a:t>m R n </a:t>
            </a:r>
            <a:r>
              <a:rPr lang="vi-VN" sz="2600" smtClean="0"/>
              <a:t>có tính đối xứng.</a:t>
            </a:r>
            <a:endParaRPr lang="vi-VN" smtClean="0"/>
          </a:p>
          <a:p>
            <a:pPr lvl="1"/>
            <a:r>
              <a:rPr lang="vi-VN" sz="2600" smtClean="0"/>
              <a:t>Từ </a:t>
            </a:r>
            <a:r>
              <a:rPr lang="vi-VN" sz="2600" b="1" smtClean="0">
                <a:effectLst>
                  <a:outerShdw blurRad="38100" dist="38100" dir="2700000" algn="tl">
                    <a:srgbClr val="000000">
                      <a:alpha val="43137"/>
                    </a:srgbClr>
                  </a:outerShdw>
                </a:effectLst>
              </a:rPr>
              <a:t>n R m </a:t>
            </a:r>
            <a:r>
              <a:rPr lang="vi-VN" sz="2600" smtClean="0"/>
              <a:t>và </a:t>
            </a:r>
            <a:r>
              <a:rPr lang="vi-VN" sz="2600" b="1" smtClean="0">
                <a:effectLst>
                  <a:outerShdw blurRad="38100" dist="38100" dir="2700000" algn="tl">
                    <a:srgbClr val="000000">
                      <a:alpha val="43137"/>
                    </a:srgbClr>
                  </a:outerShdw>
                </a:effectLst>
              </a:rPr>
              <a:t>m</a:t>
            </a:r>
            <a:r>
              <a:rPr lang="en-US" sz="2600" b="1" smtClean="0">
                <a:effectLst>
                  <a:outerShdw blurRad="38100" dist="38100" dir="2700000" algn="tl">
                    <a:srgbClr val="000000">
                      <a:alpha val="43137"/>
                    </a:srgbClr>
                  </a:outerShdw>
                </a:effectLst>
              </a:rPr>
              <a:t> </a:t>
            </a:r>
            <a:r>
              <a:rPr lang="vi-VN" sz="2600" b="1" smtClean="0">
                <a:effectLst>
                  <a:outerShdw blurRad="38100" dist="38100" dir="2700000" algn="tl">
                    <a:srgbClr val="000000">
                      <a:alpha val="43137"/>
                    </a:srgbClr>
                  </a:outerShdw>
                </a:effectLst>
              </a:rPr>
              <a:t>R k </a:t>
            </a:r>
            <a:r>
              <a:rPr lang="vi-VN" sz="2600" smtClean="0"/>
              <a:t>ta được </a:t>
            </a:r>
            <a:r>
              <a:rPr lang="vi-VN" sz="2600" b="1" smtClean="0">
                <a:effectLst>
                  <a:outerShdw blurRad="38100" dist="38100" dir="2700000" algn="tl">
                    <a:srgbClr val="000000">
                      <a:alpha val="43137"/>
                    </a:srgbClr>
                  </a:outerShdw>
                </a:effectLst>
              </a:rPr>
              <a:t>m = p n </a:t>
            </a:r>
            <a:r>
              <a:rPr lang="vi-VN" sz="2600" smtClean="0"/>
              <a:t>và </a:t>
            </a:r>
            <a:r>
              <a:rPr lang="vi-VN" sz="2600" b="1" smtClean="0">
                <a:effectLst>
                  <a:outerShdw blurRad="38100" dist="38100" dir="2700000" algn="tl">
                    <a:srgbClr val="000000">
                      <a:alpha val="43137"/>
                    </a:srgbClr>
                  </a:outerShdw>
                </a:effectLst>
              </a:rPr>
              <a:t>k= qm </a:t>
            </a:r>
            <a:r>
              <a:rPr lang="vi-VN" sz="2600" smtClean="0"/>
              <a:t>hay </a:t>
            </a:r>
            <a:r>
              <a:rPr lang="vi-VN" sz="2600" b="1" smtClean="0">
                <a:effectLst>
                  <a:outerShdw blurRad="38100" dist="38100" dir="2700000" algn="tl">
                    <a:srgbClr val="000000">
                      <a:alpha val="43137"/>
                    </a:srgbClr>
                  </a:outerShdw>
                </a:effectLst>
              </a:rPr>
              <a:t>k = pqn </a:t>
            </a:r>
            <a:r>
              <a:rPr lang="vi-VN" sz="2600" smtClean="0"/>
              <a:t>từ đó rút ra k chia hết cho n tức là </a:t>
            </a:r>
            <a:r>
              <a:rPr lang="vi-VN" sz="2600" b="1" smtClean="0">
                <a:effectLst>
                  <a:outerShdw blurRad="38100" dist="38100" dir="2700000" algn="tl">
                    <a:srgbClr val="000000">
                      <a:alpha val="43137"/>
                    </a:srgbClr>
                  </a:outerShdw>
                </a:effectLst>
              </a:rPr>
              <a:t>n R k  </a:t>
            </a:r>
            <a:r>
              <a:rPr lang="vi-VN" sz="2600" smtClean="0"/>
              <a:t>có tính bắc cầu</a:t>
            </a:r>
            <a:r>
              <a:rPr lang="en-US" sz="2600" smtClean="0"/>
              <a:t>.</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(3/11)</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3.1. </a:t>
            </a:r>
            <a:r>
              <a:rPr lang="vi-VN" b="1" i="1" smtClean="0">
                <a:solidFill>
                  <a:srgbClr val="C00000"/>
                </a:solidFill>
                <a:effectLst>
                  <a:outerShdw blurRad="38100" dist="38100" dir="2700000" algn="tl">
                    <a:srgbClr val="000000">
                      <a:alpha val="43137"/>
                    </a:srgbClr>
                  </a:outerShdw>
                </a:effectLst>
              </a:rPr>
              <a:t>Khái niệm quan hệ tương đương và tính chất</a:t>
            </a:r>
            <a:r>
              <a:rPr lang="en-US" b="1" i="1" smtClean="0">
                <a:solidFill>
                  <a:srgbClr val="C00000"/>
                </a:solidFill>
                <a:effectLst>
                  <a:outerShdw blurRad="38100" dist="38100" dir="2700000" algn="tl">
                    <a:srgbClr val="000000">
                      <a:alpha val="43137"/>
                    </a:srgbClr>
                  </a:outerShdw>
                </a:effectLst>
              </a:rPr>
              <a:t> (tiếp)</a:t>
            </a:r>
            <a:endParaRPr lang="en-US" smtClean="0"/>
          </a:p>
          <a:p>
            <a:pPr>
              <a:buNone/>
            </a:pPr>
            <a:r>
              <a:rPr lang="vi-VN" b="1" i="1" smtClean="0">
                <a:solidFill>
                  <a:srgbClr val="002060"/>
                </a:solidFill>
                <a:effectLst>
                  <a:outerShdw blurRad="38100" dist="38100" dir="2700000" algn="tl">
                    <a:srgbClr val="000000">
                      <a:alpha val="43137"/>
                    </a:srgbClr>
                  </a:outerShdw>
                </a:effectLst>
              </a:rPr>
              <a:t>Định nghĩa</a:t>
            </a:r>
            <a:r>
              <a:rPr lang="vi-VN" smtClean="0">
                <a:solidFill>
                  <a:srgbClr val="002060"/>
                </a:solidFill>
              </a:rPr>
              <a:t> </a:t>
            </a:r>
            <a:endParaRPr lang="en-US" smtClean="0">
              <a:solidFill>
                <a:srgbClr val="002060"/>
              </a:solidFill>
            </a:endParaRPr>
          </a:p>
          <a:p>
            <a:pPr lvl="1" algn="just"/>
            <a:r>
              <a:rPr lang="vi-VN" smtClean="0"/>
              <a:t>Cho </a:t>
            </a:r>
            <a:r>
              <a:rPr lang="vi-VN" b="1" smtClean="0">
                <a:solidFill>
                  <a:srgbClr val="C00000"/>
                </a:solidFill>
                <a:effectLst>
                  <a:outerShdw blurRad="38100" dist="38100" dir="2700000" algn="tl">
                    <a:srgbClr val="000000">
                      <a:alpha val="43137"/>
                    </a:srgbClr>
                  </a:outerShdw>
                </a:effectLst>
              </a:rPr>
              <a:t>R là quan hệ tương đương trên tập A</a:t>
            </a:r>
            <a:r>
              <a:rPr lang="vi-VN" smtClean="0"/>
              <a:t>. Tập tất cả các phần tử tương đương với phần tử a</a:t>
            </a:r>
            <a:r>
              <a:rPr lang="en-US" smtClean="0"/>
              <a:t> </a:t>
            </a:r>
            <a:r>
              <a:rPr lang="vi-VN" smtClean="0">
                <a:sym typeface="Symbol"/>
              </a:rPr>
              <a:t> A được gọi là một </a:t>
            </a:r>
            <a:r>
              <a:rPr lang="vi-VN" b="1" smtClean="0">
                <a:solidFill>
                  <a:srgbClr val="C00000"/>
                </a:solidFill>
                <a:effectLst>
                  <a:outerShdw blurRad="38100" dist="38100" dir="2700000" algn="tl">
                    <a:srgbClr val="000000">
                      <a:alpha val="43137"/>
                    </a:srgbClr>
                  </a:outerShdw>
                </a:effectLst>
                <a:sym typeface="Symbol"/>
              </a:rPr>
              <a:t>lớp tương đương </a:t>
            </a:r>
            <a:r>
              <a:rPr lang="vi-VN" smtClean="0">
                <a:sym typeface="Symbol"/>
              </a:rPr>
              <a:t>của a và ký hiệu là [a]. </a:t>
            </a:r>
          </a:p>
          <a:p>
            <a:pPr algn="just"/>
            <a:endParaRPr lang="en-US" smtClean="0"/>
          </a:p>
          <a:p>
            <a:pPr lvl="1" algn="just"/>
            <a:r>
              <a:rPr lang="en-US" smtClean="0"/>
              <a:t>Như vậy: </a:t>
            </a:r>
          </a:p>
          <a:p>
            <a:pPr lvl="2" algn="just"/>
            <a:r>
              <a:rPr lang="en-US" smtClean="0"/>
              <a:t>t</a:t>
            </a:r>
            <a:r>
              <a:rPr lang="vi-VN" smtClean="0"/>
              <a:t>ập A trên đó xác định một quan hệ tương đương R ta có thể xác định các tập con gồm các phần tử tương đương với nhau</a:t>
            </a:r>
            <a:r>
              <a:rPr lang="en-US" smtClean="0"/>
              <a:t>,</a:t>
            </a:r>
          </a:p>
          <a:p>
            <a:pPr lvl="2" algn="just"/>
            <a:r>
              <a:rPr lang="vi-VN" smtClean="0"/>
              <a:t>mỗi tập con đó ta gọi là một lớp tương đương của A theo quan hệ R.</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(4/11)</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3.1. </a:t>
            </a:r>
            <a:r>
              <a:rPr lang="vi-VN" b="1" i="1" smtClean="0">
                <a:solidFill>
                  <a:srgbClr val="C00000"/>
                </a:solidFill>
                <a:effectLst>
                  <a:outerShdw blurRad="38100" dist="38100" dir="2700000" algn="tl">
                    <a:srgbClr val="000000">
                      <a:alpha val="43137"/>
                    </a:srgbClr>
                  </a:outerShdw>
                </a:effectLst>
              </a:rPr>
              <a:t>Khái niệm quan hệ tương đương và tính chất</a:t>
            </a:r>
            <a:r>
              <a:rPr lang="en-US" b="1" i="1" smtClean="0">
                <a:solidFill>
                  <a:srgbClr val="C00000"/>
                </a:solidFill>
                <a:effectLst>
                  <a:outerShdw blurRad="38100" dist="38100" dir="2700000" algn="tl">
                    <a:srgbClr val="000000">
                      <a:alpha val="43137"/>
                    </a:srgbClr>
                  </a:outerShdw>
                </a:effectLst>
              </a:rPr>
              <a:t> (tiếp)</a:t>
            </a:r>
            <a:endParaRPr lang="en-US" smtClean="0"/>
          </a:p>
          <a:p>
            <a:pPr>
              <a:buNone/>
            </a:pPr>
            <a:r>
              <a:rPr lang="vi-VN" b="1" i="1" smtClean="0">
                <a:solidFill>
                  <a:srgbClr val="002060"/>
                </a:solidFill>
                <a:effectLst>
                  <a:outerShdw blurRad="38100" dist="38100" dir="2700000" algn="tl">
                    <a:srgbClr val="000000">
                      <a:alpha val="43137"/>
                    </a:srgbClr>
                  </a:outerShdw>
                </a:effectLst>
              </a:rPr>
              <a:t>Định </a:t>
            </a:r>
            <a:r>
              <a:rPr lang="en-US" b="1" i="1" smtClean="0">
                <a:solidFill>
                  <a:srgbClr val="002060"/>
                </a:solidFill>
                <a:effectLst>
                  <a:outerShdw blurRad="38100" dist="38100" dir="2700000" algn="tl">
                    <a:srgbClr val="000000">
                      <a:alpha val="43137"/>
                    </a:srgbClr>
                  </a:outerShdw>
                </a:effectLst>
              </a:rPr>
              <a:t>lý:</a:t>
            </a:r>
            <a:endParaRPr lang="en-US" smtClean="0">
              <a:solidFill>
                <a:srgbClr val="002060"/>
              </a:solidFill>
            </a:endParaRPr>
          </a:p>
          <a:p>
            <a:r>
              <a:rPr lang="vi-VN" sz="2800" smtClean="0"/>
              <a:t>Cho R là quan hệ tương đương trên tập A. Các mệnh đề sau là tương đương:</a:t>
            </a:r>
          </a:p>
          <a:p>
            <a:pPr lvl="1">
              <a:buNone/>
            </a:pPr>
            <a:r>
              <a:rPr lang="en-US" sz="2600" smtClean="0"/>
              <a:t>(i)   a R b</a:t>
            </a:r>
          </a:p>
          <a:p>
            <a:pPr lvl="1">
              <a:buNone/>
            </a:pPr>
            <a:r>
              <a:rPr lang="en-US" sz="2600" smtClean="0"/>
              <a:t>(ii)  [a] = [b]</a:t>
            </a:r>
          </a:p>
          <a:p>
            <a:pPr lvl="1">
              <a:buNone/>
            </a:pPr>
            <a:r>
              <a:rPr lang="en-US" sz="2600" smtClean="0"/>
              <a:t>(iii) [a] </a:t>
            </a:r>
            <a:r>
              <a:rPr lang="en-US" sz="2600" smtClean="0">
                <a:sym typeface="Symbol"/>
              </a:rPr>
              <a:t> [b]  </a:t>
            </a:r>
          </a:p>
        </p:txBody>
      </p:sp>
      <p:sp>
        <p:nvSpPr>
          <p:cNvPr id="4" name="Slide Number Placeholder 3"/>
          <p:cNvSpPr>
            <a:spLocks noGrp="1"/>
          </p:cNvSpPr>
          <p:nvPr>
            <p:ph type="sldNum" sz="quarter" idx="15"/>
          </p:nvPr>
        </p:nvSpPr>
        <p:spPr/>
        <p:txBody>
          <a:bodyPr/>
          <a:lstStyle/>
          <a:p>
            <a:fld id="{7491D333-658A-4DEC-BCBB-EDF9D637F7B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(5/11)</a:t>
            </a:r>
            <a:endParaRPr lang="en-US"/>
          </a:p>
        </p:txBody>
      </p:sp>
      <p:sp>
        <p:nvSpPr>
          <p:cNvPr id="5" name="Content Placeholder 4"/>
          <p:cNvSpPr>
            <a:spLocks noGrp="1"/>
          </p:cNvSpPr>
          <p:nvPr>
            <p:ph sz="quarter" idx="1"/>
          </p:nvPr>
        </p:nvSpPr>
        <p:spPr/>
        <p:txBody>
          <a:bodyPr>
            <a:normAutofit fontScale="77500" lnSpcReduction="20000"/>
          </a:bodyPr>
          <a:lstStyle/>
          <a:p>
            <a:pPr>
              <a:buNone/>
            </a:pPr>
            <a:r>
              <a:rPr lang="en-US" b="1" i="1" smtClean="0">
                <a:solidFill>
                  <a:srgbClr val="C00000"/>
                </a:solidFill>
                <a:effectLst>
                  <a:outerShdw blurRad="38100" dist="38100" dir="2700000" algn="tl">
                    <a:srgbClr val="000000">
                      <a:alpha val="43137"/>
                    </a:srgbClr>
                  </a:outerShdw>
                </a:effectLst>
              </a:rPr>
              <a:t>3.1. </a:t>
            </a:r>
            <a:r>
              <a:rPr lang="vi-VN" b="1" i="1" smtClean="0">
                <a:solidFill>
                  <a:srgbClr val="C00000"/>
                </a:solidFill>
                <a:effectLst>
                  <a:outerShdw blurRad="38100" dist="38100" dir="2700000" algn="tl">
                    <a:srgbClr val="000000">
                      <a:alpha val="43137"/>
                    </a:srgbClr>
                  </a:outerShdw>
                </a:effectLst>
              </a:rPr>
              <a:t>Khái niệm quan hệ tương đương và tính chất</a:t>
            </a:r>
            <a:r>
              <a:rPr lang="en-US" b="1" i="1" smtClean="0">
                <a:solidFill>
                  <a:srgbClr val="C00000"/>
                </a:solidFill>
                <a:effectLst>
                  <a:outerShdw blurRad="38100" dist="38100" dir="2700000" algn="tl">
                    <a:srgbClr val="000000">
                      <a:alpha val="43137"/>
                    </a:srgbClr>
                  </a:outerShdw>
                </a:effectLst>
              </a:rPr>
              <a:t> (tiếp)</a:t>
            </a:r>
            <a:endParaRPr lang="en-US" smtClean="0"/>
          </a:p>
          <a:p>
            <a:pPr>
              <a:buNone/>
            </a:pPr>
            <a:r>
              <a:rPr lang="vi-VN" sz="2800" b="1" i="1" smtClean="0">
                <a:effectLst>
                  <a:outerShdw blurRad="38100" dist="38100" dir="2700000" algn="tl">
                    <a:srgbClr val="000000">
                      <a:alpha val="43137"/>
                    </a:srgbClr>
                  </a:outerShdw>
                </a:effectLst>
              </a:rPr>
              <a:t>Chứng minh</a:t>
            </a:r>
            <a:r>
              <a:rPr lang="en-US" sz="2800" b="1" i="1" smtClean="0">
                <a:effectLst>
                  <a:outerShdw blurRad="38100" dist="38100" dir="2700000" algn="tl">
                    <a:srgbClr val="000000">
                      <a:alpha val="43137"/>
                    </a:srgbClr>
                  </a:outerShdw>
                </a:effectLst>
              </a:rPr>
              <a:t> định lý:</a:t>
            </a:r>
            <a:endParaRPr lang="en-US" sz="2800" smtClean="0">
              <a:effectLst>
                <a:outerShdw blurRad="38100" dist="38100" dir="2700000" algn="tl">
                  <a:srgbClr val="000000">
                    <a:alpha val="43137"/>
                  </a:srgbClr>
                </a:outerShdw>
              </a:effectLst>
            </a:endParaRPr>
          </a:p>
          <a:p>
            <a:pPr lvl="1"/>
            <a:r>
              <a:rPr lang="vi-VN" sz="2900" smtClean="0"/>
              <a:t>Trước hết ta chứng minh (i) </a:t>
            </a:r>
            <a:r>
              <a:rPr lang="vi-VN" sz="2900" smtClean="0">
                <a:sym typeface="Symbol"/>
              </a:rPr>
              <a:t> (ii). </a:t>
            </a:r>
            <a:endParaRPr lang="en-US" sz="2900" smtClean="0">
              <a:sym typeface="Symbol"/>
            </a:endParaRPr>
          </a:p>
          <a:p>
            <a:pPr lvl="2"/>
            <a:r>
              <a:rPr lang="vi-VN" sz="2500" smtClean="0">
                <a:sym typeface="Symbol"/>
              </a:rPr>
              <a:t>Giả sử a</a:t>
            </a:r>
            <a:r>
              <a:rPr lang="en-US" sz="2500" smtClean="0">
                <a:sym typeface="Symbol"/>
              </a:rPr>
              <a:t> </a:t>
            </a:r>
            <a:r>
              <a:rPr lang="vi-VN" sz="2500" smtClean="0">
                <a:sym typeface="Symbol"/>
              </a:rPr>
              <a:t>R</a:t>
            </a:r>
            <a:r>
              <a:rPr lang="en-US" sz="2500" smtClean="0">
                <a:sym typeface="Symbol"/>
              </a:rPr>
              <a:t> </a:t>
            </a:r>
            <a:r>
              <a:rPr lang="vi-VN" sz="2500" smtClean="0">
                <a:sym typeface="Symbol"/>
              </a:rPr>
              <a:t>b, ta sẽ chứng minh [a]=[b] tức là [a]  [b] và [b]  [a]</a:t>
            </a:r>
            <a:r>
              <a:rPr lang="en-US" sz="2500" smtClean="0">
                <a:sym typeface="Symbol"/>
              </a:rPr>
              <a:t>.</a:t>
            </a:r>
          </a:p>
          <a:p>
            <a:pPr lvl="2"/>
            <a:r>
              <a:rPr lang="en-US" sz="2500" smtClean="0">
                <a:sym typeface="Symbol"/>
              </a:rPr>
              <a:t>V</a:t>
            </a:r>
            <a:r>
              <a:rPr lang="vi-VN" sz="2500" smtClean="0">
                <a:sym typeface="Symbol"/>
              </a:rPr>
              <a:t>ới c bất kỳ thuộc [a] ta có cRa (định nghĩa lớp tương đương) và aRb từ tính chất bắc cầu ta được cRb suy ra c[b]. Ngược lại [b]  [a] chứng minh hoàn toàn tương tự.</a:t>
            </a:r>
          </a:p>
          <a:p>
            <a:pPr lvl="1"/>
            <a:r>
              <a:rPr lang="en-US" sz="2900" smtClean="0"/>
              <a:t>Chứng minh (ii) </a:t>
            </a:r>
            <a:r>
              <a:rPr lang="en-US" sz="2900" smtClean="0">
                <a:sym typeface="Symbol"/>
              </a:rPr>
              <a:t> (iii). </a:t>
            </a:r>
          </a:p>
          <a:p>
            <a:pPr lvl="2"/>
            <a:r>
              <a:rPr lang="en-US" sz="2500" smtClean="0">
                <a:sym typeface="Symbol"/>
              </a:rPr>
              <a:t>Giả sử [a] = [b] vì [a]    và [b]    theo tính chất phản xạ, nên [a]  [b]  </a:t>
            </a:r>
          </a:p>
          <a:p>
            <a:pPr lvl="1"/>
            <a:r>
              <a:rPr lang="en-US" sz="2900" smtClean="0"/>
              <a:t>Chứng minh </a:t>
            </a:r>
            <a:r>
              <a:rPr lang="vi-VN" sz="2900" smtClean="0"/>
              <a:t>(iii) </a:t>
            </a:r>
            <a:r>
              <a:rPr lang="vi-VN" sz="2900" smtClean="0">
                <a:sym typeface="Symbol"/>
              </a:rPr>
              <a:t> (i). </a:t>
            </a:r>
            <a:endParaRPr lang="en-US" sz="2900" smtClean="0">
              <a:sym typeface="Symbol"/>
            </a:endParaRPr>
          </a:p>
          <a:p>
            <a:pPr lvl="2"/>
            <a:r>
              <a:rPr lang="vi-VN" sz="2500" smtClean="0">
                <a:sym typeface="Symbol"/>
              </a:rPr>
              <a:t>Giả sử [a]  [b]   tức là tồn tại c [a]  [b] theo định nghĩa cRa và cRb suy ra aRc (tính đối xứng) và cRb ta có aRb</a:t>
            </a:r>
            <a:r>
              <a:rPr lang="en-US" sz="2500" smtClean="0">
                <a:sym typeface="Symbol"/>
              </a:rPr>
              <a:t>.</a:t>
            </a:r>
            <a:endParaRPr lang="en-US" sz="2500"/>
          </a:p>
        </p:txBody>
      </p:sp>
      <p:sp>
        <p:nvSpPr>
          <p:cNvPr id="4" name="Slide Number Placeholder 3"/>
          <p:cNvSpPr>
            <a:spLocks noGrp="1"/>
          </p:cNvSpPr>
          <p:nvPr>
            <p:ph type="sldNum" sz="quarter" idx="15"/>
          </p:nvPr>
        </p:nvSpPr>
        <p:spPr/>
        <p:txBody>
          <a:bodyPr/>
          <a:lstStyle/>
          <a:p>
            <a:fld id="{7491D333-658A-4DEC-BCBB-EDF9D637F7BB}"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(6/11)</a:t>
            </a:r>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3.2. Khái niệm về phân hoạch tập hợp</a:t>
                </a:r>
              </a:p>
              <a:p>
                <a:pPr>
                  <a:buNone/>
                </a:pPr>
                <a:r>
                  <a:rPr lang="vi-VN" b="1" i="1" smtClean="0">
                    <a:solidFill>
                      <a:srgbClr val="002060"/>
                    </a:solidFill>
                    <a:effectLst>
                      <a:outerShdw blurRad="38100" dist="38100" dir="2700000" algn="tl">
                        <a:srgbClr val="000000">
                          <a:alpha val="43137"/>
                        </a:srgbClr>
                      </a:outerShdw>
                    </a:effectLst>
                  </a:rPr>
                  <a:t>Định nghĩa</a:t>
                </a:r>
                <a:r>
                  <a:rPr lang="en-US" b="1" i="1" smtClean="0">
                    <a:solidFill>
                      <a:srgbClr val="002060"/>
                    </a:solidFill>
                    <a:effectLst>
                      <a:outerShdw blurRad="38100" dist="38100" dir="2700000" algn="tl">
                        <a:srgbClr val="000000">
                          <a:alpha val="43137"/>
                        </a:srgbClr>
                      </a:outerShdw>
                    </a:effectLst>
                  </a:rPr>
                  <a:t>:</a:t>
                </a:r>
              </a:p>
              <a:p>
                <a:r>
                  <a:rPr lang="vi-VN" smtClean="0"/>
                  <a:t>Cho A là một tập hợp</a:t>
                </a:r>
                <a:r>
                  <a:rPr lang="en-US" smtClean="0"/>
                  <a:t>,</a:t>
                </a:r>
                <a:r>
                  <a:rPr lang="vi-VN" smtClean="0"/>
                  <a:t> họ các tập con {</a:t>
                </a:r>
                <a:r>
                  <a:rPr lang="en-US" smtClean="0"/>
                  <a:t> </a:t>
                </a:r>
                <a:r>
                  <a:rPr lang="vi-VN" smtClean="0"/>
                  <a:t>A</a:t>
                </a:r>
                <a:r>
                  <a:rPr lang="en-US" baseline="-25000" smtClean="0"/>
                  <a:t>i </a:t>
                </a:r>
                <a:r>
                  <a:rPr lang="vi-VN" smtClean="0"/>
                  <a:t>},  i = 1,2, . . ., n của A được gọi là một phân hoạch của A nếu thoả mãn các điều kiện sau:</a:t>
                </a:r>
              </a:p>
              <a:p>
                <a:pPr lvl="1"/>
                <a:r>
                  <a:rPr lang="en-US" smtClean="0"/>
                  <a:t>Các A</a:t>
                </a:r>
                <a:r>
                  <a:rPr lang="en-US" baseline="-25000" smtClean="0"/>
                  <a:t>i</a:t>
                </a:r>
                <a:r>
                  <a:rPr lang="en-US" smtClean="0"/>
                  <a:t> khác rỗng,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i="1" smtClean="0">
                        <a:latin typeface="Cambria Math"/>
                        <a:ea typeface="Cambria Math"/>
                      </a:rPr>
                      <m:t>≠∅</m:t>
                    </m:r>
                  </m:oMath>
                </a14:m>
                <a:r>
                  <a:rPr lang="en-US" smtClean="0">
                    <a:sym typeface="Symbol"/>
                  </a:rPr>
                  <a:t>.</a:t>
                </a:r>
              </a:p>
              <a:p>
                <a:pPr lvl="1"/>
                <a:r>
                  <a:rPr lang="vi-VN" smtClean="0"/>
                  <a:t>Các A</a:t>
                </a:r>
                <a:r>
                  <a:rPr lang="vi-VN" baseline="-25000" smtClean="0"/>
                  <a:t>i </a:t>
                </a:r>
                <a:r>
                  <a:rPr lang="vi-VN" smtClean="0"/>
                  <a:t>không giao nhau từng đôi một,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vi-VN" i="1" smtClean="0">
                        <a:latin typeface="Cambria Math"/>
                        <a:ea typeface="Cambria Math"/>
                      </a:rPr>
                      <m:t>∩</m:t>
                    </m:r>
                    <m:sSub>
                      <m:sSubPr>
                        <m:ctrlPr>
                          <a:rPr lang="vi-VN" i="1" smtClean="0">
                            <a:latin typeface="Cambria Math" panose="02040503050406030204" pitchFamily="18" charset="0"/>
                            <a:ea typeface="Cambria Math"/>
                          </a:rPr>
                        </m:ctrlPr>
                      </m:sSubPr>
                      <m:e>
                        <m:r>
                          <a:rPr lang="en-US" b="0" i="1" smtClean="0">
                            <a:latin typeface="Cambria Math"/>
                            <a:ea typeface="Cambria Math"/>
                          </a:rPr>
                          <m:t>𝐴</m:t>
                        </m:r>
                      </m:e>
                      <m:sub>
                        <m:r>
                          <a:rPr lang="en-US" b="0" i="1" smtClean="0">
                            <a:latin typeface="Cambria Math"/>
                            <a:ea typeface="Cambria Math"/>
                          </a:rPr>
                          <m:t>𝑗</m:t>
                        </m:r>
                      </m:sub>
                    </m:sSub>
                    <m:r>
                      <a:rPr lang="en-US" b="0" i="1" smtClean="0">
                        <a:latin typeface="Cambria Math"/>
                        <a:ea typeface="Cambria Math"/>
                      </a:rPr>
                      <m:t>=∅, </m:t>
                    </m:r>
                    <m:r>
                      <a:rPr lang="en-US" b="0" i="1" smtClean="0">
                        <a:latin typeface="Cambria Math"/>
                        <a:ea typeface="Cambria Math"/>
                      </a:rPr>
                      <m:t>𝑣</m:t>
                    </m:r>
                    <m:r>
                      <a:rPr lang="en-US" b="0" i="1" smtClean="0">
                        <a:latin typeface="Cambria Math"/>
                        <a:ea typeface="Cambria Math"/>
                      </a:rPr>
                      <m:t>ớ</m:t>
                    </m:r>
                    <m:r>
                      <a:rPr lang="en-US" b="0" i="1" smtClean="0">
                        <a:latin typeface="Cambria Math"/>
                        <a:ea typeface="Cambria Math"/>
                      </a:rPr>
                      <m:t>𝑖</m:t>
                    </m:r>
                    <m:r>
                      <a:rPr lang="en-US" b="0" i="1" smtClean="0">
                        <a:latin typeface="Cambria Math"/>
                        <a:ea typeface="Cambria Math"/>
                      </a:rPr>
                      <m:t> </m:t>
                    </m:r>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oMath>
                </a14:m>
                <a:r>
                  <a:rPr lang="en-US" smtClean="0">
                    <a:sym typeface="Symbol"/>
                  </a:rPr>
                  <a:t>.</a:t>
                </a:r>
                <a:endParaRPr lang="vi-VN" smtClean="0">
                  <a:sym typeface="Symbol"/>
                </a:endParaRPr>
              </a:p>
              <a:p>
                <a:pPr lvl="1"/>
                <a:r>
                  <a:rPr lang="en-US" smtClean="0"/>
                  <a:t>Hợp các A</a:t>
                </a:r>
                <a:r>
                  <a:rPr lang="en-US" baseline="-25000" smtClean="0"/>
                  <a:t>i </a:t>
                </a:r>
                <a:r>
                  <a:rPr lang="en-US" smtClean="0"/>
                  <a:t>trùng với tập 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r>
                          <a:rPr lang="en-US" b="0" i="1" smtClean="0">
                            <a:latin typeface="Cambria Math"/>
                          </a:rPr>
                          <m:t>𝐴</m:t>
                        </m:r>
                      </m:e>
                    </m:nary>
                  </m:oMath>
                </a14:m>
                <a:r>
                  <a:rPr lang="en-US" smtClean="0"/>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111"/>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24</a:t>
            </a:fld>
            <a:endParaRPr lang="en-US"/>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(7/11)</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3.2. Khái niệm về phân hoạch tập hợp (tiếp)</a:t>
            </a:r>
            <a:endParaRPr lang="en-US" smtClean="0"/>
          </a:p>
          <a:p>
            <a:pPr>
              <a:buFont typeface="Wingdings" pitchFamily="2" charset="2"/>
              <a:buChar char="q"/>
            </a:pPr>
            <a:r>
              <a:rPr lang="en-US" b="1" i="1" smtClean="0">
                <a:solidFill>
                  <a:srgbClr val="C00000"/>
                </a:solidFill>
                <a:effectLst>
                  <a:outerShdw blurRad="38100" dist="38100" dir="2700000" algn="tl">
                    <a:srgbClr val="000000">
                      <a:alpha val="43137"/>
                    </a:srgbClr>
                  </a:outerShdw>
                </a:effectLst>
              </a:rPr>
              <a:t>Chú ý</a:t>
            </a:r>
            <a:r>
              <a:rPr lang="en-US" smtClean="0"/>
              <a:t>: </a:t>
            </a:r>
          </a:p>
          <a:p>
            <a:pPr lvl="1">
              <a:lnSpc>
                <a:spcPct val="200000"/>
              </a:lnSpc>
            </a:pPr>
            <a:r>
              <a:rPr lang="vi-VN" smtClean="0"/>
              <a:t>Từ định nghĩa trên ta thấy mọi tập hợp A có nhiều hơn một phần tử đều tồn tại ít nhất một phân hoạch</a:t>
            </a:r>
            <a:r>
              <a:rPr lang="en-US" smtClean="0"/>
              <a:t>.</a:t>
            </a:r>
          </a:p>
          <a:p>
            <a:pPr lvl="1">
              <a:lnSpc>
                <a:spcPct val="200000"/>
              </a:lnSpc>
            </a:pPr>
            <a:r>
              <a:rPr lang="en-US" smtClean="0"/>
              <a:t>T</a:t>
            </a:r>
            <a:r>
              <a:rPr lang="vi-VN" smtClean="0"/>
              <a:t>hật vậy vì N(A) &gt; 1 nên tồn tại a </a:t>
            </a:r>
            <a:r>
              <a:rPr lang="vi-VN" smtClean="0">
                <a:sym typeface="Symbol"/>
              </a:rPr>
              <a:t> A ta có thể chọn A</a:t>
            </a:r>
            <a:r>
              <a:rPr lang="vi-VN" baseline="-25000" smtClean="0">
                <a:sym typeface="Symbol"/>
              </a:rPr>
              <a:t>1 </a:t>
            </a:r>
            <a:r>
              <a:rPr lang="vi-VN" smtClean="0">
                <a:sym typeface="Symbol"/>
              </a:rPr>
              <a:t>= {a}  và A</a:t>
            </a:r>
            <a:r>
              <a:rPr lang="vi-VN" baseline="-25000" smtClean="0">
                <a:sym typeface="Symbol"/>
              </a:rPr>
              <a:t>2 </a:t>
            </a:r>
            <a:r>
              <a:rPr lang="vi-VN" smtClean="0">
                <a:sym typeface="Symbol"/>
              </a:rPr>
              <a:t>= A\A</a:t>
            </a:r>
            <a:r>
              <a:rPr lang="vi-VN" baseline="-25000" smtClean="0">
                <a:sym typeface="Symbol"/>
              </a:rPr>
              <a:t>1 </a:t>
            </a:r>
            <a:r>
              <a:rPr lang="vi-VN" smtClean="0">
                <a:sym typeface="Symbol"/>
              </a:rPr>
              <a:t>, hai tập {A</a:t>
            </a:r>
            <a:r>
              <a:rPr lang="vi-VN" baseline="-25000" smtClean="0">
                <a:sym typeface="Symbol"/>
              </a:rPr>
              <a:t>1</a:t>
            </a:r>
            <a:r>
              <a:rPr lang="vi-VN" smtClean="0">
                <a:sym typeface="Symbol"/>
              </a:rPr>
              <a:t>, A</a:t>
            </a:r>
            <a:r>
              <a:rPr lang="vi-VN" baseline="-25000" smtClean="0">
                <a:sym typeface="Symbol"/>
              </a:rPr>
              <a:t>2 </a:t>
            </a:r>
            <a:r>
              <a:rPr lang="vi-VN" smtClean="0">
                <a:sym typeface="Symbol"/>
              </a:rPr>
              <a:t>} tạo thành một phân hoạch của A.</a:t>
            </a:r>
            <a:endParaRPr lang="en-US" sz="3100"/>
          </a:p>
        </p:txBody>
      </p:sp>
      <p:sp>
        <p:nvSpPr>
          <p:cNvPr id="4" name="Slide Number Placeholder 3"/>
          <p:cNvSpPr>
            <a:spLocks noGrp="1"/>
          </p:cNvSpPr>
          <p:nvPr>
            <p:ph type="sldNum" sz="quarter" idx="15"/>
          </p:nvPr>
        </p:nvSpPr>
        <p:spPr/>
        <p:txBody>
          <a:bodyPr/>
          <a:lstStyle/>
          <a:p>
            <a:fld id="{7491D333-658A-4DEC-BCBB-EDF9D637F7BB}" type="slidenum">
              <a:rPr lang="en-US" smtClean="0"/>
              <a:pPr/>
              <a:t>25</a:t>
            </a:fld>
            <a:endParaRPr lang="en-US"/>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(8/11)</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3.2. Khái niệm về phân hoạch tập hợp (tiếp)</a:t>
            </a:r>
          </a:p>
          <a:p>
            <a:pPr>
              <a:buNone/>
            </a:pPr>
            <a:r>
              <a:rPr lang="vi-VN" b="1" i="1" smtClean="0">
                <a:solidFill>
                  <a:srgbClr val="002060"/>
                </a:solidFill>
                <a:effectLst>
                  <a:outerShdw blurRad="38100" dist="38100" dir="2700000" algn="tl">
                    <a:srgbClr val="000000">
                      <a:alpha val="43137"/>
                    </a:srgbClr>
                  </a:outerShdw>
                </a:effectLst>
              </a:rPr>
              <a:t>Định nghĩa</a:t>
            </a:r>
            <a:r>
              <a:rPr lang="en-US" b="1" i="1" smtClean="0">
                <a:solidFill>
                  <a:srgbClr val="002060"/>
                </a:solidFill>
                <a:effectLst>
                  <a:outerShdw blurRad="38100" dist="38100" dir="2700000" algn="tl">
                    <a:srgbClr val="000000">
                      <a:alpha val="43137"/>
                    </a:srgbClr>
                  </a:outerShdw>
                </a:effectLst>
              </a:rPr>
              <a:t>:</a:t>
            </a:r>
          </a:p>
          <a:p>
            <a:pPr lvl="1">
              <a:lnSpc>
                <a:spcPct val="200000"/>
              </a:lnSpc>
            </a:pPr>
            <a:r>
              <a:rPr lang="vi-VN" smtClean="0"/>
              <a:t>Cho </a:t>
            </a:r>
            <a:r>
              <a:rPr lang="vi-VN" smtClean="0">
                <a:sym typeface="Symbol"/>
              </a:rPr>
              <a:t></a:t>
            </a:r>
            <a:r>
              <a:rPr lang="vi-VN" baseline="-25000" smtClean="0">
                <a:sym typeface="Symbol"/>
              </a:rPr>
              <a:t>1</a:t>
            </a:r>
            <a:r>
              <a:rPr lang="vi-VN" smtClean="0">
                <a:sym typeface="Symbol"/>
              </a:rPr>
              <a:t> ={A</a:t>
            </a:r>
            <a:r>
              <a:rPr lang="vi-VN" baseline="-25000" smtClean="0">
                <a:sym typeface="Symbol"/>
              </a:rPr>
              <a:t>i</a:t>
            </a:r>
            <a:r>
              <a:rPr lang="vi-VN" smtClean="0">
                <a:sym typeface="Symbol"/>
              </a:rPr>
              <a:t>},  i = 1,2, . . ., n và </a:t>
            </a:r>
            <a:r>
              <a:rPr lang="vi-VN" baseline="-25000" smtClean="0">
                <a:sym typeface="Symbol"/>
              </a:rPr>
              <a:t>2</a:t>
            </a:r>
            <a:r>
              <a:rPr lang="vi-VN" smtClean="0">
                <a:sym typeface="Symbol"/>
              </a:rPr>
              <a:t>={B</a:t>
            </a:r>
            <a:r>
              <a:rPr lang="vi-VN" baseline="-25000" smtClean="0">
                <a:sym typeface="Symbol"/>
              </a:rPr>
              <a:t>i</a:t>
            </a:r>
            <a:r>
              <a:rPr lang="vi-VN" smtClean="0">
                <a:sym typeface="Symbol"/>
              </a:rPr>
              <a:t>},  i = 1,2, . . ., m  là hai phân hoạch của tập A</a:t>
            </a:r>
            <a:r>
              <a:rPr lang="en-US" smtClean="0">
                <a:sym typeface="Symbol"/>
              </a:rPr>
              <a:t>.</a:t>
            </a:r>
          </a:p>
          <a:p>
            <a:pPr lvl="1">
              <a:lnSpc>
                <a:spcPct val="200000"/>
              </a:lnSpc>
            </a:pPr>
            <a:r>
              <a:rPr lang="en-US" smtClean="0">
                <a:sym typeface="Symbol"/>
              </a:rPr>
              <a:t>K</a:t>
            </a:r>
            <a:r>
              <a:rPr lang="vi-VN" smtClean="0">
                <a:sym typeface="Symbol"/>
              </a:rPr>
              <a:t>hi đó ta gọi </a:t>
            </a:r>
            <a:r>
              <a:rPr lang="vi-VN" b="1" smtClean="0">
                <a:effectLst>
                  <a:outerShdw blurRad="38100" dist="38100" dir="2700000" algn="tl">
                    <a:srgbClr val="000000">
                      <a:alpha val="43137"/>
                    </a:srgbClr>
                  </a:outerShdw>
                </a:effectLst>
                <a:sym typeface="Symbol"/>
              </a:rPr>
              <a:t></a:t>
            </a:r>
            <a:r>
              <a:rPr lang="vi-VN" b="1" baseline="-25000" smtClean="0">
                <a:effectLst>
                  <a:outerShdw blurRad="38100" dist="38100" dir="2700000" algn="tl">
                    <a:srgbClr val="000000">
                      <a:alpha val="43137"/>
                    </a:srgbClr>
                  </a:outerShdw>
                </a:effectLst>
                <a:sym typeface="Symbol"/>
              </a:rPr>
              <a:t>1</a:t>
            </a:r>
            <a:r>
              <a:rPr lang="vi-VN" b="1" smtClean="0">
                <a:effectLst>
                  <a:outerShdw blurRad="38100" dist="38100" dir="2700000" algn="tl">
                    <a:srgbClr val="000000">
                      <a:alpha val="43137"/>
                    </a:srgbClr>
                  </a:outerShdw>
                </a:effectLst>
                <a:sym typeface="Symbol"/>
              </a:rPr>
              <a:t>  </a:t>
            </a:r>
            <a:r>
              <a:rPr lang="vi-VN" b="1" baseline="-25000" smtClean="0">
                <a:effectLst>
                  <a:outerShdw blurRad="38100" dist="38100" dir="2700000" algn="tl">
                    <a:srgbClr val="000000">
                      <a:alpha val="43137"/>
                    </a:srgbClr>
                  </a:outerShdw>
                </a:effectLst>
                <a:sym typeface="Symbol"/>
              </a:rPr>
              <a:t>2</a:t>
            </a:r>
            <a:r>
              <a:rPr lang="vi-VN" b="1" smtClean="0">
                <a:effectLst>
                  <a:outerShdw blurRad="38100" dist="38100" dir="2700000" algn="tl">
                    <a:srgbClr val="000000">
                      <a:alpha val="43137"/>
                    </a:srgbClr>
                  </a:outerShdw>
                </a:effectLst>
                <a:sym typeface="Symbol"/>
              </a:rPr>
              <a:t> </a:t>
            </a:r>
            <a:r>
              <a:rPr lang="vi-VN" smtClean="0">
                <a:sym typeface="Symbol"/>
              </a:rPr>
              <a:t>nếu </a:t>
            </a:r>
            <a:r>
              <a:rPr lang="vi-VN" b="1" smtClean="0">
                <a:effectLst>
                  <a:outerShdw blurRad="38100" dist="38100" dir="2700000" algn="tl">
                    <a:srgbClr val="000000">
                      <a:alpha val="43137"/>
                    </a:srgbClr>
                  </a:outerShdw>
                </a:effectLst>
                <a:sym typeface="Symbol"/>
              </a:rPr>
              <a:t>với mỗi tập A</a:t>
            </a:r>
            <a:r>
              <a:rPr lang="vi-VN" b="1" baseline="-25000" smtClean="0">
                <a:effectLst>
                  <a:outerShdw blurRad="38100" dist="38100" dir="2700000" algn="tl">
                    <a:srgbClr val="000000">
                      <a:alpha val="43137"/>
                    </a:srgbClr>
                  </a:outerShdw>
                </a:effectLst>
                <a:sym typeface="Symbol"/>
              </a:rPr>
              <a:t>i</a:t>
            </a:r>
            <a:r>
              <a:rPr lang="vi-VN" b="1" smtClean="0">
                <a:effectLst>
                  <a:outerShdw blurRad="38100" dist="38100" dir="2700000" algn="tl">
                    <a:srgbClr val="000000">
                      <a:alpha val="43137"/>
                    </a:srgbClr>
                  </a:outerShdw>
                </a:effectLst>
                <a:sym typeface="Symbol"/>
              </a:rPr>
              <a:t> tồn tại một B</a:t>
            </a:r>
            <a:r>
              <a:rPr lang="vi-VN" b="1" baseline="-25000" smtClean="0">
                <a:effectLst>
                  <a:outerShdw blurRad="38100" dist="38100" dir="2700000" algn="tl">
                    <a:srgbClr val="000000">
                      <a:alpha val="43137"/>
                    </a:srgbClr>
                  </a:outerShdw>
                </a:effectLst>
                <a:sym typeface="Symbol"/>
              </a:rPr>
              <a:t>j </a:t>
            </a:r>
            <a:r>
              <a:rPr lang="vi-VN" b="1" smtClean="0">
                <a:effectLst>
                  <a:outerShdw blurRad="38100" dist="38100" dir="2700000" algn="tl">
                    <a:srgbClr val="000000">
                      <a:alpha val="43137"/>
                    </a:srgbClr>
                  </a:outerShdw>
                </a:effectLst>
                <a:sym typeface="Symbol"/>
              </a:rPr>
              <a:t>sao cho A</a:t>
            </a:r>
            <a:r>
              <a:rPr lang="vi-VN" b="1" baseline="-25000" smtClean="0">
                <a:effectLst>
                  <a:outerShdw blurRad="38100" dist="38100" dir="2700000" algn="tl">
                    <a:srgbClr val="000000">
                      <a:alpha val="43137"/>
                    </a:srgbClr>
                  </a:outerShdw>
                </a:effectLst>
                <a:sym typeface="Symbol"/>
              </a:rPr>
              <a:t>i</a:t>
            </a:r>
            <a:r>
              <a:rPr lang="vi-VN" b="1" smtClean="0">
                <a:effectLst>
                  <a:outerShdw blurRad="38100" dist="38100" dir="2700000" algn="tl">
                    <a:srgbClr val="000000">
                      <a:alpha val="43137"/>
                    </a:srgbClr>
                  </a:outerShdw>
                </a:effectLst>
                <a:sym typeface="Symbol"/>
              </a:rPr>
              <a:t> B</a:t>
            </a:r>
            <a:r>
              <a:rPr lang="vi-VN" b="1" baseline="-25000" smtClean="0">
                <a:effectLst>
                  <a:outerShdw blurRad="38100" dist="38100" dir="2700000" algn="tl">
                    <a:srgbClr val="000000">
                      <a:alpha val="43137"/>
                    </a:srgbClr>
                  </a:outerShdw>
                </a:effectLst>
                <a:sym typeface="Symbol"/>
              </a:rPr>
              <a:t>j</a:t>
            </a:r>
            <a:r>
              <a:rPr lang="vi-VN" smtClean="0">
                <a:sym typeface="Symbol"/>
              </a:rPr>
              <a:t>.</a:t>
            </a:r>
            <a:endParaRPr lang="en-US" sz="2500"/>
          </a:p>
        </p:txBody>
      </p:sp>
      <p:sp>
        <p:nvSpPr>
          <p:cNvPr id="4" name="Slide Number Placeholder 3"/>
          <p:cNvSpPr>
            <a:spLocks noGrp="1"/>
          </p:cNvSpPr>
          <p:nvPr>
            <p:ph type="sldNum" sz="quarter" idx="15"/>
          </p:nvPr>
        </p:nvSpPr>
        <p:spPr/>
        <p:txBody>
          <a:bodyPr/>
          <a:lstStyle/>
          <a:p>
            <a:fld id="{7491D333-658A-4DEC-BCBB-EDF9D637F7B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(9/11)</a:t>
            </a:r>
            <a:endParaRPr lang="en-US"/>
          </a:p>
        </p:txBody>
      </p:sp>
      <p:sp>
        <p:nvSpPr>
          <p:cNvPr id="5" name="Content Placeholder 4"/>
          <p:cNvSpPr>
            <a:spLocks noGrp="1"/>
          </p:cNvSpPr>
          <p:nvPr>
            <p:ph sz="quarter" idx="1"/>
          </p:nvPr>
        </p:nvSpPr>
        <p:spPr/>
        <p:txBody>
          <a:bodyPr>
            <a:normAutofit/>
          </a:bodyPr>
          <a:lstStyle/>
          <a:p>
            <a:pPr>
              <a:buNone/>
            </a:pPr>
            <a:r>
              <a:rPr lang="en-US" sz="2400" b="1" i="1" smtClean="0">
                <a:solidFill>
                  <a:srgbClr val="C00000"/>
                </a:solidFill>
                <a:effectLst>
                  <a:outerShdw blurRad="38100" dist="38100" dir="2700000" algn="tl">
                    <a:srgbClr val="000000">
                      <a:alpha val="43137"/>
                    </a:srgbClr>
                  </a:outerShdw>
                </a:effectLst>
              </a:rPr>
              <a:t>3.3. Quan </a:t>
            </a:r>
            <a:r>
              <a:rPr lang="vi-VN" sz="2400" b="1" i="1" smtClean="0">
                <a:solidFill>
                  <a:srgbClr val="C00000"/>
                </a:solidFill>
                <a:effectLst>
                  <a:outerShdw blurRad="38100" dist="38100" dir="2700000" algn="tl">
                    <a:srgbClr val="000000">
                      <a:alpha val="43137"/>
                    </a:srgbClr>
                  </a:outerShdw>
                </a:effectLst>
              </a:rPr>
              <a:t>hệ giữa quan hệ tương đương và phân hoạch</a:t>
            </a:r>
            <a:endParaRPr lang="en-US" sz="2400" b="1" i="1" smtClean="0">
              <a:solidFill>
                <a:srgbClr val="C00000"/>
              </a:solidFill>
              <a:effectLst>
                <a:outerShdw blurRad="38100" dist="38100" dir="2700000" algn="tl">
                  <a:srgbClr val="000000">
                    <a:alpha val="43137"/>
                  </a:srgbClr>
                </a:outerShdw>
              </a:effectLst>
            </a:endParaRPr>
          </a:p>
          <a:p>
            <a:pPr>
              <a:buNone/>
            </a:pPr>
            <a:r>
              <a:rPr lang="vi-VN" b="1" i="1" smtClean="0">
                <a:solidFill>
                  <a:srgbClr val="002060"/>
                </a:solidFill>
                <a:effectLst>
                  <a:outerShdw blurRad="38100" dist="38100" dir="2700000" algn="tl">
                    <a:srgbClr val="000000">
                      <a:alpha val="43137"/>
                    </a:srgbClr>
                  </a:outerShdw>
                </a:effectLst>
              </a:rPr>
              <a:t>Định lý</a:t>
            </a:r>
            <a:r>
              <a:rPr lang="en-US" b="1" i="1" smtClean="0">
                <a:solidFill>
                  <a:srgbClr val="002060"/>
                </a:solidFill>
                <a:effectLst>
                  <a:outerShdw blurRad="38100" dist="38100" dir="2700000" algn="tl">
                    <a:srgbClr val="000000">
                      <a:alpha val="43137"/>
                    </a:srgbClr>
                  </a:outerShdw>
                </a:effectLst>
              </a:rPr>
              <a:t>:</a:t>
            </a:r>
          </a:p>
          <a:p>
            <a:pPr lvl="1">
              <a:lnSpc>
                <a:spcPct val="150000"/>
              </a:lnSpc>
            </a:pPr>
            <a:r>
              <a:rPr lang="vi-VN" smtClean="0"/>
              <a:t>Cho R là quan hệ tương đương trên tập A. </a:t>
            </a:r>
            <a:endParaRPr lang="en-US" smtClean="0"/>
          </a:p>
          <a:p>
            <a:pPr lvl="1">
              <a:lnSpc>
                <a:spcPct val="150000"/>
              </a:lnSpc>
            </a:pPr>
            <a:r>
              <a:rPr lang="vi-VN" smtClean="0"/>
              <a:t>Khi đó các lớp tương đương của R sẽ lập nên một phân hoạch của A. </a:t>
            </a:r>
            <a:endParaRPr lang="en-US" smtClean="0"/>
          </a:p>
          <a:p>
            <a:pPr lvl="1">
              <a:lnSpc>
                <a:spcPct val="150000"/>
              </a:lnSpc>
            </a:pPr>
            <a:r>
              <a:rPr lang="vi-VN" smtClean="0"/>
              <a:t>Ngược lại với một phân hoạch đã cho {A</a:t>
            </a:r>
            <a:r>
              <a:rPr lang="vi-VN" baseline="-25000" smtClean="0"/>
              <a:t>i</a:t>
            </a:r>
            <a:r>
              <a:rPr lang="vi-VN" smtClean="0"/>
              <a:t>},  i = 1,2, . . ., n của A tồn tại một quan hệ tương đương R có các tập con A</a:t>
            </a:r>
            <a:r>
              <a:rPr lang="vi-VN" baseline="-25000" smtClean="0"/>
              <a:t>i</a:t>
            </a:r>
            <a:r>
              <a:rPr lang="vi-VN" smtClean="0"/>
              <a:t> là các lớp tương đương của nó.</a:t>
            </a:r>
            <a:endParaRPr lang="en-US" sz="2400" smtClean="0">
              <a:sym typeface="Symbol"/>
            </a:endParaRPr>
          </a:p>
        </p:txBody>
      </p:sp>
      <p:sp>
        <p:nvSpPr>
          <p:cNvPr id="4" name="Slide Number Placeholder 3"/>
          <p:cNvSpPr>
            <a:spLocks noGrp="1"/>
          </p:cNvSpPr>
          <p:nvPr>
            <p:ph type="sldNum" sz="quarter" idx="15"/>
          </p:nvPr>
        </p:nvSpPr>
        <p:spPr/>
        <p:txBody>
          <a:bodyPr/>
          <a:lstStyle/>
          <a:p>
            <a:fld id="{7491D333-658A-4DEC-BCBB-EDF9D637F7BB}" type="slidenum">
              <a:rPr lang="en-US" smtClean="0"/>
              <a:pPr/>
              <a:t>27</a:t>
            </a:fld>
            <a:endParaRPr 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(10/11)</a:t>
            </a:r>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lnSpcReduction="10000"/>
              </a:bodyPr>
              <a:lstStyle/>
              <a:p>
                <a:pPr>
                  <a:buNone/>
                </a:pPr>
                <a:r>
                  <a:rPr lang="en-US" sz="2400" b="1" i="1" smtClean="0">
                    <a:solidFill>
                      <a:srgbClr val="C00000"/>
                    </a:solidFill>
                    <a:effectLst>
                      <a:outerShdw blurRad="38100" dist="38100" dir="2700000" algn="tl">
                        <a:srgbClr val="000000">
                          <a:alpha val="43137"/>
                        </a:srgbClr>
                      </a:outerShdw>
                    </a:effectLst>
                  </a:rPr>
                  <a:t>3.3. Quan </a:t>
                </a:r>
                <a:r>
                  <a:rPr lang="vi-VN" sz="2400" b="1" i="1" smtClean="0">
                    <a:solidFill>
                      <a:srgbClr val="C00000"/>
                    </a:solidFill>
                    <a:effectLst>
                      <a:outerShdw blurRad="38100" dist="38100" dir="2700000" algn="tl">
                        <a:srgbClr val="000000">
                          <a:alpha val="43137"/>
                        </a:srgbClr>
                      </a:outerShdw>
                    </a:effectLst>
                  </a:rPr>
                  <a:t>hệ giữa quan hệ tương đương và phân hoạch</a:t>
                </a:r>
                <a:r>
                  <a:rPr lang="en-US" sz="2400" b="1" i="1" smtClean="0">
                    <a:solidFill>
                      <a:srgbClr val="C00000"/>
                    </a:solidFill>
                    <a:effectLst>
                      <a:outerShdw blurRad="38100" dist="38100" dir="2700000" algn="tl">
                        <a:srgbClr val="000000">
                          <a:alpha val="43137"/>
                        </a:srgbClr>
                      </a:outerShdw>
                    </a:effectLst>
                  </a:rPr>
                  <a:t> (tiếp)</a:t>
                </a:r>
              </a:p>
              <a:p>
                <a:pPr>
                  <a:buNone/>
                </a:pPr>
                <a:r>
                  <a:rPr lang="vi-VN" b="1" i="1" smtClean="0">
                    <a:solidFill>
                      <a:srgbClr val="002060"/>
                    </a:solidFill>
                    <a:effectLst>
                      <a:outerShdw blurRad="38100" dist="38100" dir="2700000" algn="tl">
                        <a:srgbClr val="000000">
                          <a:alpha val="43137"/>
                        </a:srgbClr>
                      </a:outerShdw>
                    </a:effectLst>
                  </a:rPr>
                  <a:t>Chứng minh</a:t>
                </a:r>
                <a:r>
                  <a:rPr lang="en-US" b="1" i="1" smtClean="0">
                    <a:solidFill>
                      <a:srgbClr val="002060"/>
                    </a:solidFill>
                    <a:effectLst>
                      <a:outerShdw blurRad="38100" dist="38100" dir="2700000" algn="tl">
                        <a:srgbClr val="000000">
                          <a:alpha val="43137"/>
                        </a:srgbClr>
                      </a:outerShdw>
                    </a:effectLst>
                  </a:rPr>
                  <a:t> định lý:</a:t>
                </a:r>
                <a:r>
                  <a:rPr lang="vi-VN" smtClean="0">
                    <a:solidFill>
                      <a:srgbClr val="002060"/>
                    </a:solidFill>
                  </a:rPr>
                  <a:t> </a:t>
                </a:r>
                <a:endParaRPr lang="en-US" smtClean="0">
                  <a:solidFill>
                    <a:srgbClr val="002060"/>
                  </a:solidFill>
                </a:endParaRPr>
              </a:p>
              <a:p>
                <a:pPr lvl="1"/>
                <a:r>
                  <a:rPr lang="vi-VN" sz="2200" smtClean="0"/>
                  <a:t>Giả sử R là một quan hệ tương đương trên A và gọi {A</a:t>
                </a:r>
                <a:r>
                  <a:rPr lang="vi-VN" sz="2200" baseline="-25000" smtClean="0"/>
                  <a:t>i</a:t>
                </a:r>
                <a:r>
                  <a:rPr lang="vi-VN" sz="2200" smtClean="0"/>
                  <a:t>},  i=1,2, . . ., n là các lớp tương đương, khi đó:</a:t>
                </a:r>
              </a:p>
              <a:p>
                <a:pPr lvl="1" algn="just">
                  <a:buNone/>
                </a:pPr>
                <a:r>
                  <a:rPr lang="en-US" sz="2200" smtClean="0"/>
                  <a:t>		+ </a:t>
                </a:r>
                <a:r>
                  <a:rPr lang="vi-VN" sz="2200" smtClean="0"/>
                  <a:t> </a:t>
                </a:r>
                <a14:m>
                  <m:oMath xmlns:m="http://schemas.openxmlformats.org/officeDocument/2006/math">
                    <m:sSub>
                      <m:sSubPr>
                        <m:ctrlPr>
                          <a:rPr lang="vi-VN" sz="2200" i="1" smtClean="0">
                            <a:latin typeface="Cambria Math" panose="02040503050406030204" pitchFamily="18" charset="0"/>
                          </a:rPr>
                        </m:ctrlPr>
                      </m:sSubPr>
                      <m:e>
                        <m:r>
                          <a:rPr lang="en-US" sz="2200" b="0" i="1" smtClean="0">
                            <a:latin typeface="Cambria Math"/>
                          </a:rPr>
                          <m:t>𝐴</m:t>
                        </m:r>
                      </m:e>
                      <m:sub>
                        <m:r>
                          <a:rPr lang="en-US" sz="2200" b="0" i="1" smtClean="0">
                            <a:latin typeface="Cambria Math"/>
                          </a:rPr>
                          <m:t>𝑖</m:t>
                        </m:r>
                      </m:sub>
                    </m:sSub>
                    <m:r>
                      <a:rPr lang="vi-VN" sz="2200" i="1" smtClean="0">
                        <a:latin typeface="Cambria Math"/>
                        <a:ea typeface="Cambria Math"/>
                      </a:rPr>
                      <m:t>≠∅</m:t>
                    </m:r>
                  </m:oMath>
                </a14:m>
                <a:r>
                  <a:rPr lang="vi-VN" sz="2200" smtClean="0">
                    <a:sym typeface="Symbol"/>
                  </a:rPr>
                  <a:t> với </a:t>
                </a:r>
                <a14:m>
                  <m:oMath xmlns:m="http://schemas.openxmlformats.org/officeDocument/2006/math">
                    <m:r>
                      <a:rPr lang="vi-VN" sz="2200" i="1" smtClean="0">
                        <a:latin typeface="Cambria Math"/>
                        <a:ea typeface="Cambria Math"/>
                        <a:sym typeface="Symbol"/>
                      </a:rPr>
                      <m:t>∀</m:t>
                    </m:r>
                    <m:r>
                      <a:rPr lang="en-US" sz="2200" b="0" i="1" smtClean="0">
                        <a:latin typeface="Cambria Math"/>
                        <a:ea typeface="Cambria Math"/>
                        <a:sym typeface="Symbol"/>
                      </a:rPr>
                      <m:t>𝑖</m:t>
                    </m:r>
                  </m:oMath>
                </a14:m>
                <a:r>
                  <a:rPr lang="en-US" sz="2200" smtClean="0">
                    <a:sym typeface="Symbol"/>
                  </a:rPr>
                  <a:t>,</a:t>
                </a:r>
                <a:r>
                  <a:rPr lang="vi-VN" sz="2200" smtClean="0">
                    <a:sym typeface="Symbol"/>
                  </a:rPr>
                  <a:t> vì mỗi lớp tương tương tồn tại ít nhất một phần tử theo tính chất phản xạ.</a:t>
                </a:r>
              </a:p>
              <a:p>
                <a:pPr lvl="1" algn="just">
                  <a:buNone/>
                </a:pPr>
                <a:r>
                  <a:rPr lang="en-US" sz="2200" smtClean="0"/>
                  <a:t>		</a:t>
                </a:r>
                <a:r>
                  <a:rPr lang="vi-VN" sz="2200" smtClean="0"/>
                  <a:t>+ Giả sử tồn tại </a:t>
                </a:r>
                <a14:m>
                  <m:oMath xmlns:m="http://schemas.openxmlformats.org/officeDocument/2006/math">
                    <m:r>
                      <a:rPr lang="en-US" sz="2200" b="0" i="1" smtClean="0">
                        <a:latin typeface="Cambria Math"/>
                      </a:rPr>
                      <m:t>𝑖</m:t>
                    </m:r>
                    <m:r>
                      <a:rPr lang="en-US" sz="2200" b="0" i="1" smtClean="0">
                        <a:latin typeface="Cambria Math"/>
                        <a:ea typeface="Cambria Math"/>
                      </a:rPr>
                      <m:t>≠</m:t>
                    </m:r>
                    <m:r>
                      <a:rPr lang="en-US" sz="2200" b="0" i="1" smtClean="0">
                        <a:latin typeface="Cambria Math"/>
                        <a:ea typeface="Cambria Math"/>
                      </a:rPr>
                      <m:t>𝑗</m:t>
                    </m:r>
                  </m:oMath>
                </a14:m>
                <a:r>
                  <a:rPr lang="vi-VN" sz="2200" smtClean="0">
                    <a:sym typeface="Symbol"/>
                  </a:rPr>
                  <a:t> mà </a:t>
                </a:r>
                <a14:m>
                  <m:oMath xmlns:m="http://schemas.openxmlformats.org/officeDocument/2006/math">
                    <m:sSub>
                      <m:sSubPr>
                        <m:ctrlPr>
                          <a:rPr lang="vi-VN" sz="2200" i="1" smtClean="0">
                            <a:latin typeface="Cambria Math" panose="02040503050406030204" pitchFamily="18" charset="0"/>
                            <a:sym typeface="Symbol"/>
                          </a:rPr>
                        </m:ctrlPr>
                      </m:sSubPr>
                      <m:e>
                        <m:r>
                          <a:rPr lang="en-US" sz="2200" b="0" i="1" smtClean="0">
                            <a:latin typeface="Cambria Math"/>
                            <a:sym typeface="Symbol"/>
                          </a:rPr>
                          <m:t>𝐴</m:t>
                        </m:r>
                      </m:e>
                      <m:sub>
                        <m:r>
                          <a:rPr lang="en-US" sz="2200" b="0" i="1" smtClean="0">
                            <a:latin typeface="Cambria Math"/>
                            <a:sym typeface="Symbol"/>
                          </a:rPr>
                          <m:t>𝑖</m:t>
                        </m:r>
                      </m:sub>
                    </m:sSub>
                    <m:r>
                      <a:rPr lang="vi-VN" sz="2200" i="1" smtClean="0">
                        <a:latin typeface="Cambria Math"/>
                        <a:ea typeface="Cambria Math"/>
                        <a:sym typeface="Symbol"/>
                      </a:rPr>
                      <m:t>∩</m:t>
                    </m:r>
                    <m:sSub>
                      <m:sSubPr>
                        <m:ctrlPr>
                          <a:rPr lang="vi-VN" sz="2200" i="1" smtClean="0">
                            <a:latin typeface="Cambria Math" panose="02040503050406030204" pitchFamily="18" charset="0"/>
                            <a:ea typeface="Cambria Math"/>
                            <a:sym typeface="Symbol"/>
                          </a:rPr>
                        </m:ctrlPr>
                      </m:sSubPr>
                      <m:e>
                        <m:r>
                          <a:rPr lang="en-US" sz="2200" b="0" i="1" smtClean="0">
                            <a:latin typeface="Cambria Math"/>
                            <a:ea typeface="Cambria Math"/>
                            <a:sym typeface="Symbol"/>
                          </a:rPr>
                          <m:t>𝐴</m:t>
                        </m:r>
                      </m:e>
                      <m:sub>
                        <m:r>
                          <a:rPr lang="en-US" sz="2200" b="0" i="1" smtClean="0">
                            <a:latin typeface="Cambria Math"/>
                            <a:ea typeface="Cambria Math"/>
                            <a:sym typeface="Symbol"/>
                          </a:rPr>
                          <m:t>𝑗</m:t>
                        </m:r>
                      </m:sub>
                    </m:sSub>
                    <m:r>
                      <a:rPr lang="vi-VN" sz="2200" i="1" smtClean="0">
                        <a:latin typeface="Cambria Math"/>
                        <a:ea typeface="Cambria Math"/>
                        <a:sym typeface="Symbol"/>
                      </a:rPr>
                      <m:t>≠∅</m:t>
                    </m:r>
                  </m:oMath>
                </a14:m>
                <a:r>
                  <a:rPr lang="en-US" sz="2200" smtClean="0">
                    <a:sym typeface="Symbol"/>
                  </a:rPr>
                  <a:t>, </a:t>
                </a:r>
                <a:r>
                  <a:rPr lang="vi-VN" sz="2200" smtClean="0">
                    <a:sym typeface="Symbol"/>
                  </a:rPr>
                  <a:t>suy ra A</a:t>
                </a:r>
                <a:r>
                  <a:rPr lang="vi-VN" sz="2200" baseline="-25000" smtClean="0">
                    <a:sym typeface="Symbol"/>
                  </a:rPr>
                  <a:t>i </a:t>
                </a:r>
                <a:r>
                  <a:rPr lang="vi-VN" sz="2200" smtClean="0">
                    <a:sym typeface="Symbol"/>
                  </a:rPr>
                  <a:t>= A</a:t>
                </a:r>
                <a:r>
                  <a:rPr lang="vi-VN" sz="2200" baseline="-25000" smtClean="0">
                    <a:sym typeface="Symbol"/>
                  </a:rPr>
                  <a:t>j </a:t>
                </a:r>
                <a:r>
                  <a:rPr lang="vi-VN" sz="2200" smtClean="0">
                    <a:sym typeface="Symbol"/>
                  </a:rPr>
                  <a:t> tức là i=j.</a:t>
                </a:r>
              </a:p>
              <a:p>
                <a:pPr lvl="1">
                  <a:buNone/>
                </a:pPr>
                <a:r>
                  <a:rPr lang="it-IT" sz="2200" smtClean="0"/>
                  <a:t>		+ Vì </a:t>
                </a:r>
                <a14:m>
                  <m:oMath xmlns:m="http://schemas.openxmlformats.org/officeDocument/2006/math">
                    <m:sSub>
                      <m:sSubPr>
                        <m:ctrlPr>
                          <a:rPr lang="it-IT" sz="2200" i="1" smtClean="0">
                            <a:latin typeface="Cambria Math" panose="02040503050406030204" pitchFamily="18" charset="0"/>
                          </a:rPr>
                        </m:ctrlPr>
                      </m:sSubPr>
                      <m:e>
                        <m:r>
                          <a:rPr lang="en-US" sz="2200" b="0" i="1" smtClean="0">
                            <a:latin typeface="Cambria Math"/>
                          </a:rPr>
                          <m:t>𝐴</m:t>
                        </m:r>
                      </m:e>
                      <m:sub>
                        <m:r>
                          <a:rPr lang="en-US" sz="2200" b="0" i="1" smtClean="0">
                            <a:latin typeface="Cambria Math"/>
                          </a:rPr>
                          <m:t>𝑖</m:t>
                        </m:r>
                      </m:sub>
                    </m:sSub>
                    <m:r>
                      <a:rPr lang="it-IT" sz="2200" i="1" smtClean="0">
                        <a:latin typeface="Cambria Math"/>
                        <a:ea typeface="Cambria Math"/>
                      </a:rPr>
                      <m:t>⊆</m:t>
                    </m:r>
                    <m:r>
                      <a:rPr lang="en-US" sz="2200" b="0" i="1" smtClean="0">
                        <a:latin typeface="Cambria Math"/>
                        <a:ea typeface="Cambria Math"/>
                      </a:rPr>
                      <m:t>𝐴</m:t>
                    </m:r>
                  </m:oMath>
                </a14:m>
                <a:r>
                  <a:rPr lang="it-IT" sz="2200" smtClean="0">
                    <a:sym typeface="Symbol"/>
                  </a:rPr>
                  <a:t> với </a:t>
                </a:r>
                <a14:m>
                  <m:oMath xmlns:m="http://schemas.openxmlformats.org/officeDocument/2006/math">
                    <m:r>
                      <a:rPr lang="vi-VN" sz="2200" i="1">
                        <a:latin typeface="Cambria Math"/>
                        <a:ea typeface="Cambria Math"/>
                        <a:sym typeface="Symbol"/>
                      </a:rPr>
                      <m:t>∀</m:t>
                    </m:r>
                    <m:r>
                      <a:rPr lang="en-US" sz="2200" i="1">
                        <a:latin typeface="Cambria Math"/>
                        <a:ea typeface="Cambria Math"/>
                        <a:sym typeface="Symbol"/>
                      </a:rPr>
                      <m:t>𝑖</m:t>
                    </m:r>
                  </m:oMath>
                </a14:m>
                <a:r>
                  <a:rPr lang="it-IT" sz="2200" smtClean="0">
                    <a:sym typeface="Symbol"/>
                  </a:rPr>
                  <a:t> nên </a:t>
                </a:r>
                <a14:m>
                  <m:oMath xmlns:m="http://schemas.openxmlformats.org/officeDocument/2006/math">
                    <m:nary>
                      <m:naryPr>
                        <m:chr m:val="⋃"/>
                        <m:limLoc m:val="subSup"/>
                        <m:ctrlPr>
                          <a:rPr lang="en-US" sz="2200" i="1">
                            <a:latin typeface="Cambria Math" panose="02040503050406030204" pitchFamily="18" charset="0"/>
                          </a:rPr>
                        </m:ctrlPr>
                      </m:naryPr>
                      <m:sub>
                        <m:r>
                          <m:rPr>
                            <m:brk m:alnAt="25"/>
                          </m:rPr>
                          <a:rPr lang="en-US" sz="2200" i="1">
                            <a:latin typeface="Cambria Math"/>
                          </a:rPr>
                          <m:t>𝑖</m:t>
                        </m:r>
                        <m:r>
                          <a:rPr lang="en-US" sz="2200" i="1">
                            <a:latin typeface="Cambria Math"/>
                          </a:rPr>
                          <m:t>=1</m:t>
                        </m:r>
                      </m:sub>
                      <m:sup>
                        <m:r>
                          <a:rPr lang="en-US" sz="2200" i="1">
                            <a:latin typeface="Cambria Math"/>
                          </a:rPr>
                          <m:t>𝑛</m:t>
                        </m:r>
                      </m:sup>
                      <m:e>
                        <m:sSub>
                          <m:sSubPr>
                            <m:ctrlPr>
                              <a:rPr lang="en-US" sz="2200" i="1">
                                <a:latin typeface="Cambria Math" panose="02040503050406030204" pitchFamily="18" charset="0"/>
                              </a:rPr>
                            </m:ctrlPr>
                          </m:sSubPr>
                          <m:e>
                            <m:r>
                              <a:rPr lang="en-US" sz="2200" i="1">
                                <a:latin typeface="Cambria Math"/>
                              </a:rPr>
                              <m:t>𝐴</m:t>
                            </m:r>
                          </m:e>
                          <m:sub>
                            <m:r>
                              <a:rPr lang="en-US" sz="2200" i="1">
                                <a:latin typeface="Cambria Math"/>
                              </a:rPr>
                              <m:t>𝑖</m:t>
                            </m:r>
                          </m:sub>
                        </m:sSub>
                        <m:r>
                          <a:rPr lang="en-US" sz="2200" i="1" smtClean="0">
                            <a:latin typeface="Cambria Math"/>
                            <a:ea typeface="Cambria Math"/>
                          </a:rPr>
                          <m:t>⊆</m:t>
                        </m:r>
                        <m:r>
                          <a:rPr lang="en-US" sz="2200" i="1">
                            <a:latin typeface="Cambria Math"/>
                          </a:rPr>
                          <m:t>𝐴</m:t>
                        </m:r>
                      </m:e>
                    </m:nary>
                  </m:oMath>
                </a14:m>
                <a:r>
                  <a:rPr lang="vi-VN" sz="2200" smtClean="0">
                    <a:sym typeface="Symbol"/>
                  </a:rPr>
                  <a:t>. Ngược lại với </a:t>
                </a:r>
                <a14:m>
                  <m:oMath xmlns:m="http://schemas.openxmlformats.org/officeDocument/2006/math">
                    <m:r>
                      <a:rPr lang="vi-VN" sz="2200" i="1">
                        <a:latin typeface="Cambria Math"/>
                        <a:ea typeface="Cambria Math"/>
                        <a:sym typeface="Symbol"/>
                      </a:rPr>
                      <m:t>∀</m:t>
                    </m:r>
                    <m:r>
                      <a:rPr lang="en-US" sz="2200" b="0" i="1" smtClean="0">
                        <a:latin typeface="Cambria Math"/>
                        <a:ea typeface="Cambria Math"/>
                        <a:sym typeface="Symbol"/>
                      </a:rPr>
                      <m:t>𝑎</m:t>
                    </m:r>
                    <m:r>
                      <a:rPr lang="en-US" sz="2200" b="0" i="1" smtClean="0">
                        <a:latin typeface="Cambria Math"/>
                        <a:ea typeface="Cambria Math"/>
                        <a:sym typeface="Symbol"/>
                      </a:rPr>
                      <m:t>∈</m:t>
                    </m:r>
                    <m:r>
                      <a:rPr lang="en-US" sz="2200" b="0" i="1" smtClean="0">
                        <a:latin typeface="Cambria Math"/>
                        <a:ea typeface="Cambria Math"/>
                        <a:sym typeface="Symbol"/>
                      </a:rPr>
                      <m:t>𝐴</m:t>
                    </m:r>
                  </m:oMath>
                </a14:m>
                <a:r>
                  <a:rPr lang="it-IT" sz="2200">
                    <a:sym typeface="Symbol"/>
                  </a:rPr>
                  <a:t> </a:t>
                </a:r>
                <a:r>
                  <a:rPr lang="vi-VN" sz="2200" smtClean="0">
                    <a:sym typeface="Symbol"/>
                  </a:rPr>
                  <a:t>ta có </a:t>
                </a:r>
                <a:r>
                  <a:rPr lang="vi-VN" sz="2200" b="1" smtClean="0">
                    <a:sym typeface="Symbol"/>
                  </a:rPr>
                  <a:t>a</a:t>
                </a:r>
                <a:r>
                  <a:rPr lang="en-US" sz="2200" b="1" smtClean="0">
                    <a:sym typeface="Symbol"/>
                  </a:rPr>
                  <a:t> </a:t>
                </a:r>
                <a:r>
                  <a:rPr lang="vi-VN" sz="2200" b="1" smtClean="0">
                    <a:sym typeface="Symbol"/>
                  </a:rPr>
                  <a:t>R</a:t>
                </a:r>
                <a:r>
                  <a:rPr lang="en-US" sz="2200" b="1" smtClean="0">
                    <a:sym typeface="Symbol"/>
                  </a:rPr>
                  <a:t> </a:t>
                </a:r>
                <a:r>
                  <a:rPr lang="vi-VN" sz="2200" b="1" smtClean="0">
                    <a:sym typeface="Symbol"/>
                  </a:rPr>
                  <a:t>a</a:t>
                </a:r>
                <a:r>
                  <a:rPr lang="vi-VN" sz="2200" smtClean="0">
                    <a:sym typeface="Symbol"/>
                  </a:rPr>
                  <a:t> nên a sẽ phải thuộc một lớp tương đương </a:t>
                </a:r>
                <a:r>
                  <a:rPr lang="en-US" sz="2200" smtClean="0">
                    <a:sym typeface="Symbol"/>
                  </a:rPr>
                  <a:t>A</a:t>
                </a:r>
                <a:r>
                  <a:rPr lang="en-US" sz="2200" baseline="-25000" smtClean="0">
                    <a:sym typeface="Symbol"/>
                  </a:rPr>
                  <a:t>i </a:t>
                </a:r>
                <a:r>
                  <a:rPr lang="es-ES" sz="2200" smtClean="0">
                    <a:sym typeface="Symbol"/>
                  </a:rPr>
                  <a:t>nào đó, </a:t>
                </a:r>
                <a14:m>
                  <m:oMath xmlns:m="http://schemas.openxmlformats.org/officeDocument/2006/math">
                    <m:r>
                      <m:rPr>
                        <m:sty m:val="p"/>
                      </m:rPr>
                      <a:rPr lang="en-US" sz="2200" b="0" i="0" smtClean="0">
                        <a:latin typeface="Cambria Math"/>
                      </a:rPr>
                      <m:t>A</m:t>
                    </m:r>
                    <m:r>
                      <a:rPr lang="en-US" sz="2200" i="1">
                        <a:latin typeface="Cambria Math"/>
                        <a:ea typeface="Cambria Math"/>
                      </a:rPr>
                      <m:t>⊆</m:t>
                    </m:r>
                    <m:nary>
                      <m:naryPr>
                        <m:chr m:val="⋃"/>
                        <m:limLoc m:val="subSup"/>
                        <m:ctrlPr>
                          <a:rPr lang="en-US" sz="2200" i="1">
                            <a:latin typeface="Cambria Math" panose="02040503050406030204" pitchFamily="18" charset="0"/>
                          </a:rPr>
                        </m:ctrlPr>
                      </m:naryPr>
                      <m:sub>
                        <m:r>
                          <m:rPr>
                            <m:brk m:alnAt="25"/>
                          </m:rPr>
                          <a:rPr lang="en-US" sz="2200" i="1">
                            <a:latin typeface="Cambria Math"/>
                          </a:rPr>
                          <m:t>𝑖</m:t>
                        </m:r>
                        <m:r>
                          <a:rPr lang="en-US" sz="2200" i="1">
                            <a:latin typeface="Cambria Math"/>
                          </a:rPr>
                          <m:t>=1</m:t>
                        </m:r>
                      </m:sub>
                      <m:sup>
                        <m:r>
                          <a:rPr lang="en-US" sz="2200" i="1">
                            <a:latin typeface="Cambria Math"/>
                          </a:rPr>
                          <m:t>𝑛</m:t>
                        </m:r>
                      </m:sup>
                      <m:e>
                        <m:sSub>
                          <m:sSubPr>
                            <m:ctrlPr>
                              <a:rPr lang="en-US" sz="2200" i="1">
                                <a:latin typeface="Cambria Math" panose="02040503050406030204" pitchFamily="18" charset="0"/>
                              </a:rPr>
                            </m:ctrlPr>
                          </m:sSubPr>
                          <m:e>
                            <m:r>
                              <a:rPr lang="en-US" sz="2200" i="1">
                                <a:latin typeface="Cambria Math"/>
                              </a:rPr>
                              <m:t>𝐴</m:t>
                            </m:r>
                          </m:e>
                          <m:sub>
                            <m:r>
                              <a:rPr lang="en-US" sz="2200" i="1">
                                <a:latin typeface="Cambria Math"/>
                              </a:rPr>
                              <m:t>𝑖</m:t>
                            </m:r>
                          </m:sub>
                        </m:sSub>
                      </m:e>
                    </m:nary>
                  </m:oMath>
                </a14:m>
                <a:r>
                  <a:rPr lang="es-ES" sz="2200" smtClean="0">
                    <a:sym typeface="Symbol"/>
                  </a:rPr>
                  <a:t> hay tức là </a:t>
                </a:r>
                <a14:m>
                  <m:oMath xmlns:m="http://schemas.openxmlformats.org/officeDocument/2006/math">
                    <m:nary>
                      <m:naryPr>
                        <m:chr m:val="⋃"/>
                        <m:limLoc m:val="subSup"/>
                        <m:ctrlPr>
                          <a:rPr lang="en-US" sz="2200" i="1">
                            <a:latin typeface="Cambria Math" panose="02040503050406030204" pitchFamily="18" charset="0"/>
                          </a:rPr>
                        </m:ctrlPr>
                      </m:naryPr>
                      <m:sub>
                        <m:r>
                          <m:rPr>
                            <m:brk m:alnAt="25"/>
                          </m:rPr>
                          <a:rPr lang="en-US" sz="2200" i="1">
                            <a:latin typeface="Cambria Math"/>
                          </a:rPr>
                          <m:t>𝑖</m:t>
                        </m:r>
                        <m:r>
                          <a:rPr lang="en-US" sz="2200" i="1">
                            <a:latin typeface="Cambria Math"/>
                          </a:rPr>
                          <m:t>=1</m:t>
                        </m:r>
                      </m:sub>
                      <m:sup>
                        <m:r>
                          <a:rPr lang="en-US" sz="2200" i="1">
                            <a:latin typeface="Cambria Math"/>
                          </a:rPr>
                          <m:t>𝑛</m:t>
                        </m:r>
                      </m:sup>
                      <m:e>
                        <m:sSub>
                          <m:sSubPr>
                            <m:ctrlPr>
                              <a:rPr lang="en-US" sz="2200" i="1">
                                <a:latin typeface="Cambria Math" panose="02040503050406030204" pitchFamily="18" charset="0"/>
                              </a:rPr>
                            </m:ctrlPr>
                          </m:sSubPr>
                          <m:e>
                            <m:r>
                              <a:rPr lang="en-US" sz="2200" i="1">
                                <a:latin typeface="Cambria Math"/>
                              </a:rPr>
                              <m:t>𝐴</m:t>
                            </m:r>
                          </m:e>
                          <m:sub>
                            <m:r>
                              <a:rPr lang="en-US" sz="2200" i="1">
                                <a:latin typeface="Cambria Math"/>
                              </a:rPr>
                              <m:t>𝑖</m:t>
                            </m:r>
                          </m:sub>
                        </m:sSub>
                        <m:r>
                          <a:rPr lang="en-US" sz="2200" b="0" i="1" smtClean="0">
                            <a:latin typeface="Cambria Math"/>
                          </a:rPr>
                          <m:t>=</m:t>
                        </m:r>
                        <m:r>
                          <a:rPr lang="en-US" sz="2200" i="1">
                            <a:latin typeface="Cambria Math"/>
                          </a:rPr>
                          <m:t>𝐴</m:t>
                        </m:r>
                      </m:e>
                    </m:nary>
                  </m:oMath>
                </a14:m>
                <a:r>
                  <a:rPr lang="es-ES" sz="2200" smtClean="0">
                    <a:sym typeface="Symbol"/>
                  </a:rPr>
                  <a:t>.</a:t>
                </a:r>
                <a:endParaRPr lang="en-US" sz="2200" smtClean="0">
                  <a:sym typeface="Symbol"/>
                </a:endParaRP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t="-329" r="-1556" b="-8772"/>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28</a:t>
            </a:fld>
            <a:endParaRPr 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vi-VN" smtClean="0"/>
              <a:t>Quan hệ tương đương và phân hoạch</a:t>
            </a:r>
            <a:r>
              <a:rPr lang="en-US" smtClean="0"/>
              <a:t> (11/11)</a:t>
            </a:r>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fontScale="92500" lnSpcReduction="20000"/>
              </a:bodyPr>
              <a:lstStyle/>
              <a:p>
                <a:pPr>
                  <a:buNone/>
                </a:pPr>
                <a:r>
                  <a:rPr lang="en-US" sz="2400" b="1" i="1" smtClean="0">
                    <a:solidFill>
                      <a:srgbClr val="C00000"/>
                    </a:solidFill>
                    <a:effectLst>
                      <a:outerShdw blurRad="38100" dist="38100" dir="2700000" algn="tl">
                        <a:srgbClr val="000000">
                          <a:alpha val="43137"/>
                        </a:srgbClr>
                      </a:outerShdw>
                    </a:effectLst>
                  </a:rPr>
                  <a:t>3.2. Quan </a:t>
                </a:r>
                <a:r>
                  <a:rPr lang="vi-VN" sz="2400" b="1" i="1" smtClean="0">
                    <a:solidFill>
                      <a:srgbClr val="C00000"/>
                    </a:solidFill>
                    <a:effectLst>
                      <a:outerShdw blurRad="38100" dist="38100" dir="2700000" algn="tl">
                        <a:srgbClr val="000000">
                          <a:alpha val="43137"/>
                        </a:srgbClr>
                      </a:outerShdw>
                    </a:effectLst>
                  </a:rPr>
                  <a:t>hệ giữa quan hệ tương đương và phân hoạch</a:t>
                </a:r>
                <a:endParaRPr lang="en-US" sz="2400" b="1" i="1" smtClean="0">
                  <a:solidFill>
                    <a:srgbClr val="C00000"/>
                  </a:solidFill>
                  <a:effectLst>
                    <a:outerShdw blurRad="38100" dist="38100" dir="2700000" algn="tl">
                      <a:srgbClr val="000000">
                        <a:alpha val="43137"/>
                      </a:srgbClr>
                    </a:outerShdw>
                  </a:effectLst>
                </a:endParaRPr>
              </a:p>
              <a:p>
                <a:pPr>
                  <a:buNone/>
                </a:pPr>
                <a:r>
                  <a:rPr lang="vi-VN" b="1" i="1" smtClean="0">
                    <a:solidFill>
                      <a:srgbClr val="0070C0"/>
                    </a:solidFill>
                    <a:effectLst>
                      <a:outerShdw blurRad="38100" dist="38100" dir="2700000" algn="tl">
                        <a:srgbClr val="000000">
                          <a:alpha val="43137"/>
                        </a:srgbClr>
                      </a:outerShdw>
                    </a:effectLst>
                  </a:rPr>
                  <a:t>Chứng minh</a:t>
                </a:r>
                <a:r>
                  <a:rPr lang="en-US" b="1" i="1" smtClean="0">
                    <a:solidFill>
                      <a:srgbClr val="0070C0"/>
                    </a:solidFill>
                    <a:effectLst>
                      <a:outerShdw blurRad="38100" dist="38100" dir="2700000" algn="tl">
                        <a:srgbClr val="000000">
                          <a:alpha val="43137"/>
                        </a:srgbClr>
                      </a:outerShdw>
                    </a:effectLst>
                  </a:rPr>
                  <a:t> (tiếp):</a:t>
                </a:r>
                <a:endParaRPr lang="en-US" smtClean="0"/>
              </a:p>
              <a:p>
                <a:r>
                  <a:rPr lang="vi-VN" smtClean="0"/>
                  <a:t>Ngược lại, giả sử {A</a:t>
                </a:r>
                <a:r>
                  <a:rPr lang="vi-VN" baseline="-25000" smtClean="0"/>
                  <a:t>i</a:t>
                </a:r>
                <a:r>
                  <a:rPr lang="vi-VN" smtClean="0"/>
                  <a:t>},  i = 1,2, . . ., n là một phân hoạch của A, ta định nghĩa trên A một quan hệ </a:t>
                </a:r>
                <a:r>
                  <a:rPr lang="en-US" smtClean="0"/>
                  <a:t>2 </a:t>
                </a:r>
                <a:r>
                  <a:rPr lang="vi-VN" smtClean="0"/>
                  <a:t>ngôi R như sau aRb khi và chỉ khi </a:t>
                </a:r>
                <a14:m>
                  <m:oMath xmlns:m="http://schemas.openxmlformats.org/officeDocument/2006/math">
                    <m:r>
                      <a:rPr lang="vi-VN" i="1" smtClean="0">
                        <a:latin typeface="Cambria Math"/>
                        <a:ea typeface="Cambria Math"/>
                      </a:rPr>
                      <m:t>∃</m:t>
                    </m:r>
                    <m:r>
                      <a:rPr lang="en-US" b="0" i="1" smtClean="0">
                        <a:latin typeface="Cambria Math"/>
                        <a:ea typeface="Cambria Math"/>
                      </a:rPr>
                      <m:t>𝑖</m:t>
                    </m:r>
                  </m:oMath>
                </a14:m>
                <a:r>
                  <a:rPr lang="vi-VN" smtClean="0"/>
                  <a:t> sao cho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𝐴</m:t>
                        </m:r>
                      </m:e>
                      <m:sub>
                        <m:r>
                          <a:rPr lang="en-US" b="0" i="1" smtClean="0">
                            <a:latin typeface="Cambria Math"/>
                            <a:ea typeface="Cambria Math"/>
                          </a:rPr>
                          <m:t>𝑖</m:t>
                        </m:r>
                      </m:sub>
                    </m:sSub>
                  </m:oMath>
                </a14:m>
                <a:r>
                  <a:rPr lang="vi-VN" smtClean="0">
                    <a:sym typeface="Symbol"/>
                  </a:rPr>
                  <a:t>, ta sẽ chứng minh R là quan hệ tương đương.</a:t>
                </a:r>
              </a:p>
              <a:p>
                <a:pPr lvl="1">
                  <a:buNone/>
                </a:pPr>
                <a:r>
                  <a:rPr lang="en-US" smtClean="0"/>
                  <a:t>+ Vì </a:t>
                </a:r>
                <a14:m>
                  <m:oMath xmlns:m="http://schemas.openxmlformats.org/officeDocument/2006/math">
                    <m:nary>
                      <m:naryPr>
                        <m:chr m:val="⋃"/>
                        <m:limLoc m:val="subSup"/>
                        <m:ctrlPr>
                          <a:rPr lang="en-US" sz="2000" i="1">
                            <a:latin typeface="Cambria Math" panose="02040503050406030204" pitchFamily="18" charset="0"/>
                          </a:rPr>
                        </m:ctrlPr>
                      </m:naryPr>
                      <m:sub>
                        <m:r>
                          <m:rPr>
                            <m:brk m:alnAt="25"/>
                          </m:rPr>
                          <a:rPr lang="en-US" sz="2000" i="1">
                            <a:latin typeface="Cambria Math"/>
                          </a:rPr>
                          <m:t>𝑖</m:t>
                        </m:r>
                        <m:r>
                          <a:rPr lang="en-US" sz="2000" i="1">
                            <a:latin typeface="Cambria Math"/>
                          </a:rPr>
                          <m:t>=1</m:t>
                        </m:r>
                      </m:sub>
                      <m:sup>
                        <m:r>
                          <a:rPr lang="en-US" sz="2000" i="1">
                            <a:latin typeface="Cambria Math"/>
                          </a:rPr>
                          <m:t>𝑛</m:t>
                        </m:r>
                      </m:sup>
                      <m:e>
                        <m:sSub>
                          <m:sSubPr>
                            <m:ctrlPr>
                              <a:rPr lang="en-US" sz="2000" i="1">
                                <a:latin typeface="Cambria Math" panose="02040503050406030204" pitchFamily="18" charset="0"/>
                              </a:rPr>
                            </m:ctrlPr>
                          </m:sSubPr>
                          <m:e>
                            <m:r>
                              <a:rPr lang="en-US" sz="2000" i="1">
                                <a:latin typeface="Cambria Math"/>
                              </a:rPr>
                              <m:t>𝐴</m:t>
                            </m:r>
                          </m:e>
                          <m:sub>
                            <m:r>
                              <a:rPr lang="en-US" sz="2000" i="1">
                                <a:latin typeface="Cambria Math"/>
                              </a:rPr>
                              <m:t>𝑖</m:t>
                            </m:r>
                          </m:sub>
                        </m:sSub>
                        <m:r>
                          <a:rPr lang="en-US" sz="2000" i="1">
                            <a:latin typeface="Cambria Math"/>
                          </a:rPr>
                          <m:t>=</m:t>
                        </m:r>
                        <m:r>
                          <a:rPr lang="en-US" sz="2000" i="1">
                            <a:latin typeface="Cambria Math"/>
                          </a:rPr>
                          <m:t>𝐴</m:t>
                        </m:r>
                      </m:e>
                    </m:nary>
                  </m:oMath>
                </a14:m>
                <a:r>
                  <a:rPr lang="en-US" smtClean="0"/>
                  <a:t> nên </a:t>
                </a:r>
                <a14:m>
                  <m:oMath xmlns:m="http://schemas.openxmlformats.org/officeDocument/2006/math">
                    <m:r>
                      <a:rPr lang="en-US"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𝐴</m:t>
                    </m:r>
                  </m:oMath>
                </a14:m>
                <a:r>
                  <a:rPr lang="en-US" smtClean="0">
                    <a:sym typeface="Symbol"/>
                  </a:rPr>
                  <a:t> sẽ có một tập con A</a:t>
                </a:r>
                <a:r>
                  <a:rPr lang="en-US" baseline="-25000" smtClean="0">
                    <a:sym typeface="Symbol"/>
                  </a:rPr>
                  <a:t>i </a:t>
                </a:r>
                <a:r>
                  <a:rPr lang="en-US" smtClean="0">
                    <a:sym typeface="Symbol"/>
                  </a:rPr>
                  <a:t>sao cho aA</a:t>
                </a:r>
                <a:r>
                  <a:rPr lang="en-US" baseline="-25000" smtClean="0">
                    <a:sym typeface="Symbol"/>
                  </a:rPr>
                  <a:t>i</a:t>
                </a:r>
                <a:r>
                  <a:rPr lang="en-US" smtClean="0">
                    <a:sym typeface="Symbol"/>
                  </a:rPr>
                  <a:t> tức là aRa vậy R  có tính phản xạ.</a:t>
                </a:r>
              </a:p>
              <a:p>
                <a:pPr lvl="1">
                  <a:buNone/>
                </a:pPr>
                <a:r>
                  <a:rPr lang="vi-VN" smtClean="0"/>
                  <a:t>+ Khi aRb thì </a:t>
                </a:r>
                <a14:m>
                  <m:oMath xmlns:m="http://schemas.openxmlformats.org/officeDocument/2006/math">
                    <m:r>
                      <a:rPr lang="vi-VN" i="1">
                        <a:latin typeface="Cambria Math"/>
                        <a:ea typeface="Cambria Math"/>
                      </a:rPr>
                      <m:t>∃</m:t>
                    </m:r>
                    <m:sSub>
                      <m:sSubPr>
                        <m:ctrlPr>
                          <a:rPr lang="vi-VN" i="1" smtClean="0">
                            <a:latin typeface="Cambria Math" panose="02040503050406030204" pitchFamily="18" charset="0"/>
                            <a:ea typeface="Cambria Math"/>
                          </a:rPr>
                        </m:ctrlPr>
                      </m:sSubPr>
                      <m:e>
                        <m:r>
                          <a:rPr lang="en-US" b="0" i="1" smtClean="0">
                            <a:latin typeface="Cambria Math"/>
                            <a:ea typeface="Cambria Math"/>
                          </a:rPr>
                          <m:t>𝐴</m:t>
                        </m:r>
                      </m:e>
                      <m:sub>
                        <m:r>
                          <a:rPr lang="en-US" b="0" i="1" smtClean="0">
                            <a:latin typeface="Cambria Math"/>
                            <a:ea typeface="Cambria Math"/>
                          </a:rPr>
                          <m:t>𝑖</m:t>
                        </m:r>
                      </m:sub>
                    </m:sSub>
                  </m:oMath>
                </a14:m>
                <a:r>
                  <a:rPr lang="vi-VN"/>
                  <a:t> </a:t>
                </a:r>
                <a:r>
                  <a:rPr lang="vi-VN" smtClean="0"/>
                  <a:t>sao cho </a:t>
                </a:r>
                <a14:m>
                  <m:oMath xmlns:m="http://schemas.openxmlformats.org/officeDocument/2006/math">
                    <m:r>
                      <a:rPr lang="en-US" i="1">
                        <a:latin typeface="Cambria Math"/>
                      </a:rPr>
                      <m:t>𝑎</m:t>
                    </m:r>
                    <m:r>
                      <a:rPr lang="en-US" i="1">
                        <a:latin typeface="Cambria Math"/>
                      </a:rPr>
                      <m:t>,</m:t>
                    </m:r>
                    <m:r>
                      <a:rPr lang="en-US" i="1">
                        <a:latin typeface="Cambria Math"/>
                      </a:rPr>
                      <m:t>𝑏</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𝑖</m:t>
                        </m:r>
                      </m:sub>
                    </m:sSub>
                  </m:oMath>
                </a14:m>
                <a:r>
                  <a:rPr lang="vi-VN" smtClean="0">
                    <a:sym typeface="Symbol"/>
                  </a:rPr>
                  <a:t> hay </a:t>
                </a:r>
                <a14:m>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𝑎</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𝑖</m:t>
                        </m:r>
                      </m:sub>
                    </m:sSub>
                  </m:oMath>
                </a14:m>
                <a:r>
                  <a:rPr lang="vi-VN" smtClean="0">
                    <a:sym typeface="Symbol"/>
                  </a:rPr>
                  <a:t> hay bRa. R có tính đối xứng.</a:t>
                </a:r>
              </a:p>
              <a:p>
                <a:pPr lvl="1">
                  <a:buNone/>
                </a:pPr>
                <a:r>
                  <a:rPr lang="vi-VN" smtClean="0"/>
                  <a:t>+ Nếu ta có  aRb và  bRc thì </a:t>
                </a:r>
                <a14:m>
                  <m:oMath xmlns:m="http://schemas.openxmlformats.org/officeDocument/2006/math">
                    <m:r>
                      <a:rPr lang="vi-VN" i="1">
                        <a:latin typeface="Cambria Math"/>
                        <a:ea typeface="Cambria Math"/>
                      </a:rPr>
                      <m:t>∃</m:t>
                    </m:r>
                    <m:sSub>
                      <m:sSubPr>
                        <m:ctrlPr>
                          <a:rPr lang="vi-VN"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𝑖</m:t>
                        </m:r>
                      </m:sub>
                    </m:sSub>
                  </m:oMath>
                </a14:m>
                <a:r>
                  <a:rPr lang="vi-VN" baseline="-25000" smtClean="0"/>
                  <a:t> </a:t>
                </a:r>
                <a:r>
                  <a:rPr lang="vi-VN" smtClean="0"/>
                  <a:t>sao cho </a:t>
                </a:r>
                <a14:m>
                  <m:oMath xmlns:m="http://schemas.openxmlformats.org/officeDocument/2006/math">
                    <m:r>
                      <a:rPr lang="en-US" i="1">
                        <a:latin typeface="Cambria Math"/>
                      </a:rPr>
                      <m:t>𝑎</m:t>
                    </m:r>
                    <m:r>
                      <a:rPr lang="en-US" i="1">
                        <a:latin typeface="Cambria Math"/>
                      </a:rPr>
                      <m:t>,</m:t>
                    </m:r>
                    <m:r>
                      <a:rPr lang="en-US" i="1">
                        <a:latin typeface="Cambria Math"/>
                      </a:rPr>
                      <m:t>𝑏</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𝑖</m:t>
                        </m:r>
                      </m:sub>
                    </m:sSub>
                  </m:oMath>
                </a14:m>
                <a:r>
                  <a:rPr lang="vi-VN" smtClean="0">
                    <a:sym typeface="Symbol"/>
                  </a:rPr>
                  <a:t> và A</a:t>
                </a:r>
                <a:r>
                  <a:rPr lang="vi-VN" baseline="-25000" smtClean="0">
                    <a:sym typeface="Symbol"/>
                  </a:rPr>
                  <a:t>j </a:t>
                </a:r>
                <a:r>
                  <a:rPr lang="vi-VN" smtClean="0">
                    <a:sym typeface="Symbol"/>
                  </a:rPr>
                  <a:t>sao cho </a:t>
                </a:r>
                <a14:m>
                  <m:oMath xmlns:m="http://schemas.openxmlformats.org/officeDocument/2006/math">
                    <m:r>
                      <a:rPr lang="en-US" i="1">
                        <a:latin typeface="Cambria Math"/>
                      </a:rPr>
                      <m:t>𝑏</m:t>
                    </m:r>
                    <m:r>
                      <a:rPr lang="en-US" b="0" i="1" smtClean="0">
                        <a:latin typeface="Cambria Math"/>
                      </a:rPr>
                      <m:t>,</m:t>
                    </m:r>
                    <m:r>
                      <a:rPr lang="en-US" b="0" i="1" smtClean="0">
                        <a:latin typeface="Cambria Math"/>
                      </a:rPr>
                      <m:t>𝑐</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b="0" i="1" smtClean="0">
                            <a:latin typeface="Cambria Math"/>
                            <a:ea typeface="Cambria Math"/>
                          </a:rPr>
                          <m:t>𝑗</m:t>
                        </m:r>
                      </m:sub>
                    </m:sSub>
                  </m:oMath>
                </a14:m>
                <a:r>
                  <a:rPr lang="vi-VN" smtClean="0">
                    <a:sym typeface="Symbol"/>
                  </a:rPr>
                  <a:t> điều đó chứng tỏ </a:t>
                </a:r>
                <a14:m>
                  <m:oMath xmlns:m="http://schemas.openxmlformats.org/officeDocument/2006/math">
                    <m:r>
                      <a:rPr lang="en-US" b="0" i="1" smtClean="0">
                        <a:latin typeface="Cambria Math"/>
                        <a:sym typeface="Symbol"/>
                      </a:rPr>
                      <m:t>𝑏</m:t>
                    </m:r>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𝐴</m:t>
                        </m:r>
                      </m:e>
                      <m:sub>
                        <m:r>
                          <a:rPr lang="en-US" b="0" i="1" smtClean="0">
                            <a:latin typeface="Cambria Math"/>
                            <a:ea typeface="Cambria Math"/>
                            <a:sym typeface="Symbol"/>
                          </a:rPr>
                          <m:t>𝑖</m:t>
                        </m:r>
                      </m:sub>
                    </m:sSub>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𝐴</m:t>
                        </m:r>
                      </m:e>
                      <m:sub>
                        <m:r>
                          <a:rPr lang="en-US" b="0" i="1" smtClean="0">
                            <a:latin typeface="Cambria Math"/>
                            <a:ea typeface="Cambria Math"/>
                            <a:sym typeface="Symbol"/>
                          </a:rPr>
                          <m:t>𝑗</m:t>
                        </m:r>
                      </m:sub>
                    </m:sSub>
                    <m:r>
                      <a:rPr lang="en-US" b="0" i="1" smtClean="0">
                        <a:latin typeface="Cambria Math"/>
                        <a:ea typeface="Cambria Math"/>
                        <a:sym typeface="Symbol"/>
                      </a:rPr>
                      <m:t>≠∅</m:t>
                    </m:r>
                  </m:oMath>
                </a14:m>
                <a:r>
                  <a:rPr lang="vi-VN" smtClean="0">
                    <a:sym typeface="Symbol"/>
                  </a:rPr>
                  <a:t>, mặt khác A</a:t>
                </a:r>
                <a:r>
                  <a:rPr lang="vi-VN" baseline="-25000" smtClean="0">
                    <a:sym typeface="Symbol"/>
                  </a:rPr>
                  <a:t>i</a:t>
                </a:r>
                <a:r>
                  <a:rPr lang="vi-VN" smtClean="0">
                    <a:sym typeface="Symbol"/>
                  </a:rPr>
                  <a:t>, A</a:t>
                </a:r>
                <a:r>
                  <a:rPr lang="vi-VN" baseline="-25000" smtClean="0">
                    <a:sym typeface="Symbol"/>
                  </a:rPr>
                  <a:t>j </a:t>
                </a:r>
                <a:r>
                  <a:rPr lang="vi-VN" smtClean="0">
                    <a:sym typeface="Symbol"/>
                  </a:rPr>
                  <a:t>là các tập của phân hoạch nên chúng phải trùng nhau, tức là i</a:t>
                </a:r>
                <a:r>
                  <a:rPr lang="vi-VN" baseline="-25000" smtClean="0">
                    <a:sym typeface="Symbol"/>
                  </a:rPr>
                  <a:t> </a:t>
                </a:r>
                <a:r>
                  <a:rPr lang="vi-VN" smtClean="0">
                    <a:sym typeface="Symbol"/>
                  </a:rPr>
                  <a:t>= j. </a:t>
                </a:r>
                <a:r>
                  <a:rPr lang="en-US" smtClean="0">
                    <a:sym typeface="Symbol"/>
                  </a:rPr>
                  <a:t>V</a:t>
                </a:r>
                <a:r>
                  <a:rPr lang="vi-VN" smtClean="0">
                    <a:sym typeface="Symbol"/>
                  </a:rPr>
                  <a:t>ậy </a:t>
                </a:r>
                <a14:m>
                  <m:oMath xmlns:m="http://schemas.openxmlformats.org/officeDocument/2006/math">
                    <m:r>
                      <a:rPr lang="en-US" i="1">
                        <a:latin typeface="Cambria Math"/>
                      </a:rPr>
                      <m:t>𝑎</m:t>
                    </m:r>
                    <m:r>
                      <a:rPr lang="en-US" i="1">
                        <a:latin typeface="Cambria Math"/>
                      </a:rPr>
                      <m:t>,</m:t>
                    </m:r>
                    <m:r>
                      <a:rPr lang="en-US" b="0" i="1" smtClean="0">
                        <a:latin typeface="Cambria Math"/>
                      </a:rPr>
                      <m:t>𝑐</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𝑖</m:t>
                        </m:r>
                      </m:sub>
                    </m:sSub>
                    <m:r>
                      <a:rPr lang="en-US" i="1">
                        <a:latin typeface="Cambria Math"/>
                        <a:ea typeface="Cambria Math"/>
                      </a:rPr>
                      <m:t> </m:t>
                    </m:r>
                  </m:oMath>
                </a14:m>
                <a:r>
                  <a:rPr lang="en-US" smtClean="0">
                    <a:sym typeface="Symbol"/>
                  </a:rPr>
                  <a:t> </a:t>
                </a:r>
                <a:r>
                  <a:rPr lang="vi-VN" smtClean="0">
                    <a:sym typeface="Symbol"/>
                  </a:rPr>
                  <a:t>suy ra aRc, R có tính bắc cầu.</a:t>
                </a:r>
                <a:endParaRPr lang="en-US" sz="250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963" t="-658" r="-963"/>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29</a:t>
            </a:fld>
            <a:endParaRPr lang="en-US"/>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(1/8) </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a. Khái niệm quan hệ n ngôi trên các tập hữu hạn</a:t>
            </a:r>
          </a:p>
          <a:p>
            <a:r>
              <a:rPr lang="vi-VN" b="1" smtClean="0">
                <a:solidFill>
                  <a:srgbClr val="002060"/>
                </a:solidFill>
                <a:effectLst>
                  <a:outerShdw blurRad="38100" dist="38100" dir="2700000" algn="tl">
                    <a:srgbClr val="000000">
                      <a:alpha val="43137"/>
                    </a:srgbClr>
                  </a:outerShdw>
                </a:effectLst>
              </a:rPr>
              <a:t>Định nghĩa 1</a:t>
            </a:r>
            <a:r>
              <a:rPr lang="vi-VN" smtClean="0"/>
              <a:t>. </a:t>
            </a:r>
            <a:endParaRPr lang="en-US" smtClean="0"/>
          </a:p>
          <a:p>
            <a:pPr lvl="1">
              <a:lnSpc>
                <a:spcPct val="150000"/>
              </a:lnSpc>
              <a:buNone/>
            </a:pPr>
            <a:r>
              <a:rPr lang="en-US" smtClean="0"/>
              <a:t>	</a:t>
            </a:r>
            <a:r>
              <a:rPr lang="vi-VN" smtClean="0"/>
              <a:t>Cho </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1</a:t>
            </a:r>
            <a:r>
              <a:rPr lang="vi-VN" b="1" smtClean="0">
                <a:solidFill>
                  <a:srgbClr val="C00000"/>
                </a:solidFill>
                <a:effectLst>
                  <a:outerShdw blurRad="38100" dist="38100" dir="2700000" algn="tl">
                    <a:srgbClr val="000000">
                      <a:alpha val="43137"/>
                    </a:srgbClr>
                  </a:outerShdw>
                </a:effectLst>
              </a:rPr>
              <a:t>, A</a:t>
            </a:r>
            <a:r>
              <a:rPr lang="vi-VN" b="1" baseline="-25000" smtClean="0">
                <a:solidFill>
                  <a:srgbClr val="C00000"/>
                </a:solidFill>
                <a:effectLst>
                  <a:outerShdw blurRad="38100" dist="38100" dir="2700000" algn="tl">
                    <a:srgbClr val="000000">
                      <a:alpha val="43137"/>
                    </a:srgbClr>
                  </a:outerShdw>
                </a:effectLst>
              </a:rPr>
              <a:t>2</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n</a:t>
            </a:r>
            <a:r>
              <a:rPr lang="vi-VN" b="1" smtClean="0">
                <a:solidFill>
                  <a:srgbClr val="C00000"/>
                </a:solidFill>
                <a:effectLst>
                  <a:outerShdw blurRad="38100" dist="38100" dir="2700000" algn="tl">
                    <a:srgbClr val="000000">
                      <a:alpha val="43137"/>
                    </a:srgbClr>
                  </a:outerShdw>
                </a:effectLst>
              </a:rPr>
              <a:t> </a:t>
            </a:r>
            <a:r>
              <a:rPr lang="vi-VN" smtClean="0"/>
              <a:t>là các tập hợp. </a:t>
            </a:r>
            <a:endParaRPr lang="en-US" smtClean="0"/>
          </a:p>
          <a:p>
            <a:pPr lvl="1">
              <a:lnSpc>
                <a:spcPct val="150000"/>
              </a:lnSpc>
              <a:buNone/>
            </a:pPr>
            <a:r>
              <a:rPr lang="en-US" smtClean="0"/>
              <a:t>	</a:t>
            </a:r>
            <a:r>
              <a:rPr lang="vi-VN" smtClean="0"/>
              <a:t>Một quan hệ </a:t>
            </a:r>
            <a:r>
              <a:rPr lang="vi-VN" b="1" smtClean="0">
                <a:solidFill>
                  <a:srgbClr val="C00000"/>
                </a:solidFill>
                <a:effectLst>
                  <a:outerShdw blurRad="38100" dist="38100" dir="2700000" algn="tl">
                    <a:srgbClr val="000000">
                      <a:alpha val="43137"/>
                    </a:srgbClr>
                  </a:outerShdw>
                </a:effectLst>
              </a:rPr>
              <a:t>n</a:t>
            </a:r>
            <a:r>
              <a:rPr lang="vi-VN" smtClean="0"/>
              <a:t> ngôi trên các tập này là một </a:t>
            </a:r>
            <a:r>
              <a:rPr lang="vi-VN" b="1" smtClean="0">
                <a:solidFill>
                  <a:srgbClr val="C00000"/>
                </a:solidFill>
                <a:effectLst>
                  <a:outerShdw blurRad="38100" dist="38100" dir="2700000" algn="tl">
                    <a:srgbClr val="000000">
                      <a:alpha val="43137"/>
                    </a:srgbClr>
                  </a:outerShdw>
                </a:effectLst>
              </a:rPr>
              <a:t>tập con </a:t>
            </a:r>
            <a:r>
              <a:rPr lang="vi-VN" smtClean="0"/>
              <a:t>của tích Đề c</a:t>
            </a:r>
            <a:r>
              <a:rPr lang="en-US" smtClean="0"/>
              <a:t>á</a:t>
            </a:r>
            <a:r>
              <a:rPr lang="vi-VN" smtClean="0"/>
              <a:t>c </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1</a:t>
            </a:r>
            <a:r>
              <a:rPr lang="vi-VN" b="1" smtClean="0">
                <a:solidFill>
                  <a:srgbClr val="C00000"/>
                </a:solidFill>
                <a:effectLst>
                  <a:outerShdw blurRad="38100" dist="38100" dir="2700000" algn="tl">
                    <a:srgbClr val="000000">
                      <a:alpha val="43137"/>
                    </a:srgbClr>
                  </a:outerShdw>
                </a:effectLst>
              </a:rPr>
              <a:t> × A</a:t>
            </a:r>
            <a:r>
              <a:rPr lang="vi-VN" b="1" baseline="-25000" smtClean="0">
                <a:solidFill>
                  <a:srgbClr val="C00000"/>
                </a:solidFill>
                <a:effectLst>
                  <a:outerShdw blurRad="38100" dist="38100" dir="2700000" algn="tl">
                    <a:srgbClr val="000000">
                      <a:alpha val="43137"/>
                    </a:srgbClr>
                  </a:outerShdw>
                </a:effectLst>
              </a:rPr>
              <a:t>2</a:t>
            </a:r>
            <a:r>
              <a:rPr lang="vi-VN" b="1" smtClean="0">
                <a:solidFill>
                  <a:srgbClr val="C00000"/>
                </a:solidFill>
                <a:effectLst>
                  <a:outerShdw blurRad="38100" dist="38100" dir="2700000" algn="tl">
                    <a:srgbClr val="000000">
                      <a:alpha val="43137"/>
                    </a:srgbClr>
                  </a:outerShdw>
                </a:effectLst>
              </a:rPr>
              <a:t> ×. . . × A</a:t>
            </a:r>
            <a:r>
              <a:rPr lang="vi-VN" b="1" baseline="-25000" smtClean="0">
                <a:solidFill>
                  <a:srgbClr val="C00000"/>
                </a:solidFill>
                <a:effectLst>
                  <a:outerShdw blurRad="38100" dist="38100" dir="2700000" algn="tl">
                    <a:srgbClr val="000000">
                      <a:alpha val="43137"/>
                    </a:srgbClr>
                  </a:outerShdw>
                </a:effectLst>
              </a:rPr>
              <a:t>n</a:t>
            </a:r>
            <a:r>
              <a:rPr lang="vi-VN" smtClean="0"/>
              <a:t>. </a:t>
            </a:r>
            <a:endParaRPr lang="en-US" smtClean="0"/>
          </a:p>
          <a:p>
            <a:pPr lvl="1">
              <a:lnSpc>
                <a:spcPct val="150000"/>
              </a:lnSpc>
              <a:buNone/>
            </a:pPr>
            <a:r>
              <a:rPr lang="en-US" smtClean="0"/>
              <a:t>	</a:t>
            </a:r>
            <a:r>
              <a:rPr lang="vi-VN" smtClean="0"/>
              <a:t>Các tập </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1</a:t>
            </a:r>
            <a:r>
              <a:rPr lang="vi-VN" b="1" smtClean="0">
                <a:solidFill>
                  <a:srgbClr val="C00000"/>
                </a:solidFill>
                <a:effectLst>
                  <a:outerShdw blurRad="38100" dist="38100" dir="2700000" algn="tl">
                    <a:srgbClr val="000000">
                      <a:alpha val="43137"/>
                    </a:srgbClr>
                  </a:outerShdw>
                </a:effectLst>
              </a:rPr>
              <a:t>, A</a:t>
            </a:r>
            <a:r>
              <a:rPr lang="vi-VN" b="1" baseline="-25000" smtClean="0">
                <a:solidFill>
                  <a:srgbClr val="C00000"/>
                </a:solidFill>
                <a:effectLst>
                  <a:outerShdw blurRad="38100" dist="38100" dir="2700000" algn="tl">
                    <a:srgbClr val="000000">
                      <a:alpha val="43137"/>
                    </a:srgbClr>
                  </a:outerShdw>
                </a:effectLst>
              </a:rPr>
              <a:t>2</a:t>
            </a:r>
            <a:r>
              <a:rPr lang="vi-VN" b="1" smtClean="0">
                <a:solidFill>
                  <a:srgbClr val="C00000"/>
                </a:solidFill>
                <a:effectLst>
                  <a:outerShdw blurRad="38100" dist="38100" dir="2700000" algn="tl">
                    <a:srgbClr val="000000">
                      <a:alpha val="43137"/>
                    </a:srgbClr>
                  </a:outerShdw>
                </a:effectLst>
              </a:rPr>
              <a:t>, ...,A</a:t>
            </a:r>
            <a:r>
              <a:rPr lang="vi-VN" b="1" baseline="-25000" smtClean="0">
                <a:solidFill>
                  <a:srgbClr val="C00000"/>
                </a:solidFill>
                <a:effectLst>
                  <a:outerShdw blurRad="38100" dist="38100" dir="2700000" algn="tl">
                    <a:srgbClr val="000000">
                      <a:alpha val="43137"/>
                    </a:srgbClr>
                  </a:outerShdw>
                </a:effectLst>
              </a:rPr>
              <a:t>n</a:t>
            </a:r>
            <a:r>
              <a:rPr lang="vi-VN" b="1" smtClean="0">
                <a:solidFill>
                  <a:srgbClr val="C00000"/>
                </a:solidFill>
                <a:effectLst>
                  <a:outerShdw blurRad="38100" dist="38100" dir="2700000" algn="tl">
                    <a:srgbClr val="000000">
                      <a:alpha val="43137"/>
                    </a:srgbClr>
                  </a:outerShdw>
                </a:effectLst>
              </a:rPr>
              <a:t> </a:t>
            </a:r>
            <a:r>
              <a:rPr lang="vi-VN" smtClean="0"/>
              <a:t>được gọi là </a:t>
            </a:r>
            <a:r>
              <a:rPr lang="vi-VN" i="1" smtClean="0">
                <a:solidFill>
                  <a:srgbClr val="C00000"/>
                </a:solidFill>
                <a:effectLst>
                  <a:outerShdw blurRad="38100" dist="38100" dir="2700000" algn="tl">
                    <a:srgbClr val="000000">
                      <a:alpha val="43137"/>
                    </a:srgbClr>
                  </a:outerShdw>
                </a:effectLst>
              </a:rPr>
              <a:t>miền của quan hệ </a:t>
            </a:r>
            <a:r>
              <a:rPr lang="vi-VN" smtClean="0"/>
              <a:t>đó và </a:t>
            </a:r>
            <a:r>
              <a:rPr lang="vi-VN" b="1" smtClean="0">
                <a:solidFill>
                  <a:srgbClr val="C00000"/>
                </a:solidFill>
                <a:effectLst>
                  <a:outerShdw blurRad="38100" dist="38100" dir="2700000" algn="tl">
                    <a:srgbClr val="000000">
                      <a:alpha val="43137"/>
                    </a:srgbClr>
                  </a:outerShdw>
                </a:effectLst>
              </a:rPr>
              <a:t>n</a:t>
            </a:r>
            <a:r>
              <a:rPr lang="vi-VN" smtClean="0"/>
              <a:t> gọi là </a:t>
            </a:r>
            <a:r>
              <a:rPr lang="vi-VN" i="1" smtClean="0">
                <a:solidFill>
                  <a:srgbClr val="C00000"/>
                </a:solidFill>
                <a:effectLst>
                  <a:outerShdw blurRad="38100" dist="38100" dir="2700000" algn="tl">
                    <a:srgbClr val="000000">
                      <a:alpha val="43137"/>
                    </a:srgbClr>
                  </a:outerShdw>
                </a:effectLst>
              </a:rPr>
              <a:t>bậc của quan hệ</a:t>
            </a:r>
            <a:r>
              <a:rPr lang="vi-VN" smtClean="0"/>
              <a:t>. </a:t>
            </a:r>
          </a:p>
        </p:txBody>
      </p:sp>
      <p:sp>
        <p:nvSpPr>
          <p:cNvPr id="4" name="Slide Number Placeholder 3"/>
          <p:cNvSpPr>
            <a:spLocks noGrp="1"/>
          </p:cNvSpPr>
          <p:nvPr>
            <p:ph type="sldNum" sz="quarter" idx="15"/>
          </p:nvPr>
        </p:nvSpPr>
        <p:spPr/>
        <p:txBody>
          <a:bodyPr/>
          <a:lstStyle/>
          <a:p>
            <a:fld id="{7491D333-658A-4DEC-BCBB-EDF9D637F7B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sz="2400" b="1" i="1" smtClean="0">
                    <a:solidFill>
                      <a:srgbClr val="C00000"/>
                    </a:solidFill>
                    <a:effectLst>
                      <a:outerShdw blurRad="38100" dist="38100" dir="2700000" algn="tl">
                        <a:srgbClr val="000000">
                          <a:alpha val="43137"/>
                        </a:srgbClr>
                      </a:outerShdw>
                    </a:effectLst>
                  </a:rPr>
                  <a:t>4.1. Khái niệm hệ sắp xếp trên tập hợp và các tính chất.</a:t>
                </a:r>
              </a:p>
              <a:p>
                <a:pPr>
                  <a:buNone/>
                </a:pPr>
                <a:r>
                  <a:rPr lang="vi-VN" b="1" i="1" smtClean="0">
                    <a:solidFill>
                      <a:srgbClr val="002060"/>
                    </a:solidFill>
                    <a:effectLst>
                      <a:outerShdw blurRad="38100" dist="38100" dir="2700000" algn="tl">
                        <a:srgbClr val="000000">
                          <a:alpha val="43137"/>
                        </a:srgbClr>
                      </a:outerShdw>
                    </a:effectLst>
                  </a:rPr>
                  <a:t>Định nghĩa</a:t>
                </a:r>
                <a:r>
                  <a:rPr lang="en-US" b="1" i="1" smtClean="0">
                    <a:solidFill>
                      <a:srgbClr val="002060"/>
                    </a:solidFill>
                    <a:effectLst>
                      <a:outerShdw blurRad="38100" dist="38100" dir="2700000" algn="tl">
                        <a:srgbClr val="000000">
                          <a:alpha val="43137"/>
                        </a:srgbClr>
                      </a:outerShdw>
                    </a:effectLst>
                  </a:rPr>
                  <a:t>:</a:t>
                </a:r>
              </a:p>
              <a:p>
                <a:r>
                  <a:rPr lang="vi-VN" smtClean="0"/>
                  <a:t>Cho A là tập hợp, quan hệ </a:t>
                </a:r>
                <a:r>
                  <a:rPr lang="en-US" smtClean="0"/>
                  <a:t>2 </a:t>
                </a:r>
                <a:r>
                  <a:rPr lang="vi-VN" smtClean="0"/>
                  <a:t>ngôi R trên tập A được gọi là </a:t>
                </a:r>
                <a:r>
                  <a:rPr lang="vi-VN" b="1" i="1" smtClean="0">
                    <a:effectLst>
                      <a:outerShdw blurRad="38100" dist="38100" dir="2700000" algn="tl">
                        <a:srgbClr val="000000">
                          <a:alpha val="43137"/>
                        </a:srgbClr>
                      </a:outerShdw>
                    </a:effectLst>
                  </a:rPr>
                  <a:t>quan hệ sắp xếp </a:t>
                </a:r>
                <a:r>
                  <a:rPr lang="vi-VN" smtClean="0"/>
                  <a:t>hay </a:t>
                </a:r>
                <a:r>
                  <a:rPr lang="vi-VN" b="1" i="1" smtClean="0">
                    <a:effectLst>
                      <a:outerShdw blurRad="38100" dist="38100" dir="2700000" algn="tl">
                        <a:srgbClr val="000000">
                          <a:alpha val="43137"/>
                        </a:srgbClr>
                      </a:outerShdw>
                    </a:effectLst>
                  </a:rPr>
                  <a:t>thứ tự </a:t>
                </a:r>
                <a:r>
                  <a:rPr lang="vi-VN" smtClean="0"/>
                  <a:t>nếu thoả mãn các tính chất sau:</a:t>
                </a:r>
              </a:p>
              <a:p>
                <a:pPr lvl="1">
                  <a:buNone/>
                </a:pPr>
                <a:r>
                  <a:rPr lang="en-US" smtClean="0"/>
                  <a:t>+  a R a với </a:t>
                </a:r>
                <a14:m>
                  <m:oMath xmlns:m="http://schemas.openxmlformats.org/officeDocument/2006/math">
                    <m:r>
                      <a:rPr lang="en-US"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𝐴</m:t>
                    </m:r>
                  </m:oMath>
                </a14:m>
                <a:r>
                  <a:rPr lang="en-US" smtClean="0">
                    <a:sym typeface="Symbol"/>
                  </a:rPr>
                  <a:t>,  		       </a:t>
                </a:r>
                <a:r>
                  <a:rPr lang="en-US" i="1" smtClean="0">
                    <a:solidFill>
                      <a:srgbClr val="C00000"/>
                    </a:solidFill>
                    <a:effectLst>
                      <a:outerShdw blurRad="38100" dist="38100" dir="2700000" algn="tl">
                        <a:srgbClr val="000000">
                          <a:alpha val="43137"/>
                        </a:srgbClr>
                      </a:outerShdw>
                    </a:effectLst>
                    <a:sym typeface="Symbol"/>
                  </a:rPr>
                  <a:t>tính chất phản xạ</a:t>
                </a:r>
                <a:r>
                  <a:rPr lang="en-US" smtClean="0">
                    <a:sym typeface="Symbol"/>
                  </a:rPr>
                  <a:t>.</a:t>
                </a:r>
              </a:p>
              <a:p>
                <a:pPr lvl="1">
                  <a:buNone/>
                </a:pPr>
                <a:r>
                  <a:rPr lang="vi-VN" smtClean="0"/>
                  <a:t>+  Nếu a</a:t>
                </a:r>
                <a:r>
                  <a:rPr lang="en-US" smtClean="0"/>
                  <a:t> </a:t>
                </a:r>
                <a:r>
                  <a:rPr lang="vi-VN" smtClean="0"/>
                  <a:t>R</a:t>
                </a:r>
                <a:r>
                  <a:rPr lang="en-US" smtClean="0"/>
                  <a:t> </a:t>
                </a:r>
                <a:r>
                  <a:rPr lang="vi-VN" smtClean="0"/>
                  <a:t>b và b</a:t>
                </a:r>
                <a:r>
                  <a:rPr lang="en-US" smtClean="0"/>
                  <a:t> </a:t>
                </a:r>
                <a:r>
                  <a:rPr lang="vi-VN" smtClean="0"/>
                  <a:t>R</a:t>
                </a:r>
                <a:r>
                  <a:rPr lang="en-US" smtClean="0"/>
                  <a:t> </a:t>
                </a:r>
                <a:r>
                  <a:rPr lang="vi-VN" smtClean="0"/>
                  <a:t>a thì a = b</a:t>
                </a:r>
                <a:r>
                  <a:rPr lang="en-US" smtClean="0"/>
                  <a:t>,</a:t>
                </a:r>
                <a:r>
                  <a:rPr lang="vi-VN" smtClean="0"/>
                  <a:t>  </a:t>
                </a:r>
                <a:r>
                  <a:rPr lang="en-US" smtClean="0"/>
                  <a:t>      </a:t>
                </a:r>
                <a:r>
                  <a:rPr lang="vi-VN" i="1" smtClean="0">
                    <a:solidFill>
                      <a:srgbClr val="C00000"/>
                    </a:solidFill>
                    <a:effectLst>
                      <a:outerShdw blurRad="38100" dist="38100" dir="2700000" algn="tl">
                        <a:srgbClr val="000000">
                          <a:alpha val="43137"/>
                        </a:srgbClr>
                      </a:outerShdw>
                    </a:effectLst>
                    <a:sym typeface="Symbol"/>
                  </a:rPr>
                  <a:t>tính chất phản đối xứng</a:t>
                </a:r>
              </a:p>
              <a:p>
                <a:pPr lvl="1">
                  <a:buNone/>
                </a:pPr>
                <a:r>
                  <a:rPr lang="en-US" smtClean="0"/>
                  <a:t>+  Nếu a R b và b R c thì suy ra a R c,	</a:t>
                </a:r>
                <a:r>
                  <a:rPr lang="en-US" i="1" smtClean="0">
                    <a:solidFill>
                      <a:srgbClr val="C00000"/>
                    </a:solidFill>
                    <a:effectLst>
                      <a:outerShdw blurRad="38100" dist="38100" dir="2700000" algn="tl">
                        <a:srgbClr val="000000">
                          <a:alpha val="43137"/>
                        </a:srgbClr>
                      </a:outerShdw>
                    </a:effectLst>
                    <a:sym typeface="Symbol"/>
                  </a:rPr>
                  <a:t>tính chất bắc cầu</a:t>
                </a:r>
                <a:r>
                  <a:rPr lang="en-US" smtClean="0"/>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333"/>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(2/18)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4.1. Khái niệm hệ sắp xếp trên tập hợp và các tính chất (tiếp)</a:t>
                </a:r>
              </a:p>
              <a:p>
                <a:pPr>
                  <a:buNone/>
                </a:pPr>
                <a:r>
                  <a:rPr lang="en-US" b="1" i="1" smtClean="0">
                    <a:effectLst>
                      <a:outerShdw blurRad="38100" dist="38100" dir="2700000" algn="tl">
                        <a:srgbClr val="000000">
                          <a:alpha val="43137"/>
                        </a:srgbClr>
                      </a:outerShdw>
                    </a:effectLst>
                  </a:rPr>
                  <a:t>Nhận xét</a:t>
                </a:r>
                <a:r>
                  <a:rPr lang="en-US" b="1" i="1" smtClean="0"/>
                  <a:t>:</a:t>
                </a:r>
              </a:p>
              <a:p>
                <a:pPr lvl="1">
                  <a:lnSpc>
                    <a:spcPct val="150000"/>
                  </a:lnSpc>
                </a:pPr>
                <a:r>
                  <a:rPr lang="vi-VN" smtClean="0"/>
                  <a:t>Hai phần tử quan hệ với nhau bằng một quan hệ sắp xếp được gọi là so sánh được với nhau và ký hiệu </a:t>
                </a:r>
                <a14:m>
                  <m:oMath xmlns:m="http://schemas.openxmlformats.org/officeDocument/2006/math">
                    <m:r>
                      <a:rPr lang="en-US" b="0" i="1" smtClean="0">
                        <a:latin typeface="Cambria Math"/>
                      </a:rPr>
                      <m:t>𝑎</m:t>
                    </m:r>
                    <m:r>
                      <a:rPr lang="en-US" b="0" i="1" smtClean="0">
                        <a:latin typeface="Cambria Math"/>
                        <a:ea typeface="Cambria Math"/>
                      </a:rPr>
                      <m:t>≺</m:t>
                    </m:r>
                    <m:r>
                      <a:rPr lang="en-US" b="0" i="1" smtClean="0">
                        <a:latin typeface="Cambria Math"/>
                        <a:ea typeface="Cambria Math"/>
                      </a:rPr>
                      <m:t>𝑏</m:t>
                    </m:r>
                  </m:oMath>
                </a14:m>
                <a:r>
                  <a:rPr lang="vi-VN" smtClean="0"/>
                  <a:t> khi đó ta nói "phần tử a nhỏ hơn b hoặc b lớn hơn a". </a:t>
                </a:r>
              </a:p>
              <a:p>
                <a:pPr lvl="1">
                  <a:lnSpc>
                    <a:spcPct val="150000"/>
                  </a:lnSpc>
                </a:pPr>
                <a:r>
                  <a:rPr lang="en-US" smtClean="0"/>
                  <a:t>Q</a:t>
                </a:r>
                <a:r>
                  <a:rPr lang="vi-VN" smtClean="0"/>
                  <a:t>uan hệ sắp xếp và quan hệ tương đương chỉ khác nhau có điều kiện đối xứng và phản đối xứng.</a:t>
                </a:r>
                <a:endParaRPr lang="en-US"/>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556"/>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(3/18)</a:t>
            </a:r>
            <a:endParaRPr lang="en-US" sz="2800"/>
          </a:p>
        </p:txBody>
      </p:sp>
      <p:sp>
        <p:nvSpPr>
          <p:cNvPr id="5" name="Content Placeholder 4"/>
          <p:cNvSpPr>
            <a:spLocks noGrp="1"/>
          </p:cNvSpPr>
          <p:nvPr>
            <p:ph sz="quarter" idx="1"/>
          </p:nvPr>
        </p:nvSpPr>
        <p:spPr/>
        <p:txBody>
          <a:bodyPr>
            <a:normAutofit/>
          </a:bodyPr>
          <a:lstStyle/>
          <a:p>
            <a:pPr>
              <a:buNone/>
            </a:pPr>
            <a:r>
              <a:rPr lang="vi-VN" b="1" i="1" smtClean="0">
                <a:solidFill>
                  <a:srgbClr val="C00000"/>
                </a:solidFill>
                <a:effectLst>
                  <a:outerShdw blurRad="38100" dist="38100" dir="2700000" algn="tl">
                    <a:srgbClr val="000000">
                      <a:alpha val="43137"/>
                    </a:srgbClr>
                  </a:outerShdw>
                </a:effectLst>
              </a:rPr>
              <a:t>Ví dụ</a:t>
            </a:r>
            <a:r>
              <a:rPr lang="en-US" smtClean="0"/>
              <a:t>:</a:t>
            </a:r>
            <a:r>
              <a:rPr lang="vi-VN" smtClean="0"/>
              <a:t> </a:t>
            </a:r>
            <a:endParaRPr lang="en-US" smtClean="0"/>
          </a:p>
          <a:p>
            <a:pPr>
              <a:lnSpc>
                <a:spcPct val="150000"/>
              </a:lnSpc>
              <a:buNone/>
            </a:pPr>
            <a:r>
              <a:rPr lang="en-US" smtClean="0"/>
              <a:t>	</a:t>
            </a:r>
            <a:r>
              <a:rPr lang="vi-VN" smtClean="0"/>
              <a:t>Cho A = {1, 2, 3, 4, 6, 9, 12, 18, 36} tập các số nguyên là ước của số 36, </a:t>
            </a:r>
            <a:endParaRPr lang="en-US" smtClean="0"/>
          </a:p>
          <a:p>
            <a:pPr>
              <a:lnSpc>
                <a:spcPct val="150000"/>
              </a:lnSpc>
              <a:buNone/>
            </a:pPr>
            <a:r>
              <a:rPr lang="en-US" smtClean="0"/>
              <a:t>	Q</a:t>
            </a:r>
            <a:r>
              <a:rPr lang="vi-VN" smtClean="0"/>
              <a:t>uan hệ R là quan hệ chia hết, tức là aRb khi và chỉ khi b chia hết cho a. </a:t>
            </a:r>
            <a:endParaRPr lang="en-US" smtClean="0"/>
          </a:p>
          <a:p>
            <a:pPr>
              <a:lnSpc>
                <a:spcPct val="150000"/>
              </a:lnSpc>
              <a:buNone/>
            </a:pPr>
            <a:r>
              <a:rPr lang="en-US" smtClean="0"/>
              <a:t>	</a:t>
            </a:r>
            <a:r>
              <a:rPr lang="vi-VN" smtClean="0"/>
              <a:t>Chứng minh R  là quan hệ sắp xếp.</a:t>
            </a:r>
          </a:p>
        </p:txBody>
      </p:sp>
      <p:sp>
        <p:nvSpPr>
          <p:cNvPr id="4" name="Slide Number Placeholder 3"/>
          <p:cNvSpPr>
            <a:spLocks noGrp="1"/>
          </p:cNvSpPr>
          <p:nvPr>
            <p:ph type="sldNum" sz="quarter" idx="15"/>
          </p:nvPr>
        </p:nvSpPr>
        <p:spPr/>
        <p:txBody>
          <a:bodyPr/>
          <a:lstStyle/>
          <a:p>
            <a:fld id="{7491D333-658A-4DEC-BCBB-EDF9D637F7B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(4/18)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b="1" i="1" smtClean="0">
                    <a:effectLst>
                      <a:outerShdw blurRad="38100" dist="38100" dir="2700000" algn="tl">
                        <a:srgbClr val="000000">
                          <a:alpha val="43137"/>
                        </a:srgbClr>
                      </a:outerShdw>
                    </a:effectLst>
                  </a:rPr>
                  <a:t>Chứng minh ví dụ:</a:t>
                </a:r>
              </a:p>
              <a:p>
                <a:pPr>
                  <a:buNone/>
                </a:pPr>
                <a:r>
                  <a:rPr lang="en-US" smtClean="0"/>
                  <a:t>	Với a, b, c </a:t>
                </a:r>
                <a:r>
                  <a:rPr lang="en-US" smtClean="0">
                    <a:sym typeface="Symbol"/>
                  </a:rPr>
                  <a:t> A ta có:</a:t>
                </a:r>
              </a:p>
              <a:p>
                <a:pPr lvl="1">
                  <a:buNone/>
                </a:pPr>
                <a:r>
                  <a:rPr lang="en-US" smtClean="0"/>
                  <a:t>	+ Với </a:t>
                </a:r>
                <a14:m>
                  <m:oMath xmlns:m="http://schemas.openxmlformats.org/officeDocument/2006/math">
                    <m:r>
                      <a:rPr lang="en-US"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𝐴</m:t>
                    </m:r>
                  </m:oMath>
                </a14:m>
                <a:r>
                  <a:rPr lang="en-US" smtClean="0">
                    <a:sym typeface="Symbol"/>
                  </a:rPr>
                  <a:t> luôn có a |</a:t>
                </a:r>
                <a:r>
                  <a:rPr lang="pt-BR" smtClean="0">
                    <a:sym typeface="Symbol"/>
                  </a:rPr>
                  <a:t> a tức là aRa vậy R có tính phản xạ.</a:t>
                </a:r>
              </a:p>
              <a:p>
                <a:pPr lvl="1">
                  <a:buNone/>
                </a:pPr>
                <a:r>
                  <a:rPr lang="sv-SE" smtClean="0"/>
                  <a:t>	+ Nếu aRb và bRa thì </a:t>
                </a:r>
                <a:r>
                  <a:rPr lang="en-US" smtClean="0"/>
                  <a:t>b | a và </a:t>
                </a:r>
                <a:r>
                  <a:rPr lang="pt-BR" smtClean="0"/>
                  <a:t>a | b nên a = b , R có tính phản đối xứng.</a:t>
                </a:r>
              </a:p>
              <a:p>
                <a:pPr lvl="1">
                  <a:buNone/>
                </a:pPr>
                <a:r>
                  <a:rPr lang="en-US" smtClean="0"/>
                  <a:t>	+ Nếu aRb và bRc thì b = ka  và c </a:t>
                </a:r>
                <a:r>
                  <a:rPr lang="es-ES" smtClean="0"/>
                  <a:t>= pb suy ra c = kpa hay </a:t>
                </a:r>
                <a:r>
                  <a:rPr lang="en-US" smtClean="0"/>
                  <a:t>a|c, tức là aRc hay R có tính bắc cầu.</a:t>
                </a:r>
              </a:p>
              <a:p>
                <a:r>
                  <a:rPr lang="en-US" b="1" i="1" smtClean="0">
                    <a:effectLst>
                      <a:outerShdw blurRad="38100" dist="38100" dir="2700000" algn="tl">
                        <a:srgbClr val="000000">
                          <a:alpha val="43137"/>
                        </a:srgbClr>
                      </a:outerShdw>
                    </a:effectLst>
                  </a:rPr>
                  <a:t>Lưu ý: </a:t>
                </a:r>
              </a:p>
              <a:p>
                <a:pPr lvl="1"/>
                <a:r>
                  <a:rPr lang="en-US" i="1" smtClean="0"/>
                  <a:t>K</a:t>
                </a:r>
                <a:r>
                  <a:rPr lang="vi-VN" i="1" smtClean="0"/>
                  <a:t>hông phải mọi cặp hai phần tử thuộc A nào cũng đều có thể so sánh được với nhau</a:t>
                </a:r>
                <a:r>
                  <a:rPr lang="en-US" i="1" smtClean="0"/>
                  <a:t> </a:t>
                </a:r>
                <a:r>
                  <a:rPr lang="vi-VN" i="1" smtClean="0"/>
                  <a:t>ví dụ như 4 và 6. </a:t>
                </a:r>
                <a:endParaRPr lang="en-US" i="1" smtClean="0"/>
              </a:p>
              <a:p>
                <a:pPr lvl="1"/>
                <a:r>
                  <a:rPr lang="vi-VN" i="1" smtClean="0"/>
                  <a:t>Những tập như </a:t>
                </a:r>
                <a:r>
                  <a:rPr lang="en-US" i="1" smtClean="0"/>
                  <a:t>trên </a:t>
                </a:r>
                <a:r>
                  <a:rPr lang="vi-VN" i="1" smtClean="0"/>
                  <a:t>gọi là </a:t>
                </a:r>
                <a:r>
                  <a:rPr lang="vi-VN" b="1" i="1" smtClean="0">
                    <a:solidFill>
                      <a:srgbClr val="002060"/>
                    </a:solidFill>
                    <a:effectLst>
                      <a:outerShdw blurRad="38100" dist="38100" dir="2700000" algn="tl">
                        <a:srgbClr val="000000">
                          <a:alpha val="43137"/>
                        </a:srgbClr>
                      </a:outerShdw>
                    </a:effectLst>
                  </a:rPr>
                  <a:t>tập sắp xếp riêng</a:t>
                </a:r>
                <a:r>
                  <a:rPr lang="vi-VN" i="1" smtClean="0"/>
                  <a:t>.</a:t>
                </a:r>
                <a:endParaRPr lang="en-US" i="1"/>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88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(5/18)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vi-VN" b="1" i="1" smtClean="0">
                    <a:solidFill>
                      <a:srgbClr val="C00000"/>
                    </a:solidFill>
                    <a:effectLst>
                      <a:outerShdw blurRad="38100" dist="38100" dir="2700000" algn="tl">
                        <a:srgbClr val="000000">
                          <a:alpha val="43137"/>
                        </a:srgbClr>
                      </a:outerShdw>
                    </a:effectLst>
                  </a:rPr>
                  <a:t>Định nghĩa</a:t>
                </a:r>
                <a:r>
                  <a:rPr lang="en-US" b="1" i="1" smtClean="0">
                    <a:solidFill>
                      <a:srgbClr val="C00000"/>
                    </a:solidFill>
                    <a:effectLst>
                      <a:outerShdw blurRad="38100" dist="38100" dir="2700000" algn="tl">
                        <a:srgbClr val="000000">
                          <a:alpha val="43137"/>
                        </a:srgbClr>
                      </a:outerShdw>
                    </a:effectLst>
                  </a:rPr>
                  <a:t>:</a:t>
                </a:r>
              </a:p>
              <a:p>
                <a:pPr lvl="1" algn="just">
                  <a:lnSpc>
                    <a:spcPct val="200000"/>
                  </a:lnSpc>
                </a:pPr>
                <a:r>
                  <a:rPr lang="vi-VN" smtClean="0"/>
                  <a:t>Cho R là một quan hệ sắp xếp trên tập A. </a:t>
                </a:r>
                <a:endParaRPr lang="en-US" smtClean="0"/>
              </a:p>
              <a:p>
                <a:pPr lvl="1">
                  <a:lnSpc>
                    <a:spcPct val="200000"/>
                  </a:lnSpc>
                </a:pPr>
                <a:r>
                  <a:rPr lang="vi-VN" smtClean="0"/>
                  <a:t>Nếu với </a:t>
                </a:r>
                <a14:m>
                  <m:oMath xmlns:m="http://schemas.openxmlformats.org/officeDocument/2006/math">
                    <m:r>
                      <a:rPr lang="vi-VN"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𝐴</m:t>
                    </m:r>
                  </m:oMath>
                </a14:m>
                <a:r>
                  <a:rPr lang="vi-VN" smtClean="0">
                    <a:sym typeface="Symbol"/>
                  </a:rPr>
                  <a:t> đều có hoặc là </a:t>
                </a:r>
                <a14:m>
                  <m:oMath xmlns:m="http://schemas.openxmlformats.org/officeDocument/2006/math">
                    <m:r>
                      <a:rPr lang="en-US" b="0" i="1" smtClean="0">
                        <a:latin typeface="Cambria Math"/>
                        <a:sym typeface="Symbol"/>
                      </a:rPr>
                      <m:t>𝑎</m:t>
                    </m:r>
                    <m:r>
                      <a:rPr lang="en-US" b="0" i="1" smtClean="0">
                        <a:latin typeface="Cambria Math"/>
                        <a:ea typeface="Cambria Math"/>
                        <a:sym typeface="Symbol"/>
                      </a:rPr>
                      <m:t>≺</m:t>
                    </m:r>
                    <m:r>
                      <a:rPr lang="en-US" b="0" i="1" smtClean="0">
                        <a:latin typeface="Cambria Math"/>
                        <a:ea typeface="Cambria Math"/>
                        <a:sym typeface="Symbol"/>
                      </a:rPr>
                      <m:t>𝑏</m:t>
                    </m:r>
                  </m:oMath>
                </a14:m>
                <a:r>
                  <a:rPr lang="vi-VN" smtClean="0">
                    <a:sym typeface="Symbol"/>
                  </a:rPr>
                  <a:t> hoặc </a:t>
                </a:r>
                <a14:m>
                  <m:oMath xmlns:m="http://schemas.openxmlformats.org/officeDocument/2006/math">
                    <m:r>
                      <a:rPr lang="en-US" b="0" i="1" smtClean="0">
                        <a:latin typeface="Cambria Math"/>
                        <a:sym typeface="Symbol"/>
                      </a:rPr>
                      <m:t>𝑏</m:t>
                    </m:r>
                    <m:r>
                      <a:rPr lang="en-US" i="1">
                        <a:latin typeface="Cambria Math"/>
                        <a:ea typeface="Cambria Math"/>
                        <a:sym typeface="Symbol"/>
                      </a:rPr>
                      <m:t>≺</m:t>
                    </m:r>
                    <m:r>
                      <a:rPr lang="en-US" b="0" i="1" smtClean="0">
                        <a:latin typeface="Cambria Math"/>
                        <a:ea typeface="Cambria Math"/>
                        <a:sym typeface="Symbol"/>
                      </a:rPr>
                      <m:t>𝑎</m:t>
                    </m:r>
                    <m:r>
                      <a:rPr lang="en-US" i="1">
                        <a:latin typeface="Cambria Math"/>
                        <a:ea typeface="Cambria Math"/>
                        <a:sym typeface="Symbol"/>
                      </a:rPr>
                      <m:t> </m:t>
                    </m:r>
                  </m:oMath>
                </a14:m>
                <a:r>
                  <a:rPr lang="vi-VN" smtClean="0">
                    <a:sym typeface="Symbol"/>
                  </a:rPr>
                  <a:t>, tức là hai phần tử bất kỳ của A đều có thể so sánh được với nhau</a:t>
                </a:r>
                <a:r>
                  <a:rPr lang="en-US" smtClean="0">
                    <a:sym typeface="Symbol"/>
                  </a:rPr>
                  <a:t>,</a:t>
                </a:r>
              </a:p>
              <a:p>
                <a:pPr lvl="1" algn="just">
                  <a:lnSpc>
                    <a:spcPct val="200000"/>
                  </a:lnSpc>
                </a:pPr>
                <a:r>
                  <a:rPr lang="en-US" smtClean="0">
                    <a:sym typeface="Symbol"/>
                  </a:rPr>
                  <a:t>K</a:t>
                </a:r>
                <a:r>
                  <a:rPr lang="vi-VN" smtClean="0">
                    <a:sym typeface="Symbol"/>
                  </a:rPr>
                  <a:t>hi đó A được gọi là </a:t>
                </a:r>
                <a:r>
                  <a:rPr lang="vi-VN" b="1" i="1" smtClean="0">
                    <a:solidFill>
                      <a:srgbClr val="002060"/>
                    </a:solidFill>
                    <a:effectLst>
                      <a:outerShdw blurRad="38100" dist="38100" dir="2700000" algn="tl">
                        <a:srgbClr val="000000">
                          <a:alpha val="43137"/>
                        </a:srgbClr>
                      </a:outerShdw>
                    </a:effectLst>
                    <a:sym typeface="Symbol"/>
                  </a:rPr>
                  <a:t>tập sắp xếp toàn phần theo quan hệ R</a:t>
                </a:r>
                <a:r>
                  <a:rPr lang="vi-VN" smtClean="0">
                    <a:sym typeface="Symbol"/>
                  </a:rPr>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88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(6/18)</a:t>
            </a:r>
            <a:endParaRPr lang="en-US" sz="2800"/>
          </a:p>
        </p:txBody>
      </p:sp>
      <p:sp>
        <p:nvSpPr>
          <p:cNvPr id="5" name="Content Placeholder 4"/>
          <p:cNvSpPr>
            <a:spLocks noGrp="1"/>
          </p:cNvSpPr>
          <p:nvPr>
            <p:ph sz="quarter" idx="1"/>
          </p:nvPr>
        </p:nvSpPr>
        <p:spPr/>
        <p:txBody>
          <a:bodyPr>
            <a:normAutofit/>
          </a:bodyPr>
          <a:lstStyle/>
          <a:p>
            <a:pPr>
              <a:buNone/>
            </a:pPr>
            <a:r>
              <a:rPr lang="vi-VN" b="1" i="1" smtClean="0">
                <a:solidFill>
                  <a:srgbClr val="C00000"/>
                </a:solidFill>
                <a:effectLst>
                  <a:outerShdw blurRad="38100" dist="38100" dir="2700000" algn="tl">
                    <a:srgbClr val="000000">
                      <a:alpha val="43137"/>
                    </a:srgbClr>
                  </a:outerShdw>
                </a:effectLst>
              </a:rPr>
              <a:t>Ví dụ</a:t>
            </a:r>
            <a:r>
              <a:rPr lang="en-US" b="1" i="1" smtClean="0">
                <a:solidFill>
                  <a:srgbClr val="C00000"/>
                </a:solidFill>
                <a:effectLst>
                  <a:outerShdw blurRad="38100" dist="38100" dir="2700000" algn="tl">
                    <a:srgbClr val="000000">
                      <a:alpha val="43137"/>
                    </a:srgbClr>
                  </a:outerShdw>
                </a:effectLst>
              </a:rPr>
              <a:t>:</a:t>
            </a:r>
          </a:p>
          <a:p>
            <a:pPr lvl="1" algn="just">
              <a:lnSpc>
                <a:spcPct val="200000"/>
              </a:lnSpc>
            </a:pPr>
            <a:r>
              <a:rPr lang="vi-VN" smtClean="0"/>
              <a:t>Cho A = {1, 3, 9, 27} tập các số nguyên là ước của số 27</a:t>
            </a:r>
            <a:r>
              <a:rPr lang="en-US" smtClean="0"/>
              <a:t>.</a:t>
            </a:r>
          </a:p>
          <a:p>
            <a:pPr lvl="1" algn="just">
              <a:lnSpc>
                <a:spcPct val="200000"/>
              </a:lnSpc>
            </a:pPr>
            <a:r>
              <a:rPr lang="en-US" smtClean="0"/>
              <a:t>Q</a:t>
            </a:r>
            <a:r>
              <a:rPr lang="vi-VN" smtClean="0"/>
              <a:t>uan hệ R là quan hệ chia hết. </a:t>
            </a:r>
            <a:endParaRPr lang="en-US" smtClean="0"/>
          </a:p>
          <a:p>
            <a:pPr lvl="1" algn="just">
              <a:lnSpc>
                <a:spcPct val="200000"/>
              </a:lnSpc>
            </a:pPr>
            <a:r>
              <a:rPr lang="vi-VN" smtClean="0"/>
              <a:t>Khi đó A là tập sắp xếp toàn phần theo quan hệ R .</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(7/18)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sz="2200" b="1" i="1" smtClean="0">
                    <a:solidFill>
                      <a:srgbClr val="C00000"/>
                    </a:solidFill>
                    <a:effectLst>
                      <a:outerShdw blurRad="38100" dist="38100" dir="2700000" algn="tl">
                        <a:srgbClr val="000000">
                          <a:alpha val="43137"/>
                        </a:srgbClr>
                      </a:outerShdw>
                    </a:effectLst>
                  </a:rPr>
                  <a:t>4.2. </a:t>
                </a:r>
                <a:r>
                  <a:rPr lang="vi-VN" sz="22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p>
              <a:p>
                <a:pPr>
                  <a:buNone/>
                </a:pPr>
                <a:r>
                  <a:rPr lang="vi-VN" b="1" i="1" smtClean="0">
                    <a:solidFill>
                      <a:srgbClr val="002060"/>
                    </a:solidFill>
                    <a:effectLst>
                      <a:outerShdw blurRad="38100" dist="38100" dir="2700000" algn="tl">
                        <a:srgbClr val="000000">
                          <a:alpha val="43137"/>
                        </a:srgbClr>
                      </a:outerShdw>
                    </a:effectLst>
                  </a:rPr>
                  <a:t>Định nghĩa</a:t>
                </a:r>
                <a:r>
                  <a:rPr lang="en-US" b="1" i="1" smtClean="0">
                    <a:solidFill>
                      <a:srgbClr val="002060"/>
                    </a:solidFill>
                    <a:effectLst>
                      <a:outerShdw blurRad="38100" dist="38100" dir="2700000" algn="tl">
                        <a:srgbClr val="000000">
                          <a:alpha val="43137"/>
                        </a:srgbClr>
                      </a:outerShdw>
                    </a:effectLst>
                  </a:rPr>
                  <a:t> phần tử cực đại:</a:t>
                </a:r>
              </a:p>
              <a:p>
                <a:pPr lvl="1" algn="just">
                  <a:lnSpc>
                    <a:spcPct val="150000"/>
                  </a:lnSpc>
                </a:pPr>
                <a:r>
                  <a:rPr lang="vi-VN" smtClean="0"/>
                  <a:t>Cho R là một quan hệ sắp xếp trên tập A. </a:t>
                </a:r>
                <a:endParaRPr lang="en-US" smtClean="0"/>
              </a:p>
              <a:p>
                <a:pPr lvl="1" algn="just">
                  <a:lnSpc>
                    <a:spcPct val="150000"/>
                  </a:lnSpc>
                </a:pPr>
                <a:r>
                  <a:rPr lang="vi-VN" smtClean="0"/>
                  <a:t>B là một tập con của A, phần tử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a:rPr>
                          <m:t>𝑏</m:t>
                        </m:r>
                      </m:e>
                      <m:sub>
                        <m:r>
                          <a:rPr lang="en-US" b="0" i="1" smtClean="0">
                            <a:latin typeface="Cambria Math"/>
                          </a:rPr>
                          <m:t>0</m:t>
                        </m:r>
                      </m:sub>
                    </m:sSub>
                    <m:r>
                      <a:rPr lang="vi-VN" i="1" smtClean="0">
                        <a:latin typeface="Cambria Math"/>
                        <a:ea typeface="Cambria Math"/>
                      </a:rPr>
                      <m:t>∈</m:t>
                    </m:r>
                    <m:r>
                      <a:rPr lang="en-US" b="0" i="1" smtClean="0">
                        <a:latin typeface="Cambria Math"/>
                        <a:ea typeface="Cambria Math"/>
                      </a:rPr>
                      <m:t>𝐵</m:t>
                    </m:r>
                  </m:oMath>
                </a14:m>
                <a:r>
                  <a:rPr lang="vi-VN" smtClean="0">
                    <a:sym typeface="Symbol"/>
                  </a:rPr>
                  <a:t> được gọi là </a:t>
                </a:r>
                <a:r>
                  <a:rPr lang="vi-VN" b="1" i="1" smtClean="0">
                    <a:solidFill>
                      <a:srgbClr val="C00000"/>
                    </a:solidFill>
                    <a:effectLst>
                      <a:outerShdw blurRad="38100" dist="38100" dir="2700000" algn="tl">
                        <a:srgbClr val="000000">
                          <a:alpha val="43137"/>
                        </a:srgbClr>
                      </a:outerShdw>
                    </a:effectLst>
                    <a:sym typeface="Symbol"/>
                  </a:rPr>
                  <a:t>phần tử cực đại của tập B</a:t>
                </a:r>
                <a:r>
                  <a:rPr lang="vi-VN" smtClean="0">
                    <a:sym typeface="Symbol"/>
                  </a:rPr>
                  <a:t> nếu trong B </a:t>
                </a:r>
                <a:r>
                  <a:rPr lang="vi-VN" b="1" smtClean="0">
                    <a:effectLst>
                      <a:outerShdw blurRad="38100" dist="38100" dir="2700000" algn="tl">
                        <a:srgbClr val="000000">
                          <a:alpha val="43137"/>
                        </a:srgbClr>
                      </a:outerShdw>
                    </a:effectLst>
                    <a:sym typeface="Symbol"/>
                  </a:rPr>
                  <a:t>không tồn tại </a:t>
                </a:r>
                <a:r>
                  <a:rPr lang="vi-VN" smtClean="0">
                    <a:sym typeface="Symbol"/>
                  </a:rPr>
                  <a:t>một tử b nào sao cho  </a:t>
                </a:r>
                <a14:m>
                  <m:oMath xmlns:m="http://schemas.openxmlformats.org/officeDocument/2006/math">
                    <m:sSub>
                      <m:sSubPr>
                        <m:ctrlPr>
                          <a:rPr lang="vi-VN" i="1" smtClean="0">
                            <a:latin typeface="Cambria Math" panose="02040503050406030204" pitchFamily="18" charset="0"/>
                            <a:sym typeface="Symbol"/>
                          </a:rPr>
                        </m:ctrlPr>
                      </m:sSubPr>
                      <m:e>
                        <m:r>
                          <a:rPr lang="en-US" b="0" i="1" smtClean="0">
                            <a:latin typeface="Cambria Math"/>
                            <a:sym typeface="Symbol"/>
                          </a:rPr>
                          <m:t>𝑏</m:t>
                        </m:r>
                      </m:e>
                      <m:sub>
                        <m:r>
                          <a:rPr lang="en-US" b="0" i="1" smtClean="0">
                            <a:latin typeface="Cambria Math"/>
                            <a:sym typeface="Symbol"/>
                          </a:rPr>
                          <m:t>0</m:t>
                        </m:r>
                      </m:sub>
                    </m:sSub>
                    <m:r>
                      <a:rPr lang="vi-VN" i="1" smtClean="0">
                        <a:latin typeface="Cambria Math"/>
                        <a:ea typeface="Cambria Math"/>
                        <a:sym typeface="Symbol"/>
                      </a:rPr>
                      <m:t>≺</m:t>
                    </m:r>
                    <m:r>
                      <a:rPr lang="en-US" b="0" i="1" smtClean="0">
                        <a:latin typeface="Cambria Math"/>
                        <a:ea typeface="Cambria Math"/>
                        <a:sym typeface="Symbol"/>
                      </a:rPr>
                      <m:t>𝑏</m:t>
                    </m:r>
                  </m:oMath>
                </a14:m>
                <a:r>
                  <a:rPr lang="vi-VN" smtClean="0">
                    <a:sym typeface="Symbol"/>
                  </a:rPr>
                  <a:t>. </a:t>
                </a:r>
                <a:endParaRPr lang="en-US" smtClean="0">
                  <a:sym typeface="Symbol"/>
                </a:endParaRPr>
              </a:p>
              <a:p>
                <a:pPr lvl="1" algn="just">
                  <a:lnSpc>
                    <a:spcPct val="150000"/>
                  </a:lnSpc>
                </a:pPr>
                <a:r>
                  <a:rPr lang="vi-VN" smtClean="0">
                    <a:sym typeface="Symbol"/>
                  </a:rPr>
                  <a:t>Tức là không tồn tại phần tử nào của B "lớn</a:t>
                </a:r>
                <a:r>
                  <a:rPr lang="en-US" smtClean="0">
                    <a:sym typeface="Symbol"/>
                  </a:rPr>
                  <a:t> hơn</a:t>
                </a:r>
                <a:r>
                  <a:rPr lang="vi-VN" smtClean="0">
                    <a:sym typeface="Symbol"/>
                  </a:rPr>
                  <a:t>" b</a:t>
                </a:r>
                <a:r>
                  <a:rPr lang="vi-VN" baseline="-25000" smtClean="0">
                    <a:sym typeface="Symbol"/>
                  </a:rPr>
                  <a:t>0</a:t>
                </a:r>
                <a:r>
                  <a:rPr lang="vi-VN" smtClean="0">
                    <a:sym typeface="Symbol"/>
                  </a:rPr>
                  <a:t>.  </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333"/>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(8/18)</a:t>
            </a:r>
            <a:endParaRPr lang="en-US" sz="2800"/>
          </a:p>
        </p:txBody>
      </p:sp>
      <p:sp>
        <p:nvSpPr>
          <p:cNvPr id="5" name="Content Placeholder 4"/>
          <p:cNvSpPr>
            <a:spLocks noGrp="1"/>
          </p:cNvSpPr>
          <p:nvPr>
            <p:ph sz="quarter" idx="1"/>
          </p:nvPr>
        </p:nvSpPr>
        <p:spPr/>
        <p:txBody>
          <a:bodyPr>
            <a:normAutofit/>
          </a:bodyPr>
          <a:lstStyle/>
          <a:p>
            <a:pPr>
              <a:buNone/>
            </a:pPr>
            <a:r>
              <a:rPr lang="en-US" sz="2200" b="1" i="1" smtClean="0">
                <a:solidFill>
                  <a:srgbClr val="C00000"/>
                </a:solidFill>
                <a:effectLst>
                  <a:outerShdw blurRad="38100" dist="38100" dir="2700000" algn="tl">
                    <a:srgbClr val="000000">
                      <a:alpha val="43137"/>
                    </a:srgbClr>
                  </a:outerShdw>
                </a:effectLst>
              </a:rPr>
              <a:t>4.2. </a:t>
            </a:r>
            <a:r>
              <a:rPr lang="vi-VN" sz="22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p>
          <a:p>
            <a:pPr>
              <a:buNone/>
            </a:pPr>
            <a:r>
              <a:rPr lang="vi-VN" b="1" i="1" smtClean="0">
                <a:effectLst>
                  <a:outerShdw blurRad="38100" dist="38100" dir="2700000" algn="tl">
                    <a:srgbClr val="000000">
                      <a:alpha val="43137"/>
                    </a:srgbClr>
                  </a:outerShdw>
                </a:effectLst>
              </a:rPr>
              <a:t>Ví dụ</a:t>
            </a:r>
            <a:r>
              <a:rPr lang="en-US" b="1" i="1" smtClean="0">
                <a:effectLst>
                  <a:outerShdw blurRad="38100" dist="38100" dir="2700000" algn="tl">
                    <a:srgbClr val="000000">
                      <a:alpha val="43137"/>
                    </a:srgbClr>
                  </a:outerShdw>
                </a:effectLst>
              </a:rPr>
              <a:t>:</a:t>
            </a:r>
          </a:p>
          <a:p>
            <a:pPr lvl="1" algn="just">
              <a:lnSpc>
                <a:spcPct val="200000"/>
              </a:lnSpc>
            </a:pPr>
            <a:r>
              <a:rPr lang="vi-VN" smtClean="0"/>
              <a:t>Trong tập A = {1, 2, 3, 4, 6, 9, 12, 18, 36}, </a:t>
            </a:r>
            <a:endParaRPr lang="en-US" smtClean="0"/>
          </a:p>
          <a:p>
            <a:pPr lvl="1" algn="just">
              <a:lnSpc>
                <a:spcPct val="200000"/>
              </a:lnSpc>
            </a:pPr>
            <a:r>
              <a:rPr lang="en-US" smtClean="0"/>
              <a:t>Q</a:t>
            </a:r>
            <a:r>
              <a:rPr lang="vi-VN" smtClean="0"/>
              <a:t>uan hệ R là quan hệ chia hết</a:t>
            </a:r>
            <a:r>
              <a:rPr lang="en-US" smtClean="0"/>
              <a:t>,</a:t>
            </a:r>
          </a:p>
          <a:p>
            <a:pPr lvl="1" algn="just">
              <a:lnSpc>
                <a:spcPct val="200000"/>
              </a:lnSpc>
            </a:pPr>
            <a:r>
              <a:rPr lang="vi-VN" smtClean="0"/>
              <a:t>B ={ 2, 3, 4, 9, 12}</a:t>
            </a:r>
            <a:r>
              <a:rPr lang="en-US" smtClean="0"/>
              <a:t>, tập con của A</a:t>
            </a:r>
            <a:r>
              <a:rPr lang="vi-VN" smtClean="0"/>
              <a:t>, </a:t>
            </a:r>
            <a:endParaRPr lang="en-US" smtClean="0"/>
          </a:p>
          <a:p>
            <a:pPr lvl="1" algn="just">
              <a:lnSpc>
                <a:spcPct val="200000"/>
              </a:lnSpc>
            </a:pPr>
            <a:r>
              <a:rPr lang="en-US" smtClean="0"/>
              <a:t>C</a:t>
            </a:r>
            <a:r>
              <a:rPr lang="vi-VN" smtClean="0"/>
              <a:t>ác phần tử cực đại là 9, 12.</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(9/18)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sz="2000" b="1" i="1" smtClean="0">
                    <a:solidFill>
                      <a:srgbClr val="C00000"/>
                    </a:solidFill>
                    <a:effectLst>
                      <a:outerShdw blurRad="38100" dist="38100" dir="2700000" algn="tl">
                        <a:srgbClr val="000000">
                          <a:alpha val="43137"/>
                        </a:srgbClr>
                      </a:outerShdw>
                    </a:effectLst>
                  </a:rPr>
                  <a:t>4.2. </a:t>
                </a:r>
                <a:r>
                  <a:rPr lang="vi-VN" sz="20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r>
                  <a:rPr lang="en-US" sz="2000" b="1" i="1" smtClean="0">
                    <a:solidFill>
                      <a:srgbClr val="C00000"/>
                    </a:solidFill>
                    <a:effectLst>
                      <a:outerShdw blurRad="38100" dist="38100" dir="2700000" algn="tl">
                        <a:srgbClr val="000000">
                          <a:alpha val="43137"/>
                        </a:srgbClr>
                      </a:outerShdw>
                    </a:effectLst>
                  </a:rPr>
                  <a:t> (t)</a:t>
                </a:r>
                <a:endParaRPr lang="vi-VN" sz="2000" b="1" i="1" smtClean="0">
                  <a:solidFill>
                    <a:srgbClr val="C00000"/>
                  </a:solidFill>
                  <a:effectLst>
                    <a:outerShdw blurRad="38100" dist="38100" dir="2700000" algn="tl">
                      <a:srgbClr val="000000">
                        <a:alpha val="43137"/>
                      </a:srgbClr>
                    </a:outerShdw>
                  </a:effectLst>
                </a:endParaRPr>
              </a:p>
              <a:p>
                <a:pPr>
                  <a:buNone/>
                </a:pPr>
                <a:r>
                  <a:rPr lang="vi-VN" b="1" i="1" smtClean="0">
                    <a:solidFill>
                      <a:srgbClr val="002060"/>
                    </a:solidFill>
                    <a:effectLst>
                      <a:outerShdw blurRad="38100" dist="38100" dir="2700000" algn="tl">
                        <a:srgbClr val="000000">
                          <a:alpha val="43137"/>
                        </a:srgbClr>
                      </a:outerShdw>
                    </a:effectLst>
                  </a:rPr>
                  <a:t>Định nghĩa</a:t>
                </a:r>
                <a:r>
                  <a:rPr lang="en-US" b="1" i="1" smtClean="0">
                    <a:solidFill>
                      <a:srgbClr val="002060"/>
                    </a:solidFill>
                    <a:effectLst>
                      <a:outerShdw blurRad="38100" dist="38100" dir="2700000" algn="tl">
                        <a:srgbClr val="000000">
                          <a:alpha val="43137"/>
                        </a:srgbClr>
                      </a:outerShdw>
                    </a:effectLst>
                  </a:rPr>
                  <a:t> phần tử lớn nhất:</a:t>
                </a:r>
              </a:p>
              <a:p>
                <a:pPr lvl="1" algn="just">
                  <a:lnSpc>
                    <a:spcPct val="200000"/>
                  </a:lnSpc>
                </a:pPr>
                <a:r>
                  <a:rPr lang="vi-VN" smtClean="0"/>
                  <a:t>Cho R là một quan hệ sắp xếp trên tập A. </a:t>
                </a:r>
                <a:endParaRPr lang="en-US" smtClean="0"/>
              </a:p>
              <a:p>
                <a:pPr lvl="1">
                  <a:lnSpc>
                    <a:spcPct val="200000"/>
                  </a:lnSpc>
                </a:pPr>
                <a:r>
                  <a:rPr lang="vi-VN" smtClean="0"/>
                  <a:t>B là một tập con của A, phần tử </a:t>
                </a:r>
                <a14:m>
                  <m:oMath xmlns:m="http://schemas.openxmlformats.org/officeDocument/2006/math">
                    <m:sSub>
                      <m:sSubPr>
                        <m:ctrlPr>
                          <a:rPr lang="vi-VN" i="1">
                            <a:latin typeface="Cambria Math" panose="02040503050406030204" pitchFamily="18" charset="0"/>
                          </a:rPr>
                        </m:ctrlPr>
                      </m:sSubPr>
                      <m:e>
                        <m:r>
                          <a:rPr lang="en-US" i="1">
                            <a:latin typeface="Cambria Math"/>
                          </a:rPr>
                          <m:t>𝑏</m:t>
                        </m:r>
                      </m:e>
                      <m:sub>
                        <m:r>
                          <a:rPr lang="en-US" i="1">
                            <a:latin typeface="Cambria Math"/>
                          </a:rPr>
                          <m:t>0</m:t>
                        </m:r>
                      </m:sub>
                    </m:sSub>
                    <m:r>
                      <a:rPr lang="vi-VN" i="1">
                        <a:latin typeface="Cambria Math"/>
                        <a:ea typeface="Cambria Math"/>
                      </a:rPr>
                      <m:t>∈</m:t>
                    </m:r>
                    <m:r>
                      <a:rPr lang="en-US" i="1">
                        <a:latin typeface="Cambria Math"/>
                        <a:ea typeface="Cambria Math"/>
                      </a:rPr>
                      <m:t>𝐵</m:t>
                    </m:r>
                  </m:oMath>
                </a14:m>
                <a:r>
                  <a:rPr lang="vi-VN" smtClean="0">
                    <a:sym typeface="Symbol"/>
                  </a:rPr>
                  <a:t> được gọi là </a:t>
                </a:r>
                <a:r>
                  <a:rPr lang="vi-VN" b="1" i="1" smtClean="0">
                    <a:solidFill>
                      <a:srgbClr val="C00000"/>
                    </a:solidFill>
                    <a:effectLst>
                      <a:outerShdw blurRad="38100" dist="38100" dir="2700000" algn="tl">
                        <a:srgbClr val="000000">
                          <a:alpha val="43137"/>
                        </a:srgbClr>
                      </a:outerShdw>
                    </a:effectLst>
                    <a:sym typeface="Symbol"/>
                  </a:rPr>
                  <a:t>phần tử lớn nhất</a:t>
                </a:r>
                <a:r>
                  <a:rPr lang="vi-VN" smtClean="0">
                    <a:sym typeface="Symbol"/>
                  </a:rPr>
                  <a:t> của tập B nếu </a:t>
                </a:r>
                <a14:m>
                  <m:oMath xmlns:m="http://schemas.openxmlformats.org/officeDocument/2006/math">
                    <m:r>
                      <a:rPr lang="en-US" b="0" i="1" smtClean="0">
                        <a:latin typeface="Cambria Math"/>
                        <a:sym typeface="Symbol"/>
                      </a:rPr>
                      <m:t>𝑏</m:t>
                    </m:r>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𝑏</m:t>
                        </m:r>
                      </m:e>
                      <m:sub>
                        <m:r>
                          <a:rPr lang="en-US" b="0" i="1" smtClean="0">
                            <a:latin typeface="Cambria Math"/>
                            <a:ea typeface="Cambria Math"/>
                            <a:sym typeface="Symbol"/>
                          </a:rPr>
                          <m:t>0</m:t>
                        </m:r>
                      </m:sub>
                    </m:sSub>
                  </m:oMath>
                </a14:m>
                <a:r>
                  <a:rPr lang="en-US" baseline="-25000" smtClean="0">
                    <a:sym typeface="Symbol"/>
                  </a:rPr>
                  <a:t> </a:t>
                </a:r>
                <a:r>
                  <a:rPr lang="en-US" smtClean="0">
                    <a:sym typeface="Symbol"/>
                  </a:rPr>
                  <a:t>với </a:t>
                </a:r>
                <a14:m>
                  <m:oMath xmlns:m="http://schemas.openxmlformats.org/officeDocument/2006/math">
                    <m:r>
                      <a:rPr lang="en-US" i="1" smtClean="0">
                        <a:latin typeface="Cambria Math"/>
                        <a:ea typeface="Cambria Math"/>
                        <a:sym typeface="Symbol"/>
                      </a:rPr>
                      <m:t>∀</m:t>
                    </m:r>
                    <m:r>
                      <a:rPr lang="en-US" b="0" i="1" smtClean="0">
                        <a:latin typeface="Cambria Math"/>
                        <a:ea typeface="Cambria Math"/>
                        <a:sym typeface="Symbol"/>
                      </a:rPr>
                      <m:t>𝑏</m:t>
                    </m:r>
                    <m:r>
                      <a:rPr lang="en-US" b="0" i="1" smtClean="0">
                        <a:latin typeface="Cambria Math"/>
                        <a:ea typeface="Cambria Math"/>
                        <a:sym typeface="Symbol"/>
                      </a:rPr>
                      <m:t>∈</m:t>
                    </m:r>
                    <m:r>
                      <a:rPr lang="en-US" b="0" i="1" smtClean="0">
                        <a:latin typeface="Cambria Math"/>
                        <a:ea typeface="Cambria Math"/>
                        <a:sym typeface="Symbol"/>
                      </a:rPr>
                      <m:t>𝐵</m:t>
                    </m:r>
                  </m:oMath>
                </a14:m>
                <a:r>
                  <a:rPr lang="en-US" smtClean="0">
                    <a:sym typeface="Symbol"/>
                  </a:rPr>
                  <a:t>. </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25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(10/18)</a:t>
            </a:r>
            <a:endParaRPr lang="en-US" sz="2800"/>
          </a:p>
        </p:txBody>
      </p:sp>
      <p:sp>
        <p:nvSpPr>
          <p:cNvPr id="5" name="Content Placeholder 4"/>
          <p:cNvSpPr>
            <a:spLocks noGrp="1"/>
          </p:cNvSpPr>
          <p:nvPr>
            <p:ph sz="quarter" idx="1"/>
          </p:nvPr>
        </p:nvSpPr>
        <p:spPr/>
        <p:txBody>
          <a:bodyPr>
            <a:normAutofit/>
          </a:bodyPr>
          <a:lstStyle/>
          <a:p>
            <a:pPr>
              <a:buNone/>
            </a:pPr>
            <a:r>
              <a:rPr lang="en-US" sz="2000" b="1" i="1" smtClean="0">
                <a:solidFill>
                  <a:srgbClr val="C00000"/>
                </a:solidFill>
                <a:effectLst>
                  <a:outerShdw blurRad="38100" dist="38100" dir="2700000" algn="tl">
                    <a:srgbClr val="000000">
                      <a:alpha val="43137"/>
                    </a:srgbClr>
                  </a:outerShdw>
                </a:effectLst>
              </a:rPr>
              <a:t>4.2. </a:t>
            </a:r>
            <a:r>
              <a:rPr lang="vi-VN" sz="20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r>
              <a:rPr lang="en-US" sz="2000" b="1" i="1" smtClean="0">
                <a:solidFill>
                  <a:srgbClr val="C00000"/>
                </a:solidFill>
                <a:effectLst>
                  <a:outerShdw blurRad="38100" dist="38100" dir="2700000" algn="tl">
                    <a:srgbClr val="000000">
                      <a:alpha val="43137"/>
                    </a:srgbClr>
                  </a:outerShdw>
                </a:effectLst>
              </a:rPr>
              <a:t> (t)</a:t>
            </a:r>
            <a:endParaRPr lang="vi-VN" sz="2000" b="1" i="1" smtClean="0">
              <a:solidFill>
                <a:srgbClr val="C00000"/>
              </a:solidFill>
              <a:effectLst>
                <a:outerShdw blurRad="38100" dist="38100" dir="2700000" algn="tl">
                  <a:srgbClr val="000000">
                    <a:alpha val="43137"/>
                  </a:srgbClr>
                </a:outerShdw>
              </a:effectLst>
            </a:endParaRPr>
          </a:p>
          <a:p>
            <a:pPr>
              <a:buNone/>
            </a:pPr>
            <a:r>
              <a:rPr lang="en-US" sz="2800" b="1" i="1" smtClean="0"/>
              <a:t>Ví dụ:</a:t>
            </a:r>
          </a:p>
          <a:p>
            <a:pPr lvl="1" algn="just">
              <a:lnSpc>
                <a:spcPct val="200000"/>
              </a:lnSpc>
            </a:pPr>
            <a:r>
              <a:rPr lang="en-US" smtClean="0"/>
              <a:t>Trong tập A = </a:t>
            </a:r>
            <a:r>
              <a:rPr lang="en-US" sz="2200" smtClean="0"/>
              <a:t>{1, 2, 3, 4, 6, 9, 12, 18, 36}, </a:t>
            </a:r>
          </a:p>
          <a:p>
            <a:pPr lvl="1" algn="just">
              <a:lnSpc>
                <a:spcPct val="200000"/>
              </a:lnSpc>
            </a:pPr>
            <a:r>
              <a:rPr lang="en-US" smtClean="0"/>
              <a:t>Quan hệ R là quan hệ chia hết và </a:t>
            </a:r>
          </a:p>
          <a:p>
            <a:pPr lvl="1" algn="just">
              <a:lnSpc>
                <a:spcPct val="200000"/>
              </a:lnSpc>
            </a:pPr>
            <a:r>
              <a:rPr lang="en-US" smtClean="0"/>
              <a:t>B =</a:t>
            </a:r>
            <a:r>
              <a:rPr lang="en-US" sz="2200" smtClean="0"/>
              <a:t>{ 2, 3, 6, 12} tập con của A, </a:t>
            </a:r>
          </a:p>
          <a:p>
            <a:pPr lvl="1" algn="just">
              <a:lnSpc>
                <a:spcPct val="200000"/>
              </a:lnSpc>
            </a:pPr>
            <a:r>
              <a:rPr lang="en-US" smtClean="0"/>
              <a:t>Phần tử lớn nhất của B là 12.</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(2/8) </a:t>
            </a:r>
            <a:endParaRPr lang="en-US"/>
          </a:p>
        </p:txBody>
      </p:sp>
      <p:sp>
        <p:nvSpPr>
          <p:cNvPr id="5" name="Content Placeholder 4"/>
          <p:cNvSpPr>
            <a:spLocks noGrp="1"/>
          </p:cNvSpPr>
          <p:nvPr>
            <p:ph sz="quarter" idx="1"/>
          </p:nvPr>
        </p:nvSpPr>
        <p:spPr/>
        <p:txBody>
          <a:bodyPr>
            <a:normAutofit/>
          </a:bodyPr>
          <a:lstStyle/>
          <a:p>
            <a:pPr marL="0" indent="0">
              <a:buNone/>
            </a:pPr>
            <a:r>
              <a:rPr lang="en-US" b="1" i="1" smtClean="0">
                <a:solidFill>
                  <a:srgbClr val="C00000"/>
                </a:solidFill>
                <a:effectLst>
                  <a:outerShdw blurRad="38100" dist="38100" dir="2700000" algn="tl">
                    <a:srgbClr val="000000">
                      <a:alpha val="43137"/>
                    </a:srgbClr>
                  </a:outerShdw>
                </a:effectLst>
              </a:rPr>
              <a:t>a. Khái niệm quan hệ n ngôi trên các tập hữu hạn</a:t>
            </a:r>
          </a:p>
          <a:p>
            <a:pPr marL="514350" indent="-514350">
              <a:buNone/>
            </a:pPr>
            <a:r>
              <a:rPr lang="vi-VN" b="1" smtClean="0">
                <a:solidFill>
                  <a:srgbClr val="002060"/>
                </a:solidFill>
                <a:effectLst>
                  <a:outerShdw blurRad="38100" dist="38100" dir="2700000" algn="tl">
                    <a:srgbClr val="000000">
                      <a:alpha val="43137"/>
                    </a:srgbClr>
                  </a:outerShdw>
                </a:effectLst>
              </a:rPr>
              <a:t>Ví dụ</a:t>
            </a:r>
            <a:r>
              <a:rPr lang="en-US" b="1" smtClean="0">
                <a:solidFill>
                  <a:srgbClr val="002060"/>
                </a:solidFill>
                <a:effectLst>
                  <a:outerShdw blurRad="38100" dist="38100" dir="2700000" algn="tl">
                    <a:srgbClr val="000000">
                      <a:alpha val="43137"/>
                    </a:srgbClr>
                  </a:outerShdw>
                </a:effectLst>
              </a:rPr>
              <a:t> 1:</a:t>
            </a:r>
            <a:r>
              <a:rPr lang="vi-VN" smtClean="0"/>
              <a:t> </a:t>
            </a:r>
            <a:endParaRPr lang="en-US" smtClean="0"/>
          </a:p>
          <a:p>
            <a:pPr lvl="1"/>
            <a:r>
              <a:rPr lang="vi-VN" smtClean="0"/>
              <a:t>Cho R là một quan hệ gồm các bộ ba (a, b, c) trong đó a, b, c là các số nguyên với a &lt; b &lt; c. </a:t>
            </a:r>
            <a:endParaRPr lang="en-US" smtClean="0"/>
          </a:p>
          <a:p>
            <a:pPr lvl="1"/>
            <a:r>
              <a:rPr lang="vi-VN" smtClean="0"/>
              <a:t>Khi đó (1, 2, 3)</a:t>
            </a:r>
            <a:r>
              <a:rPr lang="en-US" smtClean="0"/>
              <a:t> </a:t>
            </a:r>
            <a:r>
              <a:rPr lang="vi-VN" smtClean="0">
                <a:sym typeface="Symbol"/>
              </a:rPr>
              <a:t> R , nhưng (2,4,3)</a:t>
            </a:r>
            <a:r>
              <a:rPr lang="en-US" smtClean="0">
                <a:sym typeface="Symbol"/>
              </a:rPr>
              <a:t> </a:t>
            </a:r>
            <a:r>
              <a:rPr lang="vi-VN" smtClean="0">
                <a:sym typeface="Symbol"/>
              </a:rPr>
              <a:t> R. </a:t>
            </a:r>
            <a:endParaRPr lang="en-US" smtClean="0">
              <a:sym typeface="Symbol"/>
            </a:endParaRPr>
          </a:p>
          <a:p>
            <a:pPr lvl="1"/>
            <a:r>
              <a:rPr lang="vi-VN" smtClean="0">
                <a:sym typeface="Symbol"/>
              </a:rPr>
              <a:t>Bậc của quan hệ này là 3. </a:t>
            </a:r>
            <a:endParaRPr lang="en-US" smtClean="0">
              <a:sym typeface="Symbol"/>
            </a:endParaRPr>
          </a:p>
          <a:p>
            <a:pPr lvl="1"/>
            <a:r>
              <a:rPr lang="vi-VN" smtClean="0">
                <a:sym typeface="Symbol"/>
              </a:rPr>
              <a:t>Các miền của nó là toàn bộ tập các số nguyên.</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(11/18)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pPr>
                  <a:buNone/>
                </a:pPr>
                <a:r>
                  <a:rPr lang="en-US" sz="2000" b="1" i="1" smtClean="0">
                    <a:solidFill>
                      <a:srgbClr val="C00000"/>
                    </a:solidFill>
                    <a:effectLst>
                      <a:outerShdw blurRad="38100" dist="38100" dir="2700000" algn="tl">
                        <a:srgbClr val="000000">
                          <a:alpha val="43137"/>
                        </a:srgbClr>
                      </a:outerShdw>
                    </a:effectLst>
                  </a:rPr>
                  <a:t>4.2. </a:t>
                </a:r>
                <a:r>
                  <a:rPr lang="vi-VN" sz="20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r>
                  <a:rPr lang="en-US" sz="2000" b="1" i="1" smtClean="0">
                    <a:solidFill>
                      <a:srgbClr val="C00000"/>
                    </a:solidFill>
                    <a:effectLst>
                      <a:outerShdw blurRad="38100" dist="38100" dir="2700000" algn="tl">
                        <a:srgbClr val="000000">
                          <a:alpha val="43137"/>
                        </a:srgbClr>
                      </a:outerShdw>
                    </a:effectLst>
                  </a:rPr>
                  <a:t> (t)</a:t>
                </a:r>
                <a:endParaRPr lang="vi-VN" sz="2000" b="1" i="1" smtClean="0">
                  <a:solidFill>
                    <a:srgbClr val="C00000"/>
                  </a:solidFill>
                  <a:effectLst>
                    <a:outerShdw blurRad="38100" dist="38100" dir="2700000" algn="tl">
                      <a:srgbClr val="000000">
                        <a:alpha val="43137"/>
                      </a:srgbClr>
                    </a:outerShdw>
                  </a:effectLst>
                </a:endParaRPr>
              </a:p>
              <a:p>
                <a:pPr>
                  <a:buNone/>
                </a:pPr>
                <a:r>
                  <a:rPr lang="vi-VN" b="1" i="1" smtClean="0">
                    <a:solidFill>
                      <a:srgbClr val="002060"/>
                    </a:solidFill>
                    <a:effectLst>
                      <a:outerShdw blurRad="38100" dist="38100" dir="2700000" algn="tl">
                        <a:srgbClr val="000000">
                          <a:alpha val="43137"/>
                        </a:srgbClr>
                      </a:outerShdw>
                    </a:effectLst>
                  </a:rPr>
                  <a:t>Định nghĩa</a:t>
                </a:r>
                <a:r>
                  <a:rPr lang="en-US" b="1" i="1" smtClean="0">
                    <a:solidFill>
                      <a:srgbClr val="002060"/>
                    </a:solidFill>
                    <a:effectLst>
                      <a:outerShdw blurRad="38100" dist="38100" dir="2700000" algn="tl">
                        <a:srgbClr val="000000">
                          <a:alpha val="43137"/>
                        </a:srgbClr>
                      </a:outerShdw>
                    </a:effectLst>
                  </a:rPr>
                  <a:t> phần tử cực tiểu:</a:t>
                </a:r>
              </a:p>
              <a:p>
                <a:pPr lvl="1" algn="just">
                  <a:lnSpc>
                    <a:spcPct val="200000"/>
                  </a:lnSpc>
                </a:pPr>
                <a:r>
                  <a:rPr lang="vi-VN" smtClean="0"/>
                  <a:t>Cho R là một quan hệ sắp xếp trên tập A. </a:t>
                </a:r>
                <a:endParaRPr lang="en-US" smtClean="0"/>
              </a:p>
              <a:p>
                <a:pPr lvl="1" algn="just">
                  <a:lnSpc>
                    <a:spcPct val="200000"/>
                  </a:lnSpc>
                </a:pPr>
                <a:r>
                  <a:rPr lang="vi-VN" smtClean="0"/>
                  <a:t>B là một tập con của A, phần tử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a:rPr>
                          <m:t>𝑒</m:t>
                        </m:r>
                      </m:e>
                      <m:sub>
                        <m:r>
                          <a:rPr lang="en-US" b="0" i="1" smtClean="0">
                            <a:latin typeface="Cambria Math"/>
                          </a:rPr>
                          <m:t>0</m:t>
                        </m:r>
                      </m:sub>
                    </m:sSub>
                    <m:r>
                      <a:rPr lang="vi-VN" i="1" smtClean="0">
                        <a:latin typeface="Cambria Math"/>
                        <a:ea typeface="Cambria Math"/>
                      </a:rPr>
                      <m:t>∈</m:t>
                    </m:r>
                    <m:r>
                      <a:rPr lang="en-US" b="0" i="1" smtClean="0">
                        <a:latin typeface="Cambria Math"/>
                        <a:ea typeface="Cambria Math"/>
                      </a:rPr>
                      <m:t>𝐵</m:t>
                    </m:r>
                  </m:oMath>
                </a14:m>
                <a:r>
                  <a:rPr lang="vi-VN" smtClean="0">
                    <a:sym typeface="Symbol"/>
                  </a:rPr>
                  <a:t> được gọi là </a:t>
                </a:r>
                <a:r>
                  <a:rPr lang="vi-VN" b="1" i="1" smtClean="0">
                    <a:solidFill>
                      <a:srgbClr val="C00000"/>
                    </a:solidFill>
                    <a:effectLst>
                      <a:outerShdw blurRad="38100" dist="38100" dir="2700000" algn="tl">
                        <a:srgbClr val="000000">
                          <a:alpha val="43137"/>
                        </a:srgbClr>
                      </a:outerShdw>
                    </a:effectLst>
                    <a:sym typeface="Symbol"/>
                  </a:rPr>
                  <a:t>phần tử cực tiểu</a:t>
                </a:r>
                <a:r>
                  <a:rPr lang="vi-VN" smtClean="0">
                    <a:sym typeface="Symbol"/>
                  </a:rPr>
                  <a:t> của tập B nếu trong B không tồn tại một </a:t>
                </a:r>
                <a:r>
                  <a:rPr lang="en-US" smtClean="0">
                    <a:sym typeface="Symbol"/>
                  </a:rPr>
                  <a:t>phần </a:t>
                </a:r>
                <a:r>
                  <a:rPr lang="vi-VN" smtClean="0">
                    <a:sym typeface="Symbol"/>
                  </a:rPr>
                  <a:t>tử b nào sao cho  </a:t>
                </a:r>
                <a14:m>
                  <m:oMath xmlns:m="http://schemas.openxmlformats.org/officeDocument/2006/math">
                    <m:r>
                      <a:rPr lang="en-US" b="0" i="1" smtClean="0">
                        <a:latin typeface="Cambria Math"/>
                        <a:sym typeface="Symbol"/>
                      </a:rPr>
                      <m:t>𝑏</m:t>
                    </m:r>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𝑒</m:t>
                        </m:r>
                      </m:e>
                      <m:sub>
                        <m:r>
                          <a:rPr lang="en-US" b="0" i="1" smtClean="0">
                            <a:latin typeface="Cambria Math"/>
                            <a:ea typeface="Cambria Math"/>
                            <a:sym typeface="Symbol"/>
                          </a:rPr>
                          <m:t>0</m:t>
                        </m:r>
                      </m:sub>
                    </m:sSub>
                  </m:oMath>
                </a14:m>
                <a:r>
                  <a:rPr lang="vi-VN" smtClean="0">
                    <a:sym typeface="Symbol"/>
                  </a:rPr>
                  <a:t>. </a:t>
                </a:r>
                <a:endParaRPr lang="en-US" smtClean="0">
                  <a:sym typeface="Symbol"/>
                </a:endParaRPr>
              </a:p>
              <a:p>
                <a:pPr lvl="1" algn="just">
                  <a:lnSpc>
                    <a:spcPct val="200000"/>
                  </a:lnSpc>
                </a:pPr>
                <a:r>
                  <a:rPr lang="vi-VN" smtClean="0">
                    <a:sym typeface="Symbol"/>
                  </a:rPr>
                  <a:t>Tức là không tồn tại phần tử nào của B "nhỏ hơn" e</a:t>
                </a:r>
                <a:r>
                  <a:rPr lang="vi-VN" baseline="-25000" smtClean="0">
                    <a:sym typeface="Symbol"/>
                  </a:rPr>
                  <a:t>0</a:t>
                </a:r>
                <a:r>
                  <a:rPr lang="vi-VN" smtClean="0">
                    <a:sym typeface="Symbol"/>
                  </a:rPr>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85" r="-125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(11/18)</a:t>
            </a:r>
            <a:endParaRPr lang="en-US" sz="2800"/>
          </a:p>
        </p:txBody>
      </p:sp>
      <p:sp>
        <p:nvSpPr>
          <p:cNvPr id="5" name="Content Placeholder 4"/>
          <p:cNvSpPr>
            <a:spLocks noGrp="1"/>
          </p:cNvSpPr>
          <p:nvPr>
            <p:ph sz="quarter" idx="1"/>
          </p:nvPr>
        </p:nvSpPr>
        <p:spPr/>
        <p:txBody>
          <a:bodyPr>
            <a:normAutofit/>
          </a:bodyPr>
          <a:lstStyle/>
          <a:p>
            <a:pPr>
              <a:buNone/>
            </a:pPr>
            <a:r>
              <a:rPr lang="en-US" sz="2000" b="1" i="1" smtClean="0">
                <a:solidFill>
                  <a:srgbClr val="C00000"/>
                </a:solidFill>
                <a:effectLst>
                  <a:outerShdw blurRad="38100" dist="38100" dir="2700000" algn="tl">
                    <a:srgbClr val="000000">
                      <a:alpha val="43137"/>
                    </a:srgbClr>
                  </a:outerShdw>
                </a:effectLst>
              </a:rPr>
              <a:t>4.2. </a:t>
            </a:r>
            <a:r>
              <a:rPr lang="vi-VN" sz="20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r>
              <a:rPr lang="en-US" sz="2000" b="1" i="1" smtClean="0">
                <a:solidFill>
                  <a:srgbClr val="C00000"/>
                </a:solidFill>
                <a:effectLst>
                  <a:outerShdw blurRad="38100" dist="38100" dir="2700000" algn="tl">
                    <a:srgbClr val="000000">
                      <a:alpha val="43137"/>
                    </a:srgbClr>
                  </a:outerShdw>
                </a:effectLst>
              </a:rPr>
              <a:t> (t)</a:t>
            </a:r>
            <a:endParaRPr lang="vi-VN" sz="2000" b="1" i="1" smtClean="0">
              <a:solidFill>
                <a:srgbClr val="C00000"/>
              </a:solidFill>
              <a:effectLst>
                <a:outerShdw blurRad="38100" dist="38100" dir="2700000" algn="tl">
                  <a:srgbClr val="000000">
                    <a:alpha val="43137"/>
                  </a:srgbClr>
                </a:outerShdw>
              </a:effectLst>
            </a:endParaRPr>
          </a:p>
          <a:p>
            <a:pPr>
              <a:buNone/>
            </a:pPr>
            <a:r>
              <a:rPr lang="en-US" sz="2800" b="1" i="1" smtClean="0"/>
              <a:t>Ví dụ:</a:t>
            </a:r>
          </a:p>
          <a:p>
            <a:pPr lvl="1" algn="just">
              <a:lnSpc>
                <a:spcPct val="200000"/>
              </a:lnSpc>
            </a:pPr>
            <a:r>
              <a:rPr lang="en-US" smtClean="0"/>
              <a:t>Trong tập A = </a:t>
            </a:r>
            <a:r>
              <a:rPr lang="en-US" sz="2200" smtClean="0"/>
              <a:t>{1, 2, 3, 4, 6, 9, 12, 18, 36}, </a:t>
            </a:r>
          </a:p>
          <a:p>
            <a:pPr lvl="1" algn="just">
              <a:lnSpc>
                <a:spcPct val="200000"/>
              </a:lnSpc>
            </a:pPr>
            <a:r>
              <a:rPr lang="en-US" smtClean="0"/>
              <a:t>Quan hệ R là quan hệ chia hết và </a:t>
            </a:r>
          </a:p>
          <a:p>
            <a:pPr lvl="1" algn="just">
              <a:lnSpc>
                <a:spcPct val="200000"/>
              </a:lnSpc>
            </a:pPr>
            <a:r>
              <a:rPr lang="en-US" smtClean="0"/>
              <a:t>B =</a:t>
            </a:r>
            <a:r>
              <a:rPr lang="en-US" sz="2200" smtClean="0"/>
              <a:t>{ 2, 4, 9, 12 } tập con của A, </a:t>
            </a:r>
          </a:p>
          <a:p>
            <a:pPr lvl="1" algn="just">
              <a:lnSpc>
                <a:spcPct val="200000"/>
              </a:lnSpc>
            </a:pPr>
            <a:r>
              <a:rPr lang="en-US" smtClean="0"/>
              <a:t>Các phần tử cực tiểu là 2, 9.</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(12/18)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buNone/>
                </a:pPr>
                <a:r>
                  <a:rPr lang="en-US" sz="2000" b="1" i="1" smtClean="0">
                    <a:solidFill>
                      <a:srgbClr val="C00000"/>
                    </a:solidFill>
                    <a:effectLst>
                      <a:outerShdw blurRad="38100" dist="38100" dir="2700000" algn="tl">
                        <a:srgbClr val="000000">
                          <a:alpha val="43137"/>
                        </a:srgbClr>
                      </a:outerShdw>
                    </a:effectLst>
                  </a:rPr>
                  <a:t>4.2. </a:t>
                </a:r>
                <a:r>
                  <a:rPr lang="vi-VN" sz="20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r>
                  <a:rPr lang="en-US" sz="2000" b="1" i="1" smtClean="0">
                    <a:solidFill>
                      <a:srgbClr val="C00000"/>
                    </a:solidFill>
                    <a:effectLst>
                      <a:outerShdw blurRad="38100" dist="38100" dir="2700000" algn="tl">
                        <a:srgbClr val="000000">
                          <a:alpha val="43137"/>
                        </a:srgbClr>
                      </a:outerShdw>
                    </a:effectLst>
                  </a:rPr>
                  <a:t> (t)</a:t>
                </a:r>
                <a:endParaRPr lang="vi-VN" sz="2000" b="1" i="1" smtClean="0">
                  <a:solidFill>
                    <a:srgbClr val="C00000"/>
                  </a:solidFill>
                  <a:effectLst>
                    <a:outerShdw blurRad="38100" dist="38100" dir="2700000" algn="tl">
                      <a:srgbClr val="000000">
                        <a:alpha val="43137"/>
                      </a:srgbClr>
                    </a:outerShdw>
                  </a:effectLst>
                </a:endParaRPr>
              </a:p>
              <a:p>
                <a:pPr>
                  <a:buNone/>
                </a:pPr>
                <a:r>
                  <a:rPr lang="vi-VN" sz="2000" b="1" i="1" smtClean="0">
                    <a:solidFill>
                      <a:srgbClr val="002060"/>
                    </a:solidFill>
                    <a:effectLst>
                      <a:outerShdw blurRad="38100" dist="38100" dir="2700000" algn="tl">
                        <a:srgbClr val="000000">
                          <a:alpha val="43137"/>
                        </a:srgbClr>
                      </a:outerShdw>
                    </a:effectLst>
                  </a:rPr>
                  <a:t>Định nghĩa</a:t>
                </a:r>
                <a:r>
                  <a:rPr lang="en-US" sz="2000" b="1" i="1" smtClean="0">
                    <a:solidFill>
                      <a:srgbClr val="002060"/>
                    </a:solidFill>
                    <a:effectLst>
                      <a:outerShdw blurRad="38100" dist="38100" dir="2700000" algn="tl">
                        <a:srgbClr val="000000">
                          <a:alpha val="43137"/>
                        </a:srgbClr>
                      </a:outerShdw>
                    </a:effectLst>
                  </a:rPr>
                  <a:t> phần tử nhỏ nhất:</a:t>
                </a:r>
              </a:p>
              <a:p>
                <a:pPr lvl="1" algn="just">
                  <a:lnSpc>
                    <a:spcPct val="200000"/>
                  </a:lnSpc>
                </a:pPr>
                <a:r>
                  <a:rPr lang="vi-VN" smtClean="0"/>
                  <a:t>Cho R là một quan hệ sắp xếp trên tập A. </a:t>
                </a:r>
                <a:endParaRPr lang="en-US" smtClean="0"/>
              </a:p>
              <a:p>
                <a:pPr lvl="1" algn="just">
                  <a:lnSpc>
                    <a:spcPct val="200000"/>
                  </a:lnSpc>
                </a:pPr>
                <a:r>
                  <a:rPr lang="vi-VN" smtClean="0"/>
                  <a:t>B là một tập con của A, phần tử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a:rPr>
                          <m:t>𝑒</m:t>
                        </m:r>
                      </m:e>
                      <m:sub>
                        <m:r>
                          <a:rPr lang="en-US" b="0" i="1" smtClean="0">
                            <a:latin typeface="Cambria Math"/>
                          </a:rPr>
                          <m:t>0</m:t>
                        </m:r>
                      </m:sub>
                    </m:sSub>
                    <m:r>
                      <a:rPr lang="vi-VN" i="1" smtClean="0">
                        <a:latin typeface="Cambria Math"/>
                        <a:ea typeface="Cambria Math"/>
                      </a:rPr>
                      <m:t>∈</m:t>
                    </m:r>
                    <m:r>
                      <a:rPr lang="en-US" b="0" i="1" smtClean="0">
                        <a:latin typeface="Cambria Math"/>
                        <a:ea typeface="Cambria Math"/>
                      </a:rPr>
                      <m:t>𝐵</m:t>
                    </m:r>
                  </m:oMath>
                </a14:m>
                <a:r>
                  <a:rPr lang="vi-VN" smtClean="0">
                    <a:sym typeface="Symbol"/>
                  </a:rPr>
                  <a:t> được gọi là </a:t>
                </a:r>
                <a:r>
                  <a:rPr lang="vi-VN" b="1" i="1" smtClean="0">
                    <a:solidFill>
                      <a:srgbClr val="C00000"/>
                    </a:solidFill>
                    <a:effectLst>
                      <a:outerShdw blurRad="38100" dist="38100" dir="2700000" algn="tl">
                        <a:srgbClr val="000000">
                          <a:alpha val="43137"/>
                        </a:srgbClr>
                      </a:outerShdw>
                    </a:effectLst>
                    <a:sym typeface="Symbol"/>
                  </a:rPr>
                  <a:t>phần tử nhỏ nhất của tập B</a:t>
                </a:r>
                <a:r>
                  <a:rPr lang="vi-VN" smtClean="0">
                    <a:sym typeface="Symbol"/>
                  </a:rPr>
                  <a:t> nếu </a:t>
                </a:r>
                <a14:m>
                  <m:oMath xmlns:m="http://schemas.openxmlformats.org/officeDocument/2006/math">
                    <m:sSub>
                      <m:sSubPr>
                        <m:ctrlPr>
                          <a:rPr lang="vi-VN" i="1" smtClean="0">
                            <a:latin typeface="Cambria Math" panose="02040503050406030204" pitchFamily="18" charset="0"/>
                            <a:sym typeface="Symbol"/>
                          </a:rPr>
                        </m:ctrlPr>
                      </m:sSubPr>
                      <m:e>
                        <m:r>
                          <a:rPr lang="en-US" b="0" i="1" smtClean="0">
                            <a:latin typeface="Cambria Math"/>
                            <a:sym typeface="Symbol"/>
                          </a:rPr>
                          <m:t>𝑒</m:t>
                        </m:r>
                      </m:e>
                      <m:sub>
                        <m:r>
                          <a:rPr lang="en-US" b="0" i="1" smtClean="0">
                            <a:latin typeface="Cambria Math"/>
                            <a:sym typeface="Symbol"/>
                          </a:rPr>
                          <m:t>0</m:t>
                        </m:r>
                      </m:sub>
                    </m:sSub>
                    <m:r>
                      <a:rPr lang="vi-VN" i="1" smtClean="0">
                        <a:latin typeface="Cambria Math"/>
                        <a:ea typeface="Cambria Math"/>
                        <a:sym typeface="Symbol"/>
                      </a:rPr>
                      <m:t>≺</m:t>
                    </m:r>
                    <m:r>
                      <a:rPr lang="en-US" b="0" i="1" smtClean="0">
                        <a:latin typeface="Cambria Math"/>
                        <a:ea typeface="Cambria Math"/>
                        <a:sym typeface="Symbol"/>
                      </a:rPr>
                      <m:t>𝑏</m:t>
                    </m:r>
                  </m:oMath>
                </a14:m>
                <a:r>
                  <a:rPr lang="en-US" smtClean="0">
                    <a:sym typeface="Symbol"/>
                  </a:rPr>
                  <a:t> với </a:t>
                </a:r>
                <a14:m>
                  <m:oMath xmlns:m="http://schemas.openxmlformats.org/officeDocument/2006/math">
                    <m:r>
                      <a:rPr lang="en-US" i="1" smtClean="0">
                        <a:latin typeface="Cambria Math"/>
                        <a:ea typeface="Cambria Math"/>
                        <a:sym typeface="Symbol"/>
                      </a:rPr>
                      <m:t>∀</m:t>
                    </m:r>
                    <m:r>
                      <a:rPr lang="en-US" b="0" i="1" smtClean="0">
                        <a:latin typeface="Cambria Math"/>
                        <a:ea typeface="Cambria Math"/>
                        <a:sym typeface="Symbol"/>
                      </a:rPr>
                      <m:t>𝑏</m:t>
                    </m:r>
                    <m:r>
                      <a:rPr lang="en-US" b="0" i="1" smtClean="0">
                        <a:latin typeface="Cambria Math"/>
                        <a:ea typeface="Cambria Math"/>
                        <a:sym typeface="Symbol"/>
                      </a:rPr>
                      <m:t>∈</m:t>
                    </m:r>
                    <m:r>
                      <a:rPr lang="en-US" b="0" i="1" smtClean="0">
                        <a:latin typeface="Cambria Math"/>
                        <a:ea typeface="Cambria Math"/>
                        <a:sym typeface="Symbol"/>
                      </a:rPr>
                      <m:t>𝐵</m:t>
                    </m:r>
                  </m:oMath>
                </a14:m>
                <a:r>
                  <a:rPr lang="en-US" smtClean="0">
                    <a:sym typeface="Symbol"/>
                  </a:rPr>
                  <a:t>. </a:t>
                </a:r>
                <a:endParaRPr lang="en-US" sz="2000" smtClean="0">
                  <a:sym typeface="Symbol"/>
                </a:endParaRP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815" r="-125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(13/18)</a:t>
            </a:r>
            <a:endParaRPr lang="en-US" sz="2800"/>
          </a:p>
        </p:txBody>
      </p:sp>
      <p:sp>
        <p:nvSpPr>
          <p:cNvPr id="5" name="Content Placeholder 4"/>
          <p:cNvSpPr>
            <a:spLocks noGrp="1"/>
          </p:cNvSpPr>
          <p:nvPr>
            <p:ph sz="quarter" idx="1"/>
          </p:nvPr>
        </p:nvSpPr>
        <p:spPr/>
        <p:txBody>
          <a:bodyPr>
            <a:noAutofit/>
          </a:bodyPr>
          <a:lstStyle/>
          <a:p>
            <a:pPr>
              <a:buNone/>
            </a:pPr>
            <a:r>
              <a:rPr lang="en-US" sz="1800" b="1" i="1" smtClean="0">
                <a:solidFill>
                  <a:srgbClr val="C00000"/>
                </a:solidFill>
                <a:effectLst>
                  <a:outerShdw blurRad="38100" dist="38100" dir="2700000" algn="tl">
                    <a:srgbClr val="000000">
                      <a:alpha val="43137"/>
                    </a:srgbClr>
                  </a:outerShdw>
                </a:effectLst>
              </a:rPr>
              <a:t>4.2. </a:t>
            </a:r>
            <a:r>
              <a:rPr lang="vi-VN" sz="1800" b="1" i="1" smtClean="0">
                <a:solidFill>
                  <a:srgbClr val="C00000"/>
                </a:solidFill>
                <a:effectLst>
                  <a:outerShdw blurRad="38100" dist="38100" dir="2700000" algn="tl">
                    <a:srgbClr val="000000">
                      <a:alpha val="43137"/>
                    </a:srgbClr>
                  </a:outerShdw>
                </a:effectLst>
              </a:rPr>
              <a:t>Khái niệm về phần tử cực đại, lớn nhất; cực tiểu, nhỏ nhất</a:t>
            </a:r>
            <a:r>
              <a:rPr lang="en-US" sz="1800" b="1" i="1" smtClean="0">
                <a:solidFill>
                  <a:srgbClr val="C00000"/>
                </a:solidFill>
                <a:effectLst>
                  <a:outerShdw blurRad="38100" dist="38100" dir="2700000" algn="tl">
                    <a:srgbClr val="000000">
                      <a:alpha val="43137"/>
                    </a:srgbClr>
                  </a:outerShdw>
                </a:effectLst>
              </a:rPr>
              <a:t> (t)</a:t>
            </a:r>
            <a:endParaRPr lang="vi-VN" sz="1800" b="1" i="1" smtClean="0">
              <a:solidFill>
                <a:srgbClr val="C00000"/>
              </a:solidFill>
              <a:effectLst>
                <a:outerShdw blurRad="38100" dist="38100" dir="2700000" algn="tl">
                  <a:srgbClr val="000000">
                    <a:alpha val="43137"/>
                  </a:srgbClr>
                </a:outerShdw>
              </a:effectLst>
            </a:endParaRPr>
          </a:p>
          <a:p>
            <a:pPr>
              <a:buNone/>
            </a:pPr>
            <a:r>
              <a:rPr lang="en-US" sz="2000" b="1" i="1" smtClean="0"/>
              <a:t>Ví dụ:</a:t>
            </a:r>
          </a:p>
          <a:p>
            <a:pPr lvl="1" algn="just"/>
            <a:r>
              <a:rPr lang="en-US" sz="1800"/>
              <a:t>Trong tập A = {1, 2, 3, 4, 6, 9, 12, 18, 36}, </a:t>
            </a:r>
          </a:p>
          <a:p>
            <a:pPr lvl="1" algn="just"/>
            <a:r>
              <a:rPr lang="en-US" sz="1800"/>
              <a:t>Quan hệ R là quan hệ chia hết và </a:t>
            </a:r>
          </a:p>
          <a:p>
            <a:pPr lvl="1" algn="just"/>
            <a:r>
              <a:rPr lang="en-US" sz="1800"/>
              <a:t>B ={ 1, 2, 3, 6, 12} tập con của A, </a:t>
            </a:r>
          </a:p>
          <a:p>
            <a:pPr lvl="1" algn="just"/>
            <a:r>
              <a:rPr lang="en-US" sz="1800"/>
              <a:t>Phần tử bé nhất của B là 1.</a:t>
            </a:r>
          </a:p>
          <a:p>
            <a:pPr>
              <a:buNone/>
            </a:pPr>
            <a:r>
              <a:rPr lang="en-US" sz="2000" b="1" i="1" smtClean="0"/>
              <a:t>Chú ý:</a:t>
            </a:r>
          </a:p>
          <a:p>
            <a:pPr lvl="1" algn="just"/>
            <a:r>
              <a:rPr lang="en-US" sz="1800" smtClean="0"/>
              <a:t>Đ</a:t>
            </a:r>
            <a:r>
              <a:rPr lang="vi-VN" sz="1800" smtClean="0"/>
              <a:t>ối với các tập chỉ là sắp xếp riêng có thể tồn tại hoặc không tồn tại, cũng có thể không duy nhất các phần tử cực đại, cực tiểu, lớn nhất và bé nhất.</a:t>
            </a:r>
          </a:p>
          <a:p>
            <a:pPr lvl="1" algn="just"/>
            <a:r>
              <a:rPr lang="vi-VN" sz="1800" smtClean="0"/>
              <a:t>Cho (A, R) là một tập sắp xếp toàn phần, khi đó mọi tập con hữu hạn B của A đều tồn tại duy nhất một phần tử lớn nhất và một phần tử bé nhất.</a:t>
            </a:r>
            <a:endParaRPr lang="en-US" sz="1800"/>
          </a:p>
        </p:txBody>
      </p:sp>
      <p:sp>
        <p:nvSpPr>
          <p:cNvPr id="4" name="Slide Number Placeholder 3"/>
          <p:cNvSpPr>
            <a:spLocks noGrp="1"/>
          </p:cNvSpPr>
          <p:nvPr>
            <p:ph type="sldNum" sz="quarter" idx="15"/>
          </p:nvPr>
        </p:nvSpPr>
        <p:spPr/>
        <p:txBody>
          <a:bodyPr/>
          <a:lstStyle/>
          <a:p>
            <a:fld id="{7491D333-658A-4DEC-BCBB-EDF9D637F7B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(14/18)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buNone/>
                </a:pPr>
                <a:r>
                  <a:rPr lang="en-US" sz="2000" b="1" i="1" smtClean="0">
                    <a:solidFill>
                      <a:srgbClr val="C00000"/>
                    </a:solidFill>
                    <a:effectLst>
                      <a:outerShdw blurRad="38100" dist="38100" dir="2700000" algn="tl">
                        <a:srgbClr val="000000">
                          <a:alpha val="43137"/>
                        </a:srgbClr>
                      </a:outerShdw>
                    </a:effectLst>
                  </a:rPr>
                  <a:t>4.3. </a:t>
                </a:r>
                <a:r>
                  <a:rPr lang="vi-VN" sz="2000" b="1" i="1" smtClean="0">
                    <a:solidFill>
                      <a:srgbClr val="C00000"/>
                    </a:solidFill>
                    <a:effectLst>
                      <a:outerShdw blurRad="38100" dist="38100" dir="2700000" algn="tl">
                        <a:srgbClr val="000000">
                          <a:alpha val="43137"/>
                        </a:srgbClr>
                      </a:outerShdw>
                    </a:effectLst>
                  </a:rPr>
                  <a:t>Phép toán đại số trên tập sắp xếp </a:t>
                </a:r>
                <a:endParaRPr lang="en-US" sz="2000" b="1" i="1" smtClean="0">
                  <a:solidFill>
                    <a:srgbClr val="C00000"/>
                  </a:solidFill>
                  <a:effectLst>
                    <a:outerShdw blurRad="38100" dist="38100" dir="2700000" algn="tl">
                      <a:srgbClr val="000000">
                        <a:alpha val="43137"/>
                      </a:srgbClr>
                    </a:outerShdw>
                  </a:effectLst>
                </a:endParaRPr>
              </a:p>
              <a:p>
                <a:pPr>
                  <a:buNone/>
                </a:pPr>
                <a:r>
                  <a:rPr lang="vi-VN" sz="2000" b="1" i="1" smtClean="0">
                    <a:solidFill>
                      <a:srgbClr val="002060"/>
                    </a:solidFill>
                    <a:effectLst>
                      <a:outerShdw blurRad="38100" dist="38100" dir="2700000" algn="tl">
                        <a:srgbClr val="000000">
                          <a:alpha val="43137"/>
                        </a:srgbClr>
                      </a:outerShdw>
                    </a:effectLst>
                  </a:rPr>
                  <a:t>Định nghĩa</a:t>
                </a:r>
                <a:r>
                  <a:rPr lang="en-US" sz="2000" b="1" i="1" smtClean="0">
                    <a:solidFill>
                      <a:srgbClr val="002060"/>
                    </a:solidFill>
                    <a:effectLst>
                      <a:outerShdw blurRad="38100" dist="38100" dir="2700000" algn="tl">
                        <a:srgbClr val="000000">
                          <a:alpha val="43137"/>
                        </a:srgbClr>
                      </a:outerShdw>
                    </a:effectLst>
                  </a:rPr>
                  <a:t> tổng 2 phần tử trên tập sắp xếp:</a:t>
                </a:r>
              </a:p>
              <a:p>
                <a:pPr lvl="1"/>
                <a:r>
                  <a:rPr lang="vi-VN" smtClean="0"/>
                  <a:t>Cho (A, R) là tập sắp xếp riêng a, b</a:t>
                </a:r>
                <a:r>
                  <a:rPr lang="vi-VN" smtClean="0">
                    <a:sym typeface="Symbol"/>
                  </a:rPr>
                  <a:t>A ta gọi </a:t>
                </a:r>
                <a14:m>
                  <m:oMath xmlns:m="http://schemas.openxmlformats.org/officeDocument/2006/math">
                    <m:r>
                      <a:rPr lang="en-US" b="0" i="1" smtClean="0">
                        <a:latin typeface="Cambria Math"/>
                        <a:sym typeface="Symbol"/>
                      </a:rPr>
                      <m:t>𝑎</m:t>
                    </m:r>
                    <m:r>
                      <a:rPr lang="en-US" b="0" i="1" smtClean="0">
                        <a:latin typeface="Cambria Math"/>
                        <a:ea typeface="Cambria Math"/>
                        <a:sym typeface="Symbol"/>
                      </a:rPr>
                      <m:t>⨁</m:t>
                    </m:r>
                    <m:r>
                      <a:rPr lang="en-US" b="0" i="1" smtClean="0">
                        <a:latin typeface="Cambria Math"/>
                        <a:ea typeface="Cambria Math"/>
                        <a:sym typeface="Symbol"/>
                      </a:rPr>
                      <m:t>𝑏</m:t>
                    </m:r>
                  </m:oMath>
                </a14:m>
                <a:r>
                  <a:rPr lang="vi-VN" smtClean="0">
                    <a:sym typeface="Symbol"/>
                  </a:rPr>
                  <a:t> là phần tử </a:t>
                </a:r>
                <a14:m>
                  <m:oMath xmlns:m="http://schemas.openxmlformats.org/officeDocument/2006/math">
                    <m:sSub>
                      <m:sSubPr>
                        <m:ctrlPr>
                          <a:rPr lang="vi-VN" i="1" smtClean="0">
                            <a:latin typeface="Cambria Math" panose="02040503050406030204" pitchFamily="18" charset="0"/>
                            <a:sym typeface="Symbol"/>
                          </a:rPr>
                        </m:ctrlPr>
                      </m:sSubPr>
                      <m:e>
                        <m:r>
                          <a:rPr lang="en-US" b="0" i="1" smtClean="0">
                            <a:latin typeface="Cambria Math"/>
                            <a:sym typeface="Symbol"/>
                          </a:rPr>
                          <m:t>𝑐</m:t>
                        </m:r>
                      </m:e>
                      <m:sub>
                        <m:r>
                          <a:rPr lang="en-US" b="0" i="1" smtClean="0">
                            <a:latin typeface="Cambria Math"/>
                            <a:sym typeface="Symbol"/>
                          </a:rPr>
                          <m:t>0</m:t>
                        </m:r>
                      </m:sub>
                    </m:sSub>
                    <m:r>
                      <a:rPr lang="vi-VN" i="1" smtClean="0">
                        <a:latin typeface="Cambria Math"/>
                        <a:ea typeface="Cambria Math"/>
                        <a:sym typeface="Symbol"/>
                      </a:rPr>
                      <m:t>∈</m:t>
                    </m:r>
                    <m:r>
                      <a:rPr lang="en-US" b="0" i="1" smtClean="0">
                        <a:latin typeface="Cambria Math"/>
                        <a:ea typeface="Cambria Math"/>
                        <a:sym typeface="Symbol"/>
                      </a:rPr>
                      <m:t>𝐴</m:t>
                    </m:r>
                  </m:oMath>
                </a14:m>
                <a:r>
                  <a:rPr lang="vi-VN" smtClean="0">
                    <a:sym typeface="Symbol"/>
                  </a:rPr>
                  <a:t> </a:t>
                </a:r>
                <a:r>
                  <a:rPr lang="en-US" smtClean="0">
                    <a:sym typeface="Symbol"/>
                  </a:rPr>
                  <a:t>là </a:t>
                </a:r>
                <a:r>
                  <a:rPr lang="vi-VN" smtClean="0">
                    <a:sym typeface="Symbol"/>
                  </a:rPr>
                  <a:t>phần tử cực tiểu của tập các phần tử lớn hơn cả a và b. Hay</a:t>
                </a:r>
              </a:p>
              <a:p>
                <a:pPr lvl="1" algn="ctr">
                  <a:buNone/>
                </a:pPr>
                <a14:m>
                  <m:oMath xmlns:m="http://schemas.openxmlformats.org/officeDocument/2006/math">
                    <m: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𝑏</m:t>
                    </m:r>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𝑐</m:t>
                        </m:r>
                      </m:e>
                      <m:sub>
                        <m:r>
                          <a:rPr lang="en-US" b="0" i="1" smtClean="0">
                            <a:latin typeface="Cambria Math"/>
                            <a:ea typeface="Cambria Math"/>
                            <a:sym typeface="Symbol"/>
                          </a:rPr>
                          <m:t>0</m:t>
                        </m:r>
                      </m:sub>
                    </m:sSub>
                  </m:oMath>
                </a14:m>
                <a:r>
                  <a:rPr lang="vi-VN">
                    <a:sym typeface="Symbol"/>
                  </a:rPr>
                  <a:t> </a:t>
                </a:r>
                <a:r>
                  <a:rPr lang="en-US" smtClean="0">
                    <a:sym typeface="Symbol"/>
                  </a:rPr>
                  <a:t>là phần tử cực tiểu của tập </a:t>
                </a:r>
                <a14:m>
                  <m:oMath xmlns:m="http://schemas.openxmlformats.org/officeDocument/2006/math">
                    <m:r>
                      <a:rPr lang="en-US" b="0" i="1" smtClean="0">
                        <a:latin typeface="Cambria Math"/>
                        <a:sym typeface="Symbol"/>
                      </a:rPr>
                      <m:t>𝐶</m:t>
                    </m:r>
                    <m:r>
                      <a:rPr lang="en-US" b="0" i="1" smtClean="0">
                        <a:latin typeface="Cambria Math"/>
                        <a:sym typeface="Symbol"/>
                      </a:rPr>
                      <m:t>=</m:t>
                    </m:r>
                    <m:d>
                      <m:dPr>
                        <m:begChr m:val="{"/>
                        <m:endChr m:val="}"/>
                        <m:ctrlPr>
                          <a:rPr lang="en-US" b="0" i="1" smtClean="0">
                            <a:latin typeface="Cambria Math" panose="02040503050406030204" pitchFamily="18" charset="0"/>
                            <a:sym typeface="Symbol"/>
                          </a:rPr>
                        </m:ctrlPr>
                      </m:dPr>
                      <m:e>
                        <m:r>
                          <a:rPr lang="en-US" b="0" i="1" smtClean="0">
                            <a:latin typeface="Cambria Math"/>
                            <a:sym typeface="Symbol"/>
                          </a:rPr>
                          <m:t>𝑐</m:t>
                        </m:r>
                        <m:r>
                          <a:rPr lang="en-US" b="0" i="1" smtClean="0">
                            <a:latin typeface="Cambria Math"/>
                            <a:sym typeface="Symbol"/>
                          </a:rPr>
                          <m:t>|</m:t>
                        </m:r>
                        <m:r>
                          <a:rPr lang="en-US" b="0" i="1" smtClean="0">
                            <a:latin typeface="Cambria Math"/>
                            <a:sym typeface="Symbol"/>
                          </a:rPr>
                          <m:t>𝑎</m:t>
                        </m:r>
                        <m:r>
                          <a:rPr lang="en-US" b="0" i="1" smtClean="0">
                            <a:latin typeface="Cambria Math"/>
                            <a:ea typeface="Cambria Math"/>
                            <a:sym typeface="Symbol"/>
                          </a:rPr>
                          <m:t>≺</m:t>
                        </m:r>
                        <m:r>
                          <a:rPr lang="en-US" b="0" i="1" smtClean="0">
                            <a:latin typeface="Cambria Math"/>
                            <a:ea typeface="Cambria Math"/>
                            <a:sym typeface="Symbol"/>
                          </a:rPr>
                          <m:t>𝑐</m:t>
                        </m:r>
                        <m:r>
                          <a:rPr lang="en-US" b="0" i="1" smtClean="0">
                            <a:latin typeface="Cambria Math"/>
                            <a:ea typeface="Cambria Math"/>
                            <a:sym typeface="Symbol"/>
                          </a:rPr>
                          <m:t> </m:t>
                        </m:r>
                        <m:r>
                          <a:rPr lang="en-US" b="0" i="1" smtClean="0">
                            <a:latin typeface="Cambria Math"/>
                            <a:ea typeface="Cambria Math"/>
                            <a:sym typeface="Symbol"/>
                          </a:rPr>
                          <m:t>𝑣</m:t>
                        </m:r>
                        <m:r>
                          <a:rPr lang="en-US" b="0" i="1" smtClean="0">
                            <a:latin typeface="Cambria Math"/>
                            <a:ea typeface="Cambria Math"/>
                            <a:sym typeface="Symbol"/>
                          </a:rPr>
                          <m:t>à </m:t>
                        </m:r>
                        <m:r>
                          <a:rPr lang="en-US" b="0" i="1" smtClean="0">
                            <a:latin typeface="Cambria Math"/>
                            <a:ea typeface="Cambria Math"/>
                            <a:sym typeface="Symbol"/>
                          </a:rPr>
                          <m:t>𝑏</m:t>
                        </m:r>
                        <m:r>
                          <a:rPr lang="en-US" b="0" i="1" smtClean="0">
                            <a:latin typeface="Cambria Math"/>
                            <a:ea typeface="Cambria Math"/>
                            <a:sym typeface="Symbol"/>
                          </a:rPr>
                          <m:t>≺</m:t>
                        </m:r>
                        <m:r>
                          <a:rPr lang="en-US" b="0" i="1" smtClean="0">
                            <a:latin typeface="Cambria Math"/>
                            <a:ea typeface="Cambria Math"/>
                            <a:sym typeface="Symbol"/>
                          </a:rPr>
                          <m:t>𝑐</m:t>
                        </m:r>
                      </m:e>
                    </m:d>
                  </m:oMath>
                </a14:m>
                <a:endParaRPr lang="en-US" smtClean="0">
                  <a:sym typeface="Symbol"/>
                </a:endParaRPr>
              </a:p>
              <a:p>
                <a:pPr lvl="1" algn="ctr">
                  <a:buNone/>
                </a:pPr>
                <a:r>
                  <a:rPr lang="en-US" smtClean="0"/>
                  <a:t>	</a:t>
                </a:r>
                <a:r>
                  <a:rPr lang="en-US">
                    <a:sym typeface="Symbol"/>
                  </a:rPr>
                  <a:t> </a:t>
                </a:r>
                <a14:m>
                  <m:oMath xmlns:m="http://schemas.openxmlformats.org/officeDocument/2006/math">
                    <m: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𝑏</m:t>
                    </m:r>
                  </m:oMath>
                </a14:m>
                <a:r>
                  <a:rPr lang="vi-VN" smtClean="0">
                    <a:sym typeface="Symbol"/>
                  </a:rPr>
                  <a:t> được gọi là tổng của hai phần tử a và b.</a:t>
                </a:r>
                <a:endParaRPr lang="en-US" sz="340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815" r="-88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(15/18)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buNone/>
                </a:pPr>
                <a:r>
                  <a:rPr lang="en-US" sz="2000" b="1" i="1" smtClean="0">
                    <a:solidFill>
                      <a:srgbClr val="C00000"/>
                    </a:solidFill>
                    <a:effectLst>
                      <a:outerShdw blurRad="38100" dist="38100" dir="2700000" algn="tl">
                        <a:srgbClr val="000000">
                          <a:alpha val="43137"/>
                        </a:srgbClr>
                      </a:outerShdw>
                    </a:effectLst>
                  </a:rPr>
                  <a:t>4.3. </a:t>
                </a:r>
                <a:r>
                  <a:rPr lang="vi-VN" sz="2000" b="1" i="1" smtClean="0">
                    <a:solidFill>
                      <a:srgbClr val="C00000"/>
                    </a:solidFill>
                    <a:effectLst>
                      <a:outerShdw blurRad="38100" dist="38100" dir="2700000" algn="tl">
                        <a:srgbClr val="000000">
                          <a:alpha val="43137"/>
                        </a:srgbClr>
                      </a:outerShdw>
                    </a:effectLst>
                  </a:rPr>
                  <a:t>Phép toán đại số trên tập sắp xếp </a:t>
                </a:r>
                <a:r>
                  <a:rPr lang="en-US" sz="2000" b="1" i="1" smtClean="0">
                    <a:solidFill>
                      <a:srgbClr val="C00000"/>
                    </a:solidFill>
                    <a:effectLst>
                      <a:outerShdw blurRad="38100" dist="38100" dir="2700000" algn="tl">
                        <a:srgbClr val="000000">
                          <a:alpha val="43137"/>
                        </a:srgbClr>
                      </a:outerShdw>
                    </a:effectLst>
                  </a:rPr>
                  <a:t>(t)</a:t>
                </a:r>
              </a:p>
              <a:p>
                <a:pPr>
                  <a:buNone/>
                </a:pPr>
                <a:r>
                  <a:rPr lang="vi-VN" sz="2000" b="1" i="1" smtClean="0">
                    <a:solidFill>
                      <a:srgbClr val="002060"/>
                    </a:solidFill>
                    <a:effectLst>
                      <a:outerShdw blurRad="38100" dist="38100" dir="2700000" algn="tl">
                        <a:srgbClr val="000000">
                          <a:alpha val="43137"/>
                        </a:srgbClr>
                      </a:outerShdw>
                    </a:effectLst>
                  </a:rPr>
                  <a:t>Định nghĩa</a:t>
                </a:r>
                <a:r>
                  <a:rPr lang="en-US" sz="2000" b="1" i="1" smtClean="0">
                    <a:solidFill>
                      <a:srgbClr val="002060"/>
                    </a:solidFill>
                    <a:effectLst>
                      <a:outerShdw blurRad="38100" dist="38100" dir="2700000" algn="tl">
                        <a:srgbClr val="000000">
                          <a:alpha val="43137"/>
                        </a:srgbClr>
                      </a:outerShdw>
                    </a:effectLst>
                  </a:rPr>
                  <a:t> tích hai phần tử trên tập sắp xếp:</a:t>
                </a:r>
              </a:p>
              <a:p>
                <a:pPr lvl="1"/>
                <a:r>
                  <a:rPr lang="vi-VN" smtClean="0"/>
                  <a:t>Cho (A, R) là tập sắp xếp riêng a, b</a:t>
                </a:r>
                <a:r>
                  <a:rPr lang="vi-VN" smtClean="0">
                    <a:sym typeface="Symbol"/>
                  </a:rPr>
                  <a:t>A ta gọi </a:t>
                </a:r>
                <a14:m>
                  <m:oMath xmlns:m="http://schemas.openxmlformats.org/officeDocument/2006/math">
                    <m:r>
                      <a:rPr lang="en-US" b="0" i="1" smtClean="0">
                        <a:latin typeface="Cambria Math"/>
                        <a:sym typeface="Symbol"/>
                      </a:rPr>
                      <m:t>𝑎</m:t>
                    </m:r>
                    <m:r>
                      <a:rPr lang="en-US" b="0" i="1" smtClean="0">
                        <a:latin typeface="Cambria Math"/>
                        <a:ea typeface="Cambria Math"/>
                        <a:sym typeface="Symbol"/>
                      </a:rPr>
                      <m:t>⨂</m:t>
                    </m:r>
                    <m:r>
                      <a:rPr lang="en-US" b="0" i="1" smtClean="0">
                        <a:latin typeface="Cambria Math"/>
                        <a:ea typeface="Cambria Math"/>
                        <a:sym typeface="Symbol"/>
                      </a:rPr>
                      <m:t>𝑏</m:t>
                    </m:r>
                  </m:oMath>
                </a14:m>
                <a:r>
                  <a:rPr lang="vi-VN" smtClean="0">
                    <a:sym typeface="Symbol"/>
                  </a:rPr>
                  <a:t> là phần tử </a:t>
                </a:r>
                <a14:m>
                  <m:oMath xmlns:m="http://schemas.openxmlformats.org/officeDocument/2006/math">
                    <m:sSub>
                      <m:sSubPr>
                        <m:ctrlPr>
                          <a:rPr lang="vi-VN" i="1" smtClean="0">
                            <a:latin typeface="Cambria Math" panose="02040503050406030204" pitchFamily="18" charset="0"/>
                            <a:sym typeface="Symbol"/>
                          </a:rPr>
                        </m:ctrlPr>
                      </m:sSubPr>
                      <m:e>
                        <m:r>
                          <a:rPr lang="en-US" b="0" i="1" smtClean="0">
                            <a:latin typeface="Cambria Math"/>
                            <a:sym typeface="Symbol"/>
                          </a:rPr>
                          <m:t>𝑐</m:t>
                        </m:r>
                      </m:e>
                      <m:sub>
                        <m:r>
                          <a:rPr lang="en-US" b="0" i="1" smtClean="0">
                            <a:latin typeface="Cambria Math"/>
                            <a:sym typeface="Symbol"/>
                          </a:rPr>
                          <m:t>0</m:t>
                        </m:r>
                      </m:sub>
                    </m:sSub>
                    <m:r>
                      <a:rPr lang="vi-VN" i="1" smtClean="0">
                        <a:latin typeface="Cambria Math"/>
                        <a:ea typeface="Cambria Math"/>
                        <a:sym typeface="Symbol"/>
                      </a:rPr>
                      <m:t>∈</m:t>
                    </m:r>
                    <m:r>
                      <a:rPr lang="en-US" b="0" i="1" smtClean="0">
                        <a:latin typeface="Cambria Math"/>
                        <a:ea typeface="Cambria Math"/>
                        <a:sym typeface="Symbol"/>
                      </a:rPr>
                      <m:t>𝐴</m:t>
                    </m:r>
                  </m:oMath>
                </a14:m>
                <a:r>
                  <a:rPr lang="vi-VN" smtClean="0">
                    <a:sym typeface="Symbol"/>
                  </a:rPr>
                  <a:t> phần tử cực đại của tập các phần tử nhỏ hơn cả a và b. Hay</a:t>
                </a:r>
              </a:p>
              <a:p>
                <a:pPr lvl="1" algn="ctr">
                  <a:buNone/>
                </a:pPr>
                <a14:m>
                  <m:oMath xmlns:m="http://schemas.openxmlformats.org/officeDocument/2006/math">
                    <m: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𝑏</m:t>
                    </m:r>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𝑐</m:t>
                        </m:r>
                      </m:e>
                      <m:sub>
                        <m:r>
                          <a:rPr lang="en-US" b="0" i="1" smtClean="0">
                            <a:latin typeface="Cambria Math"/>
                            <a:ea typeface="Cambria Math"/>
                            <a:sym typeface="Symbol"/>
                          </a:rPr>
                          <m:t>0</m:t>
                        </m:r>
                      </m:sub>
                    </m:sSub>
                  </m:oMath>
                </a14:m>
                <a:r>
                  <a:rPr lang="vi-VN" smtClean="0">
                    <a:sym typeface="Symbol"/>
                  </a:rPr>
                  <a:t> là phần tử cực đại của tập </a:t>
                </a:r>
                <a14:m>
                  <m:oMath xmlns:m="http://schemas.openxmlformats.org/officeDocument/2006/math">
                    <m:r>
                      <a:rPr lang="en-US" i="1">
                        <a:latin typeface="Cambria Math"/>
                        <a:sym typeface="Symbol"/>
                      </a:rPr>
                      <m:t>𝐶</m:t>
                    </m:r>
                    <m:r>
                      <a:rPr lang="en-US" i="1">
                        <a:latin typeface="Cambria Math"/>
                        <a:sym typeface="Symbol"/>
                      </a:rPr>
                      <m:t>=</m:t>
                    </m:r>
                    <m:d>
                      <m:dPr>
                        <m:begChr m:val="{"/>
                        <m:endChr m:val="}"/>
                        <m:ctrlPr>
                          <a:rPr lang="en-US" i="1">
                            <a:latin typeface="Cambria Math" panose="02040503050406030204" pitchFamily="18" charset="0"/>
                            <a:sym typeface="Symbol"/>
                          </a:rPr>
                        </m:ctrlPr>
                      </m:dPr>
                      <m:e>
                        <m:r>
                          <a:rPr lang="en-US" i="1">
                            <a:latin typeface="Cambria Math"/>
                            <a:sym typeface="Symbol"/>
                          </a:rPr>
                          <m:t>𝑐</m:t>
                        </m:r>
                        <m:r>
                          <a:rPr lang="en-US" i="1">
                            <a:latin typeface="Cambria Math"/>
                            <a:sym typeface="Symbol"/>
                          </a:rPr>
                          <m:t>|</m:t>
                        </m:r>
                        <m:r>
                          <a:rPr lang="en-US" b="0" i="1" smtClean="0">
                            <a:latin typeface="Cambria Math"/>
                            <a:sym typeface="Symbol"/>
                          </a:rPr>
                          <m:t>𝑐</m:t>
                        </m:r>
                        <m:r>
                          <a:rPr lang="en-US" i="1">
                            <a:latin typeface="Cambria Math"/>
                            <a:ea typeface="Cambria Math"/>
                            <a:sym typeface="Symbol"/>
                          </a:rPr>
                          <m:t>≺</m:t>
                        </m:r>
                        <m:r>
                          <a:rPr lang="en-US" b="0" i="1" smtClean="0">
                            <a:latin typeface="Cambria Math"/>
                            <a:ea typeface="Cambria Math"/>
                            <a:sym typeface="Symbol"/>
                          </a:rPr>
                          <m:t>𝑎</m:t>
                        </m:r>
                        <m:r>
                          <a:rPr lang="en-US" i="1">
                            <a:latin typeface="Cambria Math"/>
                            <a:ea typeface="Cambria Math"/>
                            <a:sym typeface="Symbol"/>
                          </a:rPr>
                          <m:t> </m:t>
                        </m:r>
                        <m:r>
                          <a:rPr lang="en-US" i="1">
                            <a:latin typeface="Cambria Math"/>
                            <a:ea typeface="Cambria Math"/>
                            <a:sym typeface="Symbol"/>
                          </a:rPr>
                          <m:t>𝑣</m:t>
                        </m:r>
                        <m:r>
                          <a:rPr lang="en-US" i="1">
                            <a:latin typeface="Cambria Math"/>
                            <a:ea typeface="Cambria Math"/>
                            <a:sym typeface="Symbol"/>
                          </a:rPr>
                          <m:t>à </m:t>
                        </m:r>
                        <m:r>
                          <a:rPr lang="en-US" b="0" i="1" smtClean="0">
                            <a:latin typeface="Cambria Math"/>
                            <a:ea typeface="Cambria Math"/>
                            <a:sym typeface="Symbol"/>
                          </a:rPr>
                          <m:t>𝑐</m:t>
                        </m:r>
                        <m:r>
                          <a:rPr lang="en-US" i="1">
                            <a:latin typeface="Cambria Math"/>
                            <a:ea typeface="Cambria Math"/>
                            <a:sym typeface="Symbol"/>
                          </a:rPr>
                          <m:t>≺</m:t>
                        </m:r>
                        <m:r>
                          <a:rPr lang="en-US" b="0" i="1" smtClean="0">
                            <a:latin typeface="Cambria Math"/>
                            <a:ea typeface="Cambria Math"/>
                            <a:sym typeface="Symbol"/>
                          </a:rPr>
                          <m:t>𝑏</m:t>
                        </m:r>
                      </m:e>
                    </m:d>
                  </m:oMath>
                </a14:m>
                <a:endParaRPr lang="en-US" smtClean="0">
                  <a:sym typeface="Symbol"/>
                </a:endParaRPr>
              </a:p>
              <a:p>
                <a:pPr lvl="1" algn="ctr">
                  <a:buNone/>
                </a:pPr>
                <a14:m>
                  <m:oMath xmlns:m="http://schemas.openxmlformats.org/officeDocument/2006/math">
                    <m: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𝑏</m:t>
                    </m:r>
                    <m:r>
                      <a:rPr lang="en-US" i="1">
                        <a:latin typeface="Cambria Math"/>
                        <a:ea typeface="Cambria Math"/>
                        <a:sym typeface="Symbol"/>
                      </a:rPr>
                      <m:t> </m:t>
                    </m:r>
                  </m:oMath>
                </a14:m>
                <a:r>
                  <a:rPr lang="vi-VN" smtClean="0">
                    <a:sym typeface="Symbol"/>
                  </a:rPr>
                  <a:t>được gọi là tích của hai phần tử a và b.</a:t>
                </a:r>
                <a:endParaRPr lang="en-US" sz="580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815" r="-1852"/>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(16/18)</a:t>
            </a:r>
            <a:endParaRPr lang="en-US" sz="280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buNone/>
                </a:pPr>
                <a:r>
                  <a:rPr lang="en-US" sz="2000" b="1" i="1" smtClean="0">
                    <a:solidFill>
                      <a:srgbClr val="C00000"/>
                    </a:solidFill>
                    <a:effectLst>
                      <a:outerShdw blurRad="38100" dist="38100" dir="2700000" algn="tl">
                        <a:srgbClr val="000000">
                          <a:alpha val="43137"/>
                        </a:srgbClr>
                      </a:outerShdw>
                    </a:effectLst>
                  </a:rPr>
                  <a:t>4.3. </a:t>
                </a:r>
                <a:r>
                  <a:rPr lang="vi-VN" sz="2000" b="1" i="1" smtClean="0">
                    <a:solidFill>
                      <a:srgbClr val="C00000"/>
                    </a:solidFill>
                    <a:effectLst>
                      <a:outerShdw blurRad="38100" dist="38100" dir="2700000" algn="tl">
                        <a:srgbClr val="000000">
                          <a:alpha val="43137"/>
                        </a:srgbClr>
                      </a:outerShdw>
                    </a:effectLst>
                  </a:rPr>
                  <a:t>Phép toán đại số trên tập sắp xếp </a:t>
                </a:r>
                <a:r>
                  <a:rPr lang="en-US" sz="2000" b="1" i="1" smtClean="0">
                    <a:solidFill>
                      <a:srgbClr val="C00000"/>
                    </a:solidFill>
                    <a:effectLst>
                      <a:outerShdw blurRad="38100" dist="38100" dir="2700000" algn="tl">
                        <a:srgbClr val="000000">
                          <a:alpha val="43137"/>
                        </a:srgbClr>
                      </a:outerShdw>
                    </a:effectLst>
                  </a:rPr>
                  <a:t>(t)</a:t>
                </a:r>
              </a:p>
              <a:p>
                <a:pPr>
                  <a:buNone/>
                </a:pPr>
                <a:r>
                  <a:rPr lang="en-US" sz="1800" b="1" i="1" smtClean="0">
                    <a:solidFill>
                      <a:srgbClr val="002060"/>
                    </a:solidFill>
                    <a:effectLst>
                      <a:outerShdw blurRad="38100" dist="38100" dir="2700000" algn="tl">
                        <a:srgbClr val="000000">
                          <a:alpha val="43137"/>
                        </a:srgbClr>
                      </a:outerShdw>
                    </a:effectLst>
                  </a:rPr>
                  <a:t>Ví dụ:</a:t>
                </a:r>
              </a:p>
              <a:p>
                <a:r>
                  <a:rPr lang="en-US" sz="2000" smtClean="0"/>
                  <a:t>Xét tập các số nguyên Z với quan hệ R chia hết.</a:t>
                </a:r>
              </a:p>
              <a:p>
                <a:r>
                  <a:rPr lang="en-US" sz="2000" smtClean="0"/>
                  <a:t>Rõ ràng là (Z, R) là tập sắp xếp với mọi m, n</a:t>
                </a:r>
                <a:r>
                  <a:rPr lang="en-US" sz="2000" smtClean="0">
                    <a:sym typeface="Symbol"/>
                  </a:rPr>
                  <a:t>Z ta có</a:t>
                </a:r>
              </a:p>
              <a:p>
                <a:pPr algn="ctr">
                  <a:buNone/>
                </a:pPr>
                <a14:m>
                  <m:oMath xmlns:m="http://schemas.openxmlformats.org/officeDocument/2006/math">
                    <m:r>
                      <a:rPr lang="en-US" sz="2000" b="0" i="1" smtClean="0">
                        <a:latin typeface="Cambria Math"/>
                      </a:rPr>
                      <m:t>𝑚</m:t>
                    </m:r>
                    <m:r>
                      <a:rPr lang="en-US" sz="2000" b="0" i="1" smtClean="0">
                        <a:latin typeface="Cambria Math"/>
                        <a:ea typeface="Cambria Math"/>
                      </a:rPr>
                      <m:t>⨁</m:t>
                    </m:r>
                    <m:r>
                      <a:rPr lang="en-US" sz="2000" b="0" i="1" smtClean="0">
                        <a:latin typeface="Cambria Math"/>
                        <a:ea typeface="Cambria Math"/>
                      </a:rPr>
                      <m:t>𝑛</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𝑘</m:t>
                        </m:r>
                      </m:e>
                      <m:sub>
                        <m:r>
                          <a:rPr lang="en-US" sz="2000" b="0" i="1" smtClean="0">
                            <a:latin typeface="Cambria Math"/>
                            <a:ea typeface="Cambria Math"/>
                          </a:rPr>
                          <m:t>0</m:t>
                        </m:r>
                      </m:sub>
                    </m:sSub>
                  </m:oMath>
                </a14:m>
                <a:r>
                  <a:rPr lang="en-US" sz="2000" smtClean="0">
                    <a:sym typeface="Symbol"/>
                  </a:rPr>
                  <a:t> là phần tử cực tiểu của tập </a:t>
                </a:r>
                <a14:m>
                  <m:oMath xmlns:m="http://schemas.openxmlformats.org/officeDocument/2006/math">
                    <m:r>
                      <a:rPr lang="en-US" sz="2000" i="1">
                        <a:latin typeface="Cambria Math"/>
                        <a:sym typeface="Symbol"/>
                      </a:rPr>
                      <m:t>𝐶</m:t>
                    </m:r>
                    <m:r>
                      <a:rPr lang="en-US" sz="2000" i="1">
                        <a:latin typeface="Cambria Math"/>
                        <a:sym typeface="Symbol"/>
                      </a:rPr>
                      <m:t>=</m:t>
                    </m:r>
                    <m:d>
                      <m:dPr>
                        <m:begChr m:val="{"/>
                        <m:endChr m:val="}"/>
                        <m:ctrlPr>
                          <a:rPr lang="en-US" sz="2000" i="1">
                            <a:latin typeface="Cambria Math" panose="02040503050406030204" pitchFamily="18" charset="0"/>
                            <a:sym typeface="Symbol"/>
                          </a:rPr>
                        </m:ctrlPr>
                      </m:dPr>
                      <m:e>
                        <m:r>
                          <a:rPr lang="en-US" sz="2000" b="0" i="1" smtClean="0">
                            <a:latin typeface="Cambria Math"/>
                            <a:sym typeface="Symbol"/>
                          </a:rPr>
                          <m:t>𝑘</m:t>
                        </m:r>
                        <m:r>
                          <a:rPr lang="en-US" sz="2000" i="1">
                            <a:latin typeface="Cambria Math"/>
                            <a:sym typeface="Symbol"/>
                          </a:rPr>
                          <m:t>|</m:t>
                        </m:r>
                        <m:r>
                          <a:rPr lang="en-US" sz="2000" b="0" i="1" smtClean="0">
                            <a:latin typeface="Cambria Math"/>
                            <a:sym typeface="Symbol"/>
                          </a:rPr>
                          <m:t>𝑚</m:t>
                        </m:r>
                        <m:r>
                          <a:rPr lang="en-US" sz="2000" i="1">
                            <a:latin typeface="Cambria Math"/>
                            <a:ea typeface="Cambria Math"/>
                            <a:sym typeface="Symbol"/>
                          </a:rPr>
                          <m:t>≺</m:t>
                        </m:r>
                        <m:r>
                          <a:rPr lang="en-US" sz="2000" b="0" i="1" smtClean="0">
                            <a:latin typeface="Cambria Math"/>
                            <a:ea typeface="Cambria Math"/>
                            <a:sym typeface="Symbol"/>
                          </a:rPr>
                          <m:t>𝑘</m:t>
                        </m:r>
                        <m:r>
                          <a:rPr lang="en-US" sz="2000" i="1">
                            <a:latin typeface="Cambria Math"/>
                            <a:ea typeface="Cambria Math"/>
                            <a:sym typeface="Symbol"/>
                          </a:rPr>
                          <m:t> </m:t>
                        </m:r>
                        <m:r>
                          <a:rPr lang="en-US" sz="2000" i="1">
                            <a:latin typeface="Cambria Math"/>
                            <a:ea typeface="Cambria Math"/>
                            <a:sym typeface="Symbol"/>
                          </a:rPr>
                          <m:t>𝑣</m:t>
                        </m:r>
                        <m:r>
                          <a:rPr lang="en-US" sz="2000" i="1">
                            <a:latin typeface="Cambria Math"/>
                            <a:ea typeface="Cambria Math"/>
                            <a:sym typeface="Symbol"/>
                          </a:rPr>
                          <m:t>à </m:t>
                        </m:r>
                        <m:r>
                          <a:rPr lang="en-US" sz="2000" b="0" i="1" smtClean="0">
                            <a:latin typeface="Cambria Math"/>
                            <a:ea typeface="Cambria Math"/>
                            <a:sym typeface="Symbol"/>
                          </a:rPr>
                          <m:t>𝑛</m:t>
                        </m:r>
                        <m:r>
                          <a:rPr lang="en-US" sz="2000" i="1">
                            <a:latin typeface="Cambria Math"/>
                            <a:ea typeface="Cambria Math"/>
                            <a:sym typeface="Symbol"/>
                          </a:rPr>
                          <m:t>≺</m:t>
                        </m:r>
                        <m:r>
                          <a:rPr lang="en-US" sz="2000" b="0" i="1" smtClean="0">
                            <a:latin typeface="Cambria Math"/>
                            <a:ea typeface="Cambria Math"/>
                            <a:sym typeface="Symbol"/>
                          </a:rPr>
                          <m:t>𝑘</m:t>
                        </m:r>
                      </m:e>
                    </m:d>
                  </m:oMath>
                </a14:m>
                <a:endParaRPr lang="en-US" sz="2000" smtClean="0">
                  <a:sym typeface="Symbol"/>
                </a:endParaRPr>
              </a:p>
              <a:p>
                <a:r>
                  <a:rPr lang="vi-VN" sz="2000" smtClean="0"/>
                  <a:t>Mặt khác theo định nghĩa của R thì k là số nguyên </a:t>
                </a:r>
                <a:r>
                  <a:rPr lang="en-US" sz="2000" smtClean="0"/>
                  <a:t>mà m|k và n|k</a:t>
                </a:r>
                <a:r>
                  <a:rPr lang="vi-VN" sz="2000" smtClean="0"/>
                  <a:t> tức </a:t>
                </a:r>
                <a:r>
                  <a:rPr lang="en-US" sz="2000" smtClean="0"/>
                  <a:t>k </a:t>
                </a:r>
                <a:r>
                  <a:rPr lang="vi-VN" sz="2000" smtClean="0"/>
                  <a:t>là bội số chung của m và n, do đó C là tập các bội số chung của m và n, từ đó k</a:t>
                </a:r>
                <a:r>
                  <a:rPr lang="vi-VN" sz="2000" baseline="-25000" smtClean="0"/>
                  <a:t>0</a:t>
                </a:r>
                <a:r>
                  <a:rPr lang="vi-VN" sz="2000" smtClean="0"/>
                  <a:t> là bội số chung nhỏ nhất của m  và n (BSCNN). </a:t>
                </a:r>
                <a:endParaRPr lang="en-US" sz="2000" smtClean="0"/>
              </a:p>
              <a:p>
                <a:pPr>
                  <a:buNone/>
                </a:pPr>
                <a:r>
                  <a:rPr lang="en-US" sz="2000" smtClean="0"/>
                  <a:t>	</a:t>
                </a:r>
                <a:r>
                  <a:rPr lang="en-US" sz="2000" smtClean="0">
                    <a:sym typeface="Symbol"/>
                  </a:rPr>
                  <a:t> </a:t>
                </a:r>
                <a:r>
                  <a:rPr lang="vi-VN" sz="2000" smtClean="0"/>
                  <a:t>Vậy</a:t>
                </a:r>
                <a:r>
                  <a:rPr lang="en-US" sz="2000" smtClean="0"/>
                  <a:t> </a:t>
                </a:r>
                <a14:m>
                  <m:oMath xmlns:m="http://schemas.openxmlformats.org/officeDocument/2006/math">
                    <m:r>
                      <a:rPr lang="en-US" sz="2000" i="1">
                        <a:latin typeface="Cambria Math"/>
                      </a:rPr>
                      <m:t>𝑚</m:t>
                    </m:r>
                    <m:r>
                      <a:rPr lang="en-US" sz="2000" i="1">
                        <a:latin typeface="Cambria Math"/>
                        <a:ea typeface="Cambria Math"/>
                      </a:rPr>
                      <m:t>⨁</m:t>
                    </m:r>
                    <m:r>
                      <a:rPr lang="en-US" sz="2000" i="1">
                        <a:latin typeface="Cambria Math"/>
                        <a:ea typeface="Cambria Math"/>
                      </a:rPr>
                      <m:t>𝑛</m:t>
                    </m:r>
                    <m:r>
                      <a:rPr lang="en-US" sz="2000" b="0" i="1" smtClean="0">
                        <a:latin typeface="Cambria Math"/>
                        <a:ea typeface="Cambria Math"/>
                      </a:rPr>
                      <m:t>=</m:t>
                    </m:r>
                    <m:r>
                      <a:rPr lang="en-US" sz="2000" b="0" i="1" smtClean="0">
                        <a:latin typeface="Cambria Math"/>
                        <a:ea typeface="Cambria Math"/>
                      </a:rPr>
                      <m:t>𝐵𝑆𝐶𝑁𝑁</m:t>
                    </m:r>
                    <m:r>
                      <a:rPr lang="en-US" sz="2000" b="0" i="1" smtClean="0">
                        <a:latin typeface="Cambria Math"/>
                        <a:ea typeface="Cambria Math"/>
                      </a:rPr>
                      <m:t>(</m:t>
                    </m:r>
                    <m:r>
                      <a:rPr lang="en-US" sz="2000" b="0" i="1" smtClean="0">
                        <a:latin typeface="Cambria Math"/>
                        <a:ea typeface="Cambria Math"/>
                      </a:rPr>
                      <m:t>𝑚</m:t>
                    </m:r>
                    <m:r>
                      <a:rPr lang="en-US" sz="2000" b="0" i="1" smtClean="0">
                        <a:latin typeface="Cambria Math"/>
                        <a:ea typeface="Cambria Math"/>
                      </a:rPr>
                      <m:t>,</m:t>
                    </m:r>
                    <m:r>
                      <a:rPr lang="en-US" sz="2000" b="0" i="1" smtClean="0">
                        <a:latin typeface="Cambria Math"/>
                        <a:ea typeface="Cambria Math"/>
                      </a:rPr>
                      <m:t>𝑛</m:t>
                    </m:r>
                    <m:r>
                      <a:rPr lang="en-US" sz="2000" b="0" i="1" smtClean="0">
                        <a:latin typeface="Cambria Math"/>
                        <a:ea typeface="Cambria Math"/>
                      </a:rPr>
                      <m:t>)</m:t>
                    </m:r>
                  </m:oMath>
                </a14:m>
                <a:endParaRPr lang="en-US" sz="2000" smtClean="0">
                  <a:sym typeface="Symbol"/>
                </a:endParaRPr>
              </a:p>
              <a:p>
                <a:r>
                  <a:rPr lang="vi-VN" sz="2000" smtClean="0"/>
                  <a:t>Suy luận tương tự ta có</a:t>
                </a:r>
                <a:r>
                  <a:rPr lang="en-US" sz="2000" smtClean="0"/>
                  <a:t> </a:t>
                </a:r>
                <a14:m>
                  <m:oMath xmlns:m="http://schemas.openxmlformats.org/officeDocument/2006/math">
                    <m:r>
                      <a:rPr lang="en-US" sz="2000" b="0" i="1" smtClean="0">
                        <a:latin typeface="Cambria Math"/>
                      </a:rPr>
                      <m:t>𝑚</m:t>
                    </m:r>
                    <m:r>
                      <a:rPr lang="en-US" sz="2000" b="0" i="1" smtClean="0">
                        <a:latin typeface="Cambria Math"/>
                        <a:ea typeface="Cambria Math"/>
                      </a:rPr>
                      <m:t>⨂</m:t>
                    </m:r>
                    <m:r>
                      <a:rPr lang="en-US" sz="2000" b="0" i="1" smtClean="0">
                        <a:latin typeface="Cambria Math"/>
                        <a:ea typeface="Cambria Math"/>
                      </a:rPr>
                      <m:t>𝑛</m:t>
                    </m:r>
                    <m:r>
                      <a:rPr lang="en-US" sz="2000" b="0" i="1" smtClean="0">
                        <a:latin typeface="Cambria Math"/>
                        <a:ea typeface="Cambria Math"/>
                      </a:rPr>
                      <m:t>=</m:t>
                    </m:r>
                    <m:r>
                      <a:rPr lang="en-US" sz="2000" b="0" i="1" smtClean="0">
                        <a:latin typeface="Cambria Math"/>
                        <a:ea typeface="Cambria Math"/>
                      </a:rPr>
                      <m:t>𝑈𝑆𝐶𝐿𝑁</m:t>
                    </m:r>
                    <m:r>
                      <a:rPr lang="en-US" sz="2000" b="0" i="1" smtClean="0">
                        <a:latin typeface="Cambria Math"/>
                        <a:ea typeface="Cambria Math"/>
                      </a:rPr>
                      <m:t>(</m:t>
                    </m:r>
                    <m:r>
                      <a:rPr lang="en-US" sz="2000" b="0" i="1" smtClean="0">
                        <a:latin typeface="Cambria Math"/>
                        <a:ea typeface="Cambria Math"/>
                      </a:rPr>
                      <m:t>𝑚</m:t>
                    </m:r>
                    <m:r>
                      <a:rPr lang="en-US" sz="2000" b="0" i="1" smtClean="0">
                        <a:latin typeface="Cambria Math"/>
                        <a:ea typeface="Cambria Math"/>
                      </a:rPr>
                      <m:t>,</m:t>
                    </m:r>
                    <m:r>
                      <a:rPr lang="en-US" sz="2000" b="0" i="1" smtClean="0">
                        <a:latin typeface="Cambria Math"/>
                        <a:ea typeface="Cambria Math"/>
                      </a:rPr>
                      <m:t>𝑛</m:t>
                    </m:r>
                    <m:r>
                      <a:rPr lang="en-US" sz="2000" b="0" i="1" smtClean="0">
                        <a:latin typeface="Cambria Math"/>
                        <a:ea typeface="Cambria Math"/>
                      </a:rPr>
                      <m:t>)</m:t>
                    </m:r>
                  </m:oMath>
                </a14:m>
                <a:r>
                  <a:rPr lang="en-US" sz="2000" smtClean="0">
                    <a:sym typeface="Symbol"/>
                  </a:rPr>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815" r="-741"/>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(17/18)</a:t>
            </a:r>
            <a:endParaRPr lang="en-US" sz="2800"/>
          </a:p>
        </p:txBody>
      </p:sp>
      <p:sp>
        <p:nvSpPr>
          <p:cNvPr id="5" name="Content Placeholder 4"/>
          <p:cNvSpPr>
            <a:spLocks noGrp="1"/>
          </p:cNvSpPr>
          <p:nvPr>
            <p:ph sz="quarter" idx="1"/>
          </p:nvPr>
        </p:nvSpPr>
        <p:spPr/>
        <p:txBody>
          <a:bodyPr>
            <a:noAutofit/>
          </a:bodyPr>
          <a:lstStyle/>
          <a:p>
            <a:pPr>
              <a:buNone/>
            </a:pPr>
            <a:r>
              <a:rPr lang="en-US" sz="2000" b="1" i="1" smtClean="0">
                <a:solidFill>
                  <a:srgbClr val="C00000"/>
                </a:solidFill>
                <a:effectLst>
                  <a:outerShdw blurRad="38100" dist="38100" dir="2700000" algn="tl">
                    <a:srgbClr val="000000">
                      <a:alpha val="43137"/>
                    </a:srgbClr>
                  </a:outerShdw>
                </a:effectLst>
              </a:rPr>
              <a:t>4.3. </a:t>
            </a:r>
            <a:r>
              <a:rPr lang="vi-VN" sz="2000" b="1" i="1" smtClean="0">
                <a:solidFill>
                  <a:srgbClr val="C00000"/>
                </a:solidFill>
                <a:effectLst>
                  <a:outerShdw blurRad="38100" dist="38100" dir="2700000" algn="tl">
                    <a:srgbClr val="000000">
                      <a:alpha val="43137"/>
                    </a:srgbClr>
                  </a:outerShdw>
                </a:effectLst>
              </a:rPr>
              <a:t>Phép toán đại số trên tập sắp xếp </a:t>
            </a:r>
            <a:r>
              <a:rPr lang="en-US" sz="2000" b="1" i="1" smtClean="0">
                <a:solidFill>
                  <a:srgbClr val="C00000"/>
                </a:solidFill>
                <a:effectLst>
                  <a:outerShdw blurRad="38100" dist="38100" dir="2700000" algn="tl">
                    <a:srgbClr val="000000">
                      <a:alpha val="43137"/>
                    </a:srgbClr>
                  </a:outerShdw>
                </a:effectLst>
              </a:rPr>
              <a:t>(t)</a:t>
            </a:r>
          </a:p>
          <a:p>
            <a:pPr>
              <a:buNone/>
            </a:pPr>
            <a:r>
              <a:rPr lang="en-US" sz="1800" b="1" i="1" smtClean="0">
                <a:solidFill>
                  <a:srgbClr val="002060"/>
                </a:solidFill>
                <a:effectLst>
                  <a:outerShdw blurRad="38100" dist="38100" dir="2700000" algn="tl">
                    <a:srgbClr val="000000">
                      <a:alpha val="43137"/>
                    </a:srgbClr>
                  </a:outerShdw>
                </a:effectLst>
              </a:rPr>
              <a:t>Ví dụ:</a:t>
            </a:r>
          </a:p>
          <a:p>
            <a:r>
              <a:rPr lang="vi-VN" sz="2000" smtClean="0"/>
              <a:t>Xét tập các số thực R với quan hệ </a:t>
            </a:r>
            <a:r>
              <a:rPr lang="en-US" sz="2000" smtClean="0"/>
              <a:t>Q</a:t>
            </a:r>
            <a:r>
              <a:rPr lang="vi-VN" sz="2000" smtClean="0"/>
              <a:t> nhỏ hơn hoặc bằng (</a:t>
            </a:r>
            <a:r>
              <a:rPr lang="vi-VN" sz="2000" smtClean="0">
                <a:sym typeface="Symbol"/>
              </a:rPr>
              <a:t> ).</a:t>
            </a:r>
          </a:p>
          <a:p>
            <a:r>
              <a:rPr lang="vi-VN" sz="2000" smtClean="0"/>
              <a:t>Khi đó </a:t>
            </a:r>
            <a:r>
              <a:rPr lang="en-US" sz="2000" smtClean="0"/>
              <a:t>Q</a:t>
            </a:r>
            <a:r>
              <a:rPr lang="vi-VN" sz="2000" smtClean="0"/>
              <a:t> là quan hệ sắp xếp trên tập R vì:</a:t>
            </a:r>
          </a:p>
          <a:p>
            <a:pPr lvl="1">
              <a:buNone/>
            </a:pPr>
            <a:r>
              <a:rPr lang="en-US" sz="1800" smtClean="0"/>
              <a:t>+ Mọi x </a:t>
            </a:r>
            <a:r>
              <a:rPr lang="en-US" sz="1800" smtClean="0">
                <a:sym typeface="Symbol"/>
              </a:rPr>
              <a:t> R thì x   x, tức là x Q x, Q có tính phản xạ.</a:t>
            </a:r>
          </a:p>
          <a:p>
            <a:pPr lvl="1">
              <a:buNone/>
            </a:pPr>
            <a:r>
              <a:rPr lang="en-US" sz="1800" smtClean="0"/>
              <a:t>+ Với x, y </a:t>
            </a:r>
            <a:r>
              <a:rPr lang="en-US" sz="1800" smtClean="0">
                <a:sym typeface="Symbol"/>
              </a:rPr>
              <a:t> R mà có x   y  và y   x thì x = y, </a:t>
            </a:r>
            <a:r>
              <a:rPr lang="en-US" sz="1800">
                <a:sym typeface="Symbol"/>
              </a:rPr>
              <a:t>Q</a:t>
            </a:r>
            <a:r>
              <a:rPr lang="en-US" sz="1800" smtClean="0">
                <a:sym typeface="Symbol"/>
              </a:rPr>
              <a:t> có tính phản xứng.</a:t>
            </a:r>
          </a:p>
          <a:p>
            <a:pPr lvl="1">
              <a:buNone/>
            </a:pPr>
            <a:r>
              <a:rPr lang="en-US" sz="1800" smtClean="0"/>
              <a:t>+ Với x, y, z </a:t>
            </a:r>
            <a:r>
              <a:rPr lang="en-US" sz="1800" smtClean="0">
                <a:sym typeface="Symbol"/>
              </a:rPr>
              <a:t> R mà có x   y  và y   z thì x   z, Q có tính bắc cầu.</a:t>
            </a:r>
          </a:p>
          <a:p>
            <a:r>
              <a:rPr lang="en-US" sz="2000" smtClean="0"/>
              <a:t>Xét phép toán </a:t>
            </a:r>
            <a:r>
              <a:rPr lang="en-US" sz="2000" smtClean="0">
                <a:sym typeface="Symbol"/>
              </a:rPr>
              <a:t> trên Q ta có</a:t>
            </a:r>
          </a:p>
          <a:p>
            <a:pPr algn="ctr">
              <a:buNone/>
            </a:pPr>
            <a:r>
              <a:rPr lang="en-US" sz="2000" smtClean="0"/>
              <a:t>x</a:t>
            </a:r>
            <a:r>
              <a:rPr lang="en-US" sz="2000" smtClean="0">
                <a:sym typeface="Symbol"/>
              </a:rPr>
              <a:t> y =z</a:t>
            </a:r>
            <a:r>
              <a:rPr lang="en-US" sz="2000" baseline="-25000" smtClean="0">
                <a:sym typeface="Symbol"/>
              </a:rPr>
              <a:t>0</a:t>
            </a:r>
            <a:r>
              <a:rPr lang="en-US" sz="2000" smtClean="0">
                <a:sym typeface="Symbol"/>
              </a:rPr>
              <a:t> là phần tử cực tiểu của tập C ={z | x   z và y   z} = max(x,y)</a:t>
            </a:r>
          </a:p>
          <a:p>
            <a:r>
              <a:rPr lang="en-US" sz="2000" smtClean="0"/>
              <a:t>Dễ dàng nhận thấy</a:t>
            </a:r>
          </a:p>
          <a:p>
            <a:pPr algn="ctr">
              <a:buNone/>
            </a:pPr>
            <a:r>
              <a:rPr lang="en-US" sz="2000" smtClean="0"/>
              <a:t>x </a:t>
            </a:r>
            <a:r>
              <a:rPr lang="en-US" sz="2000" smtClean="0">
                <a:sym typeface="Symbol"/>
              </a:rPr>
              <a:t> y = min(x,y)</a:t>
            </a:r>
          </a:p>
        </p:txBody>
      </p:sp>
      <p:sp>
        <p:nvSpPr>
          <p:cNvPr id="4" name="Slide Number Placeholder 3"/>
          <p:cNvSpPr>
            <a:spLocks noGrp="1"/>
          </p:cNvSpPr>
          <p:nvPr>
            <p:ph type="sldNum" sz="quarter" idx="15"/>
          </p:nvPr>
        </p:nvSpPr>
        <p:spPr/>
        <p:txBody>
          <a:bodyPr/>
          <a:lstStyle/>
          <a:p>
            <a:fld id="{7491D333-658A-4DEC-BCBB-EDF9D637F7B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4. </a:t>
            </a:r>
            <a:r>
              <a:rPr lang="vi-VN" sz="2800" smtClean="0"/>
              <a:t>Quan hệ sắp xếp, tập sắp xếp và các đại số</a:t>
            </a:r>
            <a:r>
              <a:rPr lang="en-US" sz="2800" smtClean="0"/>
              <a:t> (18/18)</a:t>
            </a:r>
            <a:endParaRPr lang="en-US" sz="2800"/>
          </a:p>
        </p:txBody>
      </p:sp>
      <p:sp>
        <p:nvSpPr>
          <p:cNvPr id="5" name="Content Placeholder 4"/>
          <p:cNvSpPr>
            <a:spLocks noGrp="1"/>
          </p:cNvSpPr>
          <p:nvPr>
            <p:ph sz="quarter" idx="1"/>
          </p:nvPr>
        </p:nvSpPr>
        <p:spPr/>
        <p:txBody>
          <a:bodyPr>
            <a:noAutofit/>
          </a:bodyPr>
          <a:lstStyle/>
          <a:p>
            <a:pPr>
              <a:buNone/>
            </a:pPr>
            <a:r>
              <a:rPr lang="en-US" sz="2000" b="1" i="1" smtClean="0">
                <a:solidFill>
                  <a:srgbClr val="C00000"/>
                </a:solidFill>
                <a:effectLst>
                  <a:outerShdw blurRad="38100" dist="38100" dir="2700000" algn="tl">
                    <a:srgbClr val="000000">
                      <a:alpha val="43137"/>
                    </a:srgbClr>
                  </a:outerShdw>
                </a:effectLst>
              </a:rPr>
              <a:t>4.3. </a:t>
            </a:r>
            <a:r>
              <a:rPr lang="vi-VN" sz="2000" b="1" i="1" smtClean="0">
                <a:solidFill>
                  <a:srgbClr val="C00000"/>
                </a:solidFill>
                <a:effectLst>
                  <a:outerShdw blurRad="38100" dist="38100" dir="2700000" algn="tl">
                    <a:srgbClr val="000000">
                      <a:alpha val="43137"/>
                    </a:srgbClr>
                  </a:outerShdw>
                </a:effectLst>
              </a:rPr>
              <a:t>Phép toán đại số trên tập sắp xếp </a:t>
            </a:r>
            <a:r>
              <a:rPr lang="en-US" sz="2000" b="1" i="1" smtClean="0">
                <a:solidFill>
                  <a:srgbClr val="C00000"/>
                </a:solidFill>
                <a:effectLst>
                  <a:outerShdw blurRad="38100" dist="38100" dir="2700000" algn="tl">
                    <a:srgbClr val="000000">
                      <a:alpha val="43137"/>
                    </a:srgbClr>
                  </a:outerShdw>
                </a:effectLst>
              </a:rPr>
              <a:t>(t)</a:t>
            </a:r>
          </a:p>
          <a:p>
            <a:pPr>
              <a:buNone/>
            </a:pPr>
            <a:r>
              <a:rPr lang="en-US" sz="1800" b="1" i="1" smtClean="0">
                <a:solidFill>
                  <a:srgbClr val="002060"/>
                </a:solidFill>
                <a:effectLst>
                  <a:outerShdw blurRad="38100" dist="38100" dir="2700000" algn="tl">
                    <a:srgbClr val="000000">
                      <a:alpha val="43137"/>
                    </a:srgbClr>
                  </a:outerShdw>
                </a:effectLst>
              </a:rPr>
              <a:t>Ví dụ:</a:t>
            </a:r>
          </a:p>
          <a:p>
            <a:r>
              <a:rPr lang="vi-VN" sz="2000" smtClean="0"/>
              <a:t>Cho A là một tập hợp</a:t>
            </a:r>
            <a:r>
              <a:rPr lang="en-US" sz="2000" smtClean="0"/>
              <a:t>.</a:t>
            </a:r>
            <a:r>
              <a:rPr lang="vi-VN" sz="2000" smtClean="0"/>
              <a:t> </a:t>
            </a:r>
            <a:r>
              <a:rPr lang="en-US" sz="2000" smtClean="0"/>
              <a:t>G</a:t>
            </a:r>
            <a:r>
              <a:rPr lang="vi-VN" sz="2000" smtClean="0"/>
              <a:t>ọi </a:t>
            </a:r>
            <a:r>
              <a:rPr lang="vi-VN" sz="2000" smtClean="0">
                <a:sym typeface="Symbol"/>
              </a:rPr>
              <a:t> là tập các tập con của A</a:t>
            </a:r>
            <a:r>
              <a:rPr lang="en-US" sz="2000" smtClean="0">
                <a:sym typeface="Symbol"/>
              </a:rPr>
              <a:t>. Quan </a:t>
            </a:r>
            <a:r>
              <a:rPr lang="vi-VN" sz="2000" smtClean="0">
                <a:sym typeface="Symbol"/>
              </a:rPr>
              <a:t>hệ R trên   là quan hệ bao nhau (   ).</a:t>
            </a:r>
          </a:p>
          <a:p>
            <a:r>
              <a:rPr lang="vi-VN" sz="2000" smtClean="0"/>
              <a:t>Khi đó R là quan hệ sắp xếp trên tập </a:t>
            </a:r>
            <a:r>
              <a:rPr lang="vi-VN" sz="2000" smtClean="0">
                <a:sym typeface="Symbol"/>
              </a:rPr>
              <a:t> vì:</a:t>
            </a:r>
          </a:p>
          <a:p>
            <a:pPr lvl="1">
              <a:buNone/>
            </a:pPr>
            <a:r>
              <a:rPr lang="en-US" sz="1800" smtClean="0"/>
              <a:t>+ Mọi </a:t>
            </a:r>
            <a:r>
              <a:rPr lang="en-US" sz="1800" smtClean="0">
                <a:sym typeface="Symbol"/>
              </a:rPr>
              <a:t>   thì   , tức là R, R có tính phản xạ.</a:t>
            </a:r>
          </a:p>
          <a:p>
            <a:pPr lvl="1">
              <a:buNone/>
            </a:pPr>
            <a:r>
              <a:rPr lang="en-US" sz="1800" smtClean="0"/>
              <a:t>+ Với </a:t>
            </a:r>
            <a:r>
              <a:rPr lang="en-US" sz="1800" smtClean="0">
                <a:sym typeface="Symbol"/>
              </a:rPr>
              <a:t>,    mà có     và     thì  = , R có tính phản xứng.</a:t>
            </a:r>
          </a:p>
          <a:p>
            <a:pPr lvl="1">
              <a:buNone/>
            </a:pPr>
            <a:r>
              <a:rPr lang="en-US" sz="1800" smtClean="0"/>
              <a:t>+ Với </a:t>
            </a:r>
            <a:r>
              <a:rPr lang="en-US" sz="1800" smtClean="0">
                <a:sym typeface="Symbol"/>
              </a:rPr>
              <a:t>, ,    mà có     và     thì   , R có tính bắc cầu.</a:t>
            </a:r>
          </a:p>
          <a:p>
            <a:r>
              <a:rPr lang="en-US" sz="2000" smtClean="0"/>
              <a:t>Xét phép toán </a:t>
            </a:r>
            <a:r>
              <a:rPr lang="en-US" sz="2000" smtClean="0">
                <a:sym typeface="Symbol"/>
              </a:rPr>
              <a:t> trên , ta có    =</a:t>
            </a:r>
            <a:r>
              <a:rPr lang="en-US" sz="2000" baseline="-25000" smtClean="0">
                <a:sym typeface="Symbol"/>
              </a:rPr>
              <a:t>0</a:t>
            </a:r>
            <a:r>
              <a:rPr lang="en-US" sz="2000" smtClean="0">
                <a:sym typeface="Symbol"/>
              </a:rPr>
              <a:t> là phần tử cực tiểu của tập          ={ |     và   }</a:t>
            </a:r>
          </a:p>
          <a:p>
            <a:r>
              <a:rPr lang="en-US" sz="2000" smtClean="0"/>
              <a:t>Điều này có nghĩa là tập con </a:t>
            </a:r>
            <a:r>
              <a:rPr lang="en-US" sz="2000" smtClean="0">
                <a:sym typeface="Symbol"/>
              </a:rPr>
              <a:t></a:t>
            </a:r>
            <a:r>
              <a:rPr lang="en-US" sz="2000" baseline="-25000" smtClean="0">
                <a:sym typeface="Symbol"/>
              </a:rPr>
              <a:t>0</a:t>
            </a:r>
            <a:r>
              <a:rPr lang="en-US" sz="2000" smtClean="0">
                <a:sym typeface="Symbol"/>
              </a:rPr>
              <a:t> là tập nhỏ nhất bao cả hai tập  và , vậy    = . </a:t>
            </a:r>
            <a:r>
              <a:rPr lang="vi-VN" sz="2000" smtClean="0"/>
              <a:t>Cũng như vậy ta có</a:t>
            </a:r>
            <a:r>
              <a:rPr lang="en-US" sz="2000" smtClean="0"/>
              <a:t> </a:t>
            </a:r>
            <a:r>
              <a:rPr lang="en-US" sz="2000" smtClean="0">
                <a:sym typeface="Symbol"/>
              </a:rPr>
              <a:t>   =.</a:t>
            </a:r>
          </a:p>
        </p:txBody>
      </p:sp>
      <p:sp>
        <p:nvSpPr>
          <p:cNvPr id="4" name="Slide Number Placeholder 3"/>
          <p:cNvSpPr>
            <a:spLocks noGrp="1"/>
          </p:cNvSpPr>
          <p:nvPr>
            <p:ph type="sldNum" sz="quarter" idx="15"/>
          </p:nvPr>
        </p:nvSpPr>
        <p:spPr/>
        <p:txBody>
          <a:bodyPr/>
          <a:lstStyle/>
          <a:p>
            <a:fld id="{7491D333-658A-4DEC-BCBB-EDF9D637F7B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vi-VN" smtClean="0"/>
              <a:t>Quan hệ </a:t>
            </a:r>
            <a:r>
              <a:rPr lang="en-US" smtClean="0"/>
              <a:t>hợp thành (1/2)</a:t>
            </a:r>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buNone/>
                </a:pPr>
                <a:r>
                  <a:rPr lang="en-US" sz="1800" b="1" i="1" smtClean="0">
                    <a:solidFill>
                      <a:srgbClr val="C00000"/>
                    </a:solidFill>
                    <a:effectLst>
                      <a:outerShdw blurRad="38100" dist="38100" dir="2700000" algn="tl">
                        <a:srgbClr val="000000">
                          <a:alpha val="43137"/>
                        </a:srgbClr>
                      </a:outerShdw>
                    </a:effectLst>
                  </a:rPr>
                  <a:t>Khái niệm quan hệ hợp thành</a:t>
                </a:r>
              </a:p>
              <a:p>
                <a:pPr>
                  <a:buNone/>
                </a:pPr>
                <a:r>
                  <a:rPr lang="en-US" sz="1800" b="1" i="1" smtClean="0">
                    <a:solidFill>
                      <a:srgbClr val="002060"/>
                    </a:solidFill>
                    <a:effectLst>
                      <a:outerShdw blurRad="38100" dist="38100" dir="2700000" algn="tl">
                        <a:srgbClr val="000000">
                          <a:alpha val="43137"/>
                        </a:srgbClr>
                      </a:outerShdw>
                    </a:effectLst>
                  </a:rPr>
                  <a:t>Khái niệm:</a:t>
                </a:r>
              </a:p>
              <a:p>
                <a:pPr algn="just"/>
                <a:r>
                  <a:rPr lang="vi-VN" sz="2200" smtClean="0"/>
                  <a:t>Cho R(X,Y) là quan hệ </a:t>
                </a:r>
                <a:r>
                  <a:rPr lang="en-US" sz="2200" smtClean="0"/>
                  <a:t>2 </a:t>
                </a:r>
                <a:r>
                  <a:rPr lang="vi-VN" sz="2200" smtClean="0"/>
                  <a:t>ng</a:t>
                </a:r>
                <a:r>
                  <a:rPr lang="en-US" sz="2200" smtClean="0"/>
                  <a:t>ô</a:t>
                </a:r>
                <a:r>
                  <a:rPr lang="vi-VN" sz="2200" smtClean="0"/>
                  <a:t>i tr</a:t>
                </a:r>
                <a:r>
                  <a:rPr lang="en-US" sz="2200" smtClean="0"/>
                  <a:t>ê</a:t>
                </a:r>
                <a:r>
                  <a:rPr lang="vi-VN" sz="2200" smtClean="0"/>
                  <a:t>n X, Y</a:t>
                </a:r>
                <a:r>
                  <a:rPr lang="en-US" sz="2200" smtClean="0"/>
                  <a:t> </a:t>
                </a:r>
                <a:r>
                  <a:rPr lang="vi-VN" sz="2200" smtClean="0"/>
                  <a:t>và S(Y,Z) là quan hệ </a:t>
                </a:r>
                <a:r>
                  <a:rPr lang="en-US" sz="2200" smtClean="0"/>
                  <a:t>2 </a:t>
                </a:r>
                <a:r>
                  <a:rPr lang="vi-VN" sz="2200" smtClean="0"/>
                  <a:t>ng</a:t>
                </a:r>
                <a:r>
                  <a:rPr lang="en-US" sz="2200" smtClean="0"/>
                  <a:t>ô</a:t>
                </a:r>
                <a:r>
                  <a:rPr lang="vi-VN" sz="2200" smtClean="0"/>
                  <a:t>i tr</a:t>
                </a:r>
                <a:r>
                  <a:rPr lang="en-US" sz="2200" smtClean="0"/>
                  <a:t>ê</a:t>
                </a:r>
                <a:r>
                  <a:rPr lang="vi-VN" sz="2200" smtClean="0"/>
                  <a:t>n Y, Z</a:t>
                </a:r>
                <a:r>
                  <a:rPr lang="en-US" sz="2200" smtClean="0"/>
                  <a:t>.</a:t>
                </a:r>
              </a:p>
              <a:p>
                <a:pPr algn="just"/>
                <a:r>
                  <a:rPr lang="en-US" sz="2200" smtClean="0"/>
                  <a:t>Q</a:t>
                </a:r>
                <a:r>
                  <a:rPr lang="vi-VN" sz="2200" smtClean="0"/>
                  <a:t>uan hệ hợp thành của R và S ký hiệu là </a:t>
                </a:r>
                <a14:m>
                  <m:oMath xmlns:m="http://schemas.openxmlformats.org/officeDocument/2006/math">
                    <m:r>
                      <a:rPr lang="en-US" sz="2200" b="1" i="0" smtClean="0">
                        <a:solidFill>
                          <a:srgbClr val="002060"/>
                        </a:solidFill>
                        <a:effectLst>
                          <a:outerShdw blurRad="38100" dist="38100" dir="2700000" algn="tl">
                            <a:srgbClr val="000000">
                              <a:alpha val="43137"/>
                            </a:srgbClr>
                          </a:outerShdw>
                        </a:effectLst>
                        <a:latin typeface="Cambria Math"/>
                      </a:rPr>
                      <m:t>𝐓</m:t>
                    </m:r>
                    <m:r>
                      <a:rPr lang="en-US" sz="2200" b="1" i="0" smtClean="0">
                        <a:solidFill>
                          <a:srgbClr val="002060"/>
                        </a:solidFill>
                        <a:effectLst>
                          <a:outerShdw blurRad="38100" dist="38100" dir="2700000" algn="tl">
                            <a:srgbClr val="000000">
                              <a:alpha val="43137"/>
                            </a:srgbClr>
                          </a:outerShdw>
                        </a:effectLst>
                        <a:latin typeface="Cambria Math"/>
                      </a:rPr>
                      <m:t>=</m:t>
                    </m:r>
                    <m:r>
                      <a:rPr lang="en-US" sz="2200" b="1" i="0" smtClean="0">
                        <a:solidFill>
                          <a:srgbClr val="002060"/>
                        </a:solidFill>
                        <a:effectLst>
                          <a:outerShdw blurRad="38100" dist="38100" dir="2700000" algn="tl">
                            <a:srgbClr val="000000">
                              <a:alpha val="43137"/>
                            </a:srgbClr>
                          </a:outerShdw>
                        </a:effectLst>
                        <a:latin typeface="Cambria Math"/>
                      </a:rPr>
                      <m:t>𝐒𝐨𝐑</m:t>
                    </m:r>
                  </m:oMath>
                </a14:m>
                <a:r>
                  <a:rPr lang="vi-VN" sz="2200" smtClean="0"/>
                  <a:t> là quan hệ </a:t>
                </a:r>
                <a:r>
                  <a:rPr lang="en-US" sz="2200" smtClean="0"/>
                  <a:t>2 </a:t>
                </a:r>
                <a:r>
                  <a:rPr lang="vi-VN" sz="2200" smtClean="0"/>
                  <a:t>ng</a:t>
                </a:r>
                <a:r>
                  <a:rPr lang="en-US" sz="2200" smtClean="0"/>
                  <a:t>ô</a:t>
                </a:r>
                <a:r>
                  <a:rPr lang="vi-VN" sz="2200" smtClean="0"/>
                  <a:t>i tr</a:t>
                </a:r>
                <a:r>
                  <a:rPr lang="en-US" sz="2200" smtClean="0"/>
                  <a:t>ê</a:t>
                </a:r>
                <a:r>
                  <a:rPr lang="vi-VN" sz="2200" smtClean="0"/>
                  <a:t>n X, Z được xác định như sau xTz khi và chỉ khi tồn tại y</a:t>
                </a:r>
                <a:r>
                  <a:rPr lang="vi-VN" sz="2200" smtClean="0">
                    <a:sym typeface="Symbol"/>
                  </a:rPr>
                  <a:t>Y sao cho xRy và y</a:t>
                </a:r>
                <a:r>
                  <a:rPr lang="en-US" sz="2200" smtClean="0">
                    <a:sym typeface="Symbol"/>
                  </a:rPr>
                  <a:t>Sz.</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667" r="-963"/>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49</a:t>
            </a:fld>
            <a:endParaRPr lang="en-US"/>
          </a:p>
        </p:txBody>
      </p:sp>
      <p:grpSp>
        <p:nvGrpSpPr>
          <p:cNvPr id="41986" name="Group 2"/>
          <p:cNvGrpSpPr>
            <a:grpSpLocks/>
          </p:cNvGrpSpPr>
          <p:nvPr/>
        </p:nvGrpSpPr>
        <p:grpSpPr bwMode="auto">
          <a:xfrm>
            <a:off x="1524000" y="4343400"/>
            <a:ext cx="6248400" cy="1981200"/>
            <a:chOff x="2421" y="12139"/>
            <a:chExt cx="8379" cy="2634"/>
          </a:xfrm>
        </p:grpSpPr>
        <p:sp>
          <p:nvSpPr>
            <p:cNvPr id="41987" name="Rectangle 3"/>
            <p:cNvSpPr>
              <a:spLocks noChangeArrowheads="1"/>
            </p:cNvSpPr>
            <p:nvPr/>
          </p:nvSpPr>
          <p:spPr bwMode="auto">
            <a:xfrm>
              <a:off x="5556" y="12778"/>
              <a:ext cx="1596" cy="13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88" name="Oval 4"/>
            <p:cNvSpPr>
              <a:spLocks noChangeArrowheads="1"/>
            </p:cNvSpPr>
            <p:nvPr/>
          </p:nvSpPr>
          <p:spPr bwMode="auto">
            <a:xfrm>
              <a:off x="8520" y="12835"/>
              <a:ext cx="2280" cy="136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989" name="Text Box 5"/>
            <p:cNvSpPr txBox="1">
              <a:spLocks noChangeArrowheads="1"/>
            </p:cNvSpPr>
            <p:nvPr/>
          </p:nvSpPr>
          <p:spPr bwMode="auto">
            <a:xfrm>
              <a:off x="4416" y="12964"/>
              <a:ext cx="525" cy="3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0" name="Text Box 6"/>
            <p:cNvSpPr txBox="1">
              <a:spLocks noChangeArrowheads="1"/>
            </p:cNvSpPr>
            <p:nvPr/>
          </p:nvSpPr>
          <p:spPr bwMode="auto">
            <a:xfrm>
              <a:off x="7494" y="12949"/>
              <a:ext cx="627" cy="4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1" name="Text Box 7"/>
            <p:cNvSpPr txBox="1">
              <a:spLocks noChangeArrowheads="1"/>
            </p:cNvSpPr>
            <p:nvPr/>
          </p:nvSpPr>
          <p:spPr bwMode="auto">
            <a:xfrm>
              <a:off x="5784" y="13519"/>
              <a:ext cx="1197" cy="3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Calibri" pitchFamily="34" charset="0"/>
                  <a:cs typeface="Arial" pitchFamily="34" charset="0"/>
                </a:rPr>
                <a:t>xRy và ySz</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2" name="Line 8"/>
            <p:cNvSpPr>
              <a:spLocks noChangeShapeType="1"/>
            </p:cNvSpPr>
            <p:nvPr/>
          </p:nvSpPr>
          <p:spPr bwMode="auto">
            <a:xfrm>
              <a:off x="4074" y="13519"/>
              <a:ext cx="1368"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993" name="Line 9"/>
            <p:cNvSpPr>
              <a:spLocks noChangeShapeType="1"/>
            </p:cNvSpPr>
            <p:nvPr/>
          </p:nvSpPr>
          <p:spPr bwMode="auto">
            <a:xfrm>
              <a:off x="7209" y="13519"/>
              <a:ext cx="1311"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1994" name="Text Box 10"/>
            <p:cNvSpPr txBox="1">
              <a:spLocks noChangeArrowheads="1"/>
            </p:cNvSpPr>
            <p:nvPr/>
          </p:nvSpPr>
          <p:spPr bwMode="auto">
            <a:xfrm>
              <a:off x="2877" y="13234"/>
              <a:ext cx="627" cy="4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5" name="Text Box 11"/>
            <p:cNvSpPr txBox="1">
              <a:spLocks noChangeArrowheads="1"/>
            </p:cNvSpPr>
            <p:nvPr/>
          </p:nvSpPr>
          <p:spPr bwMode="auto">
            <a:xfrm>
              <a:off x="8862" y="13519"/>
              <a:ext cx="1596" cy="4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xTz</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6" name="Text Box 12"/>
            <p:cNvSpPr txBox="1">
              <a:spLocks noChangeArrowheads="1"/>
            </p:cNvSpPr>
            <p:nvPr/>
          </p:nvSpPr>
          <p:spPr bwMode="auto">
            <a:xfrm>
              <a:off x="2877" y="14317"/>
              <a:ext cx="627" cy="4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7" name="Text Box 13"/>
            <p:cNvSpPr txBox="1">
              <a:spLocks noChangeArrowheads="1"/>
            </p:cNvSpPr>
            <p:nvPr/>
          </p:nvSpPr>
          <p:spPr bwMode="auto">
            <a:xfrm>
              <a:off x="5955" y="14287"/>
              <a:ext cx="627" cy="4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8" name="Text Box 14"/>
            <p:cNvSpPr txBox="1">
              <a:spLocks noChangeArrowheads="1"/>
            </p:cNvSpPr>
            <p:nvPr/>
          </p:nvSpPr>
          <p:spPr bwMode="auto">
            <a:xfrm>
              <a:off x="9489" y="14317"/>
              <a:ext cx="627" cy="4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1" u="none" strike="noStrike" cap="none" normalizeH="0" baseline="0" smtClean="0">
                  <a:ln>
                    <a:noFill/>
                  </a:ln>
                  <a:solidFill>
                    <a:schemeClr val="tx1"/>
                  </a:solidFill>
                  <a:effectLst/>
                  <a:latin typeface=".VnTime" pitchFamily="34" charset="0"/>
                  <a:cs typeface="Arial" pitchFamily="34" charset="0"/>
                </a:rPr>
                <a:t>Z</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9" name="Oval 15"/>
            <p:cNvSpPr>
              <a:spLocks noChangeArrowheads="1"/>
            </p:cNvSpPr>
            <p:nvPr/>
          </p:nvSpPr>
          <p:spPr bwMode="auto">
            <a:xfrm>
              <a:off x="2421" y="12607"/>
              <a:ext cx="1596" cy="15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0" name="Oval 16"/>
            <p:cNvSpPr>
              <a:spLocks noChangeArrowheads="1"/>
            </p:cNvSpPr>
            <p:nvPr/>
          </p:nvSpPr>
          <p:spPr bwMode="auto">
            <a:xfrm>
              <a:off x="3219" y="13006"/>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1" name="Oval 17"/>
            <p:cNvSpPr>
              <a:spLocks noChangeArrowheads="1"/>
            </p:cNvSpPr>
            <p:nvPr/>
          </p:nvSpPr>
          <p:spPr bwMode="auto">
            <a:xfrm>
              <a:off x="6126" y="13234"/>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2" name="Oval 18"/>
            <p:cNvSpPr>
              <a:spLocks noChangeArrowheads="1"/>
            </p:cNvSpPr>
            <p:nvPr/>
          </p:nvSpPr>
          <p:spPr bwMode="auto">
            <a:xfrm>
              <a:off x="9318" y="13378"/>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3" name="Freeform 19"/>
            <p:cNvSpPr>
              <a:spLocks/>
            </p:cNvSpPr>
            <p:nvPr/>
          </p:nvSpPr>
          <p:spPr bwMode="auto">
            <a:xfrm rot="82364">
              <a:off x="3320" y="12603"/>
              <a:ext cx="2878" cy="720"/>
            </a:xfrm>
            <a:custGeom>
              <a:avLst/>
              <a:gdLst/>
              <a:ahLst/>
              <a:cxnLst>
                <a:cxn ang="0">
                  <a:pos x="0" y="418"/>
                </a:cxn>
                <a:cxn ang="0">
                  <a:pos x="1254" y="19"/>
                </a:cxn>
                <a:cxn ang="0">
                  <a:pos x="2736" y="532"/>
                </a:cxn>
              </a:cxnLst>
              <a:rect l="0" t="0" r="r" b="b"/>
              <a:pathLst>
                <a:path w="2736" h="532">
                  <a:moveTo>
                    <a:pt x="0" y="418"/>
                  </a:moveTo>
                  <a:cubicBezTo>
                    <a:pt x="399" y="209"/>
                    <a:pt x="798" y="0"/>
                    <a:pt x="1254" y="19"/>
                  </a:cubicBezTo>
                  <a:cubicBezTo>
                    <a:pt x="1710" y="38"/>
                    <a:pt x="2489" y="437"/>
                    <a:pt x="2736" y="532"/>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2004" name="Freeform 20"/>
            <p:cNvSpPr>
              <a:spLocks/>
            </p:cNvSpPr>
            <p:nvPr/>
          </p:nvSpPr>
          <p:spPr bwMode="auto">
            <a:xfrm>
              <a:off x="6297" y="12759"/>
              <a:ext cx="3021" cy="646"/>
            </a:xfrm>
            <a:custGeom>
              <a:avLst/>
              <a:gdLst/>
              <a:ahLst/>
              <a:cxnLst>
                <a:cxn ang="0">
                  <a:pos x="0" y="532"/>
                </a:cxn>
                <a:cxn ang="0">
                  <a:pos x="1311" y="19"/>
                </a:cxn>
                <a:cxn ang="0">
                  <a:pos x="3021" y="646"/>
                </a:cxn>
              </a:cxnLst>
              <a:rect l="0" t="0" r="r" b="b"/>
              <a:pathLst>
                <a:path w="3021" h="646">
                  <a:moveTo>
                    <a:pt x="0" y="532"/>
                  </a:moveTo>
                  <a:cubicBezTo>
                    <a:pt x="404" y="266"/>
                    <a:pt x="808" y="0"/>
                    <a:pt x="1311" y="19"/>
                  </a:cubicBezTo>
                  <a:cubicBezTo>
                    <a:pt x="1814" y="38"/>
                    <a:pt x="2736" y="542"/>
                    <a:pt x="3021" y="646"/>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2005" name="Freeform 21"/>
            <p:cNvSpPr>
              <a:spLocks/>
            </p:cNvSpPr>
            <p:nvPr/>
          </p:nvSpPr>
          <p:spPr bwMode="auto">
            <a:xfrm>
              <a:off x="3252" y="12139"/>
              <a:ext cx="6099" cy="1254"/>
            </a:xfrm>
            <a:custGeom>
              <a:avLst/>
              <a:gdLst/>
              <a:ahLst/>
              <a:cxnLst>
                <a:cxn ang="0">
                  <a:pos x="0" y="912"/>
                </a:cxn>
                <a:cxn ang="0">
                  <a:pos x="3249" y="57"/>
                </a:cxn>
                <a:cxn ang="0">
                  <a:pos x="6099" y="1254"/>
                </a:cxn>
              </a:cxnLst>
              <a:rect l="0" t="0" r="r" b="b"/>
              <a:pathLst>
                <a:path w="6099" h="1254">
                  <a:moveTo>
                    <a:pt x="0" y="912"/>
                  </a:moveTo>
                  <a:cubicBezTo>
                    <a:pt x="1116" y="456"/>
                    <a:pt x="2233" y="0"/>
                    <a:pt x="3249" y="57"/>
                  </a:cubicBezTo>
                  <a:cubicBezTo>
                    <a:pt x="4265" y="114"/>
                    <a:pt x="5615" y="1055"/>
                    <a:pt x="6099" y="1254"/>
                  </a:cubicBezTo>
                </a:path>
              </a:pathLst>
            </a:custGeom>
            <a:noFill/>
            <a:ln w="952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42006" name="Text Box 22"/>
          <p:cNvSpPr txBox="1">
            <a:spLocks noChangeArrowheads="1"/>
          </p:cNvSpPr>
          <p:nvPr/>
        </p:nvSpPr>
        <p:spPr bwMode="auto">
          <a:xfrm>
            <a:off x="4240228" y="4038600"/>
            <a:ext cx="433387" cy="2889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1" u="none" strike="noStrike" cap="none" normalizeH="0" baseline="0" smtClean="0">
                <a:ln>
                  <a:noFill/>
                </a:ln>
                <a:solidFill>
                  <a:schemeClr val="tx1"/>
                </a:solidFill>
                <a:effectLst/>
                <a:latin typeface=".VnTime" pitchFamily="34" charset="0"/>
                <a:cs typeface="Arial" pitchFamily="34" charset="0"/>
              </a:rPr>
              <a:t>SoR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(3/8) </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a. Khái niệm quan hệ n ngôi trên các tập hữu hạn</a:t>
            </a:r>
          </a:p>
          <a:p>
            <a:r>
              <a:rPr lang="vi-VN" b="1" smtClean="0">
                <a:solidFill>
                  <a:srgbClr val="002060"/>
                </a:solidFill>
                <a:effectLst>
                  <a:outerShdw blurRad="38100" dist="38100" dir="2700000" algn="tl">
                    <a:srgbClr val="000000">
                      <a:alpha val="43137"/>
                    </a:srgbClr>
                  </a:outerShdw>
                </a:effectLst>
              </a:rPr>
              <a:t>Ví dụ</a:t>
            </a:r>
            <a:r>
              <a:rPr lang="en-US" b="1" smtClean="0">
                <a:solidFill>
                  <a:srgbClr val="002060"/>
                </a:solidFill>
                <a:effectLst>
                  <a:outerShdw blurRad="38100" dist="38100" dir="2700000" algn="tl">
                    <a:srgbClr val="000000">
                      <a:alpha val="43137"/>
                    </a:srgbClr>
                  </a:outerShdw>
                </a:effectLst>
              </a:rPr>
              <a:t> 2:</a:t>
            </a:r>
            <a:endParaRPr lang="en-US" smtClean="0"/>
          </a:p>
          <a:p>
            <a:pPr lvl="1"/>
            <a:r>
              <a:rPr lang="vi-VN" smtClean="0"/>
              <a:t>Cho R là một quan hệ gồm các bộ năm (H, N, X, D, T) biểu diễn các chuyến bay hàng không trên không vận Việt Nam</a:t>
            </a:r>
            <a:r>
              <a:rPr lang="en-US" smtClean="0"/>
              <a:t>.</a:t>
            </a:r>
          </a:p>
          <a:p>
            <a:pPr lvl="1"/>
            <a:r>
              <a:rPr lang="en-US" smtClean="0"/>
              <a:t>T</a:t>
            </a:r>
            <a:r>
              <a:rPr lang="vi-VN" smtClean="0"/>
              <a:t>rong đó</a:t>
            </a:r>
            <a:r>
              <a:rPr lang="en-US" smtClean="0"/>
              <a:t>: </a:t>
            </a:r>
          </a:p>
          <a:p>
            <a:pPr lvl="2"/>
            <a:r>
              <a:rPr lang="vi-VN" smtClean="0"/>
              <a:t>H </a:t>
            </a:r>
            <a:r>
              <a:rPr lang="en-US" smtClean="0"/>
              <a:t>:</a:t>
            </a:r>
            <a:r>
              <a:rPr lang="vi-VN" smtClean="0"/>
              <a:t> tên hãng hàng không, </a:t>
            </a:r>
            <a:endParaRPr lang="en-US" smtClean="0"/>
          </a:p>
          <a:p>
            <a:pPr lvl="2"/>
            <a:r>
              <a:rPr lang="vi-VN" smtClean="0"/>
              <a:t>N </a:t>
            </a:r>
            <a:r>
              <a:rPr lang="en-US" smtClean="0"/>
              <a:t>:</a:t>
            </a:r>
            <a:r>
              <a:rPr lang="vi-VN" smtClean="0"/>
              <a:t> số hiệu chuyến bay, </a:t>
            </a:r>
            <a:endParaRPr lang="en-US" smtClean="0"/>
          </a:p>
          <a:p>
            <a:pPr lvl="2"/>
            <a:r>
              <a:rPr lang="vi-VN" smtClean="0"/>
              <a:t>X </a:t>
            </a:r>
            <a:r>
              <a:rPr lang="en-US" smtClean="0"/>
              <a:t>:</a:t>
            </a:r>
            <a:r>
              <a:rPr lang="vi-VN" smtClean="0"/>
              <a:t> địa điểm xuất phát, </a:t>
            </a:r>
            <a:endParaRPr lang="en-US" smtClean="0"/>
          </a:p>
          <a:p>
            <a:pPr lvl="2"/>
            <a:r>
              <a:rPr lang="vi-VN" smtClean="0"/>
              <a:t>D </a:t>
            </a:r>
            <a:r>
              <a:rPr lang="en-US" smtClean="0"/>
              <a:t>:</a:t>
            </a:r>
            <a:r>
              <a:rPr lang="vi-VN" smtClean="0"/>
              <a:t> nơi đến</a:t>
            </a:r>
            <a:r>
              <a:rPr lang="en-US" smtClean="0"/>
              <a:t>,</a:t>
            </a:r>
          </a:p>
          <a:p>
            <a:pPr lvl="2"/>
            <a:r>
              <a:rPr lang="vi-VN" smtClean="0"/>
              <a:t>T </a:t>
            </a:r>
            <a:r>
              <a:rPr lang="en-US" smtClean="0"/>
              <a:t>:</a:t>
            </a:r>
            <a:r>
              <a:rPr lang="vi-VN" smtClean="0"/>
              <a:t> thời gian khởi hành. </a:t>
            </a:r>
            <a:endParaRPr lang="en-US" smtClean="0"/>
          </a:p>
        </p:txBody>
      </p:sp>
      <p:sp>
        <p:nvSpPr>
          <p:cNvPr id="4" name="Slide Number Placeholder 3"/>
          <p:cNvSpPr>
            <a:spLocks noGrp="1"/>
          </p:cNvSpPr>
          <p:nvPr>
            <p:ph type="sldNum" sz="quarter" idx="15"/>
          </p:nvPr>
        </p:nvSpPr>
        <p:spPr/>
        <p:txBody>
          <a:bodyPr/>
          <a:lstStyle/>
          <a:p>
            <a:fld id="{7491D333-658A-4DEC-BCBB-EDF9D637F7B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vi-VN" smtClean="0"/>
              <a:t>Quan hệ </a:t>
            </a:r>
            <a:r>
              <a:rPr lang="en-US" smtClean="0"/>
              <a:t>hợp thành (2/2)</a:t>
            </a:r>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Autofit/>
              </a:bodyPr>
              <a:lstStyle/>
              <a:p>
                <a:pPr>
                  <a:lnSpc>
                    <a:spcPct val="150000"/>
                  </a:lnSpc>
                  <a:spcBef>
                    <a:spcPts val="600"/>
                  </a:spcBef>
                  <a:spcAft>
                    <a:spcPts val="600"/>
                  </a:spcAft>
                  <a:buNone/>
                </a:pPr>
                <a:r>
                  <a:rPr lang="en-US" sz="2000" b="1" i="1" smtClean="0">
                    <a:solidFill>
                      <a:srgbClr val="C00000"/>
                    </a:solidFill>
                    <a:effectLst>
                      <a:outerShdw blurRad="38100" dist="38100" dir="2700000" algn="tl">
                        <a:srgbClr val="000000">
                          <a:alpha val="43137"/>
                        </a:srgbClr>
                      </a:outerShdw>
                    </a:effectLst>
                  </a:rPr>
                  <a:t>Định lý về ma trận quan hệ của quan hệ hợp thành</a:t>
                </a:r>
              </a:p>
              <a:p>
                <a:pPr>
                  <a:lnSpc>
                    <a:spcPct val="150000"/>
                  </a:lnSpc>
                  <a:spcBef>
                    <a:spcPts val="600"/>
                  </a:spcBef>
                  <a:spcAft>
                    <a:spcPts val="600"/>
                  </a:spcAft>
                  <a:buNone/>
                </a:pPr>
                <a:r>
                  <a:rPr lang="en-US" sz="2000" smtClean="0"/>
                  <a:t>	Cho </a:t>
                </a:r>
                <a:r>
                  <a:rPr lang="en-US" sz="2000"/>
                  <a:t>R(X,Y) là quan hệ </a:t>
                </a:r>
                <a:r>
                  <a:rPr lang="en-US" sz="2000" smtClean="0"/>
                  <a:t>2 ngôi </a:t>
                </a:r>
                <a:r>
                  <a:rPr lang="en-US" sz="2000"/>
                  <a:t>trên X, Y có ma trận quan hệ U={u</a:t>
                </a:r>
                <a:r>
                  <a:rPr lang="en-US" sz="2000" baseline="-25000"/>
                  <a:t>i,j</a:t>
                </a:r>
                <a:r>
                  <a:rPr lang="en-US" sz="2000"/>
                  <a:t>}, i=1,2,…,n, j=1,2, …,m và </a:t>
                </a:r>
                <a:endParaRPr lang="en-US" sz="2000" smtClean="0"/>
              </a:p>
              <a:p>
                <a:pPr>
                  <a:lnSpc>
                    <a:spcPct val="150000"/>
                  </a:lnSpc>
                  <a:spcBef>
                    <a:spcPts val="600"/>
                  </a:spcBef>
                  <a:spcAft>
                    <a:spcPts val="600"/>
                  </a:spcAft>
                  <a:buNone/>
                </a:pPr>
                <a:r>
                  <a:rPr lang="en-US" sz="2000"/>
                  <a:t> </a:t>
                </a:r>
                <a:r>
                  <a:rPr lang="en-US" sz="2000" smtClean="0"/>
                  <a:t>	S(Y,Z</a:t>
                </a:r>
                <a:r>
                  <a:rPr lang="en-US" sz="2000"/>
                  <a:t>) là quan hệ </a:t>
                </a:r>
                <a:r>
                  <a:rPr lang="en-US" sz="2000" smtClean="0"/>
                  <a:t>2 ngôi </a:t>
                </a:r>
                <a:r>
                  <a:rPr lang="en-US" sz="2000"/>
                  <a:t>trên Y, Z có ma trận quan hệ V={</a:t>
                </a:r>
                <a:r>
                  <a:rPr lang="en-US" sz="2000" smtClean="0"/>
                  <a:t>v</a:t>
                </a:r>
                <a:r>
                  <a:rPr lang="en-US" sz="2000" baseline="-25000" smtClean="0"/>
                  <a:t>j,t</a:t>
                </a:r>
                <a:r>
                  <a:rPr lang="en-US" sz="2000" smtClean="0"/>
                  <a:t>}, </a:t>
                </a:r>
                <a:r>
                  <a:rPr lang="en-US" sz="2000"/>
                  <a:t>j=1,2,…,m, </a:t>
                </a:r>
                <a:r>
                  <a:rPr lang="en-US" sz="2000" smtClean="0"/>
                  <a:t>t=1,2</a:t>
                </a:r>
                <a:r>
                  <a:rPr lang="en-US" sz="2000"/>
                  <a:t>,…,k. </a:t>
                </a:r>
                <a:endParaRPr lang="en-US" sz="2000" smtClean="0"/>
              </a:p>
              <a:p>
                <a:pPr>
                  <a:lnSpc>
                    <a:spcPct val="150000"/>
                  </a:lnSpc>
                  <a:spcBef>
                    <a:spcPts val="600"/>
                  </a:spcBef>
                  <a:spcAft>
                    <a:spcPts val="600"/>
                  </a:spcAft>
                  <a:buNone/>
                </a:pPr>
                <a:r>
                  <a:rPr lang="en-US" sz="2000"/>
                  <a:t>	</a:t>
                </a:r>
                <a:r>
                  <a:rPr lang="en-US" sz="2000" smtClean="0"/>
                  <a:t>Khi </a:t>
                </a:r>
                <a:r>
                  <a:rPr lang="en-US" sz="2000"/>
                  <a:t>đó ma trận quan hệ của quan hệ hợp thành </a:t>
                </a:r>
                <a:r>
                  <a:rPr lang="en-US" sz="2000" b="1" smtClean="0">
                    <a:effectLst>
                      <a:outerShdw blurRad="38100" dist="38100" dir="2700000" algn="tl">
                        <a:srgbClr val="000000">
                          <a:alpha val="43137"/>
                        </a:srgbClr>
                      </a:outerShdw>
                    </a:effectLst>
                  </a:rPr>
                  <a:t>T=SoR</a:t>
                </a:r>
                <a:r>
                  <a:rPr lang="en-US" sz="2000" smtClean="0"/>
                  <a:t> </a:t>
                </a:r>
                <a:r>
                  <a:rPr lang="en-US" sz="2000"/>
                  <a:t>là W={</a:t>
                </a:r>
                <a:r>
                  <a:rPr lang="en-US" sz="2000" smtClean="0"/>
                  <a:t>w</a:t>
                </a:r>
                <a:r>
                  <a:rPr lang="en-US" sz="2000" baseline="-25000" smtClean="0"/>
                  <a:t>i,t</a:t>
                </a:r>
                <a:r>
                  <a:rPr lang="en-US" sz="2000" smtClean="0"/>
                  <a:t>}, </a:t>
                </a:r>
                <a:r>
                  <a:rPr lang="en-US" sz="2000"/>
                  <a:t>i=1,2,…,n, </a:t>
                </a:r>
                <a:r>
                  <a:rPr lang="en-US" sz="2000" smtClean="0"/>
                  <a:t>t=1,2</a:t>
                </a:r>
                <a:r>
                  <a:rPr lang="en-US" sz="2000"/>
                  <a:t>,…,k nhận được từ ma trận </a:t>
                </a:r>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a:rPr>
                          <m:t>𝐖</m:t>
                        </m:r>
                      </m:e>
                      <m:sup>
                        <m:r>
                          <a:rPr lang="en-US" sz="2000" b="1" i="0" smtClean="0">
                            <a:latin typeface="Cambria Math"/>
                          </a:rPr>
                          <m:t>∗</m:t>
                        </m:r>
                      </m:sup>
                    </m:sSup>
                    <m:r>
                      <a:rPr lang="en-US" sz="2000" b="1" i="0" smtClean="0">
                        <a:latin typeface="Cambria Math"/>
                      </a:rPr>
                      <m:t>=</m:t>
                    </m:r>
                    <m:r>
                      <a:rPr lang="en-US" sz="2000" b="1" i="0" smtClean="0">
                        <a:latin typeface="Cambria Math"/>
                      </a:rPr>
                      <m:t>𝐔</m:t>
                    </m:r>
                    <m:r>
                      <a:rPr lang="en-US" sz="2000" b="1" i="0" smtClean="0">
                        <a:latin typeface="Cambria Math"/>
                        <a:ea typeface="Cambria Math"/>
                      </a:rPr>
                      <m:t>×</m:t>
                    </m:r>
                    <m:r>
                      <a:rPr lang="en-US" sz="2000" b="1" i="0" smtClean="0">
                        <a:latin typeface="Cambria Math"/>
                        <a:ea typeface="Cambria Math"/>
                      </a:rPr>
                      <m:t>𝐕</m:t>
                    </m:r>
                  </m:oMath>
                </a14:m>
                <a:r>
                  <a:rPr lang="en-US" sz="2000"/>
                  <a:t> sau khi thay thế </a:t>
                </a:r>
                <a:r>
                  <a:rPr lang="en-US" sz="2000" b="1">
                    <a:effectLst>
                      <a:outerShdw blurRad="38100" dist="38100" dir="2700000" algn="tl">
                        <a:srgbClr val="000000">
                          <a:alpha val="43137"/>
                        </a:srgbClr>
                      </a:outerShdw>
                    </a:effectLst>
                  </a:rPr>
                  <a:t>các phần tử khác 0 bằng 1</a:t>
                </a:r>
                <a:endParaRPr lang="en-US" b="1" smtClean="0">
                  <a:effectLst>
                    <a:outerShdw blurRad="38100" dist="38100" dir="2700000" algn="tl">
                      <a:srgbClr val="000000">
                        <a:alpha val="43137"/>
                      </a:srgbClr>
                    </a:outerShdw>
                  </a:effectLst>
                  <a:sym typeface="Symbol"/>
                </a:endParaRP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815" r="-741"/>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7491D333-658A-4DEC-BCBB-EDF9D637F7BB}" type="slidenum">
              <a:rPr lang="en-US" smtClean="0"/>
              <a:pPr/>
              <a:t>50</a:t>
            </a:fld>
            <a:endParaRPr lang="en-US"/>
          </a:p>
        </p:txBody>
      </p:sp>
    </p:spTree>
    <p:extLst>
      <p:ext uri="{BB962C8B-B14F-4D97-AF65-F5344CB8AC3E}">
        <p14:creationId xmlns:p14="http://schemas.microsoft.com/office/powerpoint/2010/main" val="3393796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(4/8) </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a. Khái niệm quan hệ n ngôi trên các tập hữu hạn</a:t>
            </a:r>
          </a:p>
          <a:p>
            <a:r>
              <a:rPr lang="vi-VN" b="1" smtClean="0">
                <a:solidFill>
                  <a:srgbClr val="002060"/>
                </a:solidFill>
                <a:effectLst>
                  <a:outerShdw blurRad="38100" dist="38100" dir="2700000" algn="tl">
                    <a:srgbClr val="000000">
                      <a:alpha val="43137"/>
                    </a:srgbClr>
                  </a:outerShdw>
                </a:effectLst>
              </a:rPr>
              <a:t>Ví dụ</a:t>
            </a:r>
            <a:r>
              <a:rPr lang="en-US" b="1" smtClean="0">
                <a:solidFill>
                  <a:srgbClr val="002060"/>
                </a:solidFill>
                <a:effectLst>
                  <a:outerShdw blurRad="38100" dist="38100" dir="2700000" algn="tl">
                    <a:srgbClr val="000000">
                      <a:alpha val="43137"/>
                    </a:srgbClr>
                  </a:outerShdw>
                </a:effectLst>
              </a:rPr>
              <a:t> 2 (tiếp)</a:t>
            </a:r>
            <a:endParaRPr lang="en-US" smtClean="0"/>
          </a:p>
          <a:p>
            <a:pPr lvl="1"/>
            <a:r>
              <a:rPr lang="vi-VN" smtClean="0"/>
              <a:t>Ví dụ (Hàng không VN, VN-783, HAN, HCM, 7:30) thuộc quan hệ R . </a:t>
            </a:r>
            <a:endParaRPr lang="en-US" smtClean="0"/>
          </a:p>
          <a:p>
            <a:pPr lvl="1"/>
            <a:r>
              <a:rPr lang="vi-VN" smtClean="0"/>
              <a:t>Quan hệ R là một quan hệ 5 ngôi, miền của nó gồm</a:t>
            </a:r>
            <a:r>
              <a:rPr lang="en-US" smtClean="0"/>
              <a:t>:</a:t>
            </a:r>
          </a:p>
          <a:p>
            <a:pPr lvl="2"/>
            <a:r>
              <a:rPr lang="vi-VN" smtClean="0"/>
              <a:t>tập tên các hãng hàng không có chuyến bay ở Việt Nam, </a:t>
            </a:r>
            <a:endParaRPr lang="en-US" smtClean="0"/>
          </a:p>
          <a:p>
            <a:pPr lvl="2"/>
            <a:r>
              <a:rPr lang="vi-VN" smtClean="0"/>
              <a:t>tập số hiệu các chuyến bay của các hãng tại Việt Nam, </a:t>
            </a:r>
            <a:endParaRPr lang="en-US" smtClean="0"/>
          </a:p>
          <a:p>
            <a:pPr lvl="2"/>
            <a:r>
              <a:rPr lang="vi-VN" smtClean="0"/>
              <a:t>tập tên các sân bay xuất phát, </a:t>
            </a:r>
            <a:endParaRPr lang="en-US" smtClean="0"/>
          </a:p>
          <a:p>
            <a:pPr lvl="2"/>
            <a:r>
              <a:rPr lang="vi-VN" smtClean="0"/>
              <a:t>tập tên các sân bay đến</a:t>
            </a:r>
            <a:r>
              <a:rPr lang="en-US" smtClean="0"/>
              <a:t>,</a:t>
            </a:r>
            <a:r>
              <a:rPr lang="vi-VN" smtClean="0"/>
              <a:t> </a:t>
            </a:r>
            <a:endParaRPr lang="en-US" smtClean="0"/>
          </a:p>
          <a:p>
            <a:pPr lvl="2"/>
            <a:r>
              <a:rPr lang="vi-VN" smtClean="0"/>
              <a:t>thời gian xuất phát</a:t>
            </a:r>
            <a:r>
              <a:rPr lang="en-US" smtClean="0"/>
              <a:t>.</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(5/8) </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b. Các tính chất của quan hệ n ngôi.</a:t>
            </a:r>
          </a:p>
          <a:p>
            <a:r>
              <a:rPr lang="en-US" b="1" smtClean="0">
                <a:effectLst>
                  <a:outerShdw blurRad="38100" dist="38100" dir="2700000" algn="tl">
                    <a:srgbClr val="000000">
                      <a:alpha val="43137"/>
                    </a:srgbClr>
                  </a:outerShdw>
                </a:effectLst>
              </a:rPr>
              <a:t>Lưu ý:</a:t>
            </a:r>
          </a:p>
          <a:p>
            <a:pPr lvl="1">
              <a:lnSpc>
                <a:spcPct val="150000"/>
              </a:lnSpc>
              <a:buNone/>
            </a:pPr>
            <a:r>
              <a:rPr lang="en-US" smtClean="0"/>
              <a:t>	Với định nghĩa trên, </a:t>
            </a:r>
            <a:r>
              <a:rPr lang="vi-VN" smtClean="0"/>
              <a:t>quan hệ </a:t>
            </a:r>
            <a:r>
              <a:rPr lang="vi-VN" b="1" smtClean="0">
                <a:solidFill>
                  <a:srgbClr val="002060"/>
                </a:solidFill>
                <a:effectLst>
                  <a:outerShdw blurRad="38100" dist="38100" dir="2700000" algn="tl">
                    <a:srgbClr val="000000">
                      <a:alpha val="43137"/>
                    </a:srgbClr>
                  </a:outerShdw>
                </a:effectLst>
              </a:rPr>
              <a:t>n</a:t>
            </a:r>
            <a:r>
              <a:rPr lang="vi-VN" smtClean="0"/>
              <a:t> ngôi là một tập con của tích Đề c</a:t>
            </a:r>
            <a:r>
              <a:rPr lang="en-US" smtClean="0"/>
              <a:t>á</a:t>
            </a:r>
            <a:r>
              <a:rPr lang="vi-VN" smtClean="0"/>
              <a:t>c </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1 </a:t>
            </a:r>
            <a:r>
              <a:rPr lang="vi-VN" b="1" smtClean="0">
                <a:solidFill>
                  <a:srgbClr val="C00000"/>
                </a:solidFill>
                <a:effectLst>
                  <a:outerShdw blurRad="38100" dist="38100" dir="2700000" algn="tl">
                    <a:srgbClr val="000000">
                      <a:alpha val="43137"/>
                    </a:srgbClr>
                  </a:outerShdw>
                </a:effectLst>
              </a:rPr>
              <a:t>× A</a:t>
            </a:r>
            <a:r>
              <a:rPr lang="vi-VN" b="1" baseline="-25000" smtClean="0">
                <a:solidFill>
                  <a:srgbClr val="C00000"/>
                </a:solidFill>
                <a:effectLst>
                  <a:outerShdw blurRad="38100" dist="38100" dir="2700000" algn="tl">
                    <a:srgbClr val="000000">
                      <a:alpha val="43137"/>
                    </a:srgbClr>
                  </a:outerShdw>
                </a:effectLst>
              </a:rPr>
              <a:t>2 </a:t>
            </a:r>
            <a:r>
              <a:rPr lang="vi-VN" b="1" smtClean="0">
                <a:solidFill>
                  <a:srgbClr val="C00000"/>
                </a:solidFill>
                <a:effectLst>
                  <a:outerShdw blurRad="38100" dist="38100" dir="2700000" algn="tl">
                    <a:srgbClr val="000000">
                      <a:alpha val="43137"/>
                    </a:srgbClr>
                  </a:outerShdw>
                </a:effectLst>
              </a:rPr>
              <a:t>× ... × A</a:t>
            </a:r>
            <a:r>
              <a:rPr lang="vi-VN" b="1" baseline="-25000" smtClean="0">
                <a:solidFill>
                  <a:srgbClr val="C00000"/>
                </a:solidFill>
                <a:effectLst>
                  <a:outerShdw blurRad="38100" dist="38100" dir="2700000" algn="tl">
                    <a:srgbClr val="000000">
                      <a:alpha val="43137"/>
                    </a:srgbClr>
                  </a:outerShdw>
                </a:effectLst>
              </a:rPr>
              <a:t>n</a:t>
            </a:r>
            <a:r>
              <a:rPr lang="vi-VN" smtClean="0"/>
              <a:t> của các tập </a:t>
            </a:r>
            <a:r>
              <a:rPr lang="vi-VN" b="1" smtClean="0">
                <a:solidFill>
                  <a:srgbClr val="C00000"/>
                </a:solidFill>
              </a:rPr>
              <a:t>A</a:t>
            </a:r>
            <a:r>
              <a:rPr lang="vi-VN" b="1" baseline="-25000" smtClean="0">
                <a:solidFill>
                  <a:srgbClr val="C00000"/>
                </a:solidFill>
              </a:rPr>
              <a:t>i</a:t>
            </a:r>
            <a:r>
              <a:rPr lang="en-US" smtClean="0"/>
              <a:t>.</a:t>
            </a:r>
          </a:p>
          <a:p>
            <a:pPr lvl="1">
              <a:lnSpc>
                <a:spcPct val="150000"/>
              </a:lnSpc>
              <a:buNone/>
            </a:pPr>
            <a:r>
              <a:rPr lang="en-US" smtClean="0"/>
              <a:t>	Tuy nhiên, </a:t>
            </a:r>
            <a:r>
              <a:rPr lang="vi-VN" smtClean="0"/>
              <a:t>định nghĩa phép toán tích Đề c</a:t>
            </a:r>
            <a:r>
              <a:rPr lang="en-US" smtClean="0"/>
              <a:t>á</a:t>
            </a:r>
            <a:r>
              <a:rPr lang="vi-VN" smtClean="0"/>
              <a:t>c không có tính giao hoán</a:t>
            </a:r>
            <a:r>
              <a:rPr lang="en-US" smtClean="0"/>
              <a:t>. </a:t>
            </a:r>
          </a:p>
          <a:p>
            <a:pPr lvl="1">
              <a:lnSpc>
                <a:spcPct val="150000"/>
              </a:lnSpc>
              <a:buNone/>
            </a:pPr>
            <a:r>
              <a:rPr lang="en-US" smtClean="0"/>
              <a:t>	Áp dụng trong thực tế, có thể </a:t>
            </a:r>
            <a:r>
              <a:rPr lang="en-US" b="1" i="1" smtClean="0">
                <a:effectLst>
                  <a:outerShdw blurRad="38100" dist="38100" dir="2700000" algn="tl">
                    <a:srgbClr val="000000">
                      <a:alpha val="43137"/>
                    </a:srgbClr>
                  </a:outerShdw>
                </a:effectLst>
              </a:rPr>
              <a:t>bổ sung tính chất giao hoán</a:t>
            </a:r>
            <a:r>
              <a:rPr lang="en-US" smtClean="0"/>
              <a:t>.</a:t>
            </a:r>
            <a:endParaRPr lang="vi-VN" smtClean="0"/>
          </a:p>
        </p:txBody>
      </p:sp>
      <p:sp>
        <p:nvSpPr>
          <p:cNvPr id="4" name="Slide Number Placeholder 3"/>
          <p:cNvSpPr>
            <a:spLocks noGrp="1"/>
          </p:cNvSpPr>
          <p:nvPr>
            <p:ph type="sldNum" sz="quarter" idx="15"/>
          </p:nvPr>
        </p:nvSpPr>
        <p:spPr/>
        <p:txBody>
          <a:bodyPr/>
          <a:lstStyle/>
          <a:p>
            <a:fld id="{7491D333-658A-4DEC-BCBB-EDF9D637F7B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(6/8) </a:t>
            </a:r>
            <a:endParaRPr lang="en-US"/>
          </a:p>
        </p:txBody>
      </p:sp>
      <p:sp>
        <p:nvSpPr>
          <p:cNvPr id="5" name="Content Placeholder 4"/>
          <p:cNvSpPr>
            <a:spLocks noGrp="1"/>
          </p:cNvSpPr>
          <p:nvPr>
            <p:ph sz="quarter" idx="1"/>
          </p:nvPr>
        </p:nvSpPr>
        <p:spPr/>
        <p:txBody>
          <a:bodyPr>
            <a:normAutofit/>
          </a:bodyPr>
          <a:lstStyle/>
          <a:p>
            <a:pPr>
              <a:buNone/>
            </a:pPr>
            <a:r>
              <a:rPr lang="en-US" b="1" i="1" smtClean="0">
                <a:solidFill>
                  <a:srgbClr val="C00000"/>
                </a:solidFill>
                <a:effectLst>
                  <a:outerShdw blurRad="38100" dist="38100" dir="2700000" algn="tl">
                    <a:srgbClr val="000000">
                      <a:alpha val="43137"/>
                    </a:srgbClr>
                  </a:outerShdw>
                </a:effectLst>
              </a:rPr>
              <a:t>b. Các tính chất của quan hệ n ngôi.</a:t>
            </a:r>
          </a:p>
          <a:p>
            <a:pPr>
              <a:buNone/>
            </a:pPr>
            <a:r>
              <a:rPr lang="vi-VN" b="1" smtClean="0">
                <a:solidFill>
                  <a:srgbClr val="002060"/>
                </a:solidFill>
                <a:effectLst>
                  <a:outerShdw blurRad="38100" dist="38100" dir="2700000" algn="tl">
                    <a:srgbClr val="000000">
                      <a:alpha val="43137"/>
                    </a:srgbClr>
                  </a:outerShdw>
                </a:effectLst>
              </a:rPr>
              <a:t>Định nghĩa 2</a:t>
            </a:r>
            <a:r>
              <a:rPr lang="vi-VN" smtClean="0">
                <a:solidFill>
                  <a:srgbClr val="002060"/>
                </a:solidFill>
              </a:rPr>
              <a:t>. </a:t>
            </a:r>
            <a:endParaRPr lang="en-US" smtClean="0">
              <a:solidFill>
                <a:srgbClr val="002060"/>
              </a:solidFill>
            </a:endParaRPr>
          </a:p>
          <a:p>
            <a:pPr lvl="1">
              <a:lnSpc>
                <a:spcPct val="150000"/>
              </a:lnSpc>
              <a:buNone/>
            </a:pPr>
            <a:r>
              <a:rPr lang="en-US" b="1" smtClean="0">
                <a:solidFill>
                  <a:srgbClr val="C00000"/>
                </a:solidFill>
                <a:effectLst>
                  <a:outerShdw blurRad="38100" dist="38100" dir="2700000" algn="tl">
                    <a:srgbClr val="000000">
                      <a:alpha val="43137"/>
                    </a:srgbClr>
                  </a:outerShdw>
                </a:effectLst>
              </a:rPr>
              <a:t>	</a:t>
            </a:r>
            <a:r>
              <a:rPr lang="vi-VN" b="1" smtClean="0">
                <a:solidFill>
                  <a:srgbClr val="C00000"/>
                </a:solidFill>
                <a:effectLst>
                  <a:outerShdw blurRad="38100" dist="38100" dir="2700000" algn="tl">
                    <a:srgbClr val="000000">
                      <a:alpha val="43137"/>
                    </a:srgbClr>
                  </a:outerShdw>
                </a:effectLst>
              </a:rPr>
              <a:t>Một cơ sở dữ liệu quan hệ </a:t>
            </a:r>
            <a:r>
              <a:rPr lang="vi-VN" smtClean="0"/>
              <a:t>là một quan hệ </a:t>
            </a:r>
            <a:r>
              <a:rPr lang="vi-VN" b="1" smtClean="0">
                <a:solidFill>
                  <a:srgbClr val="C00000"/>
                </a:solidFill>
                <a:effectLst>
                  <a:outerShdw blurRad="38100" dist="38100" dir="2700000" algn="tl">
                    <a:srgbClr val="000000">
                      <a:alpha val="43137"/>
                    </a:srgbClr>
                  </a:outerShdw>
                </a:effectLst>
              </a:rPr>
              <a:t>n</a:t>
            </a:r>
            <a:r>
              <a:rPr lang="vi-VN" smtClean="0"/>
              <a:t> ngôi R trên các tập các thuộc tính </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1</a:t>
            </a:r>
            <a:r>
              <a:rPr lang="vi-VN" b="1" smtClean="0">
                <a:solidFill>
                  <a:srgbClr val="C00000"/>
                </a:solidFill>
                <a:effectLst>
                  <a:outerShdw blurRad="38100" dist="38100" dir="2700000" algn="tl">
                    <a:srgbClr val="000000">
                      <a:alpha val="43137"/>
                    </a:srgbClr>
                  </a:outerShdw>
                </a:effectLst>
              </a:rPr>
              <a:t>, A</a:t>
            </a:r>
            <a:r>
              <a:rPr lang="vi-VN" b="1" baseline="-25000" smtClean="0">
                <a:solidFill>
                  <a:srgbClr val="C00000"/>
                </a:solidFill>
                <a:effectLst>
                  <a:outerShdw blurRad="38100" dist="38100" dir="2700000" algn="tl">
                    <a:srgbClr val="000000">
                      <a:alpha val="43137"/>
                    </a:srgbClr>
                  </a:outerShdw>
                </a:effectLst>
              </a:rPr>
              <a:t>2</a:t>
            </a:r>
            <a:r>
              <a:rPr lang="vi-VN" b="1" smtClean="0">
                <a:solidFill>
                  <a:srgbClr val="C00000"/>
                </a:solidFill>
                <a:effectLst>
                  <a:outerShdw blurRad="38100" dist="38100" dir="2700000" algn="tl">
                    <a:srgbClr val="000000">
                      <a:alpha val="43137"/>
                    </a:srgbClr>
                  </a:outerShdw>
                </a:effectLst>
              </a:rPr>
              <a:t>, . . .,A</a:t>
            </a:r>
            <a:r>
              <a:rPr lang="vi-VN" b="1" baseline="-25000" smtClean="0">
                <a:solidFill>
                  <a:srgbClr val="C00000"/>
                </a:solidFill>
                <a:effectLst>
                  <a:outerShdw blurRad="38100" dist="38100" dir="2700000" algn="tl">
                    <a:srgbClr val="000000">
                      <a:alpha val="43137"/>
                    </a:srgbClr>
                  </a:outerShdw>
                </a:effectLst>
              </a:rPr>
              <a:t>n</a:t>
            </a:r>
            <a:r>
              <a:rPr lang="vi-VN" smtClean="0"/>
              <a:t>. </a:t>
            </a:r>
            <a:endParaRPr lang="en-US" smtClean="0"/>
          </a:p>
          <a:p>
            <a:pPr lvl="1">
              <a:lnSpc>
                <a:spcPct val="150000"/>
              </a:lnSpc>
              <a:buNone/>
            </a:pPr>
            <a:r>
              <a:rPr lang="en-US" smtClean="0"/>
              <a:t>	</a:t>
            </a:r>
            <a:r>
              <a:rPr lang="vi-VN" smtClean="0"/>
              <a:t>Mỗi phần tử của </a:t>
            </a:r>
            <a:r>
              <a:rPr lang="vi-VN" b="1" smtClean="0">
                <a:solidFill>
                  <a:srgbClr val="C00000"/>
                </a:solidFill>
                <a:effectLst>
                  <a:outerShdw blurRad="38100" dist="38100" dir="2700000" algn="tl">
                    <a:srgbClr val="000000">
                      <a:alpha val="43137"/>
                    </a:srgbClr>
                  </a:outerShdw>
                </a:effectLst>
              </a:rPr>
              <a:t>R</a:t>
            </a:r>
            <a:r>
              <a:rPr lang="vi-VN" smtClean="0"/>
              <a:t> được gọi là </a:t>
            </a:r>
            <a:r>
              <a:rPr lang="vi-VN" b="1" i="1" smtClean="0">
                <a:effectLst>
                  <a:outerShdw blurRad="38100" dist="38100" dir="2700000" algn="tl">
                    <a:srgbClr val="000000">
                      <a:alpha val="43137"/>
                    </a:srgbClr>
                  </a:outerShdw>
                </a:effectLst>
              </a:rPr>
              <a:t>một bản ghi</a:t>
            </a:r>
            <a:r>
              <a:rPr lang="vi-VN" smtClean="0"/>
              <a:t>. </a:t>
            </a:r>
            <a:endParaRPr lang="en-US" smtClean="0"/>
          </a:p>
          <a:p>
            <a:pPr lvl="1">
              <a:lnSpc>
                <a:spcPct val="150000"/>
              </a:lnSpc>
              <a:buNone/>
            </a:pPr>
            <a:r>
              <a:rPr lang="en-US" smtClean="0"/>
              <a:t>	</a:t>
            </a:r>
            <a:r>
              <a:rPr lang="vi-VN" smtClean="0"/>
              <a:t>Mỗi tập thuộc tính </a:t>
            </a:r>
            <a:r>
              <a:rPr lang="vi-VN" b="1" smtClean="0">
                <a:solidFill>
                  <a:srgbClr val="C00000"/>
                </a:solidFill>
                <a:effectLst>
                  <a:outerShdw blurRad="38100" dist="38100" dir="2700000" algn="tl">
                    <a:srgbClr val="000000">
                      <a:alpha val="43137"/>
                    </a:srgbClr>
                  </a:outerShdw>
                </a:effectLst>
              </a:rPr>
              <a:t>A</a:t>
            </a:r>
            <a:r>
              <a:rPr lang="vi-VN" b="1" baseline="-25000" smtClean="0">
                <a:solidFill>
                  <a:srgbClr val="C00000"/>
                </a:solidFill>
                <a:effectLst>
                  <a:outerShdw blurRad="38100" dist="38100" dir="2700000" algn="tl">
                    <a:srgbClr val="000000">
                      <a:alpha val="43137"/>
                    </a:srgbClr>
                  </a:outerShdw>
                </a:effectLst>
              </a:rPr>
              <a:t>i</a:t>
            </a:r>
            <a:r>
              <a:rPr lang="vi-VN" baseline="-25000" smtClean="0"/>
              <a:t> </a:t>
            </a:r>
            <a:r>
              <a:rPr lang="vi-VN" smtClean="0"/>
              <a:t>được đặt tên gọi là </a:t>
            </a:r>
            <a:r>
              <a:rPr lang="vi-VN" b="1" i="1" smtClean="0">
                <a:effectLst>
                  <a:outerShdw blurRad="38100" dist="38100" dir="2700000" algn="tl">
                    <a:srgbClr val="000000">
                      <a:alpha val="43137"/>
                    </a:srgbClr>
                  </a:outerShdw>
                </a:effectLst>
              </a:rPr>
              <a:t>các trường</a:t>
            </a:r>
            <a:r>
              <a:rPr lang="vi-VN" smtClean="0"/>
              <a:t>.</a:t>
            </a:r>
            <a:endParaRPr lang="en-US" smtClean="0"/>
          </a:p>
          <a:p>
            <a:pPr lvl="1">
              <a:lnSpc>
                <a:spcPct val="150000"/>
              </a:lnSpc>
              <a:buNone/>
            </a:pPr>
            <a:r>
              <a:rPr lang="en-US" smtClean="0"/>
              <a:t>	</a:t>
            </a:r>
            <a:r>
              <a:rPr lang="vi-VN" smtClean="0"/>
              <a:t>Như vậy theo định nghĩa miền của cơ sở dữ liệu R chính là miền giá trị của các trường.</a:t>
            </a:r>
            <a:endParaRPr lang="en-US"/>
          </a:p>
        </p:txBody>
      </p:sp>
      <p:sp>
        <p:nvSpPr>
          <p:cNvPr id="4" name="Slide Number Placeholder 3"/>
          <p:cNvSpPr>
            <a:spLocks noGrp="1"/>
          </p:cNvSpPr>
          <p:nvPr>
            <p:ph type="sldNum" sz="quarter" idx="15"/>
          </p:nvPr>
        </p:nvSpPr>
        <p:spPr/>
        <p:txBody>
          <a:bodyPr/>
          <a:lstStyle/>
          <a:p>
            <a:fld id="{7491D333-658A-4DEC-BCBB-EDF9D637F7B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Quan hệ n ngôi và các tính chất (7/8) </a:t>
            </a:r>
            <a:endParaRPr lang="en-US"/>
          </a:p>
        </p:txBody>
      </p:sp>
      <p:sp>
        <p:nvSpPr>
          <p:cNvPr id="5" name="Content Placeholder 4"/>
          <p:cNvSpPr>
            <a:spLocks noGrp="1"/>
          </p:cNvSpPr>
          <p:nvPr>
            <p:ph sz="quarter" idx="1"/>
          </p:nvPr>
        </p:nvSpPr>
        <p:spPr/>
        <p:txBody>
          <a:bodyPr>
            <a:normAutofit/>
          </a:bodyPr>
          <a:lstStyle/>
          <a:p>
            <a:pPr>
              <a:buNone/>
            </a:pPr>
            <a:r>
              <a:rPr lang="en-US" sz="2400" b="1" i="1" smtClean="0">
                <a:solidFill>
                  <a:srgbClr val="C00000"/>
                </a:solidFill>
                <a:effectLst>
                  <a:outerShdw blurRad="38100" dist="38100" dir="2700000" algn="tl">
                    <a:srgbClr val="000000">
                      <a:alpha val="43137"/>
                    </a:srgbClr>
                  </a:outerShdw>
                </a:effectLst>
              </a:rPr>
              <a:t>b. Các tính chất của quan hệ n ngôi.</a:t>
            </a:r>
          </a:p>
          <a:p>
            <a:r>
              <a:rPr lang="en-US" sz="2400" b="1" i="1" smtClean="0">
                <a:solidFill>
                  <a:srgbClr val="C00000"/>
                </a:solidFill>
                <a:effectLst>
                  <a:outerShdw blurRad="38100" dist="38100" dir="2700000" algn="tl">
                    <a:srgbClr val="000000">
                      <a:alpha val="43137"/>
                    </a:srgbClr>
                  </a:outerShdw>
                </a:effectLst>
              </a:rPr>
              <a:t>Ví dụ</a:t>
            </a:r>
            <a:r>
              <a:rPr lang="vi-VN" sz="2400" smtClean="0"/>
              <a:t> </a:t>
            </a:r>
            <a:endParaRPr lang="en-US" sz="2400" smtClean="0"/>
          </a:p>
          <a:p>
            <a:pPr lvl="1"/>
            <a:r>
              <a:rPr lang="vi-VN" sz="2000" smtClean="0"/>
              <a:t>Cho R là một cơ sở dữ liệu quản lý cán bộ của một đơn vị gồm các thuộc tính là Họ và tên, Ngày sinh, Giới tính, Chức danh ta ký hiệu là R(H, N, G, C) được cho dưới dạng bảng sau</a:t>
            </a:r>
            <a:r>
              <a:rPr lang="en-US" sz="2000" smtClean="0"/>
              <a:t>:</a:t>
            </a:r>
            <a:endParaRPr lang="en-US" sz="2000"/>
          </a:p>
        </p:txBody>
      </p:sp>
      <p:sp>
        <p:nvSpPr>
          <p:cNvPr id="4" name="Slide Number Placeholder 3"/>
          <p:cNvSpPr>
            <a:spLocks noGrp="1"/>
          </p:cNvSpPr>
          <p:nvPr>
            <p:ph type="sldNum" sz="quarter" idx="15"/>
          </p:nvPr>
        </p:nvSpPr>
        <p:spPr/>
        <p:txBody>
          <a:bodyPr/>
          <a:lstStyle/>
          <a:p>
            <a:fld id="{7491D333-658A-4DEC-BCBB-EDF9D637F7B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91076693"/>
              </p:ext>
            </p:extLst>
          </p:nvPr>
        </p:nvGraphicFramePr>
        <p:xfrm>
          <a:off x="609600" y="3429001"/>
          <a:ext cx="8077200" cy="2969622"/>
        </p:xfrm>
        <a:graphic>
          <a:graphicData uri="http://schemas.openxmlformats.org/drawingml/2006/table">
            <a:tbl>
              <a:tblPr firstRow="1" bandRow="1">
                <a:tableStyleId>{5C22544A-7EE6-4342-B048-85BDC9FD1C3A}</a:tableStyleId>
              </a:tblPr>
              <a:tblGrid>
                <a:gridCol w="679391"/>
                <a:gridCol w="2189148"/>
                <a:gridCol w="1283293"/>
                <a:gridCol w="1283293"/>
                <a:gridCol w="2642075"/>
              </a:tblGrid>
              <a:tr h="403497">
                <a:tc>
                  <a:txBody>
                    <a:bodyPr/>
                    <a:lstStyle/>
                    <a:p>
                      <a:pPr algn="ctr"/>
                      <a:r>
                        <a:rPr lang="en-US" smtClean="0"/>
                        <a:t>STT</a:t>
                      </a:r>
                      <a:endParaRPr lang="en-US"/>
                    </a:p>
                  </a:txBody>
                  <a:tcPr anchor="ctr"/>
                </a:tc>
                <a:tc>
                  <a:txBody>
                    <a:bodyPr/>
                    <a:lstStyle/>
                    <a:p>
                      <a:pPr algn="ctr"/>
                      <a:r>
                        <a:rPr lang="en-US" smtClean="0"/>
                        <a:t>Họ</a:t>
                      </a:r>
                      <a:r>
                        <a:rPr lang="en-US" baseline="0" smtClean="0"/>
                        <a:t> và tên</a:t>
                      </a:r>
                      <a:endParaRPr lang="en-US"/>
                    </a:p>
                  </a:txBody>
                  <a:tcPr anchor="ctr"/>
                </a:tc>
                <a:tc>
                  <a:txBody>
                    <a:bodyPr/>
                    <a:lstStyle/>
                    <a:p>
                      <a:pPr algn="ctr"/>
                      <a:r>
                        <a:rPr lang="en-US" smtClean="0"/>
                        <a:t>Ngày</a:t>
                      </a:r>
                      <a:r>
                        <a:rPr lang="en-US" baseline="0" smtClean="0"/>
                        <a:t> sinh</a:t>
                      </a:r>
                      <a:endParaRPr lang="en-US"/>
                    </a:p>
                  </a:txBody>
                  <a:tcPr anchor="ctr"/>
                </a:tc>
                <a:tc>
                  <a:txBody>
                    <a:bodyPr/>
                    <a:lstStyle/>
                    <a:p>
                      <a:pPr algn="ctr"/>
                      <a:r>
                        <a:rPr lang="en-US" smtClean="0"/>
                        <a:t>Giới tính</a:t>
                      </a:r>
                      <a:endParaRPr lang="en-US"/>
                    </a:p>
                  </a:txBody>
                  <a:tcPr anchor="ctr"/>
                </a:tc>
                <a:tc>
                  <a:txBody>
                    <a:bodyPr/>
                    <a:lstStyle/>
                    <a:p>
                      <a:pPr algn="ctr"/>
                      <a:r>
                        <a:rPr lang="en-US" smtClean="0"/>
                        <a:t>Chức danh</a:t>
                      </a:r>
                      <a:endParaRPr lang="en-US"/>
                    </a:p>
                  </a:txBody>
                  <a:tcPr anchor="ctr"/>
                </a:tc>
              </a:tr>
              <a:tr h="403497">
                <a:tc>
                  <a:txBody>
                    <a:bodyPr/>
                    <a:lstStyle/>
                    <a:p>
                      <a:pPr algn="ctr"/>
                      <a:r>
                        <a:rPr lang="en-US" smtClean="0"/>
                        <a:t>1</a:t>
                      </a:r>
                      <a:endParaRPr lang="en-US"/>
                    </a:p>
                  </a:txBody>
                  <a:tcPr anchor="ctr"/>
                </a:tc>
                <a:tc>
                  <a:txBody>
                    <a:bodyPr/>
                    <a:lstStyle/>
                    <a:p>
                      <a:pPr rtl="0"/>
                      <a:r>
                        <a:rPr kumimoji="0" lang="en-US" sz="1800" kern="1200" baseline="0" smtClean="0">
                          <a:solidFill>
                            <a:schemeClr val="dk1"/>
                          </a:solidFill>
                          <a:latin typeface="+mn-lt"/>
                          <a:ea typeface="+mn-ea"/>
                          <a:cs typeface="+mn-cs"/>
                        </a:rPr>
                        <a:t>Nguyễn Thúy Nga</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02/10/58</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Nữ</a:t>
                      </a:r>
                    </a:p>
                  </a:txBody>
                  <a:tcPr marL="68580" marR="68580" marT="0" marB="0" anchor="ctr"/>
                </a:tc>
                <a:tc>
                  <a:txBody>
                    <a:bodyPr/>
                    <a:lstStyle/>
                    <a:p>
                      <a:pPr rtl="0"/>
                      <a:r>
                        <a:rPr kumimoji="0" lang="vi-VN" sz="1800" kern="1200" baseline="0" smtClean="0">
                          <a:solidFill>
                            <a:schemeClr val="dk1"/>
                          </a:solidFill>
                          <a:latin typeface="+mn-lt"/>
                          <a:ea typeface="+mn-ea"/>
                          <a:cs typeface="+mn-cs"/>
                        </a:rPr>
                        <a:t>Giám đốc</a:t>
                      </a:r>
                    </a:p>
                  </a:txBody>
                  <a:tcPr marL="68580" marR="68580" marT="0" marB="0" anchor="ctr"/>
                </a:tc>
              </a:tr>
              <a:tr h="403497">
                <a:tc>
                  <a:txBody>
                    <a:bodyPr/>
                    <a:lstStyle/>
                    <a:p>
                      <a:pPr algn="ctr"/>
                      <a:r>
                        <a:rPr lang="en-US" smtClean="0"/>
                        <a:t>2</a:t>
                      </a:r>
                      <a:endParaRPr lang="en-US"/>
                    </a:p>
                  </a:txBody>
                  <a:tcPr anchor="ctr"/>
                </a:tc>
                <a:tc>
                  <a:txBody>
                    <a:bodyPr/>
                    <a:lstStyle/>
                    <a:p>
                      <a:pPr rtl="0"/>
                      <a:r>
                        <a:rPr kumimoji="0" lang="en-US" sz="1800" kern="1200" baseline="0" smtClean="0">
                          <a:solidFill>
                            <a:schemeClr val="dk1"/>
                          </a:solidFill>
                          <a:latin typeface="+mn-lt"/>
                          <a:ea typeface="+mn-ea"/>
                          <a:cs typeface="+mn-cs"/>
                        </a:rPr>
                        <a:t>Hoàng Ngọc Thắng</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14/04/69</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Nam</a:t>
                      </a:r>
                    </a:p>
                  </a:txBody>
                  <a:tcPr marL="68580" marR="68580" marT="0" marB="0" anchor="ctr"/>
                </a:tc>
                <a:tc>
                  <a:txBody>
                    <a:bodyPr/>
                    <a:lstStyle/>
                    <a:p>
                      <a:pPr rtl="0"/>
                      <a:r>
                        <a:rPr kumimoji="0" lang="en-US" sz="1800" kern="1200" baseline="0" smtClean="0">
                          <a:solidFill>
                            <a:schemeClr val="dk1"/>
                          </a:solidFill>
                          <a:latin typeface="+mn-lt"/>
                          <a:ea typeface="+mn-ea"/>
                          <a:cs typeface="+mn-cs"/>
                        </a:rPr>
                        <a:t>Cán bộ kỹ thuật</a:t>
                      </a:r>
                    </a:p>
                  </a:txBody>
                  <a:tcPr marL="68580" marR="68580" marT="0" marB="0" anchor="ctr"/>
                </a:tc>
              </a:tr>
              <a:tr h="403497">
                <a:tc>
                  <a:txBody>
                    <a:bodyPr/>
                    <a:lstStyle/>
                    <a:p>
                      <a:pPr algn="ctr"/>
                      <a:r>
                        <a:rPr lang="en-US" smtClean="0"/>
                        <a:t>3</a:t>
                      </a:r>
                      <a:endParaRPr lang="en-US"/>
                    </a:p>
                  </a:txBody>
                  <a:tcPr anchor="ctr"/>
                </a:tc>
                <a:tc>
                  <a:txBody>
                    <a:bodyPr/>
                    <a:lstStyle/>
                    <a:p>
                      <a:pPr rtl="0"/>
                      <a:r>
                        <a:rPr kumimoji="0" lang="en-US" sz="1800" kern="1200" baseline="0" smtClean="0">
                          <a:solidFill>
                            <a:schemeClr val="dk1"/>
                          </a:solidFill>
                          <a:latin typeface="+mn-lt"/>
                          <a:ea typeface="+mn-ea"/>
                          <a:cs typeface="+mn-cs"/>
                        </a:rPr>
                        <a:t>Nguyễn Thị Sơn</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20/07/75</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Nữ</a:t>
                      </a:r>
                    </a:p>
                  </a:txBody>
                  <a:tcPr marL="68580" marR="68580" marT="0" marB="0" anchor="ctr"/>
                </a:tc>
                <a:tc>
                  <a:txBody>
                    <a:bodyPr/>
                    <a:lstStyle/>
                    <a:p>
                      <a:pPr rtl="0"/>
                      <a:r>
                        <a:rPr kumimoji="0" lang="vi-VN" sz="1800" kern="1200" baseline="0" smtClean="0">
                          <a:solidFill>
                            <a:schemeClr val="dk1"/>
                          </a:solidFill>
                          <a:latin typeface="+mn-lt"/>
                          <a:ea typeface="+mn-ea"/>
                          <a:cs typeface="+mn-cs"/>
                        </a:rPr>
                        <a:t>Thư ký</a:t>
                      </a:r>
                    </a:p>
                  </a:txBody>
                  <a:tcPr marL="68580" marR="68580" marT="0" marB="0" anchor="ctr"/>
                </a:tc>
              </a:tr>
              <a:tr h="403497">
                <a:tc>
                  <a:txBody>
                    <a:bodyPr/>
                    <a:lstStyle/>
                    <a:p>
                      <a:pPr algn="ctr"/>
                      <a:r>
                        <a:rPr lang="en-US" smtClean="0"/>
                        <a:t>4</a:t>
                      </a:r>
                      <a:endParaRPr lang="en-US"/>
                    </a:p>
                  </a:txBody>
                  <a:tcPr anchor="ctr"/>
                </a:tc>
                <a:tc>
                  <a:txBody>
                    <a:bodyPr/>
                    <a:lstStyle/>
                    <a:p>
                      <a:pPr rtl="0"/>
                      <a:r>
                        <a:rPr kumimoji="0" lang="en-US" sz="1800" kern="1200" baseline="0" smtClean="0">
                          <a:solidFill>
                            <a:schemeClr val="dk1"/>
                          </a:solidFill>
                          <a:latin typeface="+mn-lt"/>
                          <a:ea typeface="+mn-ea"/>
                          <a:cs typeface="+mn-cs"/>
                        </a:rPr>
                        <a:t>Nguyễn Ngọc Dũng</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05/12/65</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Nam</a:t>
                      </a:r>
                    </a:p>
                  </a:txBody>
                  <a:tcPr marL="68580" marR="68580" marT="0" marB="0" anchor="ctr"/>
                </a:tc>
                <a:tc>
                  <a:txBody>
                    <a:bodyPr/>
                    <a:lstStyle/>
                    <a:p>
                      <a:pPr rtl="0"/>
                      <a:r>
                        <a:rPr kumimoji="0" lang="vi-VN" sz="1800" kern="1200" baseline="0" smtClean="0">
                          <a:solidFill>
                            <a:schemeClr val="dk1"/>
                          </a:solidFill>
                          <a:latin typeface="+mn-lt"/>
                          <a:ea typeface="+mn-ea"/>
                          <a:cs typeface="+mn-cs"/>
                        </a:rPr>
                        <a:t>Trưởng phòng Kinh doanh</a:t>
                      </a:r>
                    </a:p>
                  </a:txBody>
                  <a:tcPr marL="68580" marR="68580" marT="0" marB="0" anchor="ctr"/>
                </a:tc>
              </a:tr>
              <a:tr h="403497">
                <a:tc>
                  <a:txBody>
                    <a:bodyPr/>
                    <a:lstStyle/>
                    <a:p>
                      <a:pPr algn="ctr"/>
                      <a:r>
                        <a:rPr lang="en-US" smtClean="0"/>
                        <a:t>5</a:t>
                      </a:r>
                      <a:endParaRPr lang="en-US"/>
                    </a:p>
                  </a:txBody>
                  <a:tcPr anchor="ctr"/>
                </a:tc>
                <a:tc>
                  <a:txBody>
                    <a:bodyPr/>
                    <a:lstStyle/>
                    <a:p>
                      <a:pPr rtl="0"/>
                      <a:r>
                        <a:rPr kumimoji="0" lang="en-US" sz="1800" kern="1200" baseline="0" smtClean="0">
                          <a:solidFill>
                            <a:schemeClr val="dk1"/>
                          </a:solidFill>
                          <a:latin typeface="+mn-lt"/>
                          <a:ea typeface="+mn-ea"/>
                          <a:cs typeface="+mn-cs"/>
                        </a:rPr>
                        <a:t>La Thị Minh Ngọc</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17/02/81</a:t>
                      </a:r>
                    </a:p>
                  </a:txBody>
                  <a:tcPr marL="68580" marR="68580" marT="0" marB="0" anchor="ctr"/>
                </a:tc>
                <a:tc>
                  <a:txBody>
                    <a:bodyPr/>
                    <a:lstStyle/>
                    <a:p>
                      <a:pPr algn="ctr" rtl="0"/>
                      <a:r>
                        <a:rPr kumimoji="0" lang="en-US" sz="1800" kern="1200" baseline="0" smtClean="0">
                          <a:solidFill>
                            <a:schemeClr val="dk1"/>
                          </a:solidFill>
                          <a:latin typeface="+mn-lt"/>
                          <a:ea typeface="+mn-ea"/>
                          <a:cs typeface="+mn-cs"/>
                        </a:rPr>
                        <a:t>Nữ</a:t>
                      </a:r>
                    </a:p>
                  </a:txBody>
                  <a:tcPr marL="68580" marR="68580" marT="0" marB="0" anchor="ctr"/>
                </a:tc>
                <a:tc>
                  <a:txBody>
                    <a:bodyPr/>
                    <a:lstStyle/>
                    <a:p>
                      <a:pPr rtl="0"/>
                      <a:r>
                        <a:rPr kumimoji="0" lang="en-US" sz="1800" kern="1200" baseline="0" smtClean="0">
                          <a:solidFill>
                            <a:schemeClr val="dk1"/>
                          </a:solidFill>
                          <a:latin typeface="+mn-lt"/>
                          <a:ea typeface="+mn-ea"/>
                          <a:cs typeface="+mn-cs"/>
                        </a:rPr>
                        <a:t>Nhân viên Marketing</a:t>
                      </a:r>
                    </a:p>
                  </a:txBody>
                  <a:tcPr marL="68580" marR="68580" marT="0" marB="0" anchor="ctr"/>
                </a:tc>
              </a:tr>
              <a:tr h="403497">
                <a:tc>
                  <a:txBody>
                    <a:bodyPr/>
                    <a:lstStyle/>
                    <a:p>
                      <a:pPr algn="ctr"/>
                      <a:r>
                        <a:rPr lang="en-US" smtClean="0"/>
                        <a:t>…</a:t>
                      </a: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Ngô Hữu Phúc">
      <a:majorFont>
        <a:latin typeface="Arial"/>
        <a:ea typeface=""/>
        <a:cs typeface=""/>
      </a:majorFont>
      <a:minorFont>
        <a:latin typeface="Arial"/>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1057</TotalTime>
  <Words>3788</Words>
  <Application>Microsoft Office PowerPoint</Application>
  <PresentationFormat>On-screen Show (4:3)</PresentationFormat>
  <Paragraphs>427</Paragraphs>
  <Slides>50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.VnTime</vt:lpstr>
      <vt:lpstr>Arial</vt:lpstr>
      <vt:lpstr>Calibri</vt:lpstr>
      <vt:lpstr>Cambria Math</vt:lpstr>
      <vt:lpstr>Symbol</vt:lpstr>
      <vt:lpstr>Wingdings</vt:lpstr>
      <vt:lpstr>Wingdings 2</vt:lpstr>
      <vt:lpstr>Oriel</vt:lpstr>
      <vt:lpstr>Equation</vt:lpstr>
      <vt:lpstr>CHƯƠNG II QUAN HỆ</vt:lpstr>
      <vt:lpstr>NỘI DUNG</vt:lpstr>
      <vt:lpstr>1. Quan hệ n ngôi và các tính chất (1/8) </vt:lpstr>
      <vt:lpstr>1. Quan hệ n ngôi và các tính chất (2/8) </vt:lpstr>
      <vt:lpstr>1. Quan hệ n ngôi và các tính chất (3/8) </vt:lpstr>
      <vt:lpstr>1. Quan hệ n ngôi và các tính chất (4/8) </vt:lpstr>
      <vt:lpstr>1. Quan hệ n ngôi và các tính chất (5/8) </vt:lpstr>
      <vt:lpstr>1. Quan hệ n ngôi và các tính chất (6/8) </vt:lpstr>
      <vt:lpstr>1. Quan hệ n ngôi và các tính chất (7/8) </vt:lpstr>
      <vt:lpstr>1. Quan hệ n ngôi và các tính chất (8/8) </vt:lpstr>
      <vt:lpstr>2. Quan hệ 2 ngôi trên một tập hợp và các tính chất  (1/8)</vt:lpstr>
      <vt:lpstr>2. Quan hệ 2 ngôi trên một tập hợp và các tính chất (2/8)</vt:lpstr>
      <vt:lpstr>2. Quan hệ 2 ngôi trên một tập hợp và các tính chất (3/8)</vt:lpstr>
      <vt:lpstr>2. Quan hệ 2 ngôi trên một tập hợp và các tính chất (4/8)</vt:lpstr>
      <vt:lpstr>2. Quan hệ 2 ngôi trên một tập hợp và các tính chất (5/8)</vt:lpstr>
      <vt:lpstr>2. Quan hệ 2 ngôi trên một tập hợp và các tính chất (6/8)</vt:lpstr>
      <vt:lpstr>2. Quan hệ 2 ngôi trên một tập hợp và các tính chất (7/8)</vt:lpstr>
      <vt:lpstr>2. Quan hệ 2 ngôi trên một tập hợp và các tính chất (8/8)</vt:lpstr>
      <vt:lpstr>3. Quan hệ tương đương và phân hoạch (1/11)</vt:lpstr>
      <vt:lpstr>3. Quan hệ tương đương và phân hoạch (2/11)</vt:lpstr>
      <vt:lpstr>3. Quan hệ tương đương và phân hoạch (3/11)</vt:lpstr>
      <vt:lpstr>3. Quan hệ tương đương và phân hoạch (4/11)</vt:lpstr>
      <vt:lpstr>3. Quan hệ tương đương và phân hoạch (5/11)</vt:lpstr>
      <vt:lpstr>3. Quan hệ tương đương và phân hoạch (6/11)</vt:lpstr>
      <vt:lpstr>3. Quan hệ tương đương và phân hoạch (7/11)</vt:lpstr>
      <vt:lpstr>3. Quan hệ tương đương và phân hoạch (8/11)</vt:lpstr>
      <vt:lpstr>3. Quan hệ tương đương và phân hoạch (9/11)</vt:lpstr>
      <vt:lpstr>3. Quan hệ tương đương và phân hoạch (10/11)</vt:lpstr>
      <vt:lpstr>3. Quan hệ tương đương và phân hoạch (11/11)</vt:lpstr>
      <vt:lpstr>4. Quan hệ sắp xếp, tập sắp xếp và các đại số (1/18)</vt:lpstr>
      <vt:lpstr>4. Quan hệ sắp xếp, tập sắp xếp và các đại số (2/18)</vt:lpstr>
      <vt:lpstr>4. Quan hệ sắp xếp, tập sắp xếp và các đại số (3/18)</vt:lpstr>
      <vt:lpstr>4. Quan hệ sắp xếp, tập sắp xếp và các đại số (4/18)</vt:lpstr>
      <vt:lpstr>4. Quan hệ sắp xếp, tập sắp xếp và các đại số (5/18)</vt:lpstr>
      <vt:lpstr>4. Quan hệ sắp xếp, tập sắp xếp và các đại số (6/18)</vt:lpstr>
      <vt:lpstr>4. Quan hệ sắp xếp, tập sắp xếp và các đại số (7/18)</vt:lpstr>
      <vt:lpstr>4. Quan hệ sắp xếp, tập sắp xếp và các đại số (8/18)</vt:lpstr>
      <vt:lpstr>4. Quan hệ sắp xếp, tập sắp xếp và các đại số (9/18)</vt:lpstr>
      <vt:lpstr>4. Quan hệ sắp xếp, tập sắp xếp và các đại số (10/18)</vt:lpstr>
      <vt:lpstr>4. Quan hệ sắp xếp, tập sắp xếp và các đại số (11/18)</vt:lpstr>
      <vt:lpstr>4. Quan hệ sắp xếp, tập sắp xếp và các đại số (11/18)</vt:lpstr>
      <vt:lpstr>4. Quan hệ sắp xếp, tập sắp xếp và các đại số (12/18)</vt:lpstr>
      <vt:lpstr>4. Quan hệ sắp xếp, tập sắp xếp và các đại số (13/18)</vt:lpstr>
      <vt:lpstr>4. Quan hệ sắp xếp, tập sắp xếp và các đại số (14/18)</vt:lpstr>
      <vt:lpstr>4. Quan hệ sắp xếp, tập sắp xếp và các đại số (15/18)</vt:lpstr>
      <vt:lpstr>4. Quan hệ sắp xếp, tập sắp xếp và các đại số (16/18)</vt:lpstr>
      <vt:lpstr>4. Quan hệ sắp xếp, tập sắp xếp và các đại số (17/18)</vt:lpstr>
      <vt:lpstr>4. Quan hệ sắp xếp, tập sắp xếp và các đại số (18/18)</vt:lpstr>
      <vt:lpstr>5. Quan hệ hợp thành (1/2)</vt:lpstr>
      <vt:lpstr>5. Quan hệ hợp thành (2/2)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Anh Duy</dc:creator>
  <cp:lastModifiedBy>VS9 Win 8.1</cp:lastModifiedBy>
  <cp:revision>157</cp:revision>
  <dcterms:created xsi:type="dcterms:W3CDTF">2010-05-23T09:29:55Z</dcterms:created>
  <dcterms:modified xsi:type="dcterms:W3CDTF">2015-05-21T01:48:44Z</dcterms:modified>
</cp:coreProperties>
</file>