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6"/>
  </p:normalViewPr>
  <p:slideViewPr>
    <p:cSldViewPr snapToGrid="0">
      <p:cViewPr varScale="1">
        <p:scale>
          <a:sx n="103" d="100"/>
          <a:sy n="103" d="100"/>
        </p:scale>
        <p:origin x="360"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513244" y="2771849"/>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sz="4000" b="1" dirty="0">
                <a:solidFill>
                  <a:srgbClr val="D4DF33"/>
                </a:solidFill>
              </a:rPr>
              <a:t>Executive summary </a:t>
            </a:r>
            <a:endParaRPr sz="4000" b="1" dirty="0"/>
          </a:p>
        </p:txBody>
      </p:sp>
      <p:sp>
        <p:nvSpPr>
          <p:cNvPr id="512" name="Google Shape;512;p1"/>
          <p:cNvSpPr txBox="1"/>
          <p:nvPr/>
        </p:nvSpPr>
        <p:spPr>
          <a:xfrm>
            <a:off x="4910575" y="838199"/>
            <a:ext cx="6352500" cy="5181600"/>
          </a:xfrm>
          <a:prstGeom prst="rect">
            <a:avLst/>
          </a:prstGeom>
          <a:noFill/>
          <a:ln>
            <a:noFill/>
          </a:ln>
        </p:spPr>
        <p:txBody>
          <a:bodyPr spcFirstLastPara="1" wrap="square" lIns="91425" tIns="45700" rIns="91425" bIns="45700" anchor="t" anchorCtr="0">
            <a:noAutofit/>
          </a:bodyPr>
          <a:lstStyle/>
          <a:p>
            <a:pPr marL="108000" marR="0" lvl="1" indent="0" algn="l" rtl="0">
              <a:lnSpc>
                <a:spcPct val="90000"/>
              </a:lnSpc>
              <a:spcBef>
                <a:spcPts val="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Situation</a:t>
            </a:r>
            <a:endParaRPr lang="en-US" dirty="0">
              <a:ea typeface="Trebuchet MS"/>
            </a:endParaRPr>
          </a:p>
          <a:p>
            <a:pPr marL="393750" marR="0" lvl="1" indent="-285750" algn="l" rtl="0">
              <a:lnSpc>
                <a:spcPct val="90000"/>
              </a:lnSpc>
              <a:spcBef>
                <a:spcPts val="0"/>
              </a:spcBef>
              <a:spcAft>
                <a:spcPts val="0"/>
              </a:spcAft>
              <a:buClr>
                <a:srgbClr val="28BA73"/>
              </a:buClr>
              <a:buSzPts val="1600"/>
              <a:buFont typeface="Arial" panose="020B0604020202020204" pitchFamily="34" charset="0"/>
              <a:buChar char="•"/>
            </a:pPr>
            <a:r>
              <a:rPr lang="en-US" sz="1600" b="0" i="0" u="none" strike="noStrike" cap="none" dirty="0" err="1">
                <a:solidFill>
                  <a:schemeClr val="dk1"/>
                </a:solidFill>
                <a:latin typeface="Trebuchet MS"/>
                <a:ea typeface="Trebuchet MS"/>
                <a:cs typeface="Trebuchet MS"/>
                <a:sym typeface="Trebuchet MS"/>
              </a:rPr>
              <a:t>PowerCo</a:t>
            </a:r>
            <a:r>
              <a:rPr lang="en-US" sz="1600" b="0" i="0" u="none" strike="noStrike" cap="none" dirty="0">
                <a:solidFill>
                  <a:schemeClr val="dk1"/>
                </a:solidFill>
                <a:latin typeface="Trebuchet MS"/>
                <a:ea typeface="Trebuchet MS"/>
                <a:cs typeface="Trebuchet MS"/>
                <a:sym typeface="Trebuchet MS"/>
              </a:rPr>
              <a:t> has a problem with customer churn; they believe it is caused by customers' price sensitivities. One possible solution is to provide 20% off to customers who are most likely to start leaving.</a:t>
            </a:r>
            <a:endParaRPr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endParaRPr lang="en-US" sz="1600"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Machine Learning Modeling:</a:t>
            </a:r>
          </a:p>
          <a:p>
            <a:pPr marL="393750" marR="0" lvl="1" indent="-285750" algn="l" rtl="0">
              <a:lnSpc>
                <a:spcPct val="90000"/>
              </a:lnSpc>
              <a:spcBef>
                <a:spcPts val="300"/>
              </a:spcBef>
              <a:spcAft>
                <a:spcPts val="0"/>
              </a:spcAft>
              <a:buClr>
                <a:srgbClr val="28BA73"/>
              </a:buClr>
              <a:buSzPts val="1600"/>
              <a:buFont typeface="Arial" panose="020B0604020202020204" pitchFamily="34" charset="0"/>
              <a:buChar char="•"/>
            </a:pPr>
            <a:r>
              <a:rPr lang="en-US" sz="1600" dirty="0">
                <a:solidFill>
                  <a:schemeClr val="dk1"/>
                </a:solidFill>
                <a:latin typeface="Trebuchet MS"/>
                <a:ea typeface="Trebuchet MS"/>
                <a:cs typeface="Trebuchet MS"/>
                <a:sym typeface="Trebuchet MS"/>
              </a:rPr>
              <a:t>After Data cleaning, EDA and Feature engineering, I applied Random Forest Classifier. Random Forest Classifier model has been built to predict customers’ churn probability, achieving an accuracy of 0.90 and Precision score of 0.82 on test set.</a:t>
            </a:r>
          </a:p>
          <a:p>
            <a:pPr marL="550800" marR="0" lvl="2" indent="-114399" algn="l" rtl="0">
              <a:lnSpc>
                <a:spcPct val="90000"/>
              </a:lnSpc>
              <a:spcBef>
                <a:spcPts val="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Question</a:t>
            </a:r>
            <a:endParaRPr dirty="0"/>
          </a:p>
          <a:p>
            <a:pPr marL="323999"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Is churn driven by the customers' price sensitivity? </a:t>
            </a:r>
            <a:br>
              <a:rPr lang="en-US" sz="1600" dirty="0">
                <a:solidFill>
                  <a:schemeClr val="dk1"/>
                </a:solidFill>
                <a:latin typeface="Trebuchet MS"/>
                <a:ea typeface="Trebuchet MS"/>
                <a:cs typeface="Trebuchet MS"/>
                <a:sym typeface="Trebuchet MS"/>
              </a:rPr>
            </a:b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r>
              <a:rPr lang="en-US" sz="1600" dirty="0">
                <a:solidFill>
                  <a:schemeClr val="dk1"/>
                </a:solidFill>
                <a:latin typeface="Trebuchet MS"/>
                <a:ea typeface="Trebuchet MS"/>
                <a:cs typeface="Trebuchet MS"/>
                <a:sym typeface="Trebuchet MS"/>
              </a:rPr>
              <a:t>Answer</a:t>
            </a:r>
            <a:endParaRPr sz="1600" dirty="0">
              <a:solidFill>
                <a:schemeClr val="dk1"/>
              </a:solidFill>
              <a:latin typeface="Trebuchet MS"/>
              <a:ea typeface="Trebuchet MS"/>
              <a:cs typeface="Trebuchet MS"/>
              <a:sym typeface="Trebuchet MS"/>
            </a:endParaRPr>
          </a:p>
          <a:p>
            <a:pPr marL="323999" lvl="1" indent="-216000" algn="l" rtl="0">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Based on the output of the feature </a:t>
            </a:r>
            <a:r>
              <a:rPr lang="en-US" sz="1600" dirty="0" err="1">
                <a:solidFill>
                  <a:schemeClr val="dk1"/>
                </a:solidFill>
                <a:latin typeface="Trebuchet MS"/>
                <a:ea typeface="Trebuchet MS"/>
                <a:cs typeface="Trebuchet MS"/>
                <a:sym typeface="Trebuchet MS"/>
              </a:rPr>
              <a:t>importances</a:t>
            </a:r>
            <a:r>
              <a:rPr lang="en-US" sz="1600" dirty="0">
                <a:solidFill>
                  <a:schemeClr val="dk1"/>
                </a:solidFill>
                <a:latin typeface="Trebuchet MS"/>
                <a:ea typeface="Trebuchet MS"/>
                <a:cs typeface="Trebuchet MS"/>
                <a:sym typeface="Trebuchet MS"/>
              </a:rPr>
              <a:t>, it is not a main driver but it is a weak contributor. However, to arrive at a conclusive result, more experimentation is needed.</a:t>
            </a:r>
            <a:endParaRPr sz="1600" dirty="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141</Words>
  <Application>Microsoft Macintosh PowerPoint</Application>
  <PresentationFormat>Widescreen</PresentationFormat>
  <Paragraphs>12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Trebuchet MS</vt:lpstr>
      <vt:lpstr>BCG Grid 16:9</vt:lpstr>
      <vt:lpstr>Executive 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 </dc:title>
  <dc:creator>The Boston Consulting Group</dc:creator>
  <cp:lastModifiedBy>ĐOÀN QUANG NHẬT TÀI</cp:lastModifiedBy>
  <cp:revision>1</cp:revision>
  <dcterms:created xsi:type="dcterms:W3CDTF">2016-11-04T11:46:04Z</dcterms:created>
  <dcterms:modified xsi:type="dcterms:W3CDTF">2024-01-06T07:39:37Z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