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C82BA7-0491-410B-A5E1-6F8A66A609DC}" type="datetimeFigureOut">
              <a:rPr lang="fr-FR" smtClean="0"/>
              <a:t>09/08/2023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9FFD38-CDC5-4E78-BC3B-E41DC0DD96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9852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28162-DB0F-44FA-9A85-A7D38ADCC654}" type="datetime1">
              <a:rPr lang="fr-FR" smtClean="0"/>
              <a:t>10/08/2023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C6F-0141-4225-BC85-A5ED772FB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806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1E912-61A0-43EB-9BF7-08B85746A386}" type="datetime1">
              <a:rPr lang="fr-FR" smtClean="0"/>
              <a:t>10/08/2023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C6F-0141-4225-BC85-A5ED772FB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378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96726-929C-4B3A-BC87-E28F6CE8C789}" type="datetime1">
              <a:rPr lang="fr-FR" smtClean="0"/>
              <a:t>10/08/2023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C6F-0141-4225-BC85-A5ED772FB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7019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1D948-833E-4E45-8EBC-062607473CFD}" type="datetime1">
              <a:rPr lang="fr-FR" smtClean="0"/>
              <a:t>10/08/2023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C6F-0141-4225-BC85-A5ED772FB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9530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D34A9-5D06-45C5-90BD-53E8DC47B064}" type="datetime1">
              <a:rPr lang="fr-FR" smtClean="0"/>
              <a:t>10/08/2023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C6F-0141-4225-BC85-A5ED772FB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8840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9583-3CEA-46D1-92A4-4B3EB09E85C3}" type="datetime1">
              <a:rPr lang="fr-FR" smtClean="0"/>
              <a:t>10/08/2023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C6F-0141-4225-BC85-A5ED772FB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577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D46B2-CF67-44B1-B508-7B5DEBC8F8E4}" type="datetime1">
              <a:rPr lang="fr-FR" smtClean="0"/>
              <a:t>10/08/2023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C6F-0141-4225-BC85-A5ED772FB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0630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23D98-4B4F-4D6E-B4FA-DAD6785DF5D2}" type="datetime1">
              <a:rPr lang="fr-FR" smtClean="0"/>
              <a:t>10/08/2023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C6F-0141-4225-BC85-A5ED772FB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0177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008E9-4FDD-4144-93A7-D203F8D46BFA}" type="datetime1">
              <a:rPr lang="fr-FR" smtClean="0"/>
              <a:t>10/08/2023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C6F-0141-4225-BC85-A5ED772FB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201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611F1-7C95-47C8-9205-1C19AD2C277C}" type="datetime1">
              <a:rPr lang="fr-FR" smtClean="0"/>
              <a:t>10/08/2023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C6F-0141-4225-BC85-A5ED772FB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8092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503A-5E92-471B-8C1E-E3E22F00AA27}" type="datetime1">
              <a:rPr lang="fr-FR" smtClean="0"/>
              <a:t>10/08/2023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C6F-0141-4225-BC85-A5ED772FB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1555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C72B9-5966-4EA9-8DF4-0CA54A95667E}" type="datetime1">
              <a:rPr lang="fr-FR" smtClean="0"/>
              <a:t>10/08/2023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87C6F-0141-4225-BC85-A5ED772FB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934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 smtClean="0"/>
              <a:t>NOSQL VS SQL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C6F-0141-4225-BC85-A5ED772FB29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2759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C6F-0141-4225-BC85-A5ED772FB291}" type="slidenum">
              <a:rPr lang="fr-FR" smtClean="0"/>
              <a:t>10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467544" y="1758300"/>
            <a:ext cx="792428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err="1" smtClean="0"/>
              <a:t>NoSQL</a:t>
            </a:r>
            <a:r>
              <a:rPr lang="fr-FR" dirty="0" smtClean="0"/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ACID transactions support varies per solution</a:t>
            </a:r>
          </a:p>
          <a:p>
            <a:r>
              <a:rPr lang="fr-FR" dirty="0" smtClean="0"/>
              <a:t>-SQL:</a:t>
            </a:r>
          </a:p>
          <a:p>
            <a:r>
              <a:rPr lang="fr-FR" dirty="0" smtClean="0"/>
              <a:t>Supports ACID transactions</a:t>
            </a:r>
          </a:p>
          <a:p>
            <a:endParaRPr lang="fr-FR" dirty="0"/>
          </a:p>
          <a:p>
            <a:r>
              <a:rPr lang="fr-FR" dirty="0" err="1" smtClean="0"/>
              <a:t>Scale</a:t>
            </a:r>
            <a:r>
              <a:rPr lang="fr-FR" dirty="0" smtClean="0"/>
              <a:t>:</a:t>
            </a:r>
          </a:p>
          <a:p>
            <a:r>
              <a:rPr lang="fr-FR" dirty="0" smtClean="0"/>
              <a:t>-</a:t>
            </a:r>
            <a:r>
              <a:rPr lang="fr-FR" dirty="0" err="1" smtClean="0"/>
              <a:t>NoSQL</a:t>
            </a:r>
            <a:r>
              <a:rPr lang="fr-FR" dirty="0" smtClean="0"/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err="1" smtClean="0"/>
              <a:t>Scaling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typically</a:t>
            </a:r>
            <a:r>
              <a:rPr lang="fr-FR" dirty="0" smtClean="0"/>
              <a:t> </a:t>
            </a:r>
            <a:r>
              <a:rPr lang="fr-FR" dirty="0" err="1" smtClean="0"/>
              <a:t>achieved</a:t>
            </a:r>
            <a:r>
              <a:rPr lang="fr-FR" dirty="0" smtClean="0"/>
              <a:t> </a:t>
            </a:r>
            <a:r>
              <a:rPr lang="fr-FR" dirty="0" err="1" smtClean="0"/>
              <a:t>horizontally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data </a:t>
            </a:r>
            <a:r>
              <a:rPr lang="fr-FR" dirty="0" err="1" smtClean="0"/>
              <a:t>partitionning</a:t>
            </a:r>
            <a:r>
              <a:rPr lang="fr-FR" dirty="0" smtClean="0"/>
              <a:t> to </a:t>
            </a:r>
            <a:r>
              <a:rPr lang="fr-FR" dirty="0" err="1" smtClean="0"/>
              <a:t>span</a:t>
            </a:r>
            <a:r>
              <a:rPr lang="fr-FR" dirty="0" smtClean="0"/>
              <a:t> servers.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SQL: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err="1" smtClean="0"/>
              <a:t>Scaling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typically</a:t>
            </a:r>
            <a:r>
              <a:rPr lang="fr-FR" dirty="0" smtClean="0"/>
              <a:t> </a:t>
            </a:r>
            <a:r>
              <a:rPr lang="fr-FR" dirty="0" err="1" smtClean="0"/>
              <a:t>achieved</a:t>
            </a:r>
            <a:r>
              <a:rPr lang="fr-FR" dirty="0" smtClean="0"/>
              <a:t> </a:t>
            </a:r>
            <a:r>
              <a:rPr lang="fr-FR" dirty="0" err="1" smtClean="0"/>
              <a:t>vertically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more server </a:t>
            </a:r>
            <a:r>
              <a:rPr lang="fr-FR" dirty="0" err="1" smtClean="0"/>
              <a:t>resources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3563888" y="476672"/>
            <a:ext cx="2643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b="1" dirty="0" smtClean="0"/>
              <a:t>Transactions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9097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C6F-0141-4225-BC85-A5ED772FB291}" type="slidenum">
              <a:rPr lang="fr-FR" smtClean="0"/>
              <a:t>11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251520" y="2348880"/>
            <a:ext cx="883094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err="1" smtClean="0"/>
              <a:t>NoSQL</a:t>
            </a:r>
            <a:r>
              <a:rPr lang="fr-FR" dirty="0" smtClean="0"/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    </a:t>
            </a:r>
            <a:r>
              <a:rPr lang="fr-FR" dirty="0" err="1" smtClean="0"/>
              <a:t>NoSQL</a:t>
            </a:r>
            <a:r>
              <a:rPr lang="fr-FR" dirty="0" smtClean="0"/>
              <a:t> </a:t>
            </a:r>
            <a:r>
              <a:rPr lang="fr-FR" dirty="0" err="1" smtClean="0"/>
              <a:t>database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still</a:t>
            </a:r>
            <a:r>
              <a:rPr lang="fr-FR" dirty="0" smtClean="0"/>
              <a:t> have to </a:t>
            </a:r>
            <a:r>
              <a:rPr lang="fr-FR" dirty="0" err="1" smtClean="0"/>
              <a:t>rely</a:t>
            </a:r>
            <a:r>
              <a:rPr lang="fr-FR" dirty="0" smtClean="0"/>
              <a:t> on </a:t>
            </a:r>
            <a:r>
              <a:rPr lang="fr-FR" dirty="0" err="1" smtClean="0"/>
              <a:t>community</a:t>
            </a:r>
            <a:r>
              <a:rPr lang="fr-FR" dirty="0" smtClean="0"/>
              <a:t> support, and </a:t>
            </a:r>
            <a:r>
              <a:rPr lang="fr-FR" dirty="0" err="1" smtClean="0"/>
              <a:t>only</a:t>
            </a:r>
            <a:r>
              <a:rPr lang="fr-FR" dirty="0" smtClean="0"/>
              <a:t> </a:t>
            </a:r>
            <a:r>
              <a:rPr lang="fr-FR" dirty="0" err="1" smtClean="0"/>
              <a:t>limited</a:t>
            </a:r>
            <a:r>
              <a:rPr lang="fr-FR" dirty="0" smtClean="0"/>
              <a:t> </a:t>
            </a:r>
            <a:r>
              <a:rPr lang="fr-FR" dirty="0" err="1" smtClean="0"/>
              <a:t>outside</a:t>
            </a:r>
            <a:r>
              <a:rPr lang="fr-FR" dirty="0" smtClean="0"/>
              <a:t> </a:t>
            </a:r>
          </a:p>
          <a:p>
            <a:r>
              <a:rPr lang="fr-FR" dirty="0" smtClean="0"/>
              <a:t>Experts are </a:t>
            </a:r>
            <a:r>
              <a:rPr lang="fr-FR" dirty="0" err="1" smtClean="0"/>
              <a:t>available</a:t>
            </a:r>
            <a:r>
              <a:rPr lang="fr-FR" dirty="0" smtClean="0"/>
              <a:t> for </a:t>
            </a:r>
            <a:r>
              <a:rPr lang="fr-FR" dirty="0" err="1" smtClean="0"/>
              <a:t>you</a:t>
            </a:r>
            <a:r>
              <a:rPr lang="fr-FR" dirty="0" smtClean="0"/>
              <a:t> to setup and </a:t>
            </a:r>
            <a:r>
              <a:rPr lang="fr-FR" dirty="0" err="1" smtClean="0"/>
              <a:t>deploy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large </a:t>
            </a:r>
            <a:r>
              <a:rPr lang="fr-FR" dirty="0" err="1" smtClean="0"/>
              <a:t>scale</a:t>
            </a:r>
            <a:r>
              <a:rPr lang="fr-FR" dirty="0" smtClean="0"/>
              <a:t> </a:t>
            </a:r>
            <a:r>
              <a:rPr lang="fr-FR" dirty="0" err="1" smtClean="0"/>
              <a:t>NoSQL</a:t>
            </a:r>
            <a:r>
              <a:rPr lang="fr-FR" dirty="0" smtClean="0"/>
              <a:t> </a:t>
            </a:r>
            <a:r>
              <a:rPr lang="fr-FR" dirty="0" err="1" smtClean="0"/>
              <a:t>deployments</a:t>
            </a:r>
            <a:r>
              <a:rPr lang="fr-F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SQL: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Excellent supports are </a:t>
            </a:r>
            <a:r>
              <a:rPr lang="fr-FR" dirty="0" err="1" smtClean="0"/>
              <a:t>available</a:t>
            </a:r>
            <a:r>
              <a:rPr lang="fr-FR" dirty="0" smtClean="0"/>
              <a:t> for all SQL </a:t>
            </a:r>
            <a:r>
              <a:rPr lang="fr-FR" dirty="0" err="1" smtClean="0"/>
              <a:t>database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their</a:t>
            </a:r>
            <a:r>
              <a:rPr lang="fr-FR" dirty="0" smtClean="0"/>
              <a:t> </a:t>
            </a:r>
            <a:r>
              <a:rPr lang="fr-FR" dirty="0" err="1" smtClean="0"/>
              <a:t>vendors</a:t>
            </a:r>
            <a:r>
              <a:rPr lang="fr-FR" dirty="0" smtClean="0"/>
              <a:t> SQL </a:t>
            </a:r>
            <a:r>
              <a:rPr lang="fr-FR" dirty="0" err="1" smtClean="0"/>
              <a:t>database</a:t>
            </a:r>
            <a:r>
              <a:rPr lang="fr-FR" dirty="0" smtClean="0"/>
              <a:t> for</a:t>
            </a:r>
          </a:p>
          <a:p>
            <a:r>
              <a:rPr lang="fr-FR" dirty="0" smtClean="0"/>
              <a:t>a </a:t>
            </a:r>
            <a:r>
              <a:rPr lang="fr-FR" dirty="0" err="1" smtClean="0"/>
              <a:t>very</a:t>
            </a:r>
            <a:r>
              <a:rPr lang="fr-FR" dirty="0" smtClean="0"/>
              <a:t> large </a:t>
            </a:r>
            <a:r>
              <a:rPr lang="fr-FR" dirty="0" err="1" smtClean="0"/>
              <a:t>deployments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3732121" y="836712"/>
            <a:ext cx="17203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b="1" dirty="0"/>
              <a:t>Support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082068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2924944"/>
            <a:ext cx="8229600" cy="1143000"/>
          </a:xfrm>
        </p:spPr>
        <p:txBody>
          <a:bodyPr/>
          <a:lstStyle/>
          <a:p>
            <a:r>
              <a:rPr lang="fr-FR" b="1" dirty="0" smtClean="0"/>
              <a:t>OVERVIEW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C6F-0141-4225-BC85-A5ED772FB29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0463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-13743" y="1124744"/>
            <a:ext cx="905023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err="1" smtClean="0"/>
              <a:t>NoSQL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err="1" smtClean="0"/>
              <a:t>category</a:t>
            </a:r>
            <a:r>
              <a:rPr lang="fr-FR" dirty="0" smtClean="0"/>
              <a:t> of </a:t>
            </a:r>
            <a:r>
              <a:rPr lang="fr-FR" dirty="0" err="1" smtClean="0"/>
              <a:t>databases</a:t>
            </a:r>
            <a:r>
              <a:rPr lang="fr-FR" dirty="0" smtClean="0"/>
              <a:t> </a:t>
            </a:r>
            <a:r>
              <a:rPr lang="fr-FR" dirty="0" err="1" smtClean="0"/>
              <a:t>distincly</a:t>
            </a:r>
            <a:r>
              <a:rPr lang="fr-FR" dirty="0" smtClean="0"/>
              <a:t> </a:t>
            </a:r>
            <a:r>
              <a:rPr lang="fr-FR" dirty="0" err="1" smtClean="0"/>
              <a:t>different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SQL </a:t>
            </a:r>
            <a:r>
              <a:rPr lang="fr-FR" dirty="0" err="1" smtClean="0"/>
              <a:t>databases</a:t>
            </a:r>
            <a:r>
              <a:rPr lang="fr-F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SQL Server and </a:t>
            </a:r>
            <a:r>
              <a:rPr lang="fr-FR" dirty="0" err="1" smtClean="0"/>
              <a:t>relational</a:t>
            </a:r>
            <a:r>
              <a:rPr lang="fr-FR" dirty="0" smtClean="0"/>
              <a:t> </a:t>
            </a:r>
            <a:r>
              <a:rPr lang="fr-FR" dirty="0" err="1" smtClean="0"/>
              <a:t>databases</a:t>
            </a:r>
            <a:r>
              <a:rPr lang="fr-FR" dirty="0" smtClean="0"/>
              <a:t> (RDBMS) have been the go-to </a:t>
            </a:r>
            <a:r>
              <a:rPr lang="fr-FR" dirty="0" err="1" smtClean="0"/>
              <a:t>databases</a:t>
            </a:r>
            <a:r>
              <a:rPr lang="fr-FR" dirty="0" smtClean="0"/>
              <a:t> for over 20 </a:t>
            </a:r>
            <a:r>
              <a:rPr lang="fr-FR" dirty="0" err="1" smtClean="0"/>
              <a:t>years</a:t>
            </a:r>
            <a:r>
              <a:rPr lang="fr-F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fr-FR" dirty="0" err="1" smtClean="0"/>
              <a:t>NoSQL</a:t>
            </a:r>
            <a:r>
              <a:rPr lang="fr-FR" dirty="0" smtClean="0"/>
              <a:t> </a:t>
            </a:r>
            <a:r>
              <a:rPr lang="fr-FR" dirty="0" err="1" smtClean="0"/>
              <a:t>databases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enable</a:t>
            </a:r>
            <a:r>
              <a:rPr lang="fr-FR" dirty="0" smtClean="0"/>
              <a:t> </a:t>
            </a:r>
            <a:r>
              <a:rPr lang="fr-FR" dirty="0" err="1" smtClean="0"/>
              <a:t>storing</a:t>
            </a:r>
            <a:r>
              <a:rPr lang="fr-FR" dirty="0" smtClean="0"/>
              <a:t> </a:t>
            </a:r>
            <a:r>
              <a:rPr lang="fr-FR" dirty="0" err="1" smtClean="0"/>
              <a:t>unstructured</a:t>
            </a:r>
            <a:r>
              <a:rPr lang="fr-FR" dirty="0" smtClean="0"/>
              <a:t> and </a:t>
            </a:r>
            <a:r>
              <a:rPr lang="fr-FR" dirty="0" err="1" smtClean="0"/>
              <a:t>heterogeneous</a:t>
            </a:r>
            <a:r>
              <a:rPr lang="fr-FR" dirty="0" smtClean="0"/>
              <a:t> data at </a:t>
            </a:r>
            <a:r>
              <a:rPr lang="fr-FR" dirty="0" err="1" smtClean="0"/>
              <a:t>scale</a:t>
            </a:r>
            <a:r>
              <a:rPr lang="fr-FR" dirty="0" smtClean="0"/>
              <a:t> have </a:t>
            </a:r>
          </a:p>
          <a:p>
            <a:r>
              <a:rPr lang="fr-FR" dirty="0" err="1" smtClean="0"/>
              <a:t>gained</a:t>
            </a:r>
            <a:r>
              <a:rPr lang="fr-FR" dirty="0" smtClean="0"/>
              <a:t> in </a:t>
            </a:r>
            <a:r>
              <a:rPr lang="fr-FR" dirty="0" err="1" smtClean="0"/>
              <a:t>popularity</a:t>
            </a:r>
            <a:r>
              <a:rPr lang="fr-F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There are a </a:t>
            </a:r>
            <a:r>
              <a:rPr lang="fr-FR" dirty="0" err="1" smtClean="0"/>
              <a:t>number</a:t>
            </a:r>
            <a:r>
              <a:rPr lang="fr-FR" dirty="0" smtClean="0"/>
              <a:t> of technologies in the </a:t>
            </a:r>
            <a:r>
              <a:rPr lang="fr-FR" dirty="0" err="1" smtClean="0"/>
              <a:t>NoSQL</a:t>
            </a:r>
            <a:r>
              <a:rPr lang="fr-FR" dirty="0" smtClean="0"/>
              <a:t> </a:t>
            </a:r>
            <a:r>
              <a:rPr lang="fr-FR" dirty="0" err="1" smtClean="0"/>
              <a:t>category</a:t>
            </a:r>
            <a:r>
              <a:rPr lang="fr-FR" dirty="0" smtClean="0"/>
              <a:t>, </a:t>
            </a:r>
            <a:r>
              <a:rPr lang="fr-FR" dirty="0" err="1" smtClean="0"/>
              <a:t>including</a:t>
            </a:r>
            <a:r>
              <a:rPr lang="fr-FR" dirty="0" smtClean="0"/>
              <a:t> document </a:t>
            </a:r>
            <a:r>
              <a:rPr lang="fr-FR" dirty="0" err="1" smtClean="0"/>
              <a:t>databases</a:t>
            </a:r>
            <a:r>
              <a:rPr lang="fr-FR" dirty="0" smtClean="0"/>
              <a:t>, key </a:t>
            </a:r>
          </a:p>
          <a:p>
            <a:r>
              <a:rPr lang="fr-FR" dirty="0" smtClean="0"/>
              <a:t>values stores.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SQL </a:t>
            </a:r>
            <a:r>
              <a:rPr lang="fr-FR" dirty="0" err="1" smtClean="0"/>
              <a:t>databases</a:t>
            </a:r>
            <a:r>
              <a:rPr lang="fr-FR" dirty="0" smtClean="0"/>
              <a:t> are </a:t>
            </a:r>
            <a:r>
              <a:rPr lang="fr-FR" dirty="0" err="1" smtClean="0"/>
              <a:t>primarily</a:t>
            </a:r>
            <a:r>
              <a:rPr lang="fr-FR" dirty="0" smtClean="0"/>
              <a:t> </a:t>
            </a:r>
            <a:r>
              <a:rPr lang="fr-FR" dirty="0" err="1" smtClean="0"/>
              <a:t>called</a:t>
            </a:r>
            <a:r>
              <a:rPr lang="fr-FR" dirty="0" smtClean="0"/>
              <a:t> as </a:t>
            </a:r>
            <a:r>
              <a:rPr lang="fr-FR" dirty="0" err="1" smtClean="0"/>
              <a:t>Relational</a:t>
            </a:r>
            <a:r>
              <a:rPr lang="fr-FR" dirty="0" smtClean="0"/>
              <a:t> </a:t>
            </a:r>
            <a:r>
              <a:rPr lang="fr-FR" dirty="0" err="1" smtClean="0"/>
              <a:t>Databases</a:t>
            </a:r>
            <a:r>
              <a:rPr lang="fr-FR" dirty="0" smtClean="0"/>
              <a:t> (RDBMS); </a:t>
            </a:r>
            <a:r>
              <a:rPr lang="fr-FR" dirty="0" err="1" smtClean="0"/>
              <a:t>whereas</a:t>
            </a:r>
            <a:r>
              <a:rPr lang="fr-FR" dirty="0" smtClean="0"/>
              <a:t> </a:t>
            </a:r>
            <a:r>
              <a:rPr lang="fr-FR" dirty="0" err="1" smtClean="0"/>
              <a:t>NoSQL</a:t>
            </a:r>
            <a:r>
              <a:rPr lang="fr-FR" dirty="0" smtClean="0"/>
              <a:t> </a:t>
            </a:r>
            <a:r>
              <a:rPr lang="fr-FR" dirty="0" err="1" smtClean="0"/>
              <a:t>database</a:t>
            </a:r>
            <a:endParaRPr lang="fr-FR" dirty="0" smtClean="0"/>
          </a:p>
          <a:p>
            <a:r>
              <a:rPr lang="fr-FR" dirty="0" smtClean="0"/>
              <a:t>Ara </a:t>
            </a:r>
            <a:r>
              <a:rPr lang="fr-FR" dirty="0" err="1" smtClean="0"/>
              <a:t>primarily</a:t>
            </a:r>
            <a:r>
              <a:rPr lang="fr-FR" dirty="0" smtClean="0"/>
              <a:t> </a:t>
            </a:r>
            <a:r>
              <a:rPr lang="fr-FR" dirty="0" err="1" smtClean="0"/>
              <a:t>called</a:t>
            </a:r>
            <a:r>
              <a:rPr lang="fr-FR" dirty="0" smtClean="0"/>
              <a:t> as non-</a:t>
            </a:r>
            <a:r>
              <a:rPr lang="fr-FR" dirty="0" err="1" smtClean="0"/>
              <a:t>relational</a:t>
            </a:r>
            <a:r>
              <a:rPr lang="fr-FR" dirty="0" smtClean="0"/>
              <a:t> or </a:t>
            </a:r>
            <a:r>
              <a:rPr lang="fr-FR" dirty="0" err="1" smtClean="0"/>
              <a:t>distribued</a:t>
            </a:r>
            <a:r>
              <a:rPr lang="fr-FR" dirty="0" smtClean="0"/>
              <a:t> </a:t>
            </a:r>
            <a:r>
              <a:rPr lang="fr-FR" dirty="0" err="1" smtClean="0"/>
              <a:t>database</a:t>
            </a:r>
            <a:r>
              <a:rPr lang="fr-FR" dirty="0"/>
              <a:t>.</a:t>
            </a:r>
            <a:endParaRPr lang="fr-FR" dirty="0" smtClean="0"/>
          </a:p>
          <a:p>
            <a:r>
              <a:rPr lang="fr-FR" dirty="0" smtClean="0"/>
              <a:t>-SQL </a:t>
            </a:r>
            <a:r>
              <a:rPr lang="fr-FR" dirty="0" err="1" smtClean="0"/>
              <a:t>databases</a:t>
            </a:r>
            <a:r>
              <a:rPr lang="fr-FR" dirty="0" smtClean="0"/>
              <a:t> have </a:t>
            </a:r>
            <a:r>
              <a:rPr lang="fr-FR" dirty="0" err="1" smtClean="0"/>
              <a:t>predefined</a:t>
            </a:r>
            <a:r>
              <a:rPr lang="fr-FR" dirty="0" smtClean="0"/>
              <a:t> </a:t>
            </a:r>
            <a:r>
              <a:rPr lang="fr-FR" dirty="0" err="1" smtClean="0"/>
              <a:t>scheam</a:t>
            </a:r>
            <a:r>
              <a:rPr lang="fr-FR" dirty="0" smtClean="0"/>
              <a:t> </a:t>
            </a:r>
            <a:r>
              <a:rPr lang="fr-FR" dirty="0" err="1" smtClean="0"/>
              <a:t>whereas</a:t>
            </a:r>
            <a:r>
              <a:rPr lang="fr-FR" dirty="0" smtClean="0"/>
              <a:t> </a:t>
            </a:r>
            <a:r>
              <a:rPr lang="fr-FR" dirty="0" err="1" smtClean="0"/>
              <a:t>NoSQL</a:t>
            </a:r>
            <a:r>
              <a:rPr lang="fr-FR" dirty="0" smtClean="0"/>
              <a:t> </a:t>
            </a:r>
            <a:r>
              <a:rPr lang="fr-FR" dirty="0" err="1" smtClean="0"/>
              <a:t>databases</a:t>
            </a:r>
            <a:r>
              <a:rPr lang="fr-FR" dirty="0" smtClean="0"/>
              <a:t> have </a:t>
            </a:r>
            <a:r>
              <a:rPr lang="fr-FR" dirty="0" err="1" smtClean="0"/>
              <a:t>dynamic</a:t>
            </a:r>
            <a:r>
              <a:rPr lang="fr-FR" dirty="0" smtClean="0"/>
              <a:t> </a:t>
            </a:r>
            <a:r>
              <a:rPr lang="fr-FR" dirty="0" err="1" smtClean="0"/>
              <a:t>schema</a:t>
            </a:r>
            <a:r>
              <a:rPr lang="fr-FR" dirty="0" smtClean="0"/>
              <a:t> for </a:t>
            </a:r>
          </a:p>
          <a:p>
            <a:r>
              <a:rPr lang="fr-FR" dirty="0" err="1" smtClean="0"/>
              <a:t>Unstructured</a:t>
            </a:r>
            <a:r>
              <a:rPr lang="fr-FR" dirty="0" smtClean="0"/>
              <a:t> data.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SQL </a:t>
            </a:r>
            <a:r>
              <a:rPr lang="fr-FR" dirty="0" err="1" smtClean="0"/>
              <a:t>databases</a:t>
            </a:r>
            <a:r>
              <a:rPr lang="fr-FR" dirty="0" smtClean="0"/>
              <a:t> are not best fit for </a:t>
            </a:r>
            <a:r>
              <a:rPr lang="fr-FR" dirty="0" err="1" smtClean="0"/>
              <a:t>hierarchical</a:t>
            </a:r>
            <a:r>
              <a:rPr lang="fr-FR" dirty="0" smtClean="0"/>
              <a:t> data </a:t>
            </a:r>
            <a:r>
              <a:rPr lang="fr-FR" dirty="0" err="1" smtClean="0"/>
              <a:t>storage</a:t>
            </a:r>
            <a:r>
              <a:rPr lang="fr-FR" dirty="0" smtClean="0"/>
              <a:t>. But </a:t>
            </a:r>
            <a:r>
              <a:rPr lang="fr-FR" dirty="0" err="1" smtClean="0"/>
              <a:t>NoSQL</a:t>
            </a:r>
            <a:r>
              <a:rPr lang="fr-FR" dirty="0" smtClean="0"/>
              <a:t> </a:t>
            </a:r>
            <a:r>
              <a:rPr lang="fr-FR" dirty="0" err="1" smtClean="0"/>
              <a:t>databases</a:t>
            </a:r>
            <a:r>
              <a:rPr lang="fr-FR" dirty="0" smtClean="0"/>
              <a:t> </a:t>
            </a:r>
            <a:r>
              <a:rPr lang="fr-FR" dirty="0" err="1" smtClean="0"/>
              <a:t>fits</a:t>
            </a:r>
            <a:r>
              <a:rPr lang="fr-FR" dirty="0" smtClean="0"/>
              <a:t> </a:t>
            </a:r>
            <a:r>
              <a:rPr lang="fr-FR" dirty="0" err="1" smtClean="0"/>
              <a:t>better</a:t>
            </a:r>
            <a:r>
              <a:rPr lang="fr-FR" dirty="0" smtClean="0"/>
              <a:t> for </a:t>
            </a:r>
          </a:p>
          <a:p>
            <a:r>
              <a:rPr lang="fr-FR" dirty="0" smtClean="0"/>
              <a:t>the </a:t>
            </a:r>
            <a:r>
              <a:rPr lang="fr-FR" dirty="0" err="1" smtClean="0"/>
              <a:t>hierarchical</a:t>
            </a:r>
            <a:r>
              <a:rPr lang="fr-FR" dirty="0" smtClean="0"/>
              <a:t> data </a:t>
            </a:r>
            <a:r>
              <a:rPr lang="fr-FR" dirty="0" err="1" smtClean="0"/>
              <a:t>storage</a:t>
            </a:r>
            <a:r>
              <a:rPr lang="fr-FR" dirty="0" smtClean="0"/>
              <a:t> as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follows</a:t>
            </a:r>
            <a:r>
              <a:rPr lang="fr-FR" dirty="0" smtClean="0"/>
              <a:t> the key-value pair </a:t>
            </a:r>
            <a:r>
              <a:rPr lang="fr-FR" dirty="0" err="1" smtClean="0"/>
              <a:t>way</a:t>
            </a:r>
            <a:r>
              <a:rPr lang="fr-FR" dirty="0" smtClean="0"/>
              <a:t> of </a:t>
            </a:r>
            <a:r>
              <a:rPr lang="fr-FR" dirty="0" err="1" smtClean="0"/>
              <a:t>storing</a:t>
            </a:r>
            <a:r>
              <a:rPr lang="fr-FR" dirty="0" smtClean="0"/>
              <a:t> data </a:t>
            </a:r>
            <a:r>
              <a:rPr lang="fr-FR" dirty="0" err="1" smtClean="0"/>
              <a:t>similar</a:t>
            </a:r>
            <a:r>
              <a:rPr lang="fr-FR" dirty="0" smtClean="0"/>
              <a:t> to JSON </a:t>
            </a:r>
          </a:p>
          <a:p>
            <a:r>
              <a:rPr lang="fr-FR" dirty="0" smtClean="0"/>
              <a:t>Data.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C6F-0141-4225-BC85-A5ED772FB29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6989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2564904"/>
            <a:ext cx="8229600" cy="1143000"/>
          </a:xfrm>
        </p:spPr>
        <p:txBody>
          <a:bodyPr/>
          <a:lstStyle/>
          <a:p>
            <a:r>
              <a:rPr lang="fr-FR" b="1" dirty="0" smtClean="0"/>
              <a:t>NOSQL VS SQL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C6F-0141-4225-BC85-A5ED772FB29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5437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79512" y="2132856"/>
            <a:ext cx="8868646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 smtClean="0"/>
          </a:p>
          <a:p>
            <a:pPr marL="571500" indent="-285750">
              <a:buFontTx/>
              <a:buChar char="-"/>
            </a:pPr>
            <a:r>
              <a:rPr lang="fr-FR" sz="2000" b="1" dirty="0" err="1" smtClean="0"/>
              <a:t>NoSQL</a:t>
            </a:r>
            <a:r>
              <a:rPr lang="fr-FR" dirty="0" smtClean="0"/>
              <a:t>:</a:t>
            </a:r>
          </a:p>
          <a:p>
            <a:pPr marL="285750"/>
            <a:endParaRPr lang="fr-FR" dirty="0" smtClean="0"/>
          </a:p>
          <a:p>
            <a:pPr marL="892175" indent="185738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    Non-</a:t>
            </a:r>
            <a:r>
              <a:rPr lang="fr-FR" dirty="0" err="1" smtClean="0"/>
              <a:t>relational</a:t>
            </a:r>
            <a:r>
              <a:rPr lang="fr-FR" dirty="0" smtClean="0"/>
              <a:t> data model</a:t>
            </a:r>
          </a:p>
          <a:p>
            <a:pPr marL="892175" indent="185738">
              <a:buFont typeface="Wingdings" panose="05000000000000000000" pitchFamily="2" charset="2"/>
              <a:buChar char="Ø"/>
            </a:pPr>
            <a:r>
              <a:rPr lang="fr-FR" dirty="0" smtClean="0"/>
              <a:t>     Stores Data in JSON documents, key/value pairs, </a:t>
            </a:r>
            <a:r>
              <a:rPr lang="fr-FR" dirty="0" err="1" smtClean="0"/>
              <a:t>wide</a:t>
            </a:r>
            <a:r>
              <a:rPr lang="fr-FR" dirty="0" smtClean="0"/>
              <a:t> </a:t>
            </a:r>
            <a:r>
              <a:rPr lang="fr-FR" dirty="0" err="1" smtClean="0"/>
              <a:t>column</a:t>
            </a:r>
            <a:r>
              <a:rPr lang="fr-FR" dirty="0" smtClean="0"/>
              <a:t> stores or graphs</a:t>
            </a:r>
          </a:p>
          <a:p>
            <a:pPr marL="892175"/>
            <a:endParaRPr lang="fr-FR" dirty="0" smtClean="0"/>
          </a:p>
          <a:p>
            <a:pPr marL="892175"/>
            <a:endParaRPr lang="fr-FR" dirty="0"/>
          </a:p>
          <a:p>
            <a:pPr marL="549275" indent="-285750">
              <a:buFontTx/>
              <a:buChar char="-"/>
            </a:pPr>
            <a:r>
              <a:rPr lang="fr-FR" sz="2000" b="1" dirty="0" smtClean="0"/>
              <a:t>SQL</a:t>
            </a:r>
            <a:r>
              <a:rPr lang="fr-FR" dirty="0" smtClean="0"/>
              <a:t>:</a:t>
            </a:r>
          </a:p>
          <a:p>
            <a:pPr marL="1349375" indent="-457200">
              <a:buFont typeface="Wingdings" panose="05000000000000000000" pitchFamily="2" charset="2"/>
              <a:buChar char="Ø"/>
            </a:pPr>
            <a:r>
              <a:rPr lang="fr-FR" dirty="0" err="1" smtClean="0"/>
              <a:t>Relational</a:t>
            </a:r>
            <a:r>
              <a:rPr lang="fr-FR" dirty="0" smtClean="0"/>
              <a:t> data model.</a:t>
            </a:r>
          </a:p>
          <a:p>
            <a:pPr marL="1349375" indent="-457200">
              <a:buFont typeface="Wingdings" panose="05000000000000000000" pitchFamily="2" charset="2"/>
              <a:buChar char="Ø"/>
            </a:pPr>
            <a:r>
              <a:rPr lang="fr-FR" dirty="0" smtClean="0"/>
              <a:t>Stores data in table.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C6F-0141-4225-BC85-A5ED772FB291}" type="slidenum">
              <a:rPr lang="fr-FR" smtClean="0"/>
              <a:t>5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3635896" y="332656"/>
            <a:ext cx="205216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5400" b="1" dirty="0"/>
              <a:t>Model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5959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683568" y="1412776"/>
            <a:ext cx="777686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- </a:t>
            </a:r>
            <a:r>
              <a:rPr lang="fr-FR" sz="2000" b="1" dirty="0" err="1" smtClean="0"/>
              <a:t>NoSQL</a:t>
            </a:r>
            <a:r>
              <a:rPr lang="fr-FR" dirty="0" smtClean="0"/>
              <a:t>:</a:t>
            </a:r>
          </a:p>
          <a:p>
            <a:pPr marL="892175" indent="-80963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  </a:t>
            </a:r>
            <a:r>
              <a:rPr lang="fr-FR" dirty="0" err="1" smtClean="0"/>
              <a:t>Offers</a:t>
            </a:r>
            <a:r>
              <a:rPr lang="fr-FR" dirty="0" smtClean="0"/>
              <a:t> </a:t>
            </a:r>
            <a:r>
              <a:rPr lang="fr-FR" dirty="0" err="1" smtClean="0"/>
              <a:t>flexibility</a:t>
            </a:r>
            <a:r>
              <a:rPr lang="fr-FR" dirty="0" smtClean="0"/>
              <a:t> as not </a:t>
            </a:r>
            <a:r>
              <a:rPr lang="fr-FR" dirty="0" err="1" smtClean="0"/>
              <a:t>every</a:t>
            </a:r>
            <a:r>
              <a:rPr lang="fr-FR" dirty="0" smtClean="0"/>
              <a:t> record </a:t>
            </a:r>
            <a:r>
              <a:rPr lang="fr-FR" dirty="0" err="1" smtClean="0"/>
              <a:t>needs</a:t>
            </a:r>
            <a:r>
              <a:rPr lang="fr-FR" dirty="0" smtClean="0"/>
              <a:t> to store the </a:t>
            </a:r>
            <a:r>
              <a:rPr lang="fr-FR" dirty="0" err="1" smtClean="0"/>
              <a:t>same</a:t>
            </a:r>
            <a:r>
              <a:rPr lang="fr-FR" dirty="0" smtClean="0"/>
              <a:t> </a:t>
            </a:r>
            <a:r>
              <a:rPr lang="fr-FR" dirty="0" err="1" smtClean="0"/>
              <a:t>properties</a:t>
            </a:r>
            <a:endParaRPr lang="fr-FR" dirty="0" smtClean="0"/>
          </a:p>
          <a:p>
            <a:pPr marL="892175" indent="-80963">
              <a:buFont typeface="Wingdings" panose="05000000000000000000" pitchFamily="2" charset="2"/>
              <a:buChar char="Ø"/>
            </a:pPr>
            <a:r>
              <a:rPr lang="fr-FR" dirty="0" smtClean="0"/>
              <a:t>  New </a:t>
            </a:r>
            <a:r>
              <a:rPr lang="fr-FR" dirty="0" err="1" smtClean="0"/>
              <a:t>propreties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added</a:t>
            </a:r>
            <a:r>
              <a:rPr lang="fr-FR" dirty="0" smtClean="0"/>
              <a:t> on the </a:t>
            </a:r>
            <a:r>
              <a:rPr lang="fr-FR" dirty="0" err="1" smtClean="0"/>
              <a:t>fly</a:t>
            </a:r>
            <a:endParaRPr lang="fr-FR" dirty="0" smtClean="0"/>
          </a:p>
          <a:p>
            <a:pPr marL="892175" indent="-80963">
              <a:buFont typeface="Wingdings" panose="05000000000000000000" pitchFamily="2" charset="2"/>
              <a:buChar char="Ø"/>
            </a:pPr>
            <a:r>
              <a:rPr lang="fr-FR" dirty="0" smtClean="0"/>
              <a:t>  Good for semi structure, </a:t>
            </a:r>
            <a:r>
              <a:rPr lang="fr-FR" dirty="0" err="1" smtClean="0"/>
              <a:t>complex</a:t>
            </a:r>
            <a:r>
              <a:rPr lang="fr-FR" dirty="0" smtClean="0"/>
              <a:t> and </a:t>
            </a:r>
            <a:r>
              <a:rPr lang="fr-FR" dirty="0" err="1" smtClean="0"/>
              <a:t>nested</a:t>
            </a:r>
            <a:r>
              <a:rPr lang="fr-FR" dirty="0" smtClean="0"/>
              <a:t> data.</a:t>
            </a:r>
          </a:p>
          <a:p>
            <a:pPr marL="892175" indent="-80963">
              <a:buFont typeface="Wingdings" panose="05000000000000000000" pitchFamily="2" charset="2"/>
              <a:buChar char="Ø"/>
            </a:pPr>
            <a:r>
              <a:rPr lang="fr-FR" dirty="0" smtClean="0"/>
              <a:t>  Relation </a:t>
            </a:r>
            <a:r>
              <a:rPr lang="fr-FR" dirty="0" err="1" smtClean="0"/>
              <a:t>captured</a:t>
            </a:r>
            <a:r>
              <a:rPr lang="fr-FR" dirty="0" smtClean="0"/>
              <a:t> by </a:t>
            </a:r>
            <a:r>
              <a:rPr lang="fr-FR" dirty="0" err="1" smtClean="0"/>
              <a:t>denormalizing</a:t>
            </a:r>
            <a:r>
              <a:rPr lang="fr-FR" dirty="0" smtClean="0"/>
              <a:t> data and </a:t>
            </a:r>
            <a:r>
              <a:rPr lang="fr-FR" dirty="0" err="1" smtClean="0"/>
              <a:t>presenting</a:t>
            </a:r>
            <a:r>
              <a:rPr lang="fr-FR" dirty="0" smtClean="0"/>
              <a:t> data  in single </a:t>
            </a:r>
            <a:r>
              <a:rPr lang="fr-FR" dirty="0" err="1" smtClean="0"/>
              <a:t>object</a:t>
            </a:r>
            <a:r>
              <a:rPr lang="fr-FR" dirty="0" smtClean="0"/>
              <a:t> in a single record.</a:t>
            </a:r>
          </a:p>
          <a:p>
            <a:pPr marL="261938"/>
            <a:endParaRPr lang="fr-FR" dirty="0" smtClean="0"/>
          </a:p>
          <a:p>
            <a:pPr marL="547688" indent="-285750">
              <a:buFontTx/>
              <a:buChar char="-"/>
            </a:pPr>
            <a:r>
              <a:rPr lang="fr-FR" sz="2000" b="1" dirty="0" smtClean="0"/>
              <a:t>SQL</a:t>
            </a:r>
            <a:r>
              <a:rPr lang="fr-FR" dirty="0" smtClean="0"/>
              <a:t>:  </a:t>
            </a:r>
          </a:p>
          <a:p>
            <a:pPr marL="547688" indent="-285750">
              <a:buFont typeface="Wingdings" panose="05000000000000000000" pitchFamily="2" charset="2"/>
              <a:buChar char="Ø"/>
            </a:pPr>
            <a:r>
              <a:rPr lang="fr-FR" dirty="0" err="1" smtClean="0"/>
              <a:t>Used</a:t>
            </a:r>
            <a:r>
              <a:rPr lang="fr-FR" dirty="0" smtClean="0"/>
              <a:t> </a:t>
            </a:r>
            <a:r>
              <a:rPr lang="fr-FR" dirty="0" err="1" smtClean="0"/>
              <a:t>where</a:t>
            </a:r>
            <a:r>
              <a:rPr lang="fr-FR" dirty="0" smtClean="0"/>
              <a:t> the solution for </a:t>
            </a:r>
            <a:r>
              <a:rPr lang="fr-FR" dirty="0" err="1" smtClean="0"/>
              <a:t>every</a:t>
            </a:r>
            <a:r>
              <a:rPr lang="fr-FR" dirty="0" smtClean="0"/>
              <a:t> record has </a:t>
            </a:r>
            <a:r>
              <a:rPr lang="fr-FR" dirty="0" err="1" smtClean="0"/>
              <a:t>same</a:t>
            </a:r>
            <a:r>
              <a:rPr lang="fr-FR" dirty="0" smtClean="0"/>
              <a:t> </a:t>
            </a:r>
            <a:r>
              <a:rPr lang="fr-FR" dirty="0" err="1" smtClean="0"/>
              <a:t>proprety</a:t>
            </a:r>
            <a:r>
              <a:rPr lang="fr-FR" dirty="0" smtClean="0"/>
              <a:t>.</a:t>
            </a:r>
          </a:p>
          <a:p>
            <a:pPr marL="547688" indent="-285750">
              <a:buFont typeface="Wingdings" panose="05000000000000000000" pitchFamily="2" charset="2"/>
              <a:buChar char="Ø"/>
            </a:pPr>
            <a:r>
              <a:rPr lang="fr-FR" dirty="0" err="1" smtClean="0"/>
              <a:t>Adding</a:t>
            </a:r>
            <a:r>
              <a:rPr lang="fr-FR" dirty="0" smtClean="0"/>
              <a:t> </a:t>
            </a:r>
            <a:r>
              <a:rPr lang="fr-FR" dirty="0" err="1" smtClean="0"/>
              <a:t>propreties</a:t>
            </a:r>
            <a:r>
              <a:rPr lang="fr-FR" dirty="0" smtClean="0"/>
              <a:t> </a:t>
            </a:r>
            <a:r>
              <a:rPr lang="fr-FR" dirty="0" err="1" smtClean="0"/>
              <a:t>may</a:t>
            </a:r>
            <a:r>
              <a:rPr lang="fr-FR" dirty="0" smtClean="0"/>
              <a:t> </a:t>
            </a:r>
            <a:r>
              <a:rPr lang="fr-FR" dirty="0" err="1" smtClean="0"/>
              <a:t>require</a:t>
            </a:r>
            <a:r>
              <a:rPr lang="fr-FR" dirty="0" smtClean="0"/>
              <a:t> </a:t>
            </a:r>
            <a:r>
              <a:rPr lang="fr-FR" dirty="0" err="1" smtClean="0"/>
              <a:t>altering</a:t>
            </a:r>
            <a:r>
              <a:rPr lang="fr-FR" dirty="0" smtClean="0"/>
              <a:t> </a:t>
            </a:r>
            <a:r>
              <a:rPr lang="fr-FR" dirty="0" err="1" smtClean="0"/>
              <a:t>schema</a:t>
            </a:r>
            <a:r>
              <a:rPr lang="fr-FR" dirty="0" smtClean="0"/>
              <a:t> or </a:t>
            </a:r>
            <a:r>
              <a:rPr lang="fr-FR" dirty="0" err="1" smtClean="0"/>
              <a:t>backfiling</a:t>
            </a:r>
            <a:r>
              <a:rPr lang="fr-FR" dirty="0" smtClean="0"/>
              <a:t> of data.</a:t>
            </a:r>
          </a:p>
          <a:p>
            <a:pPr marL="547688" indent="-285750">
              <a:buFont typeface="Wingdings" panose="05000000000000000000" pitchFamily="2" charset="2"/>
              <a:buChar char="Ø"/>
            </a:pPr>
            <a:r>
              <a:rPr lang="fr-FR" dirty="0" smtClean="0"/>
              <a:t>Good for </a:t>
            </a:r>
            <a:r>
              <a:rPr lang="fr-FR" dirty="0" err="1" smtClean="0"/>
              <a:t>structured</a:t>
            </a:r>
            <a:r>
              <a:rPr lang="fr-FR" dirty="0" smtClean="0"/>
              <a:t> data .</a:t>
            </a:r>
          </a:p>
          <a:p>
            <a:pPr marL="547688" indent="-285750">
              <a:buFont typeface="Wingdings" panose="05000000000000000000" pitchFamily="2" charset="2"/>
              <a:buChar char="Ø"/>
            </a:pPr>
            <a:r>
              <a:rPr lang="fr-FR" dirty="0" smtClean="0"/>
              <a:t>Relations are </a:t>
            </a:r>
            <a:r>
              <a:rPr lang="fr-FR" dirty="0" err="1" smtClean="0"/>
              <a:t>captured</a:t>
            </a:r>
            <a:r>
              <a:rPr lang="fr-FR" dirty="0" smtClean="0"/>
              <a:t> in </a:t>
            </a:r>
            <a:r>
              <a:rPr lang="fr-FR" dirty="0" err="1" smtClean="0"/>
              <a:t>normalized</a:t>
            </a:r>
            <a:r>
              <a:rPr lang="fr-FR" dirty="0" smtClean="0"/>
              <a:t> model </a:t>
            </a:r>
            <a:r>
              <a:rPr lang="fr-FR" dirty="0" err="1" smtClean="0"/>
              <a:t>using</a:t>
            </a:r>
            <a:r>
              <a:rPr lang="fr-FR" dirty="0" smtClean="0"/>
              <a:t> joins to </a:t>
            </a:r>
            <a:r>
              <a:rPr lang="fr-FR" dirty="0" err="1" smtClean="0"/>
              <a:t>resolve</a:t>
            </a:r>
            <a:r>
              <a:rPr lang="fr-FR" dirty="0" smtClean="0"/>
              <a:t> </a:t>
            </a:r>
            <a:r>
              <a:rPr lang="fr-FR" dirty="0" err="1" smtClean="0"/>
              <a:t>reference</a:t>
            </a:r>
            <a:r>
              <a:rPr lang="fr-FR" dirty="0" smtClean="0"/>
              <a:t> </a:t>
            </a:r>
            <a:r>
              <a:rPr lang="fr-FR" dirty="0" err="1" smtClean="0"/>
              <a:t>across</a:t>
            </a:r>
            <a:r>
              <a:rPr lang="fr-FR" dirty="0" smtClean="0"/>
              <a:t> the tables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C6F-0141-4225-BC85-A5ED772FB291}" type="slidenum">
              <a:rPr lang="fr-FR" smtClean="0"/>
              <a:t>6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3419872" y="404664"/>
            <a:ext cx="10831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b="1" dirty="0" smtClean="0"/>
              <a:t>Data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3119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61898" y="1628800"/>
            <a:ext cx="908210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:</a:t>
            </a:r>
            <a:endParaRPr lang="fr-FR" dirty="0" smtClean="0"/>
          </a:p>
          <a:p>
            <a:r>
              <a:rPr lang="fr-FR" dirty="0"/>
              <a:t> </a:t>
            </a:r>
            <a:r>
              <a:rPr lang="fr-FR" dirty="0" smtClean="0"/>
              <a:t>   - </a:t>
            </a:r>
            <a:r>
              <a:rPr lang="fr-FR" dirty="0" err="1" smtClean="0"/>
              <a:t>NoSQL</a:t>
            </a:r>
            <a:endParaRPr lang="fr-FR" dirty="0" smtClean="0"/>
          </a:p>
          <a:p>
            <a:pPr marL="628650" indent="-365125">
              <a:buFont typeface="Wingdings" panose="05000000000000000000" pitchFamily="2" charset="2"/>
              <a:buChar char="Ø"/>
            </a:pPr>
            <a:r>
              <a:rPr lang="fr-FR" dirty="0"/>
              <a:t>I</a:t>
            </a:r>
            <a:r>
              <a:rPr lang="fr-FR" dirty="0" smtClean="0"/>
              <a:t>n a </a:t>
            </a:r>
            <a:r>
              <a:rPr lang="fr-FR" dirty="0" err="1" smtClean="0"/>
              <a:t>NoSQL</a:t>
            </a:r>
            <a:r>
              <a:rPr lang="fr-FR" dirty="0" smtClean="0"/>
              <a:t> </a:t>
            </a:r>
            <a:r>
              <a:rPr lang="fr-FR" dirty="0" err="1" smtClean="0"/>
              <a:t>database</a:t>
            </a:r>
            <a:r>
              <a:rPr lang="fr-FR" dirty="0" smtClean="0"/>
              <a:t>, data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addes</a:t>
            </a:r>
            <a:r>
              <a:rPr lang="fr-FR" dirty="0" smtClean="0"/>
              <a:t> </a:t>
            </a:r>
            <a:r>
              <a:rPr lang="fr-FR" dirty="0" err="1" smtClean="0"/>
              <a:t>anywhere</a:t>
            </a:r>
            <a:r>
              <a:rPr lang="fr-FR" dirty="0" smtClean="0"/>
              <a:t> and at </a:t>
            </a:r>
            <a:r>
              <a:rPr lang="fr-FR" dirty="0" err="1" smtClean="0"/>
              <a:t>any</a:t>
            </a:r>
            <a:r>
              <a:rPr lang="fr-FR" dirty="0" smtClean="0"/>
              <a:t> time, </a:t>
            </a:r>
            <a:r>
              <a:rPr lang="fr-FR" dirty="0" err="1" smtClean="0"/>
              <a:t>dynamic</a:t>
            </a:r>
            <a:r>
              <a:rPr lang="fr-FR" dirty="0"/>
              <a:t> </a:t>
            </a:r>
            <a:r>
              <a:rPr lang="fr-FR" dirty="0" smtClean="0"/>
              <a:t>or flexible</a:t>
            </a:r>
          </a:p>
          <a:p>
            <a:r>
              <a:rPr lang="fr-FR" dirty="0" smtClean="0"/>
              <a:t> </a:t>
            </a:r>
            <a:r>
              <a:rPr lang="fr-FR" dirty="0" err="1" smtClean="0"/>
              <a:t>schema</a:t>
            </a:r>
            <a:endParaRPr lang="fr-FR" dirty="0" smtClean="0"/>
          </a:p>
          <a:p>
            <a:pPr marL="628650" indent="-365125">
              <a:buFont typeface="Wingdings" panose="05000000000000000000" pitchFamily="2" charset="2"/>
              <a:buChar char="Ø"/>
            </a:pPr>
            <a:r>
              <a:rPr lang="fr-FR" dirty="0" smtClean="0"/>
              <a:t> </a:t>
            </a:r>
            <a:r>
              <a:rPr lang="fr-FR" dirty="0" err="1" smtClean="0"/>
              <a:t>Database</a:t>
            </a:r>
            <a:r>
              <a:rPr lang="fr-FR" dirty="0" smtClean="0"/>
              <a:t> in </a:t>
            </a:r>
            <a:r>
              <a:rPr lang="fr-FR" dirty="0" err="1" smtClean="0"/>
              <a:t>schema-agnostic</a:t>
            </a:r>
            <a:r>
              <a:rPr lang="fr-FR" dirty="0" smtClean="0"/>
              <a:t> and the </a:t>
            </a:r>
            <a:r>
              <a:rPr lang="fr-FR" dirty="0" err="1" smtClean="0"/>
              <a:t>schema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dicarted</a:t>
            </a:r>
            <a:r>
              <a:rPr lang="fr-FR" dirty="0" smtClean="0"/>
              <a:t> by the application. This </a:t>
            </a:r>
            <a:r>
              <a:rPr lang="fr-FR" dirty="0" err="1" smtClean="0"/>
              <a:t>allows</a:t>
            </a:r>
            <a:r>
              <a:rPr lang="fr-FR" dirty="0" smtClean="0"/>
              <a:t> </a:t>
            </a:r>
          </a:p>
          <a:p>
            <a:pPr marL="263525"/>
            <a:r>
              <a:rPr lang="fr-FR" dirty="0"/>
              <a:t>f</a:t>
            </a:r>
            <a:r>
              <a:rPr lang="fr-FR" dirty="0" smtClean="0"/>
              <a:t>or </a:t>
            </a:r>
            <a:r>
              <a:rPr lang="fr-FR" dirty="0" err="1" smtClean="0"/>
              <a:t>Agility</a:t>
            </a:r>
            <a:r>
              <a:rPr lang="fr-FR" dirty="0" smtClean="0"/>
              <a:t> and </a:t>
            </a:r>
            <a:r>
              <a:rPr lang="fr-FR" dirty="0" err="1" smtClean="0"/>
              <a:t>highly</a:t>
            </a:r>
            <a:r>
              <a:rPr lang="fr-FR" dirty="0" smtClean="0"/>
              <a:t> </a:t>
            </a:r>
            <a:r>
              <a:rPr lang="fr-FR" dirty="0" err="1" smtClean="0"/>
              <a:t>iterative</a:t>
            </a:r>
            <a:r>
              <a:rPr lang="fr-FR" dirty="0" smtClean="0"/>
              <a:t> </a:t>
            </a:r>
            <a:r>
              <a:rPr lang="fr-FR" dirty="0" err="1" smtClean="0"/>
              <a:t>developement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SQL:</a:t>
            </a:r>
          </a:p>
          <a:p>
            <a:pPr marL="628650" indent="-274638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    strict </a:t>
            </a:r>
            <a:r>
              <a:rPr lang="fr-FR" dirty="0" err="1" smtClean="0"/>
              <a:t>Schema</a:t>
            </a:r>
            <a:r>
              <a:rPr lang="fr-FR" dirty="0" smtClean="0"/>
              <a:t>, </a:t>
            </a:r>
            <a:r>
              <a:rPr lang="fr-FR" dirty="0" err="1" smtClean="0"/>
              <a:t>it’s</a:t>
            </a:r>
            <a:r>
              <a:rPr lang="fr-FR" dirty="0"/>
              <a:t> </a:t>
            </a:r>
            <a:r>
              <a:rPr lang="fr-FR" dirty="0" smtClean="0"/>
              <a:t>impossible to </a:t>
            </a:r>
            <a:r>
              <a:rPr lang="fr-FR" dirty="0" err="1" smtClean="0"/>
              <a:t>add</a:t>
            </a:r>
            <a:r>
              <a:rPr lang="fr-FR" dirty="0" smtClean="0"/>
              <a:t> data </a:t>
            </a:r>
            <a:r>
              <a:rPr lang="fr-FR" dirty="0" err="1" smtClean="0"/>
              <a:t>until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define</a:t>
            </a:r>
            <a:r>
              <a:rPr lang="fr-FR" dirty="0" smtClean="0"/>
              <a:t> </a:t>
            </a:r>
            <a:r>
              <a:rPr lang="fr-FR" dirty="0" err="1" smtClean="0"/>
              <a:t>tbales</a:t>
            </a:r>
            <a:r>
              <a:rPr lang="fr-FR" dirty="0" smtClean="0"/>
              <a:t> and </a:t>
            </a:r>
            <a:r>
              <a:rPr lang="fr-FR" dirty="0" err="1" smtClean="0"/>
              <a:t>field</a:t>
            </a:r>
            <a:r>
              <a:rPr lang="fr-FR" dirty="0" smtClean="0"/>
              <a:t> types in </a:t>
            </a:r>
          </a:p>
          <a:p>
            <a:pPr marL="354012"/>
            <a:r>
              <a:rPr lang="fr-FR" dirty="0" err="1" smtClean="0"/>
              <a:t>what’s</a:t>
            </a:r>
            <a:r>
              <a:rPr lang="fr-FR" dirty="0" smtClean="0"/>
              <a:t> </a:t>
            </a:r>
            <a:r>
              <a:rPr lang="fr-FR" dirty="0" err="1" smtClean="0"/>
              <a:t>refferred</a:t>
            </a:r>
            <a:r>
              <a:rPr lang="fr-FR" dirty="0" smtClean="0"/>
              <a:t> to as a </a:t>
            </a:r>
            <a:r>
              <a:rPr lang="fr-FR" dirty="0" err="1" smtClean="0"/>
              <a:t>schema</a:t>
            </a:r>
            <a:r>
              <a:rPr lang="fr-FR" dirty="0" smtClean="0"/>
              <a:t>.</a:t>
            </a:r>
          </a:p>
          <a:p>
            <a:pPr marL="639762" indent="-285750">
              <a:buFont typeface="Wingdings" panose="05000000000000000000" pitchFamily="2" charset="2"/>
              <a:buChar char="Ø"/>
            </a:pPr>
            <a:r>
              <a:rPr lang="fr-FR" dirty="0" err="1" smtClean="0"/>
              <a:t>Your</a:t>
            </a:r>
            <a:r>
              <a:rPr lang="fr-FR" dirty="0" smtClean="0"/>
              <a:t> data </a:t>
            </a:r>
            <a:r>
              <a:rPr lang="fr-FR" dirty="0" err="1" smtClean="0"/>
              <a:t>schema</a:t>
            </a:r>
            <a:r>
              <a:rPr lang="fr-FR" dirty="0" smtClean="0"/>
              <a:t> must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designed</a:t>
            </a:r>
            <a:r>
              <a:rPr lang="fr-FR" dirty="0" smtClean="0"/>
              <a:t> and </a:t>
            </a:r>
            <a:r>
              <a:rPr lang="fr-FR" dirty="0" err="1" smtClean="0"/>
              <a:t>implemented</a:t>
            </a:r>
            <a:r>
              <a:rPr lang="fr-FR" dirty="0" smtClean="0"/>
              <a:t> </a:t>
            </a:r>
            <a:r>
              <a:rPr lang="fr-FR" dirty="0" err="1" smtClean="0"/>
              <a:t>before</a:t>
            </a:r>
            <a:r>
              <a:rPr lang="fr-FR" dirty="0" smtClean="0"/>
              <a:t> </a:t>
            </a:r>
            <a:r>
              <a:rPr lang="fr-FR" dirty="0" err="1" smtClean="0"/>
              <a:t>any</a:t>
            </a:r>
            <a:r>
              <a:rPr lang="fr-FR" dirty="0" smtClean="0"/>
              <a:t> business </a:t>
            </a:r>
            <a:r>
              <a:rPr lang="fr-FR" dirty="0" err="1" smtClean="0"/>
              <a:t>logic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endParaRPr lang="fr-FR" dirty="0" smtClean="0"/>
          </a:p>
          <a:p>
            <a:pPr marL="354012"/>
            <a:r>
              <a:rPr lang="fr-FR" dirty="0" err="1" smtClean="0"/>
              <a:t>Developed</a:t>
            </a:r>
            <a:r>
              <a:rPr lang="fr-FR" dirty="0" smtClean="0"/>
              <a:t> to </a:t>
            </a:r>
            <a:r>
              <a:rPr lang="fr-FR" dirty="0" err="1" smtClean="0"/>
              <a:t>manipulate</a:t>
            </a:r>
            <a:r>
              <a:rPr lang="fr-FR" dirty="0" smtClean="0"/>
              <a:t> data.</a:t>
            </a:r>
          </a:p>
          <a:p>
            <a:pPr marL="639762" indent="-285750">
              <a:buFont typeface="Wingdings" panose="05000000000000000000" pitchFamily="2" charset="2"/>
              <a:buChar char="Ø"/>
            </a:pPr>
            <a:r>
              <a:rPr lang="fr-FR" dirty="0" err="1" smtClean="0"/>
              <a:t>Schema</a:t>
            </a:r>
            <a:r>
              <a:rPr lang="fr-FR" dirty="0" smtClean="0"/>
              <a:t> must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maintained</a:t>
            </a:r>
            <a:r>
              <a:rPr lang="fr-FR" dirty="0" smtClean="0"/>
              <a:t> and </a:t>
            </a:r>
            <a:r>
              <a:rPr lang="fr-FR" dirty="0" err="1" smtClean="0"/>
              <a:t>kept</a:t>
            </a:r>
            <a:r>
              <a:rPr lang="fr-FR" dirty="0" smtClean="0"/>
              <a:t> in </a:t>
            </a:r>
            <a:r>
              <a:rPr lang="fr-FR" dirty="0" err="1" smtClean="0"/>
              <a:t>sync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application and </a:t>
            </a:r>
            <a:r>
              <a:rPr lang="fr-FR" dirty="0" err="1" smtClean="0"/>
              <a:t>database</a:t>
            </a:r>
            <a:r>
              <a:rPr lang="fr-FR" dirty="0"/>
              <a:t>.</a:t>
            </a:r>
            <a:r>
              <a:rPr lang="fr-FR" dirty="0" smtClean="0"/>
              <a:t> </a:t>
            </a:r>
          </a:p>
          <a:p>
            <a:r>
              <a:rPr lang="fr-FR" dirty="0" smtClean="0"/>
              <a:t>       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C6F-0141-4225-BC85-A5ED772FB291}" type="slidenum">
              <a:rPr lang="fr-FR" smtClean="0"/>
              <a:t>7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3347864" y="692696"/>
            <a:ext cx="16802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b="1" dirty="0" err="1"/>
              <a:t>Schema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602676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-12566" y="2291973"/>
            <a:ext cx="910813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- </a:t>
            </a:r>
            <a:r>
              <a:rPr lang="fr-FR" dirty="0" err="1" smtClean="0"/>
              <a:t>NoSQL</a:t>
            </a:r>
            <a:r>
              <a:rPr lang="fr-FR" dirty="0" smtClean="0"/>
              <a:t>:</a:t>
            </a:r>
          </a:p>
          <a:p>
            <a:pPr marL="285750" indent="68263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      </a:t>
            </a:r>
            <a:r>
              <a:rPr lang="fr-FR" dirty="0" err="1" smtClean="0"/>
              <a:t>Eventual</a:t>
            </a:r>
            <a:r>
              <a:rPr lang="fr-FR" dirty="0" smtClean="0"/>
              <a:t> to </a:t>
            </a:r>
            <a:r>
              <a:rPr lang="fr-FR" dirty="0" err="1" smtClean="0"/>
              <a:t>strong</a:t>
            </a:r>
            <a:r>
              <a:rPr lang="fr-FR" dirty="0" smtClean="0"/>
              <a:t> </a:t>
            </a:r>
            <a:r>
              <a:rPr lang="fr-FR" dirty="0" err="1" smtClean="0"/>
              <a:t>consistency</a:t>
            </a:r>
            <a:r>
              <a:rPr lang="fr-FR" dirty="0" smtClean="0"/>
              <a:t> </a:t>
            </a:r>
            <a:r>
              <a:rPr lang="fr-FR" dirty="0" err="1" smtClean="0"/>
              <a:t>supported</a:t>
            </a:r>
            <a:r>
              <a:rPr lang="fr-FR" dirty="0" smtClean="0"/>
              <a:t>, </a:t>
            </a:r>
            <a:r>
              <a:rPr lang="fr-FR" dirty="0" err="1" smtClean="0"/>
              <a:t>depending</a:t>
            </a:r>
            <a:r>
              <a:rPr lang="fr-FR" dirty="0" smtClean="0"/>
              <a:t> on solution</a:t>
            </a:r>
          </a:p>
          <a:p>
            <a:pPr marL="285750" indent="-22225">
              <a:buFont typeface="Wingdings" panose="05000000000000000000" pitchFamily="2" charset="2"/>
              <a:buChar char="Ø"/>
            </a:pPr>
            <a:r>
              <a:rPr lang="fr-FR" dirty="0" smtClean="0"/>
              <a:t>       CAP(</a:t>
            </a:r>
            <a:r>
              <a:rPr lang="fr-FR" dirty="0" err="1" smtClean="0"/>
              <a:t>Consistence</a:t>
            </a:r>
            <a:r>
              <a:rPr lang="fr-FR" dirty="0" smtClean="0"/>
              <a:t>, </a:t>
            </a:r>
            <a:r>
              <a:rPr lang="fr-FR" dirty="0" err="1" smtClean="0"/>
              <a:t>Availability</a:t>
            </a:r>
            <a:r>
              <a:rPr lang="fr-FR" dirty="0" smtClean="0"/>
              <a:t> and </a:t>
            </a:r>
            <a:r>
              <a:rPr lang="fr-FR" dirty="0" err="1" smtClean="0"/>
              <a:t>perfromance</a:t>
            </a:r>
            <a:r>
              <a:rPr lang="fr-FR" dirty="0" smtClean="0"/>
              <a:t>) </a:t>
            </a:r>
            <a:r>
              <a:rPr lang="fr-FR" dirty="0" err="1" smtClean="0"/>
              <a:t>theorem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traded</a:t>
            </a:r>
            <a:r>
              <a:rPr lang="fr-FR" dirty="0" smtClean="0"/>
              <a:t> to </a:t>
            </a:r>
            <a:r>
              <a:rPr lang="fr-FR" dirty="0" err="1" smtClean="0"/>
              <a:t>meet</a:t>
            </a:r>
            <a:r>
              <a:rPr lang="fr-FR" dirty="0" smtClean="0"/>
              <a:t> the </a:t>
            </a:r>
            <a:r>
              <a:rPr lang="fr-FR" dirty="0" err="1" smtClean="0"/>
              <a:t>needs</a:t>
            </a:r>
            <a:r>
              <a:rPr lang="fr-FR" dirty="0" smtClean="0"/>
              <a:t> </a:t>
            </a:r>
          </a:p>
          <a:p>
            <a:r>
              <a:rPr lang="fr-FR" dirty="0" smtClean="0"/>
              <a:t>of the application</a:t>
            </a:r>
          </a:p>
          <a:p>
            <a:r>
              <a:rPr lang="fr-FR" dirty="0" smtClean="0"/>
              <a:t>   - SQL:</a:t>
            </a:r>
          </a:p>
          <a:p>
            <a:pPr marL="720725" indent="-457200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 </a:t>
            </a:r>
            <a:r>
              <a:rPr lang="fr-FR" dirty="0" err="1" smtClean="0"/>
              <a:t>Strong</a:t>
            </a:r>
            <a:r>
              <a:rPr lang="fr-FR" dirty="0" smtClean="0"/>
              <a:t> </a:t>
            </a:r>
            <a:r>
              <a:rPr lang="fr-FR" dirty="0" err="1" smtClean="0"/>
              <a:t>consistency</a:t>
            </a:r>
            <a:r>
              <a:rPr lang="fr-FR" dirty="0" smtClean="0"/>
              <a:t> </a:t>
            </a:r>
            <a:r>
              <a:rPr lang="fr-FR" dirty="0" err="1" smtClean="0"/>
              <a:t>enforced</a:t>
            </a:r>
            <a:endParaRPr lang="fr-FR" dirty="0" smtClean="0"/>
          </a:p>
          <a:p>
            <a:pPr marL="720725" indent="-457200">
              <a:buFont typeface="Wingdings" panose="05000000000000000000" pitchFamily="2" charset="2"/>
              <a:buChar char="Ø"/>
            </a:pPr>
            <a:r>
              <a:rPr lang="fr-FR" dirty="0" err="1" smtClean="0"/>
              <a:t>Consistency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prioritized</a:t>
            </a:r>
            <a:r>
              <a:rPr lang="fr-FR" dirty="0" smtClean="0"/>
              <a:t> on the </a:t>
            </a:r>
            <a:r>
              <a:rPr lang="fr-FR" dirty="0" err="1" smtClean="0"/>
              <a:t>availibilty</a:t>
            </a:r>
            <a:r>
              <a:rPr lang="fr-FR" dirty="0" smtClean="0"/>
              <a:t> and performance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C6F-0141-4225-BC85-A5ED772FB291}" type="slidenum">
              <a:rPr lang="fr-FR" smtClean="0"/>
              <a:t>8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555776" y="476672"/>
            <a:ext cx="44026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 err="1"/>
              <a:t>Consistence</a:t>
            </a:r>
            <a:r>
              <a:rPr lang="fr-FR" sz="2800" b="1" dirty="0"/>
              <a:t> and </a:t>
            </a:r>
            <a:r>
              <a:rPr lang="fr-FR" sz="2800" b="1" dirty="0" err="1"/>
              <a:t>availability</a:t>
            </a:r>
            <a:r>
              <a:rPr lang="fr-FR" sz="2800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09819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1268760"/>
            <a:ext cx="930004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err="1" smtClean="0"/>
              <a:t>NoSQL</a:t>
            </a:r>
            <a:r>
              <a:rPr lang="fr-FR" dirty="0" smtClean="0"/>
              <a:t>:</a:t>
            </a:r>
          </a:p>
          <a:p>
            <a:pPr marL="285750" indent="-22225">
              <a:buFont typeface="Wingdings" panose="05000000000000000000" pitchFamily="2" charset="2"/>
              <a:buChar char="Ø"/>
            </a:pPr>
            <a:r>
              <a:rPr lang="fr-FR" dirty="0" smtClean="0"/>
              <a:t>       Performance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increase</a:t>
            </a:r>
            <a:r>
              <a:rPr lang="fr-FR" dirty="0" smtClean="0"/>
              <a:t> by </a:t>
            </a:r>
            <a:r>
              <a:rPr lang="fr-FR" dirty="0" err="1" smtClean="0"/>
              <a:t>reducing</a:t>
            </a:r>
            <a:r>
              <a:rPr lang="fr-FR" dirty="0" smtClean="0"/>
              <a:t> the </a:t>
            </a:r>
            <a:r>
              <a:rPr lang="fr-FR" dirty="0" err="1" smtClean="0"/>
              <a:t>consistency</a:t>
            </a:r>
            <a:r>
              <a:rPr lang="fr-FR" dirty="0" smtClean="0"/>
              <a:t>, if </a:t>
            </a:r>
            <a:r>
              <a:rPr lang="fr-FR" dirty="0" err="1" smtClean="0"/>
              <a:t>needed</a:t>
            </a:r>
            <a:endParaRPr lang="fr-FR" dirty="0" smtClean="0"/>
          </a:p>
          <a:p>
            <a:pPr marL="285750" indent="-22225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    All information </a:t>
            </a:r>
            <a:r>
              <a:rPr lang="fr-FR" dirty="0" err="1" smtClean="0"/>
              <a:t>related</a:t>
            </a:r>
            <a:r>
              <a:rPr lang="fr-FR" dirty="0" smtClean="0"/>
              <a:t> to the </a:t>
            </a:r>
            <a:r>
              <a:rPr lang="fr-FR" dirty="0" err="1" smtClean="0"/>
              <a:t>entity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typically</a:t>
            </a:r>
            <a:r>
              <a:rPr lang="fr-FR" dirty="0" smtClean="0"/>
              <a:t> in a single record, </a:t>
            </a:r>
            <a:r>
              <a:rPr lang="fr-FR" dirty="0" err="1" smtClean="0"/>
              <a:t>so</a:t>
            </a:r>
            <a:r>
              <a:rPr lang="fr-FR" dirty="0" smtClean="0"/>
              <a:t> an update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</a:p>
          <a:p>
            <a:pPr marL="263525"/>
            <a:r>
              <a:rPr lang="fr-FR" dirty="0" err="1" smtClean="0"/>
              <a:t>happen</a:t>
            </a:r>
            <a:r>
              <a:rPr lang="fr-FR" dirty="0" smtClean="0"/>
              <a:t> in one </a:t>
            </a:r>
            <a:r>
              <a:rPr lang="fr-FR" dirty="0" err="1" smtClean="0"/>
              <a:t>operation</a:t>
            </a:r>
            <a:endParaRPr lang="fr-FR" dirty="0" smtClean="0"/>
          </a:p>
          <a:p>
            <a:pPr marL="549275" indent="-285750">
              <a:buFontTx/>
              <a:buChar char="-"/>
            </a:pPr>
            <a:r>
              <a:rPr lang="fr-FR" dirty="0" smtClean="0"/>
              <a:t>SQL:</a:t>
            </a:r>
          </a:p>
          <a:p>
            <a:pPr marL="549275" indent="-285750">
              <a:buFont typeface="Wingdings" panose="05000000000000000000" pitchFamily="2" charset="2"/>
              <a:buChar char="Ø"/>
            </a:pPr>
            <a:r>
              <a:rPr lang="fr-FR" dirty="0" smtClean="0"/>
              <a:t>Insert and update performance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depending</a:t>
            </a:r>
            <a:r>
              <a:rPr lang="fr-FR" dirty="0" smtClean="0"/>
              <a:t> </a:t>
            </a:r>
            <a:r>
              <a:rPr lang="fr-FR" dirty="0" err="1" smtClean="0"/>
              <a:t>upon</a:t>
            </a:r>
            <a:r>
              <a:rPr lang="fr-FR" dirty="0" smtClean="0"/>
              <a:t> how </a:t>
            </a:r>
            <a:r>
              <a:rPr lang="fr-FR" dirty="0" err="1" smtClean="0"/>
              <a:t>fast</a:t>
            </a:r>
            <a:r>
              <a:rPr lang="fr-FR" dirty="0" smtClean="0"/>
              <a:t> </a:t>
            </a:r>
            <a:r>
              <a:rPr lang="fr-FR" dirty="0" err="1" smtClean="0"/>
              <a:t>write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committed</a:t>
            </a:r>
            <a:r>
              <a:rPr lang="fr-FR" dirty="0" smtClean="0"/>
              <a:t>, as string</a:t>
            </a:r>
          </a:p>
          <a:p>
            <a:pPr marL="263525"/>
            <a:r>
              <a:rPr lang="fr-FR" dirty="0" smtClean="0"/>
              <a:t> </a:t>
            </a:r>
            <a:r>
              <a:rPr lang="fr-FR" dirty="0" err="1" smtClean="0"/>
              <a:t>consistence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enforced</a:t>
            </a:r>
            <a:r>
              <a:rPr lang="fr-FR" dirty="0" smtClean="0"/>
              <a:t>. Performance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increased</a:t>
            </a:r>
            <a:r>
              <a:rPr lang="fr-FR" dirty="0" smtClean="0"/>
              <a:t> by </a:t>
            </a:r>
            <a:r>
              <a:rPr lang="fr-FR" dirty="0" err="1" smtClean="0"/>
              <a:t>scaling</a:t>
            </a:r>
            <a:r>
              <a:rPr lang="fr-FR" dirty="0" smtClean="0"/>
              <a:t> up </a:t>
            </a:r>
            <a:r>
              <a:rPr lang="fr-FR" dirty="0" err="1" smtClean="0"/>
              <a:t>availabke</a:t>
            </a:r>
            <a:r>
              <a:rPr lang="fr-FR" dirty="0" smtClean="0"/>
              <a:t> </a:t>
            </a:r>
            <a:r>
              <a:rPr lang="fr-FR" dirty="0" err="1" smtClean="0"/>
              <a:t>resources</a:t>
            </a:r>
            <a:r>
              <a:rPr lang="fr-FR" dirty="0" smtClean="0"/>
              <a:t> and </a:t>
            </a:r>
          </a:p>
          <a:p>
            <a:pPr marL="263525"/>
            <a:r>
              <a:rPr lang="fr-FR" dirty="0" err="1" smtClean="0"/>
              <a:t>Using</a:t>
            </a:r>
            <a:r>
              <a:rPr lang="fr-FR" dirty="0" smtClean="0"/>
              <a:t> in –memory structure.</a:t>
            </a:r>
          </a:p>
          <a:p>
            <a:pPr marL="549275" indent="-285750">
              <a:buFont typeface="Wingdings" panose="05000000000000000000" pitchFamily="2" charset="2"/>
              <a:buChar char="Ø"/>
            </a:pPr>
            <a:r>
              <a:rPr lang="fr-FR" dirty="0" smtClean="0"/>
              <a:t>Information about </a:t>
            </a:r>
            <a:r>
              <a:rPr lang="fr-FR" dirty="0" err="1" smtClean="0"/>
              <a:t>entity</a:t>
            </a:r>
            <a:r>
              <a:rPr lang="fr-FR" dirty="0" smtClean="0"/>
              <a:t> </a:t>
            </a:r>
            <a:r>
              <a:rPr lang="fr-FR" dirty="0" err="1" smtClean="0"/>
              <a:t>may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spread </a:t>
            </a:r>
            <a:r>
              <a:rPr lang="fr-FR" dirty="0" err="1" smtClean="0"/>
              <a:t>across</a:t>
            </a:r>
            <a:r>
              <a:rPr lang="fr-FR" dirty="0" smtClean="0"/>
              <a:t> </a:t>
            </a:r>
            <a:r>
              <a:rPr lang="fr-FR" dirty="0" err="1" smtClean="0"/>
              <a:t>many</a:t>
            </a:r>
            <a:r>
              <a:rPr lang="fr-FR" dirty="0" smtClean="0"/>
              <a:t> tables and </a:t>
            </a:r>
            <a:r>
              <a:rPr lang="fr-FR" dirty="0" err="1" smtClean="0"/>
              <a:t>rows</a:t>
            </a:r>
            <a:r>
              <a:rPr lang="fr-FR" dirty="0" smtClean="0"/>
              <a:t>, </a:t>
            </a:r>
            <a:r>
              <a:rPr lang="fr-FR" dirty="0" err="1" smtClean="0"/>
              <a:t>requiring</a:t>
            </a:r>
            <a:r>
              <a:rPr lang="fr-FR" dirty="0" smtClean="0"/>
              <a:t> </a:t>
            </a:r>
            <a:r>
              <a:rPr lang="fr-FR" dirty="0" err="1" smtClean="0"/>
              <a:t>many</a:t>
            </a:r>
            <a:r>
              <a:rPr lang="fr-FR" dirty="0" smtClean="0"/>
              <a:t> joins </a:t>
            </a:r>
          </a:p>
          <a:p>
            <a:pPr marL="263525"/>
            <a:r>
              <a:rPr lang="fr-FR" dirty="0" smtClean="0"/>
              <a:t>to </a:t>
            </a:r>
            <a:r>
              <a:rPr lang="fr-FR" dirty="0" err="1" smtClean="0"/>
              <a:t>complete</a:t>
            </a:r>
            <a:r>
              <a:rPr lang="fr-FR" dirty="0" smtClean="0"/>
              <a:t> an update or a </a:t>
            </a:r>
            <a:r>
              <a:rPr lang="fr-FR" dirty="0" err="1" smtClean="0"/>
              <a:t>query</a:t>
            </a:r>
            <a:r>
              <a:rPr lang="fr-FR" dirty="0" smtClean="0"/>
              <a:t>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C6F-0141-4225-BC85-A5ED772FB291}" type="slidenum">
              <a:rPr lang="fr-FR" smtClean="0"/>
              <a:t>9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347864" y="332656"/>
            <a:ext cx="26468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b="1" dirty="0"/>
              <a:t>Performance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4660230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1196</TotalTime>
  <Words>641</Words>
  <Application>Microsoft Office PowerPoint</Application>
  <PresentationFormat>Affichage à l'écran (4:3)</PresentationFormat>
  <Paragraphs>104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Office</vt:lpstr>
      <vt:lpstr>NOSQL VS SQL</vt:lpstr>
      <vt:lpstr>OVERVIEW</vt:lpstr>
      <vt:lpstr>Présentation PowerPoint</vt:lpstr>
      <vt:lpstr>NOSQL VS SQL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 VS SQL</dc:title>
  <dc:creator>Utilisateur Windows</dc:creator>
  <cp:lastModifiedBy>Utilisateur Windows</cp:lastModifiedBy>
  <cp:revision>8</cp:revision>
  <dcterms:created xsi:type="dcterms:W3CDTF">2023-08-09T12:04:38Z</dcterms:created>
  <dcterms:modified xsi:type="dcterms:W3CDTF">2023-08-10T08:09:33Z</dcterms:modified>
</cp:coreProperties>
</file>