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78" r:id="rId2"/>
    <p:sldId id="256" r:id="rId3"/>
    <p:sldId id="257" r:id="rId4"/>
    <p:sldId id="258" r:id="rId5"/>
    <p:sldId id="275" r:id="rId6"/>
    <p:sldId id="259" r:id="rId7"/>
    <p:sldId id="274" r:id="rId8"/>
    <p:sldId id="260" r:id="rId9"/>
    <p:sldId id="273" r:id="rId10"/>
    <p:sldId id="261" r:id="rId11"/>
    <p:sldId id="276" r:id="rId12"/>
    <p:sldId id="262" r:id="rId13"/>
    <p:sldId id="266" r:id="rId14"/>
    <p:sldId id="267" r:id="rId15"/>
    <p:sldId id="268" r:id="rId16"/>
    <p:sldId id="277" r:id="rId17"/>
    <p:sldId id="263" r:id="rId18"/>
    <p:sldId id="272" r:id="rId19"/>
    <p:sldId id="264" r:id="rId20"/>
    <p:sldId id="269" r:id="rId21"/>
    <p:sldId id="271"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13"/>
    <p:restoredTop sz="94650"/>
  </p:normalViewPr>
  <p:slideViewPr>
    <p:cSldViewPr snapToGrid="0" snapToObjects="1">
      <p:cViewPr>
        <p:scale>
          <a:sx n="122" d="100"/>
          <a:sy n="122" d="100"/>
        </p:scale>
        <p:origin x="8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044DE-FD66-D143-9A6A-F290B4EC43FB}" type="datetimeFigureOut">
              <a:rPr lang="en-US" smtClean="0"/>
              <a:t>4/27/19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0B787-D7DD-3D4E-9EF5-534FC60BEACA}" type="slidenum">
              <a:rPr lang="en-US" smtClean="0"/>
              <a:t>‹#›</a:t>
            </a:fld>
            <a:endParaRPr lang="en-US"/>
          </a:p>
        </p:txBody>
      </p:sp>
    </p:spTree>
    <p:extLst>
      <p:ext uri="{BB962C8B-B14F-4D97-AF65-F5344CB8AC3E}">
        <p14:creationId xmlns:p14="http://schemas.microsoft.com/office/powerpoint/2010/main" val="47086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4/27/19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4/27/19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Changes in lectures</a:t>
            </a:r>
            <a:endParaRPr lang="en-US" dirty="0"/>
          </a:p>
        </p:txBody>
      </p:sp>
      <p:sp>
        <p:nvSpPr>
          <p:cNvPr id="3" name="Subtitle 2"/>
          <p:cNvSpPr>
            <a:spLocks noGrp="1"/>
          </p:cNvSpPr>
          <p:nvPr>
            <p:ph type="subTitle" idx="1"/>
          </p:nvPr>
        </p:nvSpPr>
        <p:spPr/>
        <p:txBody>
          <a:bodyPr>
            <a:normAutofit/>
          </a:bodyPr>
          <a:lstStyle/>
          <a:p>
            <a:r>
              <a:rPr lang="en-US" sz="3200" smtClean="0"/>
              <a:t>06.05.2019 </a:t>
            </a:r>
            <a:r>
              <a:rPr lang="en-US" sz="3200" dirty="0" smtClean="0"/>
              <a:t>(No lecture) -&gt; Move to the next week</a:t>
            </a:r>
            <a:endParaRPr lang="en-US" sz="3200" dirty="0"/>
          </a:p>
        </p:txBody>
      </p:sp>
    </p:spTree>
    <p:extLst>
      <p:ext uri="{BB962C8B-B14F-4D97-AF65-F5344CB8AC3E}">
        <p14:creationId xmlns:p14="http://schemas.microsoft.com/office/powerpoint/2010/main" val="896287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t>
            </a:r>
            <a:r>
              <a:rPr lang="en-US" dirty="0" smtClean="0"/>
              <a:t>storage</a:t>
            </a:r>
            <a:endParaRPr lang="en-US" dirty="0"/>
          </a:p>
        </p:txBody>
      </p:sp>
      <p:sp>
        <p:nvSpPr>
          <p:cNvPr id="3" name="Content Placeholder 2"/>
          <p:cNvSpPr>
            <a:spLocks noGrp="1"/>
          </p:cNvSpPr>
          <p:nvPr>
            <p:ph idx="1"/>
          </p:nvPr>
        </p:nvSpPr>
        <p:spPr>
          <a:xfrm>
            <a:off x="1141412" y="1766170"/>
            <a:ext cx="9905999" cy="4797469"/>
          </a:xfrm>
        </p:spPr>
        <p:txBody>
          <a:bodyPr>
            <a:normAutofit fontScale="70000" lnSpcReduction="20000"/>
          </a:bodyPr>
          <a:lstStyle/>
          <a:p>
            <a:r>
              <a:rPr lang="en-US" dirty="0"/>
              <a:t>Every Android device supports a shared "external storage" space that you can use to save files. This space is called external because it's not a guaranteed to be accessible—it is a storage space that users can mount to a computer as an external storage device, and it might even be physically removable (such as an SD card). Files saved to the external storage are world-readable and can be modified by the user when they enable USB mass storage to transfer files on a computer.</a:t>
            </a:r>
          </a:p>
          <a:p>
            <a:r>
              <a:rPr lang="en-US" dirty="0"/>
              <a:t>So before you attempt to access a file in external storage in your app, you should check for the availability of the external storage directories as well as the files you are trying to access.</a:t>
            </a:r>
          </a:p>
          <a:p>
            <a:r>
              <a:rPr lang="en-US" dirty="0"/>
              <a:t>Most often, you should use external storage for user data that should be accessible to other apps and saved even if the user uninstalls your app, such as captured photos or downloaded files. The system provides standard public directories for these kinds of files, so the user has one location for all their photos, ringtones, music, and such.</a:t>
            </a:r>
          </a:p>
          <a:p>
            <a:r>
              <a:rPr lang="en-US" dirty="0"/>
              <a:t>You can also save files to the external storage in an app-specific directory that the system deletes when the user uninstalls your app. This might be a useful alternative to internal storage if you need more space, but the files here aren't guaranteed to be accessible because the user might remove the storage SD card. And the files are still world readable; they're just saved to a location that's not shared with other apps</a:t>
            </a:r>
          </a:p>
          <a:p>
            <a:endParaRPr lang="en-US" dirty="0"/>
          </a:p>
        </p:txBody>
      </p:sp>
    </p:spTree>
    <p:extLst>
      <p:ext uri="{BB962C8B-B14F-4D97-AF65-F5344CB8AC3E}">
        <p14:creationId xmlns:p14="http://schemas.microsoft.com/office/powerpoint/2010/main" val="993968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preferences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342015"/>
            <a:ext cx="9906000" cy="3356658"/>
          </a:xfrm>
        </p:spPr>
      </p:pic>
    </p:spTree>
    <p:extLst>
      <p:ext uri="{BB962C8B-B14F-4D97-AF65-F5344CB8AC3E}">
        <p14:creationId xmlns:p14="http://schemas.microsoft.com/office/powerpoint/2010/main" val="33452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t>
            </a:r>
            <a:r>
              <a:rPr lang="en-US" dirty="0" smtClean="0"/>
              <a:t>preferences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you don't need to store a lot of data and it doesn't require structure, you should use </a:t>
            </a:r>
            <a:r>
              <a:rPr lang="en-US" dirty="0" err="1"/>
              <a:t>SharedPreferences</a:t>
            </a:r>
            <a:r>
              <a:rPr lang="en-US" dirty="0"/>
              <a:t>. The </a:t>
            </a:r>
            <a:r>
              <a:rPr lang="en-US" dirty="0" err="1"/>
              <a:t>SharedPreferences</a:t>
            </a:r>
            <a:r>
              <a:rPr lang="en-US" dirty="0"/>
              <a:t> APIs allow you to read and write persistent key-value pairs of primitive data types: </a:t>
            </a:r>
            <a:r>
              <a:rPr lang="en-US" dirty="0" err="1"/>
              <a:t>booleans</a:t>
            </a:r>
            <a:r>
              <a:rPr lang="en-US" dirty="0"/>
              <a:t>, floats, </a:t>
            </a:r>
            <a:r>
              <a:rPr lang="en-US" dirty="0" err="1"/>
              <a:t>ints</a:t>
            </a:r>
            <a:r>
              <a:rPr lang="en-US" dirty="0"/>
              <a:t>, longs, and strings.</a:t>
            </a:r>
          </a:p>
          <a:p>
            <a:r>
              <a:rPr lang="en-US" dirty="0"/>
              <a:t>The key-value pairs are written to XML files that persist across user sessions, even if your app is killed. You can manually specify a name for the file or use per-activity files to save your data.</a:t>
            </a:r>
          </a:p>
          <a:p>
            <a:r>
              <a:rPr lang="en-US" dirty="0"/>
              <a:t>The API name "shared preferences" is a bit misleading because the API is not strictly for saving "user preferences," such as what ringtone a user has chosen. You can use </a:t>
            </a:r>
            <a:r>
              <a:rPr lang="en-US" dirty="0" err="1"/>
              <a:t>SharedPreferences</a:t>
            </a:r>
            <a:r>
              <a:rPr lang="en-US" dirty="0"/>
              <a:t> to save any kind of simple data, such as the user's high score. However, if you do want to save user preferences for your app, then you should read how to create a settings UI, which uses </a:t>
            </a:r>
            <a:r>
              <a:rPr lang="en-US" dirty="0" err="1"/>
              <a:t>PreferenceActivity</a:t>
            </a:r>
            <a:r>
              <a:rPr lang="en-US" dirty="0"/>
              <a:t> to build a settings screen and automatically persist the user's settings.</a:t>
            </a:r>
          </a:p>
          <a:p>
            <a:endParaRPr lang="en-US" dirty="0"/>
          </a:p>
        </p:txBody>
      </p:sp>
    </p:spTree>
    <p:extLst>
      <p:ext uri="{BB962C8B-B14F-4D97-AF65-F5344CB8AC3E}">
        <p14:creationId xmlns:p14="http://schemas.microsoft.com/office/powerpoint/2010/main" val="455774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internal or external </a:t>
            </a:r>
            <a:r>
              <a:rPr lang="en-US" dirty="0" smtClean="0"/>
              <a:t>storage</a:t>
            </a:r>
            <a:endParaRPr lang="en-US" dirty="0"/>
          </a:p>
        </p:txBody>
      </p:sp>
      <p:sp>
        <p:nvSpPr>
          <p:cNvPr id="3" name="Content Placeholder 2"/>
          <p:cNvSpPr>
            <a:spLocks noGrp="1"/>
          </p:cNvSpPr>
          <p:nvPr>
            <p:ph idx="1"/>
          </p:nvPr>
        </p:nvSpPr>
        <p:spPr/>
        <p:txBody>
          <a:bodyPr>
            <a:normAutofit lnSpcReduction="10000"/>
          </a:bodyPr>
          <a:lstStyle/>
          <a:p>
            <a:r>
              <a:rPr lang="en-US" dirty="0"/>
              <a:t>All Android devices have two file storage areas: "internal" and "external" storage. These names come from the early days of Android, when most devices offered built-in non-volatile memory (internal storage), plus a removable storage medium such as a micro SD card (external storage). Many devices now divide the permanent storage space into separate "internal" and "external" partitions. So even without a removable storage medium, these two storage spaces always exist, and the API behavior is the same regardless of whether the external storage is removable.</a:t>
            </a:r>
          </a:p>
        </p:txBody>
      </p:sp>
    </p:spTree>
    <p:extLst>
      <p:ext uri="{BB962C8B-B14F-4D97-AF65-F5344CB8AC3E}">
        <p14:creationId xmlns:p14="http://schemas.microsoft.com/office/powerpoint/2010/main" val="1873193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Because the external storage might be removable, there are some differences between these two options as follows.</a:t>
            </a:r>
          </a:p>
        </p:txBody>
      </p:sp>
      <p:sp>
        <p:nvSpPr>
          <p:cNvPr id="3" name="Content Placeholder 2"/>
          <p:cNvSpPr>
            <a:spLocks noGrp="1"/>
          </p:cNvSpPr>
          <p:nvPr>
            <p:ph sz="half" idx="1"/>
          </p:nvPr>
        </p:nvSpPr>
        <p:spPr>
          <a:xfrm>
            <a:off x="1141410" y="2249486"/>
            <a:ext cx="4878389" cy="3312070"/>
          </a:xfrm>
        </p:spPr>
        <p:txBody>
          <a:bodyPr>
            <a:normAutofit fontScale="55000" lnSpcReduction="20000"/>
          </a:bodyPr>
          <a:lstStyle/>
          <a:p>
            <a:r>
              <a:rPr lang="en-US" b="1" dirty="0"/>
              <a:t>Internal storage:</a:t>
            </a:r>
            <a:endParaRPr lang="en-US" dirty="0"/>
          </a:p>
          <a:p>
            <a:r>
              <a:rPr lang="en-US" dirty="0"/>
              <a:t>It's always available.</a:t>
            </a:r>
          </a:p>
          <a:p>
            <a:r>
              <a:rPr lang="en-US" dirty="0"/>
              <a:t>Files saved here are accessible by only your app.</a:t>
            </a:r>
          </a:p>
          <a:p>
            <a:r>
              <a:rPr lang="en-US" dirty="0"/>
              <a:t>When the user uninstalls your app, the system removes all your app's files from internal storage.</a:t>
            </a:r>
          </a:p>
          <a:p>
            <a:r>
              <a:rPr lang="en-US" dirty="0"/>
              <a:t>Internal storage is best when you want to be sure that neither the user nor other apps can access your files.</a:t>
            </a:r>
          </a:p>
          <a:p>
            <a:endParaRPr lang="en-US" dirty="0"/>
          </a:p>
        </p:txBody>
      </p:sp>
      <p:sp>
        <p:nvSpPr>
          <p:cNvPr id="4" name="Content Placeholder 3"/>
          <p:cNvSpPr>
            <a:spLocks noGrp="1"/>
          </p:cNvSpPr>
          <p:nvPr>
            <p:ph sz="half" idx="2"/>
          </p:nvPr>
        </p:nvSpPr>
        <p:spPr/>
        <p:txBody>
          <a:bodyPr>
            <a:normAutofit fontScale="55000" lnSpcReduction="20000"/>
          </a:bodyPr>
          <a:lstStyle/>
          <a:p>
            <a:r>
              <a:rPr lang="en-US" b="1" dirty="0"/>
              <a:t>External storage:</a:t>
            </a:r>
          </a:p>
          <a:p>
            <a:r>
              <a:rPr lang="en-US" dirty="0"/>
              <a:t>It's not always available, because the user can mount the external storage as USB storage and in some cases remove it from the device.</a:t>
            </a:r>
          </a:p>
          <a:p>
            <a:r>
              <a:rPr lang="en-US" dirty="0"/>
              <a:t>It's world-readable, so files saved here may be read outside of your control.</a:t>
            </a:r>
          </a:p>
          <a:p>
            <a:r>
              <a:rPr lang="en-US" dirty="0"/>
              <a:t>When the user uninstalls your app, the system removes your app's files from here only if you save them in the directory from </a:t>
            </a:r>
            <a:r>
              <a:rPr lang="en-US" dirty="0" err="1"/>
              <a:t>getExternalFilesDir</a:t>
            </a:r>
            <a:r>
              <a:rPr lang="en-US" dirty="0"/>
              <a:t>().</a:t>
            </a:r>
          </a:p>
          <a:p>
            <a:r>
              <a:rPr lang="en-US" dirty="0"/>
              <a:t>External storage is the best place for files that don't require access restrictions and for files that you want to share with other apps or allow the user to access with a computer</a:t>
            </a:r>
            <a:r>
              <a:rPr lang="en-US" dirty="0" smtClean="0"/>
              <a:t>.</a:t>
            </a:r>
            <a:endParaRPr lang="en-US" dirty="0"/>
          </a:p>
        </p:txBody>
      </p:sp>
    </p:spTree>
    <p:extLst>
      <p:ext uri="{BB962C8B-B14F-4D97-AF65-F5344CB8AC3E}">
        <p14:creationId xmlns:p14="http://schemas.microsoft.com/office/powerpoint/2010/main" val="338332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free </a:t>
            </a:r>
            <a:r>
              <a:rPr lang="en-US" dirty="0" smtClean="0"/>
              <a:t>space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If you know ahead of time how much data you're saving, you can find out whether sufficient space is available without causing an </a:t>
            </a:r>
            <a:r>
              <a:rPr lang="en-US" dirty="0" err="1"/>
              <a:t>IOException</a:t>
            </a:r>
            <a:r>
              <a:rPr lang="en-US" dirty="0"/>
              <a:t> by calling </a:t>
            </a:r>
            <a:r>
              <a:rPr lang="en-US" dirty="0" err="1"/>
              <a:t>getFreeSpace</a:t>
            </a:r>
            <a:r>
              <a:rPr lang="en-US" dirty="0"/>
              <a:t>() or </a:t>
            </a:r>
            <a:r>
              <a:rPr lang="en-US" dirty="0" err="1"/>
              <a:t>getTotalSpace</a:t>
            </a:r>
            <a:r>
              <a:rPr lang="en-US" dirty="0"/>
              <a:t>(). These methods provide the current available space and the total space in the storage volume, respectively. This information is also useful to avoid filling the storage volume above a certain threshold.</a:t>
            </a:r>
          </a:p>
          <a:p>
            <a:r>
              <a:rPr lang="en-US" dirty="0"/>
              <a:t>However, the system does not guarantee that you can write as many bytes as are indicated by </a:t>
            </a:r>
            <a:r>
              <a:rPr lang="en-US" dirty="0" err="1"/>
              <a:t>getFreeSpace</a:t>
            </a:r>
            <a:r>
              <a:rPr lang="en-US" dirty="0"/>
              <a:t>(). If the number returned is a few MB more than the size of the data you want to save, or if the file system is less than 90% full, then it's okay to proceed. Otherwise, you probably shouldn't write to storage.</a:t>
            </a:r>
          </a:p>
          <a:p>
            <a:r>
              <a:rPr lang="en-US" dirty="0"/>
              <a:t>Note: You aren't required to check the amount of available space before you save your file. You can instead try writing the file right away, then catch an </a:t>
            </a:r>
            <a:r>
              <a:rPr lang="en-US" dirty="0" err="1"/>
              <a:t>IOException</a:t>
            </a:r>
            <a:r>
              <a:rPr lang="en-US" dirty="0"/>
              <a:t> if one occurs. You may need to do this if you don't know exactly how much space you need. For example, if you change the file's encoding before you save it by converting a PNG image to JPEG, you won't know the file's size beforehand.</a:t>
            </a:r>
          </a:p>
          <a:p>
            <a:pPr marL="0" indent="0">
              <a:buNone/>
            </a:pPr>
            <a:endParaRPr lang="en-US" dirty="0"/>
          </a:p>
        </p:txBody>
      </p:sp>
    </p:spTree>
    <p:extLst>
      <p:ext uri="{BB962C8B-B14F-4D97-AF65-F5344CB8AC3E}">
        <p14:creationId xmlns:p14="http://schemas.microsoft.com/office/powerpoint/2010/main" val="409764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3557" y="2249488"/>
            <a:ext cx="3541712" cy="3541712"/>
          </a:xfrm>
        </p:spPr>
      </p:pic>
    </p:spTree>
    <p:extLst>
      <p:ext uri="{BB962C8B-B14F-4D97-AF65-F5344CB8AC3E}">
        <p14:creationId xmlns:p14="http://schemas.microsoft.com/office/powerpoint/2010/main" val="332320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lstStyle/>
          <a:p>
            <a:r>
              <a:rPr lang="en-US" dirty="0"/>
              <a:t>Android provides full support for SQLite databases. Any database you create is accessible only by your app. However, instead of using SQLite APIs directly, we recommend that you create and interact with your databases with the Room persistence library.</a:t>
            </a:r>
          </a:p>
        </p:txBody>
      </p:sp>
    </p:spTree>
    <p:extLst>
      <p:ext uri="{BB962C8B-B14F-4D97-AF65-F5344CB8AC3E}">
        <p14:creationId xmlns:p14="http://schemas.microsoft.com/office/powerpoint/2010/main" val="1950977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490" y="2249488"/>
            <a:ext cx="6905845" cy="3541712"/>
          </a:xfrm>
        </p:spPr>
      </p:pic>
    </p:spTree>
    <p:extLst>
      <p:ext uri="{BB962C8B-B14F-4D97-AF65-F5344CB8AC3E}">
        <p14:creationId xmlns:p14="http://schemas.microsoft.com/office/powerpoint/2010/main" val="627182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Room library</a:t>
            </a:r>
          </a:p>
        </p:txBody>
      </p:sp>
      <p:sp>
        <p:nvSpPr>
          <p:cNvPr id="3" name="Content Placeholder 2"/>
          <p:cNvSpPr>
            <a:spLocks noGrp="1"/>
          </p:cNvSpPr>
          <p:nvPr>
            <p:ph idx="1"/>
          </p:nvPr>
        </p:nvSpPr>
        <p:spPr/>
        <p:txBody>
          <a:bodyPr>
            <a:normAutofit fontScale="85000" lnSpcReduction="20000"/>
          </a:bodyPr>
          <a:lstStyle/>
          <a:p>
            <a:r>
              <a:rPr lang="en-US" dirty="0"/>
              <a:t>The Room library provides provides an object-mapping abstraction layer that allows fluent database access while harnessing the full power of SQLite.</a:t>
            </a:r>
          </a:p>
          <a:p>
            <a:r>
              <a:rPr lang="en-US" dirty="0"/>
              <a:t>Although you can still save data directly with SQLite, the SQLite APIs are fairly low-level and require a great deal of time and effort to use. For example:</a:t>
            </a:r>
          </a:p>
          <a:p>
            <a:r>
              <a:rPr lang="en-US" dirty="0"/>
              <a:t>There is no compile-time verification of raw SQL queries.</a:t>
            </a:r>
          </a:p>
          <a:p>
            <a:r>
              <a:rPr lang="en-US" dirty="0"/>
              <a:t>As your schema changes, you need to update the affected SQL queries manually. This process can be time consuming and error prone.</a:t>
            </a:r>
          </a:p>
          <a:p>
            <a:r>
              <a:rPr lang="en-US" dirty="0"/>
              <a:t>You need to write lots of boilerplate code to convert between SQL queries and Java data objects.</a:t>
            </a:r>
          </a:p>
          <a:p>
            <a:endParaRPr lang="en-US" dirty="0"/>
          </a:p>
        </p:txBody>
      </p:sp>
    </p:spTree>
    <p:extLst>
      <p:ext uri="{BB962C8B-B14F-4D97-AF65-F5344CB8AC3E}">
        <p14:creationId xmlns:p14="http://schemas.microsoft.com/office/powerpoint/2010/main" val="1755965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Data </a:t>
            </a:r>
            <a:r>
              <a:rPr lang="en-US" smtClean="0"/>
              <a:t>storage </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place for storing sensitive data</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yakivmospan</a:t>
            </a:r>
            <a:r>
              <a:rPr lang="en-US" dirty="0"/>
              <a:t>/</a:t>
            </a:r>
            <a:r>
              <a:rPr lang="en-US" dirty="0" err="1"/>
              <a:t>scytale</a:t>
            </a:r>
            <a:endParaRPr lang="en-US" dirty="0"/>
          </a:p>
        </p:txBody>
      </p:sp>
    </p:spTree>
    <p:extLst>
      <p:ext uri="{BB962C8B-B14F-4D97-AF65-F5344CB8AC3E}">
        <p14:creationId xmlns:p14="http://schemas.microsoft.com/office/powerpoint/2010/main" val="1982418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chennaione</a:t>
            </a:r>
            <a:r>
              <a:rPr lang="en-US" dirty="0"/>
              <a:t>/sugar</a:t>
            </a:r>
          </a:p>
        </p:txBody>
      </p:sp>
    </p:spTree>
    <p:extLst>
      <p:ext uri="{BB962C8B-B14F-4D97-AF65-F5344CB8AC3E}">
        <p14:creationId xmlns:p14="http://schemas.microsoft.com/office/powerpoint/2010/main" val="24268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Open </a:t>
            </a:r>
            <a:r>
              <a:rPr lang="en-US" dirty="0" err="1" smtClean="0"/>
              <a:t>MainAcitivty</a:t>
            </a:r>
            <a:r>
              <a:rPr lang="en-US" dirty="0" smtClean="0"/>
              <a:t> and read TODOs </a:t>
            </a:r>
            <a:r>
              <a:rPr lang="en-US" dirty="0" smtClean="0">
                <a:sym typeface="Wingdings"/>
              </a:rPr>
              <a:t> </a:t>
            </a:r>
            <a:endParaRPr lang="en-US" dirty="0"/>
          </a:p>
        </p:txBody>
      </p:sp>
    </p:spTree>
    <p:extLst>
      <p:ext uri="{BB962C8B-B14F-4D97-AF65-F5344CB8AC3E}">
        <p14:creationId xmlns:p14="http://schemas.microsoft.com/office/powerpoint/2010/main" val="85175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File Storage </a:t>
            </a:r>
            <a:r>
              <a:rPr lang="en-US" dirty="0" smtClean="0"/>
              <a:t>Overview</a:t>
            </a:r>
            <a:endParaRPr lang="en-US" dirty="0"/>
          </a:p>
        </p:txBody>
      </p:sp>
      <p:sp>
        <p:nvSpPr>
          <p:cNvPr id="3" name="Content Placeholder 2"/>
          <p:cNvSpPr>
            <a:spLocks noGrp="1"/>
          </p:cNvSpPr>
          <p:nvPr>
            <p:ph idx="1"/>
          </p:nvPr>
        </p:nvSpPr>
        <p:spPr/>
        <p:txBody>
          <a:bodyPr/>
          <a:lstStyle/>
          <a:p>
            <a:r>
              <a:rPr lang="en-US" dirty="0"/>
              <a:t>Android provides several options for you to save your app data. The solution you choose depends on your specific needs, such as how much space your data requires, what kind of data you need to store, and whether the data should be private to your app or accessible to other apps and the user.</a:t>
            </a:r>
          </a:p>
        </p:txBody>
      </p:sp>
    </p:spTree>
    <p:extLst>
      <p:ext uri="{BB962C8B-B14F-4D97-AF65-F5344CB8AC3E}">
        <p14:creationId xmlns:p14="http://schemas.microsoft.com/office/powerpoint/2010/main" val="371710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different data storage options available on Android:</a:t>
            </a:r>
          </a:p>
        </p:txBody>
      </p:sp>
      <p:sp>
        <p:nvSpPr>
          <p:cNvPr id="3" name="Content Placeholder 2"/>
          <p:cNvSpPr>
            <a:spLocks noGrp="1"/>
          </p:cNvSpPr>
          <p:nvPr>
            <p:ph idx="1"/>
          </p:nvPr>
        </p:nvSpPr>
        <p:spPr/>
        <p:txBody>
          <a:bodyPr/>
          <a:lstStyle/>
          <a:p>
            <a:r>
              <a:rPr lang="en-US" dirty="0"/>
              <a:t>Internal file storage: Store app-private files on the device file system.</a:t>
            </a:r>
          </a:p>
          <a:p>
            <a:r>
              <a:rPr lang="en-US" dirty="0"/>
              <a:t>External file storage: Store files on the shared external file system. This is usually for </a:t>
            </a:r>
            <a:r>
              <a:rPr lang="en-US" dirty="0" err="1"/>
              <a:t>sharared</a:t>
            </a:r>
            <a:r>
              <a:rPr lang="en-US" dirty="0"/>
              <a:t> user files, such as photos.</a:t>
            </a:r>
          </a:p>
          <a:p>
            <a:r>
              <a:rPr lang="en-US" dirty="0"/>
              <a:t>Shared preferences: Store private primitive data in key-value pairs.</a:t>
            </a:r>
          </a:p>
          <a:p>
            <a:r>
              <a:rPr lang="en-US" dirty="0"/>
              <a:t>Databases: Store structured data in a private </a:t>
            </a:r>
            <a:r>
              <a:rPr lang="en-US" dirty="0" smtClean="0"/>
              <a:t>database</a:t>
            </a:r>
            <a:endParaRPr lang="en-US" dirty="0"/>
          </a:p>
        </p:txBody>
      </p:sp>
    </p:spTree>
    <p:extLst>
      <p:ext uri="{BB962C8B-B14F-4D97-AF65-F5344CB8AC3E}">
        <p14:creationId xmlns:p14="http://schemas.microsoft.com/office/powerpoint/2010/main" val="961408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storage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208" y="1705789"/>
            <a:ext cx="2778408" cy="4999421"/>
          </a:xfrm>
        </p:spPr>
      </p:pic>
    </p:spTree>
    <p:extLst>
      <p:ext uri="{BB962C8B-B14F-4D97-AF65-F5344CB8AC3E}">
        <p14:creationId xmlns:p14="http://schemas.microsoft.com/office/powerpoint/2010/main" val="14956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a:t>
            </a:r>
            <a:r>
              <a:rPr lang="en-US" dirty="0" smtClean="0"/>
              <a:t>storage</a:t>
            </a:r>
            <a:endParaRPr lang="en-US" dirty="0"/>
          </a:p>
        </p:txBody>
      </p:sp>
      <p:sp>
        <p:nvSpPr>
          <p:cNvPr id="3" name="Content Placeholder 2"/>
          <p:cNvSpPr>
            <a:spLocks noGrp="1"/>
          </p:cNvSpPr>
          <p:nvPr>
            <p:ph idx="1"/>
          </p:nvPr>
        </p:nvSpPr>
        <p:spPr/>
        <p:txBody>
          <a:bodyPr>
            <a:normAutofit fontScale="85000" lnSpcReduction="20000"/>
          </a:bodyPr>
          <a:lstStyle/>
          <a:p>
            <a:r>
              <a:rPr lang="en-US" dirty="0"/>
              <a:t>By default, files saved to the internal storage are private to your app, and other apps cannot access them (nor can the user, unless they have root access). This makes internal storage a good place for internal app data that the user doesn't need to directly access. The system provides a private directory on the file system for each app where you can organize any files your app needs.</a:t>
            </a:r>
          </a:p>
          <a:p>
            <a:r>
              <a:rPr lang="en-US" dirty="0"/>
              <a:t>When the user uninstalls your app, the files saved on the internal storage are removed. Because of this behavior, you should not use internal storage to save anything the user expects to persist </a:t>
            </a:r>
            <a:r>
              <a:rPr lang="en-US" dirty="0" err="1"/>
              <a:t>independenly</a:t>
            </a:r>
            <a:r>
              <a:rPr lang="en-US" dirty="0"/>
              <a:t> of your app. For example, if your app allows users to capture photos, the user would expect that they can access those photos even after they uninstall your app. So you should instead save those types of files to the public external storage.</a:t>
            </a:r>
          </a:p>
        </p:txBody>
      </p:sp>
    </p:spTree>
    <p:extLst>
      <p:ext uri="{BB962C8B-B14F-4D97-AF65-F5344CB8AC3E}">
        <p14:creationId xmlns:p14="http://schemas.microsoft.com/office/powerpoint/2010/main" val="280433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folder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0128" y="2249488"/>
            <a:ext cx="4908570" cy="3541712"/>
          </a:xfrm>
        </p:spPr>
      </p:pic>
    </p:spTree>
    <p:extLst>
      <p:ext uri="{BB962C8B-B14F-4D97-AF65-F5344CB8AC3E}">
        <p14:creationId xmlns:p14="http://schemas.microsoft.com/office/powerpoint/2010/main" val="154124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cache </a:t>
            </a:r>
            <a:r>
              <a:rPr lang="en-US" dirty="0" smtClean="0"/>
              <a:t>files</a:t>
            </a:r>
            <a:endParaRPr lang="en-US" dirty="0"/>
          </a:p>
        </p:txBody>
      </p:sp>
      <p:sp>
        <p:nvSpPr>
          <p:cNvPr id="3" name="Content Placeholder 2"/>
          <p:cNvSpPr>
            <a:spLocks noGrp="1"/>
          </p:cNvSpPr>
          <p:nvPr>
            <p:ph idx="1"/>
          </p:nvPr>
        </p:nvSpPr>
        <p:spPr/>
        <p:txBody>
          <a:bodyPr>
            <a:normAutofit lnSpcReduction="10000"/>
          </a:bodyPr>
          <a:lstStyle/>
          <a:p>
            <a:r>
              <a:rPr lang="en-US" dirty="0"/>
              <a:t>If you'd like to keep some data temporarily, rather than store it persistently, you should use the special cache directory to save the data. Each app has a private cache directory specifically for these kinds of files. When the device is low on internal storage space, Android may delete these cache files to recover space. However, you should not rely on the system to clean up these files for you. You should always maintain the cache files yourself and stay within a reasonable limit of space consumed, such as 1MB. When the user uninstalls your app, these files are removed.</a:t>
            </a:r>
          </a:p>
        </p:txBody>
      </p:sp>
    </p:spTree>
    <p:extLst>
      <p:ext uri="{BB962C8B-B14F-4D97-AF65-F5344CB8AC3E}">
        <p14:creationId xmlns:p14="http://schemas.microsoft.com/office/powerpoint/2010/main" val="464335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storage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323" y="2249488"/>
            <a:ext cx="7020179" cy="3541712"/>
          </a:xfrm>
        </p:spPr>
      </p:pic>
    </p:spTree>
    <p:extLst>
      <p:ext uri="{BB962C8B-B14F-4D97-AF65-F5344CB8AC3E}">
        <p14:creationId xmlns:p14="http://schemas.microsoft.com/office/powerpoint/2010/main" val="860683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7044</TotalTime>
  <Words>1100</Words>
  <Application>Microsoft Macintosh PowerPoint</Application>
  <PresentationFormat>Widescreen</PresentationFormat>
  <Paragraphs>61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Trebuchet MS</vt:lpstr>
      <vt:lpstr>Tw Cen MT</vt:lpstr>
      <vt:lpstr>Wingdings</vt:lpstr>
      <vt:lpstr>Circuit</vt:lpstr>
      <vt:lpstr>Changes in lectures</vt:lpstr>
      <vt:lpstr>Data storage </vt:lpstr>
      <vt:lpstr>Data and File Storage Overview</vt:lpstr>
      <vt:lpstr>the different data storage options available on Android:</vt:lpstr>
      <vt:lpstr>Internal storage</vt:lpstr>
      <vt:lpstr>Internal storage</vt:lpstr>
      <vt:lpstr>Cache folder</vt:lpstr>
      <vt:lpstr>Internal cache files</vt:lpstr>
      <vt:lpstr>External storage</vt:lpstr>
      <vt:lpstr>External storage</vt:lpstr>
      <vt:lpstr>Shared preferences</vt:lpstr>
      <vt:lpstr>Shared preferences</vt:lpstr>
      <vt:lpstr>Choose internal or external storage</vt:lpstr>
      <vt:lpstr>Because the external storage might be removable, there are some differences between these two options as follows.</vt:lpstr>
      <vt:lpstr>Query free space</vt:lpstr>
      <vt:lpstr>Databases</vt:lpstr>
      <vt:lpstr>Databases</vt:lpstr>
      <vt:lpstr>Room</vt:lpstr>
      <vt:lpstr>The Room library</vt:lpstr>
      <vt:lpstr>Secure place for storing sensitive data</vt:lpstr>
      <vt:lpstr>ORM</vt:lpstr>
      <vt:lpstr>Homework</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145</cp:revision>
  <dcterms:created xsi:type="dcterms:W3CDTF">2017-12-11T12:36:16Z</dcterms:created>
  <dcterms:modified xsi:type="dcterms:W3CDTF">2019-04-27T06:32:39Z</dcterms:modified>
</cp:coreProperties>
</file>