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61" r:id="rId3"/>
    <p:sldId id="293" r:id="rId4"/>
    <p:sldId id="294" r:id="rId5"/>
    <p:sldId id="295" r:id="rId6"/>
    <p:sldId id="262" r:id="rId7"/>
    <p:sldId id="264" r:id="rId8"/>
    <p:sldId id="298" r:id="rId9"/>
    <p:sldId id="297" r:id="rId10"/>
    <p:sldId id="296" r:id="rId11"/>
    <p:sldId id="299" r:id="rId12"/>
    <p:sldId id="300" r:id="rId13"/>
    <p:sldId id="263" r:id="rId14"/>
    <p:sldId id="302" r:id="rId15"/>
    <p:sldId id="303" r:id="rId16"/>
    <p:sldId id="291" r:id="rId17"/>
    <p:sldId id="292" r:id="rId18"/>
    <p:sldId id="304" r:id="rId19"/>
    <p:sldId id="265" r:id="rId20"/>
    <p:sldId id="284" r:id="rId21"/>
    <p:sldId id="286" r:id="rId22"/>
    <p:sldId id="287" r:id="rId23"/>
    <p:sldId id="269" r:id="rId24"/>
    <p:sldId id="270" r:id="rId25"/>
    <p:sldId id="271" r:id="rId26"/>
    <p:sldId id="272" r:id="rId27"/>
    <p:sldId id="273" r:id="rId28"/>
    <p:sldId id="274" r:id="rId29"/>
    <p:sldId id="275" r:id="rId30"/>
    <p:sldId id="289" r:id="rId31"/>
    <p:sldId id="30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1"/>
    <p:restoredTop sz="94787"/>
  </p:normalViewPr>
  <p:slideViewPr>
    <p:cSldViewPr snapToGrid="0" snapToObjects="1">
      <p:cViewPr varScale="1">
        <p:scale>
          <a:sx n="108" d="100"/>
          <a:sy n="108" d="100"/>
        </p:scale>
        <p:origin x="22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044DE-FD66-D143-9A6A-F290B4EC43FB}" type="datetimeFigureOut">
              <a:rPr lang="en-US" smtClean="0"/>
              <a:t>3/24/19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B787-D7DD-3D4E-9EF5-534FC60BEACA}" type="slidenum">
              <a:rPr lang="en-US" smtClean="0"/>
              <a:t>‹#›</a:t>
            </a:fld>
            <a:endParaRPr lang="en-US"/>
          </a:p>
        </p:txBody>
      </p:sp>
    </p:spTree>
    <p:extLst>
      <p:ext uri="{BB962C8B-B14F-4D97-AF65-F5344CB8AC3E}">
        <p14:creationId xmlns:p14="http://schemas.microsoft.com/office/powerpoint/2010/main" val="4708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UI elements in Android Part II </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View to show data 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933" y="3023311"/>
            <a:ext cx="4838700" cy="1447800"/>
          </a:xfrm>
        </p:spPr>
      </p:pic>
    </p:spTree>
    <p:extLst>
      <p:ext uri="{BB962C8B-B14F-4D97-AF65-F5344CB8AC3E}">
        <p14:creationId xmlns:p14="http://schemas.microsoft.com/office/powerpoint/2010/main" val="126451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Adapter to manage:  View</a:t>
            </a:r>
            <a:r>
              <a:rPr lang="en-US" dirty="0" smtClean="0">
                <a:sym typeface="Wingdings"/>
              </a:rPr>
              <a:t>Data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4909" y="2249488"/>
            <a:ext cx="4039007" cy="3541712"/>
          </a:xfrm>
        </p:spPr>
      </p:pic>
    </p:spTree>
    <p:extLst>
      <p:ext uri="{BB962C8B-B14F-4D97-AF65-F5344CB8AC3E}">
        <p14:creationId xmlns:p14="http://schemas.microsoft.com/office/powerpoint/2010/main" val="134935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Data to display is send to adapter</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View that would be used to show data is send to adapter</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smtClean="0"/>
              <a:t>Adapter takes view and fill it with data and return completed view</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lang="en-US" dirty="0" err="1" smtClean="0"/>
              <a:t>ListView</a:t>
            </a:r>
            <a:r>
              <a:rPr lang="en-US" dirty="0" smtClean="0"/>
              <a:t>/</a:t>
            </a:r>
            <a:r>
              <a:rPr lang="en-US" dirty="0" err="1" smtClean="0"/>
              <a:t>GridView</a:t>
            </a:r>
            <a:r>
              <a:rPr lang="en-US" dirty="0" smtClean="0"/>
              <a:t> displays that completed view</a:t>
            </a:r>
          </a:p>
        </p:txBody>
      </p:sp>
    </p:spTree>
    <p:extLst>
      <p:ext uri="{BB962C8B-B14F-4D97-AF65-F5344CB8AC3E}">
        <p14:creationId xmlns:p14="http://schemas.microsoft.com/office/powerpoint/2010/main" val="162177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466" y="2380293"/>
            <a:ext cx="9232900" cy="3149600"/>
          </a:xfrm>
          <a:prstGeom prst="rect">
            <a:avLst/>
          </a:prstGeom>
        </p:spPr>
      </p:pic>
    </p:spTree>
    <p:extLst>
      <p:ext uri="{BB962C8B-B14F-4D97-AF65-F5344CB8AC3E}">
        <p14:creationId xmlns:p14="http://schemas.microsoft.com/office/powerpoint/2010/main" val="811328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more thing</a:t>
            </a:r>
            <a:r>
              <a:rPr lang="mr-IN" dirty="0" smtClean="0"/>
              <a:t>…</a:t>
            </a:r>
            <a:r>
              <a:rPr lang="en-US" dirty="0" smtClean="0"/>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080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ViewHolder</a:t>
            </a:r>
            <a:endParaRPr lang="en-US" dirty="0"/>
          </a:p>
        </p:txBody>
      </p:sp>
      <p:sp>
        <p:nvSpPr>
          <p:cNvPr id="3" name="Content Placeholder 2"/>
          <p:cNvSpPr>
            <a:spLocks noGrp="1"/>
          </p:cNvSpPr>
          <p:nvPr>
            <p:ph idx="1"/>
          </p:nvPr>
        </p:nvSpPr>
        <p:spPr/>
        <p:txBody>
          <a:bodyPr/>
          <a:lstStyle/>
          <a:p>
            <a:r>
              <a:rPr lang="en-US" dirty="0" smtClean="0"/>
              <a:t>Remember </a:t>
            </a:r>
            <a:r>
              <a:rPr lang="en-US" dirty="0" err="1"/>
              <a:t>f</a:t>
            </a:r>
            <a:r>
              <a:rPr lang="en-US" dirty="0" err="1" smtClean="0"/>
              <a:t>indViewById</a:t>
            </a:r>
            <a:r>
              <a:rPr lang="en-US" dirty="0" smtClean="0"/>
              <a:t>()? </a:t>
            </a:r>
            <a:r>
              <a:rPr lang="mr-IN" dirty="0" smtClean="0"/>
              <a:t>–</a:t>
            </a:r>
            <a:r>
              <a:rPr lang="en-US" dirty="0" smtClean="0"/>
              <a:t> its quite an expensive CPU operation. </a:t>
            </a:r>
          </a:p>
          <a:p>
            <a:r>
              <a:rPr lang="en-US" dirty="0" smtClean="0"/>
              <a:t>If you have a lot of items to call </a:t>
            </a:r>
            <a:r>
              <a:rPr lang="en-US" dirty="0" err="1" smtClean="0"/>
              <a:t>findViewById</a:t>
            </a:r>
            <a:r>
              <a:rPr lang="en-US" dirty="0" smtClean="0"/>
              <a:t>(), every time you prepare a view to show your app would have lags.</a:t>
            </a:r>
          </a:p>
          <a:p>
            <a:r>
              <a:rPr lang="en-US" dirty="0" smtClean="0"/>
              <a:t>In order to overcome that </a:t>
            </a:r>
            <a:r>
              <a:rPr lang="mr-IN" dirty="0" smtClean="0"/>
              <a:t>–</a:t>
            </a:r>
            <a:r>
              <a:rPr lang="en-US" dirty="0" smtClean="0"/>
              <a:t> you could call </a:t>
            </a:r>
            <a:r>
              <a:rPr lang="en-US" dirty="0" err="1" smtClean="0"/>
              <a:t>findViewById</a:t>
            </a:r>
            <a:r>
              <a:rPr lang="en-US" dirty="0" smtClean="0"/>
              <a:t>() only once, and then store that reference</a:t>
            </a:r>
          </a:p>
          <a:p>
            <a:r>
              <a:rPr lang="en-US" dirty="0" smtClean="0"/>
              <a:t>That is why </a:t>
            </a:r>
            <a:r>
              <a:rPr lang="en-US" dirty="0" err="1" smtClean="0"/>
              <a:t>ViewHolders</a:t>
            </a:r>
            <a:r>
              <a:rPr lang="en-US" dirty="0" smtClean="0"/>
              <a:t> is used</a:t>
            </a:r>
            <a:endParaRPr lang="en-US" dirty="0"/>
          </a:p>
        </p:txBody>
      </p:sp>
    </p:spTree>
    <p:extLst>
      <p:ext uri="{BB962C8B-B14F-4D97-AF65-F5344CB8AC3E}">
        <p14:creationId xmlns:p14="http://schemas.microsoft.com/office/powerpoint/2010/main" val="10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387" y="513567"/>
            <a:ext cx="11649694" cy="5277634"/>
          </a:xfrm>
        </p:spPr>
        <p:txBody>
          <a:bodyPr>
            <a:normAutofit/>
          </a:bodyPr>
          <a:lstStyle/>
          <a:p>
            <a:pPr marL="0" indent="0" fontAlgn="base">
              <a:buNone/>
            </a:pPr>
            <a:r>
              <a:rPr lang="en-US" dirty="0"/>
              <a:t>static class </a:t>
            </a:r>
            <a:r>
              <a:rPr lang="en-US" dirty="0" err="1" smtClean="0"/>
              <a:t>ViewHolder</a:t>
            </a:r>
            <a:r>
              <a:rPr lang="en-US" dirty="0" smtClean="0"/>
              <a:t> {</a:t>
            </a:r>
            <a:endParaRPr lang="en-US" dirty="0"/>
          </a:p>
          <a:p>
            <a:pPr marL="0" indent="0" fontAlgn="base">
              <a:buNone/>
            </a:pPr>
            <a:r>
              <a:rPr lang="en-US" dirty="0"/>
              <a:t>    </a:t>
            </a:r>
            <a:r>
              <a:rPr lang="en-US" dirty="0" err="1"/>
              <a:t>TextView</a:t>
            </a:r>
            <a:r>
              <a:rPr lang="en-US" dirty="0"/>
              <a:t> </a:t>
            </a:r>
            <a:r>
              <a:rPr lang="en-US" dirty="0" err="1"/>
              <a:t>cheeseName</a:t>
            </a:r>
            <a:r>
              <a:rPr lang="en-US" dirty="0"/>
              <a:t>;</a:t>
            </a:r>
          </a:p>
          <a:p>
            <a:pPr marL="0" indent="0" fontAlgn="base">
              <a:buNone/>
            </a:pPr>
            <a:r>
              <a:rPr lang="en-US" dirty="0"/>
              <a:t>    </a:t>
            </a:r>
            <a:r>
              <a:rPr lang="en-US" dirty="0" err="1"/>
              <a:t>TextView</a:t>
            </a:r>
            <a:r>
              <a:rPr lang="en-US" dirty="0"/>
              <a:t> </a:t>
            </a:r>
            <a:r>
              <a:rPr lang="en-US" dirty="0" err="1"/>
              <a:t>cheeseDescription</a:t>
            </a:r>
            <a:r>
              <a:rPr lang="en-US" dirty="0"/>
              <a:t>;</a:t>
            </a:r>
          </a:p>
          <a:p>
            <a:pPr marL="0" indent="0" fontAlgn="base">
              <a:buNone/>
            </a:pPr>
            <a:r>
              <a:rPr lang="en-US" dirty="0"/>
              <a:t>}</a:t>
            </a:r>
          </a:p>
          <a:p>
            <a:r>
              <a:rPr lang="en-US" dirty="0"/>
              <a:t>In the </a:t>
            </a:r>
            <a:r>
              <a:rPr lang="en-US" dirty="0" err="1"/>
              <a:t>getView</a:t>
            </a:r>
            <a:r>
              <a:rPr lang="en-US" dirty="0"/>
              <a:t>() method, after you inflate the layout, you can now initialize the view holder object using the </a:t>
            </a:r>
            <a:r>
              <a:rPr lang="en-US" dirty="0" err="1"/>
              <a:t>findViewById</a:t>
            </a:r>
            <a:r>
              <a:rPr lang="en-US" dirty="0"/>
              <a:t>() method</a:t>
            </a:r>
            <a:r>
              <a:rPr lang="en-US" dirty="0" smtClean="0"/>
              <a:t>.</a:t>
            </a:r>
          </a:p>
          <a:p>
            <a:pPr marL="0" indent="0" fontAlgn="base">
              <a:buNone/>
            </a:pPr>
            <a:r>
              <a:rPr lang="en-US" dirty="0" err="1"/>
              <a:t>ViewHolder</a:t>
            </a:r>
            <a:r>
              <a:rPr lang="en-US" dirty="0"/>
              <a:t> </a:t>
            </a:r>
            <a:r>
              <a:rPr lang="en-US" dirty="0" err="1"/>
              <a:t>viewHolder</a:t>
            </a:r>
            <a:r>
              <a:rPr lang="en-US" dirty="0"/>
              <a:t> = new </a:t>
            </a:r>
            <a:r>
              <a:rPr lang="en-US" dirty="0" err="1"/>
              <a:t>ViewHolder</a:t>
            </a:r>
            <a:r>
              <a:rPr lang="en-US" dirty="0"/>
              <a:t>();</a:t>
            </a:r>
          </a:p>
          <a:p>
            <a:pPr marL="0" indent="0" fontAlgn="base">
              <a:buNone/>
            </a:pPr>
            <a:r>
              <a:rPr lang="en-US" dirty="0" err="1"/>
              <a:t>viewHolder.cheeseName</a:t>
            </a:r>
            <a:r>
              <a:rPr lang="en-US" dirty="0"/>
              <a:t> </a:t>
            </a:r>
            <a:r>
              <a:rPr lang="en-US" dirty="0" smtClean="0"/>
              <a:t>= (</a:t>
            </a:r>
            <a:r>
              <a:rPr lang="en-US" dirty="0" err="1"/>
              <a:t>TextView</a:t>
            </a:r>
            <a:r>
              <a:rPr lang="en-US" dirty="0"/>
              <a:t>)</a:t>
            </a:r>
            <a:r>
              <a:rPr lang="en-US" dirty="0" err="1"/>
              <a:t>convertView.findViewById</a:t>
            </a:r>
            <a:r>
              <a:rPr lang="en-US" dirty="0"/>
              <a:t>(</a:t>
            </a:r>
            <a:r>
              <a:rPr lang="en-US" dirty="0" err="1"/>
              <a:t>R.id.cheese_name</a:t>
            </a:r>
            <a:r>
              <a:rPr lang="en-US" dirty="0"/>
              <a:t>);</a:t>
            </a:r>
          </a:p>
          <a:p>
            <a:pPr marL="0" indent="0" fontAlgn="base">
              <a:buNone/>
            </a:pPr>
            <a:r>
              <a:rPr lang="en-US" dirty="0" err="1" smtClean="0"/>
              <a:t>viewHolder.cheeseDescription</a:t>
            </a:r>
            <a:r>
              <a:rPr lang="en-US" dirty="0"/>
              <a:t> </a:t>
            </a:r>
            <a:r>
              <a:rPr lang="en-US" dirty="0" smtClean="0"/>
              <a:t>= </a:t>
            </a:r>
            <a:r>
              <a:rPr lang="en-US" dirty="0" smtClean="0"/>
              <a:t>(</a:t>
            </a:r>
            <a:r>
              <a:rPr lang="en-US" dirty="0" err="1" smtClean="0"/>
              <a:t>TextView</a:t>
            </a:r>
            <a:r>
              <a:rPr lang="en-US" dirty="0" smtClean="0"/>
              <a:t>)</a:t>
            </a:r>
            <a:r>
              <a:rPr lang="en-US" dirty="0" err="1" smtClean="0"/>
              <a:t>convertView.findViewById</a:t>
            </a:r>
            <a:r>
              <a:rPr lang="en-US" dirty="0" smtClean="0"/>
              <a:t>(</a:t>
            </a:r>
            <a:r>
              <a:rPr lang="en-US" dirty="0" err="1" smtClean="0"/>
              <a:t>R.id.cheese_description</a:t>
            </a:r>
            <a:r>
              <a:rPr lang="en-US" dirty="0" smtClean="0"/>
              <a:t>);</a:t>
            </a:r>
            <a:endParaRPr lang="en-US" dirty="0"/>
          </a:p>
        </p:txBody>
      </p:sp>
    </p:spTree>
    <p:extLst>
      <p:ext uri="{BB962C8B-B14F-4D97-AF65-F5344CB8AC3E}">
        <p14:creationId xmlns:p14="http://schemas.microsoft.com/office/powerpoint/2010/main" val="1515602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6464" y="739035"/>
            <a:ext cx="9905999" cy="5465524"/>
          </a:xfrm>
        </p:spPr>
        <p:txBody>
          <a:bodyPr>
            <a:normAutofit fontScale="92500" lnSpcReduction="20000"/>
          </a:bodyPr>
          <a:lstStyle/>
          <a:p>
            <a:pPr marL="0" indent="0">
              <a:buNone/>
            </a:pPr>
            <a:r>
              <a:rPr lang="en-US" dirty="0"/>
              <a:t>To store the view holder object in </a:t>
            </a:r>
            <a:r>
              <a:rPr lang="en-US" dirty="0" err="1"/>
              <a:t>convertView</a:t>
            </a:r>
            <a:r>
              <a:rPr lang="en-US" dirty="0"/>
              <a:t>, use its </a:t>
            </a:r>
            <a:r>
              <a:rPr lang="en-US" dirty="0" err="1"/>
              <a:t>setTag</a:t>
            </a:r>
            <a:r>
              <a:rPr lang="en-US" dirty="0"/>
              <a:t>() method</a:t>
            </a:r>
            <a:r>
              <a:rPr lang="en-US" dirty="0" smtClean="0"/>
              <a:t>.</a:t>
            </a:r>
          </a:p>
          <a:p>
            <a:pPr marL="0" indent="0" fontAlgn="base">
              <a:buNone/>
            </a:pPr>
            <a:r>
              <a:rPr lang="en-US" dirty="0"/>
              <a:t>// Store results of </a:t>
            </a:r>
            <a:r>
              <a:rPr lang="en-US" dirty="0" err="1"/>
              <a:t>findViewById</a:t>
            </a:r>
            <a:endParaRPr lang="en-US" dirty="0"/>
          </a:p>
          <a:p>
            <a:pPr marL="0" indent="0" fontAlgn="base">
              <a:buNone/>
            </a:pPr>
            <a:r>
              <a:rPr lang="en-US" dirty="0" err="1"/>
              <a:t>convertView.setTag</a:t>
            </a:r>
            <a:r>
              <a:rPr lang="en-US" dirty="0"/>
              <a:t>(</a:t>
            </a:r>
            <a:r>
              <a:rPr lang="en-US" dirty="0" err="1"/>
              <a:t>viewHolder</a:t>
            </a:r>
            <a:r>
              <a:rPr lang="en-US" dirty="0"/>
              <a:t>);</a:t>
            </a:r>
          </a:p>
          <a:p>
            <a:pPr marL="0" indent="0">
              <a:buNone/>
            </a:pPr>
            <a:r>
              <a:rPr lang="en-US" dirty="0"/>
              <a:t>And now, every time </a:t>
            </a:r>
            <a:r>
              <a:rPr lang="en-US" dirty="0" err="1"/>
              <a:t>getView</a:t>
            </a:r>
            <a:r>
              <a:rPr lang="en-US" dirty="0"/>
              <a:t>() is called, you can retrieve the view holder object from </a:t>
            </a:r>
            <a:r>
              <a:rPr lang="en-US" dirty="0" err="1"/>
              <a:t>convertView</a:t>
            </a:r>
            <a:r>
              <a:rPr lang="en-US" dirty="0"/>
              <a:t> using the </a:t>
            </a:r>
            <a:r>
              <a:rPr lang="en-US" dirty="0" err="1"/>
              <a:t>getTag</a:t>
            </a:r>
            <a:r>
              <a:rPr lang="en-US" dirty="0"/>
              <a:t>() method and update the </a:t>
            </a:r>
            <a:r>
              <a:rPr lang="en-US" dirty="0" err="1"/>
              <a:t>TextView</a:t>
            </a:r>
            <a:r>
              <a:rPr lang="en-US" dirty="0"/>
              <a:t> widgets inside it using their </a:t>
            </a:r>
            <a:r>
              <a:rPr lang="en-US" dirty="0" err="1"/>
              <a:t>setText</a:t>
            </a:r>
            <a:r>
              <a:rPr lang="en-US" dirty="0"/>
              <a:t>() methods</a:t>
            </a:r>
            <a:r>
              <a:rPr lang="en-US" dirty="0" smtClean="0"/>
              <a:t>.</a:t>
            </a:r>
          </a:p>
          <a:p>
            <a:pPr marL="0" indent="0" fontAlgn="base">
              <a:buNone/>
            </a:pPr>
            <a:r>
              <a:rPr lang="en-US" dirty="0" err="1"/>
              <a:t>TextView</a:t>
            </a:r>
            <a:r>
              <a:rPr lang="en-US" dirty="0"/>
              <a:t> </a:t>
            </a:r>
            <a:r>
              <a:rPr lang="en-US" dirty="0" err="1"/>
              <a:t>cheeseName</a:t>
            </a:r>
            <a:r>
              <a:rPr lang="en-US" dirty="0"/>
              <a:t> = </a:t>
            </a:r>
          </a:p>
          <a:p>
            <a:pPr marL="0" indent="0" fontAlgn="base">
              <a:buNone/>
            </a:pPr>
            <a:r>
              <a:rPr lang="en-US" dirty="0"/>
              <a:t>    ((</a:t>
            </a:r>
            <a:r>
              <a:rPr lang="en-US" dirty="0" err="1"/>
              <a:t>ViewHolder</a:t>
            </a:r>
            <a:r>
              <a:rPr lang="en-US" dirty="0"/>
              <a:t>)</a:t>
            </a:r>
            <a:r>
              <a:rPr lang="en-US" dirty="0" err="1"/>
              <a:t>convertView.getTag</a:t>
            </a:r>
            <a:r>
              <a:rPr lang="en-US" dirty="0"/>
              <a:t>()).</a:t>
            </a:r>
            <a:r>
              <a:rPr lang="en-US" dirty="0" err="1"/>
              <a:t>cheeseName</a:t>
            </a:r>
            <a:r>
              <a:rPr lang="en-US" dirty="0"/>
              <a:t>;</a:t>
            </a:r>
          </a:p>
          <a:p>
            <a:pPr marL="0" indent="0" fontAlgn="base">
              <a:buNone/>
            </a:pPr>
            <a:r>
              <a:rPr lang="en-US" dirty="0" err="1"/>
              <a:t>TextView</a:t>
            </a:r>
            <a:r>
              <a:rPr lang="en-US" dirty="0"/>
              <a:t> </a:t>
            </a:r>
            <a:r>
              <a:rPr lang="en-US" dirty="0" err="1"/>
              <a:t>cheeseDescription</a:t>
            </a:r>
            <a:r>
              <a:rPr lang="en-US" dirty="0"/>
              <a:t> = </a:t>
            </a:r>
          </a:p>
          <a:p>
            <a:pPr marL="0" indent="0" fontAlgn="base">
              <a:buNone/>
            </a:pPr>
            <a:r>
              <a:rPr lang="en-US" dirty="0"/>
              <a:t>    ((</a:t>
            </a:r>
            <a:r>
              <a:rPr lang="en-US" dirty="0" err="1"/>
              <a:t>ViewHolder</a:t>
            </a:r>
            <a:r>
              <a:rPr lang="en-US" dirty="0"/>
              <a:t>)</a:t>
            </a:r>
            <a:r>
              <a:rPr lang="en-US" dirty="0" err="1"/>
              <a:t>convertView.getTag</a:t>
            </a:r>
            <a:r>
              <a:rPr lang="en-US" dirty="0"/>
              <a:t>()).</a:t>
            </a:r>
            <a:r>
              <a:rPr lang="en-US" dirty="0" err="1"/>
              <a:t>cheeseDescription</a:t>
            </a:r>
            <a:r>
              <a:rPr lang="en-US" dirty="0" smtClean="0"/>
              <a:t>;</a:t>
            </a:r>
            <a:endParaRPr lang="en-US" dirty="0"/>
          </a:p>
          <a:p>
            <a:pPr marL="0" indent="0" fontAlgn="base">
              <a:buNone/>
            </a:pPr>
            <a:r>
              <a:rPr lang="en-US" dirty="0" err="1"/>
              <a:t>cheeseName.setText</a:t>
            </a:r>
            <a:r>
              <a:rPr lang="en-US" dirty="0"/>
              <a:t>(</a:t>
            </a:r>
            <a:r>
              <a:rPr lang="en-US" dirty="0" err="1"/>
              <a:t>currentCheese.name</a:t>
            </a:r>
            <a:r>
              <a:rPr lang="en-US" dirty="0"/>
              <a:t>);</a:t>
            </a:r>
          </a:p>
          <a:p>
            <a:pPr marL="0" indent="0" fontAlgn="base">
              <a:buNone/>
            </a:pPr>
            <a:r>
              <a:rPr lang="en-US" dirty="0" err="1"/>
              <a:t>cheeseDescription.setText</a:t>
            </a:r>
            <a:r>
              <a:rPr lang="en-US" dirty="0"/>
              <a:t>(</a:t>
            </a:r>
            <a:r>
              <a:rPr lang="en-US" dirty="0" err="1"/>
              <a:t>currentCheese.description</a:t>
            </a:r>
            <a:r>
              <a:rPr lang="en-US" dirty="0"/>
              <a:t>);</a:t>
            </a:r>
          </a:p>
          <a:p>
            <a:pPr marL="0" indent="0">
              <a:buNone/>
            </a:pPr>
            <a:endParaRPr lang="en-US" dirty="0"/>
          </a:p>
        </p:txBody>
      </p:sp>
    </p:spTree>
    <p:extLst>
      <p:ext uri="{BB962C8B-B14F-4D97-AF65-F5344CB8AC3E}">
        <p14:creationId xmlns:p14="http://schemas.microsoft.com/office/powerpoint/2010/main" val="88277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4769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lstStyle/>
          <a:p>
            <a:r>
              <a:rPr lang="en-US" dirty="0"/>
              <a:t>An Adapter object acts as a bridge between an </a:t>
            </a:r>
            <a:r>
              <a:rPr lang="en-US" dirty="0" err="1"/>
              <a:t>AdapterView</a:t>
            </a:r>
            <a:r>
              <a:rPr lang="en-US" dirty="0"/>
              <a:t> and the underlying data for that view. The Adapter provides access to the data items. The Adapter is also responsible for making a View for each item in the data set</a:t>
            </a:r>
            <a:r>
              <a:rPr lang="en-US" dirty="0" smtClean="0"/>
              <a:t>.</a:t>
            </a:r>
          </a:p>
          <a:p>
            <a:r>
              <a:rPr lang="en-US" dirty="0"/>
              <a:t>An adapter is responsible for retrieving data from the data set and for generating View objects based on that data. The generated View objects are then used to populate any adapter view that is bound to the adapter.</a:t>
            </a:r>
          </a:p>
        </p:txBody>
      </p:sp>
    </p:spTree>
    <p:extLst>
      <p:ext uri="{BB962C8B-B14F-4D97-AF65-F5344CB8AC3E}">
        <p14:creationId xmlns:p14="http://schemas.microsoft.com/office/powerpoint/2010/main" val="638212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Building </a:t>
            </a:r>
            <a:r>
              <a:rPr lang="en-US" dirty="0" smtClean="0"/>
              <a:t>Repeatable Layout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8333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 array in array strings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&lt;?xml version="1.0" encoding="utf-8"?&gt;</a:t>
            </a:r>
            <a:br>
              <a:rPr lang="en-US" dirty="0"/>
            </a:br>
            <a:r>
              <a:rPr lang="en-US" dirty="0"/>
              <a:t>&lt;resources&gt;</a:t>
            </a:r>
            <a:br>
              <a:rPr lang="en-US" dirty="0"/>
            </a:br>
            <a:r>
              <a:rPr lang="en-US" dirty="0"/>
              <a:t>    &lt;string-array name="</a:t>
            </a:r>
            <a:r>
              <a:rPr lang="en-US" dirty="0" err="1"/>
              <a:t>planets_array</a:t>
            </a:r>
            <a:r>
              <a:rPr lang="en-US" dirty="0"/>
              <a:t>"&gt;</a:t>
            </a:r>
            <a:br>
              <a:rPr lang="en-US" dirty="0"/>
            </a:br>
            <a:r>
              <a:rPr lang="en-US" dirty="0"/>
              <a:t>        &lt;item&gt;Mercury&lt;/item&gt;</a:t>
            </a:r>
            <a:br>
              <a:rPr lang="en-US" dirty="0"/>
            </a:br>
            <a:r>
              <a:rPr lang="en-US" dirty="0"/>
              <a:t>        &lt;item&gt;Venus&lt;/item&gt;</a:t>
            </a:r>
            <a:br>
              <a:rPr lang="en-US" dirty="0"/>
            </a:br>
            <a:r>
              <a:rPr lang="en-US" dirty="0"/>
              <a:t>        &lt;item&gt;Earth&lt;/item&gt;</a:t>
            </a:r>
            <a:br>
              <a:rPr lang="en-US" dirty="0"/>
            </a:br>
            <a:r>
              <a:rPr lang="en-US" dirty="0"/>
              <a:t>        &lt;item&gt;Mars&lt;/item&gt;</a:t>
            </a:r>
            <a:br>
              <a:rPr lang="en-US" dirty="0"/>
            </a:br>
            <a:r>
              <a:rPr lang="en-US" dirty="0"/>
              <a:t>        &lt;item&gt;Jupiter&lt;/item&gt;</a:t>
            </a:r>
            <a:br>
              <a:rPr lang="en-US" dirty="0"/>
            </a:br>
            <a:r>
              <a:rPr lang="en-US" dirty="0"/>
              <a:t>        &lt;item&gt;Saturn&lt;/item&gt;</a:t>
            </a:r>
            <a:br>
              <a:rPr lang="en-US" dirty="0"/>
            </a:br>
            <a:r>
              <a:rPr lang="en-US" dirty="0"/>
              <a:t>        &lt;item&gt;Uranus&lt;/item&gt;</a:t>
            </a:r>
            <a:br>
              <a:rPr lang="en-US" dirty="0"/>
            </a:br>
            <a:r>
              <a:rPr lang="en-US" dirty="0"/>
              <a:t>        &lt;item&gt;Neptune&lt;/item&gt;</a:t>
            </a:r>
            <a:br>
              <a:rPr lang="en-US" dirty="0"/>
            </a:br>
            <a:r>
              <a:rPr lang="en-US" dirty="0"/>
              <a:t>    &lt;/string-array&gt;</a:t>
            </a:r>
            <a:br>
              <a:rPr lang="en-US" dirty="0"/>
            </a:br>
            <a:r>
              <a:rPr lang="en-US" dirty="0"/>
              <a:t>&lt;/resources&gt;</a:t>
            </a:r>
          </a:p>
        </p:txBody>
      </p:sp>
    </p:spTree>
    <p:extLst>
      <p:ext uri="{BB962C8B-B14F-4D97-AF65-F5344CB8AC3E}">
        <p14:creationId xmlns:p14="http://schemas.microsoft.com/office/powerpoint/2010/main" val="210212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User </a:t>
            </a:r>
            <a:r>
              <a:rPr lang="en-US" dirty="0" smtClean="0"/>
              <a:t>Selections</a:t>
            </a:r>
            <a:endParaRPr lang="en-US" dirty="0"/>
          </a:p>
        </p:txBody>
      </p:sp>
      <p:sp>
        <p:nvSpPr>
          <p:cNvPr id="3" name="Content Placeholder 2"/>
          <p:cNvSpPr>
            <a:spLocks noGrp="1"/>
          </p:cNvSpPr>
          <p:nvPr>
            <p:ph idx="1"/>
          </p:nvPr>
        </p:nvSpPr>
        <p:spPr/>
        <p:txBody>
          <a:bodyPr/>
          <a:lstStyle/>
          <a:p>
            <a:r>
              <a:rPr lang="en-US" dirty="0"/>
              <a:t>When the user selects an item from the drop-down, the Spinner object receives an on-item-selected event</a:t>
            </a:r>
            <a:r>
              <a:rPr lang="en-US" dirty="0" smtClean="0"/>
              <a:t>.</a:t>
            </a:r>
          </a:p>
          <a:p>
            <a:r>
              <a:rPr lang="en-US" dirty="0"/>
              <a:t>To define the selection event handler for a spinner, implement the </a:t>
            </a:r>
            <a:r>
              <a:rPr lang="en-US" dirty="0" err="1"/>
              <a:t>AdapterView.OnItemSelectedListener</a:t>
            </a:r>
            <a:r>
              <a:rPr lang="en-US" dirty="0"/>
              <a:t> interface and the corresponding </a:t>
            </a:r>
            <a:r>
              <a:rPr lang="en-US" dirty="0" err="1"/>
              <a:t>onItemSelected</a:t>
            </a:r>
            <a:r>
              <a:rPr lang="en-US" dirty="0"/>
              <a:t>() callback method. For example, here's an implementation of the interface in an Activity:</a:t>
            </a:r>
          </a:p>
        </p:txBody>
      </p:sp>
    </p:spTree>
    <p:extLst>
      <p:ext uri="{BB962C8B-B14F-4D97-AF65-F5344CB8AC3E}">
        <p14:creationId xmlns:p14="http://schemas.microsoft.com/office/powerpoint/2010/main" val="554999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OnitemSelectedlLstener</a:t>
            </a:r>
            <a:endParaRPr lang="en-US" cap="none"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public class </a:t>
            </a:r>
            <a:r>
              <a:rPr lang="en-US" dirty="0" err="1"/>
              <a:t>SpinnerActivity</a:t>
            </a:r>
            <a:r>
              <a:rPr lang="en-US" dirty="0"/>
              <a:t> extends Activity implements </a:t>
            </a:r>
            <a:r>
              <a:rPr lang="en-US" dirty="0" err="1"/>
              <a:t>OnItemSelectedListener</a:t>
            </a:r>
            <a:r>
              <a:rPr lang="en-US" dirty="0"/>
              <a:t> {</a:t>
            </a:r>
            <a:br>
              <a:rPr lang="en-US" dirty="0"/>
            </a:br>
            <a:r>
              <a:rPr lang="en-US" dirty="0"/>
              <a:t>    ...</a:t>
            </a:r>
            <a:br>
              <a:rPr lang="en-US" dirty="0"/>
            </a:br>
            <a:r>
              <a:rPr lang="en-US" dirty="0"/>
              <a:t/>
            </a:r>
            <a:br>
              <a:rPr lang="en-US" dirty="0"/>
            </a:br>
            <a:r>
              <a:rPr lang="en-US" dirty="0"/>
              <a:t>    public void </a:t>
            </a:r>
            <a:r>
              <a:rPr lang="en-US" dirty="0" err="1"/>
              <a:t>onItemSelected</a:t>
            </a:r>
            <a:r>
              <a:rPr lang="en-US" dirty="0"/>
              <a:t>(</a:t>
            </a:r>
            <a:r>
              <a:rPr lang="en-US" dirty="0" err="1"/>
              <a:t>AdapterView</a:t>
            </a:r>
            <a:r>
              <a:rPr lang="en-US" dirty="0"/>
              <a:t>&lt;?&gt; parent, View view,</a:t>
            </a:r>
            <a:br>
              <a:rPr lang="en-US" dirty="0"/>
            </a:br>
            <a:r>
              <a:rPr lang="en-US" dirty="0"/>
              <a:t>            </a:t>
            </a:r>
            <a:r>
              <a:rPr lang="en-US" dirty="0" err="1"/>
              <a:t>int</a:t>
            </a:r>
            <a:r>
              <a:rPr lang="en-US" dirty="0"/>
              <a:t> </a:t>
            </a:r>
            <a:r>
              <a:rPr lang="en-US" dirty="0" err="1"/>
              <a:t>pos</a:t>
            </a:r>
            <a:r>
              <a:rPr lang="en-US" dirty="0"/>
              <a:t>, long id) {</a:t>
            </a:r>
            <a:br>
              <a:rPr lang="en-US" dirty="0"/>
            </a:br>
            <a:r>
              <a:rPr lang="en-US" dirty="0"/>
              <a:t>        // An item was selected. You can retrieve the selected item using</a:t>
            </a:r>
            <a:br>
              <a:rPr lang="en-US" dirty="0"/>
            </a:br>
            <a:r>
              <a:rPr lang="en-US" dirty="0"/>
              <a:t>        // </a:t>
            </a:r>
            <a:r>
              <a:rPr lang="en-US" dirty="0" err="1"/>
              <a:t>parent.getItemAtPosition</a:t>
            </a:r>
            <a:r>
              <a:rPr lang="en-US" dirty="0"/>
              <a:t>(</a:t>
            </a:r>
            <a:r>
              <a:rPr lang="en-US" dirty="0" err="1"/>
              <a:t>pos</a:t>
            </a:r>
            <a:r>
              <a:rPr lang="en-US" dirty="0"/>
              <a:t>)</a:t>
            </a:r>
            <a:br>
              <a:rPr lang="en-US" dirty="0"/>
            </a:br>
            <a:r>
              <a:rPr lang="en-US" dirty="0"/>
              <a:t>    }</a:t>
            </a:r>
            <a:br>
              <a:rPr lang="en-US" dirty="0"/>
            </a:br>
            <a:r>
              <a:rPr lang="en-US" dirty="0"/>
              <a:t/>
            </a:r>
            <a:br>
              <a:rPr lang="en-US" dirty="0"/>
            </a:br>
            <a:r>
              <a:rPr lang="en-US" dirty="0"/>
              <a:t>    public void </a:t>
            </a:r>
            <a:r>
              <a:rPr lang="en-US" dirty="0" err="1"/>
              <a:t>onNothingSelected</a:t>
            </a:r>
            <a:r>
              <a:rPr lang="en-US" dirty="0"/>
              <a:t>(</a:t>
            </a:r>
            <a:r>
              <a:rPr lang="en-US" dirty="0" err="1"/>
              <a:t>AdapterView</a:t>
            </a:r>
            <a:r>
              <a:rPr lang="en-US" dirty="0"/>
              <a:t>&lt;?&gt; parent) {</a:t>
            </a:r>
            <a:br>
              <a:rPr lang="en-US" dirty="0"/>
            </a:br>
            <a:r>
              <a:rPr lang="en-US" dirty="0"/>
              <a:t>        // Another interface callback</a:t>
            </a:r>
            <a:br>
              <a:rPr lang="en-US" dirty="0"/>
            </a:br>
            <a:r>
              <a:rPr lang="en-US" dirty="0"/>
              <a:t>    }</a:t>
            </a:r>
            <a:br>
              <a:rPr lang="en-US" dirty="0"/>
            </a:br>
            <a:r>
              <a:rPr lang="en-US" dirty="0"/>
              <a:t>}</a:t>
            </a:r>
          </a:p>
        </p:txBody>
      </p:sp>
    </p:spTree>
    <p:extLst>
      <p:ext uri="{BB962C8B-B14F-4D97-AF65-F5344CB8AC3E}">
        <p14:creationId xmlns:p14="http://schemas.microsoft.com/office/powerpoint/2010/main" val="1145048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Do Adapter Views Work?</a:t>
            </a:r>
          </a:p>
        </p:txBody>
      </p:sp>
      <p:sp>
        <p:nvSpPr>
          <p:cNvPr id="3" name="Content Placeholder 2"/>
          <p:cNvSpPr>
            <a:spLocks noGrp="1"/>
          </p:cNvSpPr>
          <p:nvPr>
            <p:ph idx="1"/>
          </p:nvPr>
        </p:nvSpPr>
        <p:spPr>
          <a:xfrm>
            <a:off x="651354" y="1903956"/>
            <a:ext cx="10496266" cy="4237974"/>
          </a:xfrm>
        </p:spPr>
        <p:txBody>
          <a:bodyPr>
            <a:normAutofit lnSpcReduction="10000"/>
          </a:bodyPr>
          <a:lstStyle/>
          <a:p>
            <a:r>
              <a:rPr lang="en-US" dirty="0"/>
              <a:t>Adapter views can display large data sets very efficiently. For instance, the </a:t>
            </a:r>
            <a:r>
              <a:rPr lang="en-US" dirty="0" err="1"/>
              <a:t>ListView</a:t>
            </a:r>
            <a:r>
              <a:rPr lang="en-US" dirty="0"/>
              <a:t> and </a:t>
            </a:r>
            <a:r>
              <a:rPr lang="en-US" dirty="0" err="1" smtClean="0"/>
              <a:t>GridView</a:t>
            </a:r>
            <a:r>
              <a:rPr lang="en-US" dirty="0" smtClean="0"/>
              <a:t> widgets </a:t>
            </a:r>
            <a:r>
              <a:rPr lang="en-US" dirty="0"/>
              <a:t>can display millions of items without any noticeable lag while keeping memory and CPU usage very low. How do they do that? Different adapter views follow different strategies. However, here's what most of them usually do</a:t>
            </a:r>
            <a:r>
              <a:rPr lang="en-US" dirty="0" smtClean="0"/>
              <a:t>.</a:t>
            </a:r>
          </a:p>
          <a:p>
            <a:pPr lvl="1"/>
            <a:r>
              <a:rPr lang="en-US" dirty="0"/>
              <a:t>They render only those View objects that are either already on-screen or that are about to move on-screen. This way, the memory consumed by an adapter view can be constant and independent of the size of the data set</a:t>
            </a:r>
            <a:r>
              <a:rPr lang="en-US" dirty="0" smtClean="0"/>
              <a:t>.</a:t>
            </a:r>
            <a:endParaRPr lang="en-US" dirty="0"/>
          </a:p>
          <a:p>
            <a:pPr lvl="1"/>
            <a:r>
              <a:rPr lang="en-US" dirty="0"/>
              <a:t>They also allow developers to minimize expensive layout inflate operations and recycle existing </a:t>
            </a:r>
            <a:r>
              <a:rPr lang="en-US" dirty="0" err="1"/>
              <a:t>Viewobjects</a:t>
            </a:r>
            <a:r>
              <a:rPr lang="en-US" dirty="0"/>
              <a:t> that have move off-screen. This keeps CPU consumption low.</a:t>
            </a:r>
          </a:p>
          <a:p>
            <a:endParaRPr lang="en-US" dirty="0"/>
          </a:p>
        </p:txBody>
      </p:sp>
    </p:spTree>
    <p:extLst>
      <p:ext uri="{BB962C8B-B14F-4D97-AF65-F5344CB8AC3E}">
        <p14:creationId xmlns:p14="http://schemas.microsoft.com/office/powerpoint/2010/main" val="106508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t>
            </a:r>
            <a:r>
              <a:rPr lang="en-US" dirty="0" err="1" smtClean="0"/>
              <a:t>ArrayAdapter</a:t>
            </a:r>
            <a:endParaRPr lang="en-US" dirty="0"/>
          </a:p>
        </p:txBody>
      </p:sp>
      <p:sp>
        <p:nvSpPr>
          <p:cNvPr id="3" name="Content Placeholder 2"/>
          <p:cNvSpPr>
            <a:spLocks noGrp="1"/>
          </p:cNvSpPr>
          <p:nvPr>
            <p:ph idx="1"/>
          </p:nvPr>
        </p:nvSpPr>
        <p:spPr/>
        <p:txBody>
          <a:bodyPr/>
          <a:lstStyle/>
          <a:p>
            <a:r>
              <a:rPr lang="en-US" dirty="0"/>
              <a:t>To create an adapter, you need the following</a:t>
            </a:r>
            <a:r>
              <a:rPr lang="en-US" dirty="0" smtClean="0"/>
              <a:t>:</a:t>
            </a:r>
          </a:p>
          <a:p>
            <a:pPr lvl="1"/>
            <a:r>
              <a:rPr lang="en-US" dirty="0"/>
              <a:t>a data </a:t>
            </a:r>
            <a:r>
              <a:rPr lang="en-US" dirty="0" smtClean="0"/>
              <a:t>set</a:t>
            </a:r>
          </a:p>
          <a:p>
            <a:pPr lvl="1"/>
            <a:r>
              <a:rPr lang="en-US" dirty="0"/>
              <a:t>a resource file containing the layout of the generated View </a:t>
            </a:r>
            <a:r>
              <a:rPr lang="en-US" dirty="0" smtClean="0"/>
              <a:t>objects</a:t>
            </a:r>
          </a:p>
          <a:p>
            <a:pPr lvl="1"/>
            <a:endParaRPr lang="en-US" dirty="0"/>
          </a:p>
          <a:p>
            <a:r>
              <a:rPr lang="en-US" dirty="0"/>
              <a:t>Additionally, because the </a:t>
            </a:r>
            <a:r>
              <a:rPr lang="en-US" dirty="0" err="1"/>
              <a:t>ArrayAdapter</a:t>
            </a:r>
            <a:r>
              <a:rPr lang="en-US" dirty="0"/>
              <a:t> class can only work with strings, you need to make sure the layout of the generated View objects contains at least one </a:t>
            </a:r>
            <a:r>
              <a:rPr lang="en-US" dirty="0" err="1"/>
              <a:t>TextView</a:t>
            </a:r>
            <a:r>
              <a:rPr lang="en-US" dirty="0"/>
              <a:t> widget.</a:t>
            </a:r>
          </a:p>
        </p:txBody>
      </p:sp>
    </p:spTree>
    <p:extLst>
      <p:ext uri="{BB962C8B-B14F-4D97-AF65-F5344CB8AC3E}">
        <p14:creationId xmlns:p14="http://schemas.microsoft.com/office/powerpoint/2010/main" val="88249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Data </a:t>
            </a:r>
            <a:r>
              <a:rPr lang="en-US" dirty="0" smtClean="0"/>
              <a:t>Set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ArrayAdapter</a:t>
            </a:r>
            <a:r>
              <a:rPr lang="en-US" dirty="0"/>
              <a:t> class can use both arrays and List objects as data sets. </a:t>
            </a:r>
            <a:endParaRPr lang="en-US" dirty="0" smtClean="0"/>
          </a:p>
          <a:p>
            <a:pPr marL="0" indent="0" fontAlgn="base">
              <a:buNone/>
            </a:pPr>
            <a:r>
              <a:rPr lang="pl-PL" dirty="0"/>
              <a:t>String[] </a:t>
            </a:r>
            <a:r>
              <a:rPr lang="pl-PL" dirty="0" err="1"/>
              <a:t>cheeses</a:t>
            </a:r>
            <a:r>
              <a:rPr lang="pl-PL" dirty="0"/>
              <a:t> = {</a:t>
            </a:r>
          </a:p>
          <a:p>
            <a:pPr marL="0" indent="0" fontAlgn="base">
              <a:buNone/>
            </a:pPr>
            <a:r>
              <a:rPr lang="pl-PL" dirty="0"/>
              <a:t>            "</a:t>
            </a:r>
            <a:r>
              <a:rPr lang="pl-PL" dirty="0" err="1"/>
              <a:t>Parmesan</a:t>
            </a:r>
            <a:r>
              <a:rPr lang="pl-PL" dirty="0"/>
              <a:t>",</a:t>
            </a:r>
          </a:p>
          <a:p>
            <a:pPr marL="0" indent="0" fontAlgn="base">
              <a:buNone/>
            </a:pPr>
            <a:r>
              <a:rPr lang="pl-PL" dirty="0"/>
              <a:t>            "Ricotta",</a:t>
            </a:r>
          </a:p>
          <a:p>
            <a:pPr marL="0" indent="0" fontAlgn="base">
              <a:buNone/>
            </a:pPr>
            <a:r>
              <a:rPr lang="pl-PL" dirty="0"/>
              <a:t>            "Fontina",</a:t>
            </a:r>
          </a:p>
          <a:p>
            <a:pPr marL="0" indent="0" fontAlgn="base">
              <a:buNone/>
            </a:pPr>
            <a:r>
              <a:rPr lang="pl-PL" dirty="0"/>
              <a:t>            "</a:t>
            </a:r>
            <a:r>
              <a:rPr lang="pl-PL" dirty="0" err="1"/>
              <a:t>Mozzarella</a:t>
            </a:r>
            <a:r>
              <a:rPr lang="pl-PL" dirty="0"/>
              <a:t>",</a:t>
            </a:r>
          </a:p>
          <a:p>
            <a:pPr marL="0" indent="0" fontAlgn="base">
              <a:buNone/>
            </a:pPr>
            <a:r>
              <a:rPr lang="pl-PL" dirty="0"/>
              <a:t>            "Cheddar"</a:t>
            </a:r>
          </a:p>
          <a:p>
            <a:pPr marL="0" indent="0" fontAlgn="base">
              <a:buNone/>
            </a:pPr>
            <a:r>
              <a:rPr lang="pl-PL" dirty="0"/>
              <a:t>          };</a:t>
            </a:r>
          </a:p>
          <a:p>
            <a:pPr marL="0" indent="0">
              <a:buNone/>
            </a:pPr>
            <a:endParaRPr lang="en-US" dirty="0"/>
          </a:p>
        </p:txBody>
      </p:sp>
    </p:spTree>
    <p:extLst>
      <p:ext uri="{BB962C8B-B14F-4D97-AF65-F5344CB8AC3E}">
        <p14:creationId xmlns:p14="http://schemas.microsoft.com/office/powerpoint/2010/main" val="916285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layout File</a:t>
            </a:r>
            <a:endParaRPr lang="en-US" dirty="0"/>
          </a:p>
        </p:txBody>
      </p:sp>
      <p:sp>
        <p:nvSpPr>
          <p:cNvPr id="3" name="Content Placeholder 2"/>
          <p:cNvSpPr>
            <a:spLocks noGrp="1"/>
          </p:cNvSpPr>
          <p:nvPr>
            <p:ph idx="1"/>
          </p:nvPr>
        </p:nvSpPr>
        <p:spPr>
          <a:xfrm>
            <a:off x="1141412" y="1665961"/>
            <a:ext cx="9905999" cy="5016673"/>
          </a:xfrm>
        </p:spPr>
        <p:txBody>
          <a:bodyPr>
            <a:normAutofit fontScale="85000" lnSpcReduction="20000"/>
          </a:bodyPr>
          <a:lstStyle/>
          <a:p>
            <a:pPr marL="0" indent="0">
              <a:buNone/>
            </a:pPr>
            <a:r>
              <a:rPr lang="en-US" dirty="0"/>
              <a:t>&lt;?xml version="1.0" encoding="utf-8"?&gt;</a:t>
            </a:r>
          </a:p>
          <a:p>
            <a:pPr marL="0" indent="0">
              <a:buNone/>
            </a:pPr>
            <a:r>
              <a:rPr lang="en-US" dirty="0"/>
              <a:t>&lt;</a:t>
            </a:r>
            <a:r>
              <a:rPr lang="en-US" dirty="0" err="1"/>
              <a:t>LinearLayout</a:t>
            </a:r>
            <a:r>
              <a:rPr lang="en-US" dirty="0"/>
              <a:t> </a:t>
            </a:r>
            <a:r>
              <a:rPr lang="en-US" dirty="0" err="1"/>
              <a:t>xmlns:android</a:t>
            </a:r>
            <a:r>
              <a:rPr lang="en-US" dirty="0"/>
              <a:t>="http://</a:t>
            </a:r>
            <a:r>
              <a:rPr lang="en-US" dirty="0" err="1"/>
              <a:t>schemas.android.com</a:t>
            </a:r>
            <a:r>
              <a:rPr lang="en-US" dirty="0"/>
              <a:t>/</a:t>
            </a:r>
            <a:r>
              <a:rPr lang="en-US" dirty="0" err="1"/>
              <a:t>apk</a:t>
            </a:r>
            <a:r>
              <a:rPr lang="en-US" dirty="0"/>
              <a:t>/res/android"</a:t>
            </a:r>
          </a:p>
          <a:p>
            <a:pPr marL="0" indent="0">
              <a:buNone/>
            </a:pPr>
            <a:r>
              <a:rPr lang="en-US" dirty="0"/>
              <a:t>    </a:t>
            </a:r>
            <a:r>
              <a:rPr lang="en-US" dirty="0" err="1"/>
              <a:t>android:orientation</a:t>
            </a:r>
            <a:r>
              <a:rPr lang="en-US" dirty="0"/>
              <a:t>="vertical"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smtClean="0"/>
              <a:t>match_parent</a:t>
            </a:r>
            <a:r>
              <a:rPr lang="en-US" dirty="0" smtClean="0"/>
              <a:t>”&gt;</a:t>
            </a:r>
          </a:p>
          <a:p>
            <a:pPr marL="0" indent="0">
              <a:buNone/>
            </a:pPr>
            <a:r>
              <a:rPr lang="en-US" dirty="0"/>
              <a:t>    &lt;</a:t>
            </a:r>
            <a:r>
              <a:rPr lang="en-US" dirty="0" err="1"/>
              <a:t>TextView</a:t>
            </a:r>
            <a:endParaRPr lang="en-US" dirty="0"/>
          </a:p>
          <a:p>
            <a:pPr marL="0" indent="0">
              <a:buNone/>
            </a:pPr>
            <a:r>
              <a:rPr lang="en-US" dirty="0"/>
              <a:t>        </a:t>
            </a:r>
            <a:r>
              <a:rPr lang="en-US" dirty="0" err="1"/>
              <a:t>android:layout_width</a:t>
            </a:r>
            <a:r>
              <a:rPr lang="en-US" dirty="0"/>
              <a:t>="</a:t>
            </a:r>
            <a:r>
              <a:rPr lang="en-US" dirty="0" err="1"/>
              <a:t>wrap_content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android:textAppearance</a:t>
            </a:r>
            <a:r>
              <a:rPr lang="en-US" dirty="0"/>
              <a:t>="?</a:t>
            </a:r>
            <a:r>
              <a:rPr lang="en-US" dirty="0" err="1"/>
              <a:t>android:attr</a:t>
            </a:r>
            <a:r>
              <a:rPr lang="en-US" dirty="0"/>
              <a:t>/</a:t>
            </a:r>
            <a:r>
              <a:rPr lang="en-US" dirty="0" err="1"/>
              <a:t>textAppearanceLarge</a:t>
            </a:r>
            <a:r>
              <a:rPr lang="en-US" dirty="0"/>
              <a:t>"</a:t>
            </a:r>
          </a:p>
          <a:p>
            <a:pPr marL="0" indent="0">
              <a:buNone/>
            </a:pPr>
            <a:r>
              <a:rPr lang="en-US" dirty="0"/>
              <a:t>        </a:t>
            </a:r>
            <a:r>
              <a:rPr lang="en-US" dirty="0" err="1"/>
              <a:t>android:text</a:t>
            </a:r>
            <a:r>
              <a:rPr lang="en-US" dirty="0"/>
              <a:t>="Large Text"</a:t>
            </a:r>
          </a:p>
          <a:p>
            <a:pPr marL="0" indent="0">
              <a:buNone/>
            </a:pPr>
            <a:r>
              <a:rPr lang="en-US" dirty="0"/>
              <a:t>        </a:t>
            </a:r>
            <a:r>
              <a:rPr lang="en-US" dirty="0" err="1"/>
              <a:t>android:id</a:t>
            </a:r>
            <a:r>
              <a:rPr lang="en-US" dirty="0"/>
              <a:t>="@+id/</a:t>
            </a:r>
            <a:r>
              <a:rPr lang="en-US" dirty="0" err="1"/>
              <a:t>cheese_name</a:t>
            </a:r>
            <a:r>
              <a:rPr lang="en-US" dirty="0"/>
              <a:t>" /&gt;</a:t>
            </a:r>
          </a:p>
          <a:p>
            <a:pPr marL="0" indent="0">
              <a:buNone/>
            </a:pPr>
            <a:r>
              <a:rPr lang="en-US" dirty="0"/>
              <a:t>&lt;/</a:t>
            </a:r>
            <a:r>
              <a:rPr lang="en-US" dirty="0" err="1"/>
              <a:t>LinearLayout</a:t>
            </a:r>
            <a:r>
              <a:rPr lang="en-US" dirty="0"/>
              <a:t>&gt;</a:t>
            </a:r>
          </a:p>
          <a:p>
            <a:pPr marL="0" indent="0">
              <a:buNone/>
            </a:pPr>
            <a:endParaRPr lang="en-US" dirty="0"/>
          </a:p>
        </p:txBody>
      </p:sp>
    </p:spTree>
    <p:extLst>
      <p:ext uri="{BB962C8B-B14F-4D97-AF65-F5344CB8AC3E}">
        <p14:creationId xmlns:p14="http://schemas.microsoft.com/office/powerpoint/2010/main" val="734508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a:t>
            </a:r>
            <a:r>
              <a:rPr lang="en-US" dirty="0" smtClean="0"/>
              <a:t>Adapter</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err="1"/>
              <a:t>ArrayAdapter</a:t>
            </a:r>
            <a:r>
              <a:rPr lang="en-US" dirty="0"/>
              <a:t>&lt;String&gt; </a:t>
            </a:r>
            <a:r>
              <a:rPr lang="en-US" dirty="0" err="1"/>
              <a:t>cheeseAdapter</a:t>
            </a:r>
            <a:r>
              <a:rPr lang="en-US" dirty="0"/>
              <a:t> = </a:t>
            </a:r>
          </a:p>
          <a:p>
            <a:pPr marL="0" indent="0" fontAlgn="base">
              <a:buNone/>
            </a:pPr>
            <a:r>
              <a:rPr lang="en-US" dirty="0"/>
              <a:t>    new </a:t>
            </a:r>
            <a:r>
              <a:rPr lang="en-US" dirty="0" err="1"/>
              <a:t>ArrayAdapter</a:t>
            </a:r>
            <a:r>
              <a:rPr lang="en-US" dirty="0"/>
              <a:t>&lt;String&gt;(this,</a:t>
            </a:r>
          </a:p>
          <a:p>
            <a:pPr marL="0" indent="0" fontAlgn="base">
              <a:buNone/>
            </a:pPr>
            <a:r>
              <a:rPr lang="en-US" dirty="0"/>
              <a:t>        </a:t>
            </a:r>
            <a:r>
              <a:rPr lang="en-US" dirty="0" err="1"/>
              <a:t>R.layout.item</a:t>
            </a:r>
            <a:r>
              <a:rPr lang="en-US" dirty="0"/>
              <a:t>,</a:t>
            </a:r>
          </a:p>
          <a:p>
            <a:pPr marL="0" indent="0" fontAlgn="base">
              <a:buNone/>
            </a:pPr>
            <a:r>
              <a:rPr lang="en-US" dirty="0"/>
              <a:t>        </a:t>
            </a:r>
            <a:r>
              <a:rPr lang="en-US" dirty="0" err="1"/>
              <a:t>R.id.cheese_name</a:t>
            </a:r>
            <a:r>
              <a:rPr lang="en-US" dirty="0"/>
              <a:t>,</a:t>
            </a:r>
          </a:p>
          <a:p>
            <a:pPr marL="0" indent="0" fontAlgn="base">
              <a:buNone/>
            </a:pPr>
            <a:r>
              <a:rPr lang="en-US" dirty="0"/>
              <a:t>        cheeses</a:t>
            </a:r>
          </a:p>
          <a:p>
            <a:pPr marL="0" indent="0" fontAlgn="base">
              <a:buNone/>
            </a:pPr>
            <a:r>
              <a:rPr lang="en-US" dirty="0"/>
              <a:t>    );</a:t>
            </a:r>
          </a:p>
          <a:p>
            <a:r>
              <a:rPr lang="en-US" dirty="0"/>
              <a:t>In your activity, create a new instance of the </a:t>
            </a:r>
            <a:r>
              <a:rPr lang="en-US" dirty="0" err="1"/>
              <a:t>ArrayAdapter</a:t>
            </a:r>
            <a:r>
              <a:rPr lang="en-US" dirty="0"/>
              <a:t> class using its constructor. As its arguments, pass the name of the resource file, the identifier of the </a:t>
            </a:r>
            <a:r>
              <a:rPr lang="en-US" dirty="0" err="1"/>
              <a:t>TextView</a:t>
            </a:r>
            <a:r>
              <a:rPr lang="en-US" dirty="0"/>
              <a:t>, and a reference to the array. The adapter is now ready.</a:t>
            </a:r>
          </a:p>
        </p:txBody>
      </p:sp>
    </p:spTree>
    <p:extLst>
      <p:ext uri="{BB962C8B-B14F-4D97-AF65-F5344CB8AC3E}">
        <p14:creationId xmlns:p14="http://schemas.microsoft.com/office/powerpoint/2010/main" val="904171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List View</a:t>
            </a:r>
            <a:endParaRPr lang="en-US" dirty="0"/>
          </a:p>
        </p:txBody>
      </p:sp>
      <p:sp>
        <p:nvSpPr>
          <p:cNvPr id="3" name="Content Placeholder 2"/>
          <p:cNvSpPr>
            <a:spLocks noGrp="1"/>
          </p:cNvSpPr>
          <p:nvPr>
            <p:ph idx="1"/>
          </p:nvPr>
        </p:nvSpPr>
        <p:spPr/>
        <p:txBody>
          <a:bodyPr/>
          <a:lstStyle/>
          <a:p>
            <a:r>
              <a:rPr lang="en-US" dirty="0"/>
              <a:t>To display a vertically scrollable list of items, you can use the </a:t>
            </a:r>
            <a:r>
              <a:rPr lang="en-US" dirty="0" err="1"/>
              <a:t>ListView</a:t>
            </a:r>
            <a:r>
              <a:rPr lang="en-US" dirty="0"/>
              <a:t> widget. To add the widget to your activity, you can either drag and drop it inside the activity's layout XML file or create it using its constructor in your Java code</a:t>
            </a:r>
            <a:r>
              <a:rPr lang="en-US" dirty="0" smtClean="0"/>
              <a:t>.</a:t>
            </a:r>
          </a:p>
          <a:p>
            <a:pPr marL="0" indent="0">
              <a:buNone/>
            </a:pPr>
            <a:r>
              <a:rPr lang="en-US" dirty="0" err="1"/>
              <a:t>ListView</a:t>
            </a:r>
            <a:r>
              <a:rPr lang="en-US" dirty="0"/>
              <a:t> </a:t>
            </a:r>
            <a:r>
              <a:rPr lang="en-US" dirty="0" err="1"/>
              <a:t>cheeseList</a:t>
            </a:r>
            <a:r>
              <a:rPr lang="en-US" dirty="0"/>
              <a:t> = new </a:t>
            </a:r>
            <a:r>
              <a:rPr lang="en-US" dirty="0" err="1"/>
              <a:t>ListView</a:t>
            </a:r>
            <a:r>
              <a:rPr lang="en-US" dirty="0"/>
              <a:t>(this</a:t>
            </a:r>
            <a:r>
              <a:rPr lang="en-US" dirty="0" smtClean="0"/>
              <a:t>);</a:t>
            </a:r>
          </a:p>
          <a:p>
            <a:pPr marL="0" indent="0">
              <a:buNone/>
            </a:pPr>
            <a:r>
              <a:rPr lang="en-US" dirty="0" err="1"/>
              <a:t>setContentView</a:t>
            </a:r>
            <a:r>
              <a:rPr lang="en-US" dirty="0"/>
              <a:t>(</a:t>
            </a:r>
            <a:r>
              <a:rPr lang="en-US" dirty="0" err="1"/>
              <a:t>cheeseList</a:t>
            </a:r>
            <a:r>
              <a:rPr lang="en-US" dirty="0" smtClean="0"/>
              <a:t>);</a:t>
            </a:r>
          </a:p>
          <a:p>
            <a:pPr marL="0" indent="0">
              <a:buNone/>
            </a:pPr>
            <a:r>
              <a:rPr lang="en-US" dirty="0" err="1"/>
              <a:t>cheeseList.setAdapter</a:t>
            </a:r>
            <a:r>
              <a:rPr lang="en-US" dirty="0"/>
              <a:t>(</a:t>
            </a:r>
            <a:r>
              <a:rPr lang="en-US" dirty="0" err="1"/>
              <a:t>cheeseAdapter</a:t>
            </a:r>
            <a:r>
              <a:rPr lang="en-US" dirty="0"/>
              <a:t>);</a:t>
            </a:r>
          </a:p>
        </p:txBody>
      </p:sp>
    </p:spTree>
    <p:extLst>
      <p:ext uri="{BB962C8B-B14F-4D97-AF65-F5344CB8AC3E}">
        <p14:creationId xmlns:p14="http://schemas.microsoft.com/office/powerpoint/2010/main" val="410482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View</a:t>
            </a:r>
            <a:endParaRPr lang="en-US" dirty="0"/>
          </a:p>
        </p:txBody>
      </p:sp>
      <p:sp>
        <p:nvSpPr>
          <p:cNvPr id="3" name="Content Placeholder 2"/>
          <p:cNvSpPr>
            <a:spLocks noGrp="1"/>
          </p:cNvSpPr>
          <p:nvPr>
            <p:ph idx="1"/>
          </p:nvPr>
        </p:nvSpPr>
        <p:spPr/>
        <p:txBody>
          <a:bodyPr/>
          <a:lstStyle/>
          <a:p>
            <a:r>
              <a:rPr lang="en-US" dirty="0"/>
              <a:t>To display a vertically scrollable two-dimensional grid of items, you can use the </a:t>
            </a:r>
            <a:r>
              <a:rPr lang="en-US" dirty="0" err="1"/>
              <a:t>GridView</a:t>
            </a:r>
            <a:r>
              <a:rPr lang="en-US" dirty="0"/>
              <a:t> widget. Both </a:t>
            </a:r>
            <a:r>
              <a:rPr lang="en-US" dirty="0" err="1"/>
              <a:t>ListView</a:t>
            </a:r>
            <a:r>
              <a:rPr lang="en-US" dirty="0"/>
              <a:t> and </a:t>
            </a:r>
            <a:r>
              <a:rPr lang="en-US" dirty="0" err="1"/>
              <a:t>GridView</a:t>
            </a:r>
            <a:r>
              <a:rPr lang="en-US" dirty="0"/>
              <a:t> are subclasses of the abstract </a:t>
            </a:r>
            <a:r>
              <a:rPr lang="en-US" dirty="0" err="1"/>
              <a:t>AbsListView</a:t>
            </a:r>
            <a:r>
              <a:rPr lang="en-US" dirty="0"/>
              <a:t> class and they share many similarities. Therefore, if you know how to use one, you know how to use the other as well</a:t>
            </a:r>
            <a:r>
              <a:rPr lang="en-US" dirty="0" smtClean="0"/>
              <a:t>.</a:t>
            </a:r>
          </a:p>
          <a:p>
            <a:endParaRPr lang="en-US" dirty="0"/>
          </a:p>
        </p:txBody>
      </p:sp>
    </p:spTree>
    <p:extLst>
      <p:ext uri="{BB962C8B-B14F-4D97-AF65-F5344CB8AC3E}">
        <p14:creationId xmlns:p14="http://schemas.microsoft.com/office/powerpoint/2010/main" val="139202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027" y="1527747"/>
            <a:ext cx="3780875" cy="38133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271" y="1364312"/>
            <a:ext cx="3517900" cy="4140200"/>
          </a:xfrm>
          <a:prstGeom prst="rect">
            <a:avLst/>
          </a:prstGeom>
        </p:spPr>
      </p:pic>
    </p:spTree>
    <p:extLst>
      <p:ext uri="{BB962C8B-B14F-4D97-AF65-F5344CB8AC3E}">
        <p14:creationId xmlns:p14="http://schemas.microsoft.com/office/powerpoint/2010/main" val="664230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200" y="380524"/>
            <a:ext cx="9905998" cy="1478570"/>
          </a:xfrm>
        </p:spPr>
        <p:txBody>
          <a:bodyPr/>
          <a:lstStyle/>
          <a:p>
            <a:r>
              <a:rPr lang="en-US" dirty="0" smtClean="0"/>
              <a:t>TODO &amp; Homework: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2864" y="1466718"/>
            <a:ext cx="3149212" cy="4267337"/>
          </a:xfrm>
        </p:spPr>
      </p:pic>
      <p:sp>
        <p:nvSpPr>
          <p:cNvPr id="6" name="TextBox 5"/>
          <p:cNvSpPr txBox="1"/>
          <p:nvPr/>
        </p:nvSpPr>
        <p:spPr>
          <a:xfrm>
            <a:off x="840788" y="1859094"/>
            <a:ext cx="6756786" cy="3539430"/>
          </a:xfrm>
          <a:prstGeom prst="rect">
            <a:avLst/>
          </a:prstGeom>
          <a:noFill/>
        </p:spPr>
        <p:txBody>
          <a:bodyPr wrap="none" rtlCol="0">
            <a:spAutoFit/>
          </a:bodyPr>
          <a:lstStyle/>
          <a:p>
            <a:r>
              <a:rPr lang="en-US" sz="3200" dirty="0" smtClean="0"/>
              <a:t>Requirements :</a:t>
            </a:r>
          </a:p>
          <a:p>
            <a:pPr marL="285750" indent="-285750">
              <a:buFont typeface="Arial" charset="0"/>
              <a:buChar char="•"/>
            </a:pPr>
            <a:r>
              <a:rPr lang="en-US" sz="3200" dirty="0" smtClean="0"/>
              <a:t>Grid </a:t>
            </a:r>
            <a:r>
              <a:rPr lang="en-US" sz="3200" dirty="0" smtClean="0"/>
              <a:t>View</a:t>
            </a:r>
          </a:p>
          <a:p>
            <a:pPr marL="285750" indent="-285750">
              <a:buFont typeface="Arial" charset="0"/>
              <a:buChar char="•"/>
            </a:pPr>
            <a:r>
              <a:rPr lang="en-US" sz="3200" dirty="0" smtClean="0"/>
              <a:t>Custom view to show cars</a:t>
            </a:r>
            <a:endParaRPr lang="en-US" sz="3200" dirty="0" smtClean="0"/>
          </a:p>
          <a:p>
            <a:pPr marL="285750" indent="-285750">
              <a:buFont typeface="Arial" charset="0"/>
              <a:buChar char="•"/>
            </a:pPr>
            <a:r>
              <a:rPr lang="en-US" sz="3200" dirty="0" smtClean="0"/>
              <a:t>Class for Cars </a:t>
            </a:r>
            <a:r>
              <a:rPr lang="en-US" sz="3200" dirty="0" smtClean="0"/>
              <a:t>(that holds name &amp; </a:t>
            </a:r>
            <a:r>
              <a:rPr lang="en-US" sz="3200" dirty="0" err="1" smtClean="0"/>
              <a:t>img</a:t>
            </a:r>
            <a:r>
              <a:rPr lang="en-US" sz="3200" dirty="0" smtClean="0"/>
              <a:t>)</a:t>
            </a:r>
          </a:p>
          <a:p>
            <a:pPr marL="285750" indent="-285750">
              <a:buFont typeface="Arial" charset="0"/>
              <a:buChar char="•"/>
            </a:pPr>
            <a:r>
              <a:rPr lang="en-US" sz="3200" dirty="0" smtClean="0"/>
              <a:t>Class for Cars </a:t>
            </a:r>
            <a:r>
              <a:rPr lang="en-US" sz="3200" dirty="0" err="1" smtClean="0"/>
              <a:t>ViewHolder</a:t>
            </a:r>
            <a:r>
              <a:rPr lang="en-US" sz="3200" dirty="0" smtClean="0"/>
              <a:t> </a:t>
            </a:r>
          </a:p>
          <a:p>
            <a:pPr marL="285750" indent="-285750">
              <a:buFont typeface="Arial" charset="0"/>
              <a:buChar char="•"/>
            </a:pPr>
            <a:r>
              <a:rPr lang="en-US" sz="3200" dirty="0" smtClean="0"/>
              <a:t>When </a:t>
            </a:r>
            <a:r>
              <a:rPr lang="en-US" sz="3200" dirty="0" smtClean="0"/>
              <a:t>press on item </a:t>
            </a:r>
            <a:r>
              <a:rPr lang="mr-IN" sz="3200" dirty="0" smtClean="0"/>
              <a:t>–</a:t>
            </a:r>
            <a:r>
              <a:rPr lang="en-US" sz="3200" dirty="0" smtClean="0"/>
              <a:t> show toast</a:t>
            </a:r>
            <a:br>
              <a:rPr lang="en-US" sz="3200" dirty="0" smtClean="0"/>
            </a:br>
            <a:r>
              <a:rPr lang="en-US" sz="3200" dirty="0" smtClean="0"/>
              <a:t>with car type name</a:t>
            </a:r>
          </a:p>
        </p:txBody>
      </p:sp>
    </p:spTree>
    <p:extLst>
      <p:ext uri="{BB962C8B-B14F-4D97-AF65-F5344CB8AC3E}">
        <p14:creationId xmlns:p14="http://schemas.microsoft.com/office/powerpoint/2010/main" val="981424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5898"/>
          </a:xfrm>
        </p:spPr>
        <p:txBody>
          <a:bodyPr/>
          <a:lstStyle/>
          <a:p>
            <a:r>
              <a:rPr lang="en-US" cap="none" dirty="0" smtClean="0"/>
              <a:t>Lecture 3 - </a:t>
            </a:r>
            <a:r>
              <a:rPr lang="en-US" cap="none" dirty="0" err="1" smtClean="0"/>
              <a:t>MainActivity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844" y="1584471"/>
            <a:ext cx="10385136" cy="5099008"/>
          </a:xfrm>
        </p:spPr>
      </p:pic>
    </p:spTree>
    <p:extLst>
      <p:ext uri="{BB962C8B-B14F-4D97-AF65-F5344CB8AC3E}">
        <p14:creationId xmlns:p14="http://schemas.microsoft.com/office/powerpoint/2010/main" val="104765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988" y="2107509"/>
            <a:ext cx="4991100" cy="3136900"/>
          </a:xfrm>
        </p:spPr>
      </p:pic>
    </p:spTree>
    <p:extLst>
      <p:ext uri="{BB962C8B-B14F-4D97-AF65-F5344CB8AC3E}">
        <p14:creationId xmlns:p14="http://schemas.microsoft.com/office/powerpoint/2010/main" val="85378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510" y="1548842"/>
            <a:ext cx="3134996" cy="39891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481" y="1242225"/>
            <a:ext cx="3023857" cy="4602348"/>
          </a:xfrm>
          <a:prstGeom prst="rect">
            <a:avLst/>
          </a:prstGeom>
        </p:spPr>
      </p:pic>
    </p:spTree>
    <p:extLst>
      <p:ext uri="{BB962C8B-B14F-4D97-AF65-F5344CB8AC3E}">
        <p14:creationId xmlns:p14="http://schemas.microsoft.com/office/powerpoint/2010/main" val="5733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a:xfrm>
            <a:off x="1141412" y="2249486"/>
            <a:ext cx="9905999" cy="4226469"/>
          </a:xfrm>
        </p:spPr>
        <p:txBody>
          <a:bodyPr>
            <a:normAutofit/>
          </a:bodyPr>
          <a:lstStyle/>
          <a:p>
            <a:r>
              <a:rPr lang="en-US" dirty="0" smtClean="0"/>
              <a:t>List View</a:t>
            </a:r>
          </a:p>
          <a:p>
            <a:pPr lvl="1"/>
            <a:r>
              <a:rPr lang="en-US" dirty="0"/>
              <a:t>Displays a scrolling single column list</a:t>
            </a:r>
            <a:r>
              <a:rPr lang="en-US" dirty="0" smtClean="0"/>
              <a:t>.</a:t>
            </a:r>
          </a:p>
          <a:p>
            <a:pPr lvl="1"/>
            <a:endParaRPr lang="en-US" dirty="0"/>
          </a:p>
          <a:p>
            <a:pPr marL="457200" lvl="1" indent="0">
              <a:buNone/>
            </a:pPr>
            <a:endParaRPr lang="en-US" dirty="0"/>
          </a:p>
          <a:p>
            <a:pPr marL="457200" lvl="1" indent="0">
              <a:buNone/>
            </a:pPr>
            <a:endParaRPr lang="en-US" dirty="0" smtClean="0"/>
          </a:p>
          <a:p>
            <a:r>
              <a:rPr lang="en-US" dirty="0" smtClean="0"/>
              <a:t>Grid View</a:t>
            </a:r>
          </a:p>
          <a:p>
            <a:pPr lvl="1"/>
            <a:r>
              <a:rPr lang="en-US" dirty="0"/>
              <a:t>Displays a scrolling grid of columns and rows</a:t>
            </a:r>
            <a:r>
              <a:rPr lang="en-US" dirty="0" smtClean="0"/>
              <a:t>.</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044" y="4262698"/>
            <a:ext cx="2540000" cy="1879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044" y="2166144"/>
            <a:ext cx="2476500" cy="1854200"/>
          </a:xfrm>
          <a:prstGeom prst="rect">
            <a:avLst/>
          </a:prstGeom>
        </p:spPr>
      </p:pic>
    </p:spTree>
    <p:extLst>
      <p:ext uri="{BB962C8B-B14F-4D97-AF65-F5344CB8AC3E}">
        <p14:creationId xmlns:p14="http://schemas.microsoft.com/office/powerpoint/2010/main" val="49656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421" y="2928085"/>
            <a:ext cx="3114675" cy="2514600"/>
          </a:xfrm>
          <a:prstGeom prst="rect">
            <a:avLst/>
          </a:prstGeom>
        </p:spPr>
      </p:pic>
      <p:sp>
        <p:nvSpPr>
          <p:cNvPr id="5" name="Rectangle 4"/>
          <p:cNvSpPr/>
          <p:nvPr/>
        </p:nvSpPr>
        <p:spPr>
          <a:xfrm>
            <a:off x="981206" y="2097088"/>
            <a:ext cx="6096000" cy="830997"/>
          </a:xfrm>
          <a:prstGeom prst="rect">
            <a:avLst/>
          </a:prstGeom>
        </p:spPr>
        <p:txBody>
          <a:bodyPr>
            <a:spAutoFit/>
          </a:bodyPr>
          <a:lstStyle/>
          <a:p>
            <a:r>
              <a:rPr lang="en-US" sz="2400" dirty="0"/>
              <a:t>Spinner allows you to select an item from a drop down menu</a:t>
            </a:r>
          </a:p>
        </p:txBody>
      </p:sp>
    </p:spTree>
    <p:extLst>
      <p:ext uri="{BB962C8B-B14F-4D97-AF65-F5344CB8AC3E}">
        <p14:creationId xmlns:p14="http://schemas.microsoft.com/office/powerpoint/2010/main" val="18480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needed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09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Data to show</a:t>
            </a:r>
            <a:endParaRPr lang="en-US" dirty="0"/>
          </a:p>
        </p:txBody>
      </p:sp>
      <p:sp>
        <p:nvSpPr>
          <p:cNvPr id="3" name="Content Placeholder 2"/>
          <p:cNvSpPr>
            <a:spLocks noGrp="1"/>
          </p:cNvSpPr>
          <p:nvPr>
            <p:ph idx="1"/>
          </p:nvPr>
        </p:nvSpPr>
        <p:spPr/>
        <p:txBody>
          <a:bodyPr/>
          <a:lstStyle/>
          <a:p>
            <a:r>
              <a:rPr lang="en-US" dirty="0" smtClean="0"/>
              <a:t>Name</a:t>
            </a:r>
          </a:p>
          <a:p>
            <a:r>
              <a:rPr lang="en-US" dirty="0" smtClean="0"/>
              <a:t>Description</a:t>
            </a:r>
          </a:p>
          <a:p>
            <a:r>
              <a:rPr lang="en-US" dirty="0" smtClean="0"/>
              <a:t>Avatar image</a:t>
            </a:r>
            <a:endParaRPr lang="en-US" dirty="0"/>
          </a:p>
        </p:txBody>
      </p:sp>
    </p:spTree>
    <p:extLst>
      <p:ext uri="{BB962C8B-B14F-4D97-AF65-F5344CB8AC3E}">
        <p14:creationId xmlns:p14="http://schemas.microsoft.com/office/powerpoint/2010/main" val="175349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8049</TotalTime>
  <Words>382</Words>
  <Application>Microsoft Macintosh PowerPoint</Application>
  <PresentationFormat>Widescreen</PresentationFormat>
  <Paragraphs>113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Mangal</vt:lpstr>
      <vt:lpstr>Trebuchet MS</vt:lpstr>
      <vt:lpstr>Tw Cen MT</vt:lpstr>
      <vt:lpstr>Wingdings</vt:lpstr>
      <vt:lpstr>Arial</vt:lpstr>
      <vt:lpstr>Circuit</vt:lpstr>
      <vt:lpstr>UI elements in Android Part II </vt:lpstr>
      <vt:lpstr>Building Repeatable Layout</vt:lpstr>
      <vt:lpstr>PowerPoint Presentation</vt:lpstr>
      <vt:lpstr>PowerPoint Presentation</vt:lpstr>
      <vt:lpstr>PowerPoint Presentation</vt:lpstr>
      <vt:lpstr>Layout</vt:lpstr>
      <vt:lpstr>Spinner</vt:lpstr>
      <vt:lpstr>What is needed</vt:lpstr>
      <vt:lpstr>1) Data to show</vt:lpstr>
      <vt:lpstr>2) View to show data in</vt:lpstr>
      <vt:lpstr>3) Adapter to manage:  ViewData </vt:lpstr>
      <vt:lpstr>How it works</vt:lpstr>
      <vt:lpstr>PowerPoint Presentation</vt:lpstr>
      <vt:lpstr>One more thing….</vt:lpstr>
      <vt:lpstr>ViewHolder</vt:lpstr>
      <vt:lpstr>PowerPoint Presentation</vt:lpstr>
      <vt:lpstr>PowerPoint Presentation</vt:lpstr>
      <vt:lpstr>Adapter</vt:lpstr>
      <vt:lpstr>Adapter</vt:lpstr>
      <vt:lpstr>Create data array in array strings</vt:lpstr>
      <vt:lpstr>Responding to User Selections</vt:lpstr>
      <vt:lpstr>OnitemSelectedlLstener</vt:lpstr>
      <vt:lpstr> How Do Adapter Views Work?</vt:lpstr>
      <vt:lpstr>Creating an ArrayAdapter</vt:lpstr>
      <vt:lpstr>Create the Data Set</vt:lpstr>
      <vt:lpstr>Create the layout File</vt:lpstr>
      <vt:lpstr>Create the Adapter</vt:lpstr>
      <vt:lpstr>Creating a List View</vt:lpstr>
      <vt:lpstr>Grid View</vt:lpstr>
      <vt:lpstr>TODO &amp; Homework:</vt:lpstr>
      <vt:lpstr>Lecture 3 - MainActivity</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137</cp:revision>
  <dcterms:created xsi:type="dcterms:W3CDTF">2017-12-11T12:36:16Z</dcterms:created>
  <dcterms:modified xsi:type="dcterms:W3CDTF">2019-03-24T12:17:47Z</dcterms:modified>
</cp:coreProperties>
</file>