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3" r:id="rId2"/>
    <p:sldId id="256" r:id="rId3"/>
    <p:sldId id="288" r:id="rId4"/>
    <p:sldId id="259" r:id="rId5"/>
    <p:sldId id="257" r:id="rId6"/>
    <p:sldId id="258" r:id="rId7"/>
    <p:sldId id="260" r:id="rId8"/>
    <p:sldId id="289" r:id="rId9"/>
    <p:sldId id="261" r:id="rId10"/>
    <p:sldId id="268" r:id="rId11"/>
    <p:sldId id="262" r:id="rId12"/>
    <p:sldId id="263" r:id="rId13"/>
    <p:sldId id="264" r:id="rId14"/>
    <p:sldId id="265" r:id="rId15"/>
    <p:sldId id="266" r:id="rId16"/>
    <p:sldId id="267" r:id="rId17"/>
    <p:sldId id="269" r:id="rId18"/>
    <p:sldId id="270" r:id="rId19"/>
    <p:sldId id="290" r:id="rId20"/>
    <p:sldId id="271" r:id="rId21"/>
    <p:sldId id="294" r:id="rId22"/>
    <p:sldId id="291" r:id="rId23"/>
    <p:sldId id="292" r:id="rId24"/>
    <p:sldId id="293" r:id="rId25"/>
    <p:sldId id="272" r:id="rId26"/>
    <p:sldId id="273" r:id="rId27"/>
    <p:sldId id="274" r:id="rId28"/>
    <p:sldId id="275" r:id="rId29"/>
    <p:sldId id="276" r:id="rId30"/>
    <p:sldId id="277" r:id="rId31"/>
    <p:sldId id="296" r:id="rId32"/>
    <p:sldId id="297" r:id="rId33"/>
    <p:sldId id="278" r:id="rId34"/>
    <p:sldId id="279" r:id="rId35"/>
    <p:sldId id="280" r:id="rId36"/>
    <p:sldId id="281" r:id="rId37"/>
    <p:sldId id="282" r:id="rId38"/>
    <p:sldId id="283" r:id="rId39"/>
    <p:sldId id="298" r:id="rId40"/>
    <p:sldId id="299" r:id="rId41"/>
    <p:sldId id="302" r:id="rId42"/>
    <p:sldId id="301" r:id="rId43"/>
    <p:sldId id="284" r:id="rId44"/>
    <p:sldId id="286" r:id="rId45"/>
    <p:sldId id="287" r:id="rId46"/>
    <p:sldId id="30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p:restoredTop sz="94719"/>
  </p:normalViewPr>
  <p:slideViewPr>
    <p:cSldViewPr snapToGrid="0" snapToObjects="1">
      <p:cViewPr>
        <p:scale>
          <a:sx n="171" d="100"/>
          <a:sy n="171" d="100"/>
        </p:scale>
        <p:origin x="-62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044DE-FD66-D143-9A6A-F290B4EC43FB}" type="datetimeFigureOut">
              <a:rPr lang="en-US" smtClean="0"/>
              <a:t>4/15/19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0B787-D7DD-3D4E-9EF5-534FC60BEACA}" type="slidenum">
              <a:rPr lang="en-US" smtClean="0"/>
              <a:t>‹#›</a:t>
            </a:fld>
            <a:endParaRPr lang="en-US"/>
          </a:p>
        </p:txBody>
      </p:sp>
    </p:spTree>
    <p:extLst>
      <p:ext uri="{BB962C8B-B14F-4D97-AF65-F5344CB8AC3E}">
        <p14:creationId xmlns:p14="http://schemas.microsoft.com/office/powerpoint/2010/main" val="47086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Changes in lectures</a:t>
            </a:r>
            <a:endParaRPr lang="en-US" dirty="0"/>
          </a:p>
        </p:txBody>
      </p:sp>
      <p:sp>
        <p:nvSpPr>
          <p:cNvPr id="3" name="Subtitle 2"/>
          <p:cNvSpPr>
            <a:spLocks noGrp="1"/>
          </p:cNvSpPr>
          <p:nvPr>
            <p:ph type="subTitle" idx="1"/>
          </p:nvPr>
        </p:nvSpPr>
        <p:spPr/>
        <p:txBody>
          <a:bodyPr>
            <a:normAutofit fontScale="85000" lnSpcReduction="10000"/>
          </a:bodyPr>
          <a:lstStyle/>
          <a:p>
            <a:r>
              <a:rPr lang="en-US" sz="3200" dirty="0" smtClean="0"/>
              <a:t>22.04.2019 (No Lecture) -&gt; Move to the next week</a:t>
            </a:r>
          </a:p>
          <a:p>
            <a:r>
              <a:rPr lang="en-US" sz="3200" dirty="0" smtClean="0"/>
              <a:t>06.05.2019 (No lecture) -&gt; Move to the next week</a:t>
            </a:r>
            <a:endParaRPr lang="en-US" sz="3200" dirty="0"/>
          </a:p>
        </p:txBody>
      </p:sp>
    </p:spTree>
    <p:extLst>
      <p:ext uri="{BB962C8B-B14F-4D97-AF65-F5344CB8AC3E}">
        <p14:creationId xmlns:p14="http://schemas.microsoft.com/office/powerpoint/2010/main" val="1738907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700" y="0"/>
            <a:ext cx="5306416" cy="6858000"/>
          </a:xfrm>
          <a:prstGeom prst="rect">
            <a:avLst/>
          </a:prstGeom>
        </p:spPr>
      </p:pic>
    </p:spTree>
    <p:extLst>
      <p:ext uri="{BB962C8B-B14F-4D97-AF65-F5344CB8AC3E}">
        <p14:creationId xmlns:p14="http://schemas.microsoft.com/office/powerpoint/2010/main" val="83994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onCreate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You must implement this callback, which fires when the system creates your activity. Your implementation should initialize the essential components of your activity: For example, your app should create views and bind data to lists here. Most importantly, this is where you must call </a:t>
            </a:r>
            <a:r>
              <a:rPr lang="en-US" dirty="0" err="1"/>
              <a:t>setContentView</a:t>
            </a:r>
            <a:r>
              <a:rPr lang="en-US" dirty="0"/>
              <a:t>() to define the layout for the activity's user interface.</a:t>
            </a:r>
          </a:p>
          <a:p>
            <a:r>
              <a:rPr lang="en-US" dirty="0"/>
              <a:t>When </a:t>
            </a:r>
            <a:r>
              <a:rPr lang="en-US" dirty="0" err="1"/>
              <a:t>onCreate</a:t>
            </a:r>
            <a:r>
              <a:rPr lang="en-US" dirty="0"/>
              <a:t>() finishes, the next callback is always </a:t>
            </a:r>
            <a:r>
              <a:rPr lang="en-US" dirty="0" err="1"/>
              <a:t>onStart</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37167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onStart</a:t>
            </a:r>
            <a:r>
              <a:rPr lang="en-US" dirty="0" smtClean="0"/>
              <a:t>()</a:t>
            </a:r>
            <a:endParaRPr lang="en-US" dirty="0"/>
          </a:p>
        </p:txBody>
      </p:sp>
      <p:sp>
        <p:nvSpPr>
          <p:cNvPr id="3" name="Content Placeholder 2"/>
          <p:cNvSpPr>
            <a:spLocks noGrp="1"/>
          </p:cNvSpPr>
          <p:nvPr>
            <p:ph idx="1"/>
          </p:nvPr>
        </p:nvSpPr>
        <p:spPr/>
        <p:txBody>
          <a:bodyPr/>
          <a:lstStyle/>
          <a:p>
            <a:r>
              <a:rPr lang="en-US" dirty="0"/>
              <a:t>As </a:t>
            </a:r>
            <a:r>
              <a:rPr lang="en-US" dirty="0" err="1"/>
              <a:t>onCreate</a:t>
            </a:r>
            <a:r>
              <a:rPr lang="en-US" dirty="0"/>
              <a:t>() exits, the activity enters the Started state, and the activity becomes visible to the user. This callback contains what amounts to the activity’s final preparations for coming to the foreground and becoming interactive</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32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onResume</a:t>
            </a:r>
            <a:r>
              <a:rPr lang="en-US" dirty="0" smtClean="0"/>
              <a:t>()</a:t>
            </a:r>
            <a:endParaRPr lang="en-US" dirty="0"/>
          </a:p>
        </p:txBody>
      </p:sp>
      <p:sp>
        <p:nvSpPr>
          <p:cNvPr id="3" name="Content Placeholder 2"/>
          <p:cNvSpPr>
            <a:spLocks noGrp="1"/>
          </p:cNvSpPr>
          <p:nvPr>
            <p:ph idx="1"/>
          </p:nvPr>
        </p:nvSpPr>
        <p:spPr/>
        <p:txBody>
          <a:bodyPr/>
          <a:lstStyle/>
          <a:p>
            <a:r>
              <a:rPr lang="en-US" dirty="0"/>
              <a:t>The system invokes this callback just before the activity starts interacting with the user. At this point, the activity is at the top of the activity stack, and captures all user input. Most of an app’s core functionality is implemented in the </a:t>
            </a:r>
            <a:r>
              <a:rPr lang="en-US" dirty="0" err="1"/>
              <a:t>onResume</a:t>
            </a:r>
            <a:r>
              <a:rPr lang="en-US" dirty="0"/>
              <a:t>() method.</a:t>
            </a:r>
          </a:p>
          <a:p>
            <a:r>
              <a:rPr lang="en-US" dirty="0"/>
              <a:t>The </a:t>
            </a:r>
            <a:r>
              <a:rPr lang="en-US" dirty="0" err="1"/>
              <a:t>onPause</a:t>
            </a:r>
            <a:r>
              <a:rPr lang="en-US" dirty="0"/>
              <a:t>() callback always follows </a:t>
            </a:r>
            <a:r>
              <a:rPr lang="en-US" dirty="0" err="1"/>
              <a:t>onResume</a:t>
            </a:r>
            <a:r>
              <a:rPr lang="en-US" dirty="0" smtClean="0"/>
              <a:t>().</a:t>
            </a:r>
            <a:endParaRPr lang="en-US" dirty="0"/>
          </a:p>
        </p:txBody>
      </p:sp>
    </p:spTree>
    <p:extLst>
      <p:ext uri="{BB962C8B-B14F-4D97-AF65-F5344CB8AC3E}">
        <p14:creationId xmlns:p14="http://schemas.microsoft.com/office/powerpoint/2010/main" val="85165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onPause</a:t>
            </a:r>
            <a:r>
              <a:rPr lang="en-US" dirty="0" smtClean="0"/>
              <a:t>()</a:t>
            </a:r>
            <a:endParaRPr lang="en-US" dirty="0"/>
          </a:p>
        </p:txBody>
      </p:sp>
      <p:sp>
        <p:nvSpPr>
          <p:cNvPr id="3" name="Content Placeholder 2"/>
          <p:cNvSpPr>
            <a:spLocks noGrp="1"/>
          </p:cNvSpPr>
          <p:nvPr>
            <p:ph idx="1"/>
          </p:nvPr>
        </p:nvSpPr>
        <p:spPr>
          <a:xfrm>
            <a:off x="1141412" y="1853852"/>
            <a:ext cx="9905999" cy="4709785"/>
          </a:xfrm>
        </p:spPr>
        <p:txBody>
          <a:bodyPr>
            <a:normAutofit fontScale="77500" lnSpcReduction="20000"/>
          </a:bodyPr>
          <a:lstStyle/>
          <a:p>
            <a:r>
              <a:rPr lang="en-US" dirty="0"/>
              <a:t>The system calls </a:t>
            </a:r>
            <a:r>
              <a:rPr lang="en-US" dirty="0" err="1"/>
              <a:t>onPause</a:t>
            </a:r>
            <a:r>
              <a:rPr lang="en-US" dirty="0"/>
              <a:t>() when the activity loses focus and enters a Paused state. This state occurs when, for example, the user taps the Back or </a:t>
            </a:r>
            <a:r>
              <a:rPr lang="en-US" dirty="0" err="1"/>
              <a:t>Recents</a:t>
            </a:r>
            <a:r>
              <a:rPr lang="en-US" dirty="0"/>
              <a:t> button. When the system calls </a:t>
            </a:r>
            <a:r>
              <a:rPr lang="en-US" dirty="0" err="1"/>
              <a:t>onPause</a:t>
            </a:r>
            <a:r>
              <a:rPr lang="en-US" dirty="0"/>
              <a:t>() for your activity, it technically means your activity is still partially visible, but most often is an indication that the user is leaving the activity, and the activity will soon enter the Stopped or Resumed state.</a:t>
            </a:r>
          </a:p>
          <a:p>
            <a:r>
              <a:rPr lang="en-US" dirty="0"/>
              <a:t>An activity in the Paused state may continue to update the UI if the user is expecting the UI to update. Examples of such an activity include one showing a navigation map screen or a media player playing. Even if such activities lose focus, the user expects their UI to continue updating.</a:t>
            </a:r>
          </a:p>
          <a:p>
            <a:r>
              <a:rPr lang="en-US" dirty="0"/>
              <a:t>You should not use </a:t>
            </a:r>
            <a:r>
              <a:rPr lang="en-US" dirty="0" err="1"/>
              <a:t>onPause</a:t>
            </a:r>
            <a:r>
              <a:rPr lang="en-US" dirty="0"/>
              <a:t>() to save application or user data, make network calls, or execute database transactions. For information about saving data, see Saving and restoring activity state.</a:t>
            </a:r>
          </a:p>
          <a:p>
            <a:r>
              <a:rPr lang="en-US" dirty="0"/>
              <a:t>Once </a:t>
            </a:r>
            <a:r>
              <a:rPr lang="en-US" dirty="0" err="1"/>
              <a:t>onPause</a:t>
            </a:r>
            <a:r>
              <a:rPr lang="en-US" dirty="0"/>
              <a:t>() finishes executing, the next callback is either </a:t>
            </a:r>
            <a:r>
              <a:rPr lang="en-US" dirty="0" err="1"/>
              <a:t>onStop</a:t>
            </a:r>
            <a:r>
              <a:rPr lang="en-US" dirty="0"/>
              <a:t>() or </a:t>
            </a:r>
            <a:r>
              <a:rPr lang="en-US" dirty="0" err="1"/>
              <a:t>onResume</a:t>
            </a:r>
            <a:r>
              <a:rPr lang="en-US" dirty="0"/>
              <a:t>(), depending on what happens after the activity enters the Paused state</a:t>
            </a:r>
            <a:r>
              <a:rPr lang="en-US" dirty="0" smtClean="0"/>
              <a:t>.</a:t>
            </a:r>
            <a:endParaRPr lang="en-US" dirty="0"/>
          </a:p>
        </p:txBody>
      </p:sp>
    </p:spTree>
    <p:extLst>
      <p:ext uri="{BB962C8B-B14F-4D97-AF65-F5344CB8AC3E}">
        <p14:creationId xmlns:p14="http://schemas.microsoft.com/office/powerpoint/2010/main" val="84640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onStop</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The system calls </a:t>
            </a:r>
            <a:r>
              <a:rPr lang="en-US" dirty="0" err="1"/>
              <a:t>onStop</a:t>
            </a:r>
            <a:r>
              <a:rPr lang="en-US" dirty="0"/>
              <a:t>() when the activity is no longer visible to the user. This may happen because the activity is being destroyed, a new activity is starting, or an existing activity is entering a Resumed state and is covering the stopped activity. In all of these cases, the stopped activity is no longer visible at all.</a:t>
            </a:r>
          </a:p>
          <a:p>
            <a:r>
              <a:rPr lang="en-US" dirty="0"/>
              <a:t>The next callback that the system calls is either </a:t>
            </a:r>
            <a:r>
              <a:rPr lang="en-US" dirty="0" err="1"/>
              <a:t>onRestart</a:t>
            </a:r>
            <a:r>
              <a:rPr lang="en-US" dirty="0"/>
              <a:t>(), if the activity is coming back to interact with the user, or by </a:t>
            </a:r>
            <a:r>
              <a:rPr lang="en-US" dirty="0" err="1"/>
              <a:t>onDestroy</a:t>
            </a:r>
            <a:r>
              <a:rPr lang="en-US" dirty="0"/>
              <a:t>() if this activity is completely terminating.</a:t>
            </a:r>
          </a:p>
          <a:p>
            <a:pPr marL="0" indent="0">
              <a:buNone/>
            </a:pPr>
            <a:endParaRPr lang="en-US" dirty="0"/>
          </a:p>
        </p:txBody>
      </p:sp>
    </p:spTree>
    <p:extLst>
      <p:ext uri="{BB962C8B-B14F-4D97-AF65-F5344CB8AC3E}">
        <p14:creationId xmlns:p14="http://schemas.microsoft.com/office/powerpoint/2010/main" val="1937101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onDestroy</a:t>
            </a:r>
            <a:r>
              <a:rPr lang="en-US" dirty="0" smtClean="0"/>
              <a:t>()</a:t>
            </a:r>
            <a:endParaRPr lang="en-US" dirty="0"/>
          </a:p>
        </p:txBody>
      </p:sp>
      <p:sp>
        <p:nvSpPr>
          <p:cNvPr id="3" name="Content Placeholder 2"/>
          <p:cNvSpPr>
            <a:spLocks noGrp="1"/>
          </p:cNvSpPr>
          <p:nvPr>
            <p:ph idx="1"/>
          </p:nvPr>
        </p:nvSpPr>
        <p:spPr/>
        <p:txBody>
          <a:bodyPr/>
          <a:lstStyle/>
          <a:p>
            <a:r>
              <a:rPr lang="en-US" dirty="0"/>
              <a:t>The system invokes this callback before an activity is destroyed.</a:t>
            </a:r>
          </a:p>
          <a:p>
            <a:r>
              <a:rPr lang="en-US" dirty="0"/>
              <a:t>This callback is the final one that the activity receives. </a:t>
            </a:r>
            <a:r>
              <a:rPr lang="en-US" dirty="0" err="1"/>
              <a:t>onDestroy</a:t>
            </a:r>
            <a:r>
              <a:rPr lang="en-US" dirty="0"/>
              <a:t>() is usually implemented to ensure that all of an activity’s resources are released when the activity, or the process containing it, is destroyed</a:t>
            </a:r>
            <a:r>
              <a:rPr lang="en-US" dirty="0" smtClean="0"/>
              <a:t>.</a:t>
            </a:r>
            <a:endParaRPr lang="en-US" dirty="0"/>
          </a:p>
        </p:txBody>
      </p:sp>
    </p:spTree>
    <p:extLst>
      <p:ext uri="{BB962C8B-B14F-4D97-AF65-F5344CB8AC3E}">
        <p14:creationId xmlns:p14="http://schemas.microsoft.com/office/powerpoint/2010/main" val="155638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Depending on the complexity of your activity, you probably don't need to implement all the lifecycle methods. However, it's important that you understand each one and implement those that ensure your app behaves the way users expect.</a:t>
            </a:r>
          </a:p>
        </p:txBody>
      </p:sp>
    </p:spTree>
    <p:extLst>
      <p:ext uri="{BB962C8B-B14F-4D97-AF65-F5344CB8AC3E}">
        <p14:creationId xmlns:p14="http://schemas.microsoft.com/office/powerpoint/2010/main" val="199695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between </a:t>
            </a:r>
            <a:r>
              <a:rPr lang="en-US" dirty="0" smtClean="0"/>
              <a:t>activities</a:t>
            </a:r>
            <a:endParaRPr lang="en-US" dirty="0"/>
          </a:p>
        </p:txBody>
      </p:sp>
      <p:sp>
        <p:nvSpPr>
          <p:cNvPr id="3" name="Content Placeholder 2"/>
          <p:cNvSpPr>
            <a:spLocks noGrp="1"/>
          </p:cNvSpPr>
          <p:nvPr>
            <p:ph idx="1"/>
          </p:nvPr>
        </p:nvSpPr>
        <p:spPr/>
        <p:txBody>
          <a:bodyPr/>
          <a:lstStyle/>
          <a:p>
            <a:r>
              <a:rPr lang="en-US" dirty="0"/>
              <a:t>An app is likely to enter and exit an activity, perhaps many times, during the app’s lifetime. For example, the user may tap the device’s Back button, or the activity may need to launch a different activity</a:t>
            </a:r>
          </a:p>
        </p:txBody>
      </p:sp>
    </p:spTree>
    <p:extLst>
      <p:ext uri="{BB962C8B-B14F-4D97-AF65-F5344CB8AC3E}">
        <p14:creationId xmlns:p14="http://schemas.microsoft.com/office/powerpoint/2010/main" val="175844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Navigating between activities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62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Navigation between Activities/Fragments</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one activity from </a:t>
            </a:r>
            <a:r>
              <a:rPr lang="en-US" dirty="0" smtClean="0"/>
              <a:t>another</a:t>
            </a:r>
            <a:endParaRPr lang="en-US" dirty="0"/>
          </a:p>
        </p:txBody>
      </p:sp>
      <p:sp>
        <p:nvSpPr>
          <p:cNvPr id="3" name="Content Placeholder 2"/>
          <p:cNvSpPr>
            <a:spLocks noGrp="1"/>
          </p:cNvSpPr>
          <p:nvPr>
            <p:ph idx="1"/>
          </p:nvPr>
        </p:nvSpPr>
        <p:spPr/>
        <p:txBody>
          <a:bodyPr/>
          <a:lstStyle/>
          <a:p>
            <a:r>
              <a:rPr lang="en-US" dirty="0"/>
              <a:t>An activity often needs to start another activity at some point. This need arises, for instance, when an app needs to move from the current screen to a new one</a:t>
            </a:r>
            <a:r>
              <a:rPr lang="en-US" dirty="0" smtClean="0"/>
              <a:t>.</a:t>
            </a:r>
          </a:p>
          <a:p>
            <a:r>
              <a:rPr lang="en-US" dirty="0"/>
              <a:t>Depending on whether your activity wants a result back from the new activity it’s about to start, you start the new activity using either </a:t>
            </a:r>
            <a:r>
              <a:rPr lang="en-US" dirty="0" err="1"/>
              <a:t>thestartActivity</a:t>
            </a:r>
            <a:r>
              <a:rPr lang="en-US" dirty="0"/>
              <a:t>() or the </a:t>
            </a:r>
            <a:r>
              <a:rPr lang="en-US" dirty="0" err="1"/>
              <a:t>startActivityForResult</a:t>
            </a:r>
            <a:r>
              <a:rPr lang="en-US" dirty="0"/>
              <a:t>() method. In either case, you pass in an Intent object.</a:t>
            </a:r>
          </a:p>
        </p:txBody>
      </p:sp>
    </p:spTree>
    <p:extLst>
      <p:ext uri="{BB962C8B-B14F-4D97-AF65-F5344CB8AC3E}">
        <p14:creationId xmlns:p14="http://schemas.microsoft.com/office/powerpoint/2010/main" val="120085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one activity from another</a:t>
            </a:r>
          </a:p>
        </p:txBody>
      </p:sp>
      <p:sp>
        <p:nvSpPr>
          <p:cNvPr id="3" name="Content Placeholder 2"/>
          <p:cNvSpPr>
            <a:spLocks noGrp="1"/>
          </p:cNvSpPr>
          <p:nvPr>
            <p:ph idx="1"/>
          </p:nvPr>
        </p:nvSpPr>
        <p:spPr/>
        <p:txBody>
          <a:bodyPr/>
          <a:lstStyle/>
          <a:p>
            <a:r>
              <a:rPr lang="en-US" dirty="0" err="1" smtClean="0"/>
              <a:t>startActivity</a:t>
            </a:r>
            <a:r>
              <a:rPr lang="en-US" dirty="0" smtClean="0"/>
              <a:t>(Activity </a:t>
            </a:r>
            <a:r>
              <a:rPr lang="en-US" dirty="0" smtClean="0"/>
              <a:t>to show)</a:t>
            </a:r>
            <a:r>
              <a:rPr lang="en-US" dirty="0"/>
              <a:t> </a:t>
            </a:r>
            <a:endParaRPr lang="en-US" dirty="0" smtClean="0"/>
          </a:p>
          <a:p>
            <a:r>
              <a:rPr lang="en-US" dirty="0" err="1" smtClean="0"/>
              <a:t>startActivityForResult</a:t>
            </a:r>
            <a:r>
              <a:rPr lang="en-US" dirty="0" smtClean="0"/>
              <a:t>(Activity to show)</a:t>
            </a:r>
            <a:endParaRPr lang="en-US" dirty="0"/>
          </a:p>
        </p:txBody>
      </p:sp>
    </p:spTree>
    <p:extLst>
      <p:ext uri="{BB962C8B-B14F-4D97-AF65-F5344CB8AC3E}">
        <p14:creationId xmlns:p14="http://schemas.microsoft.com/office/powerpoint/2010/main" val="102435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7"/>
            <a:ext cx="7170093" cy="5377571"/>
          </a:xfrm>
        </p:spPr>
      </p:pic>
    </p:spTree>
    <p:extLst>
      <p:ext uri="{BB962C8B-B14F-4D97-AF65-F5344CB8AC3E}">
        <p14:creationId xmlns:p14="http://schemas.microsoft.com/office/powerpoint/2010/main" val="15898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3" cy="5377569"/>
          </a:xfrm>
        </p:spPr>
      </p:pic>
    </p:spTree>
    <p:extLst>
      <p:ext uri="{BB962C8B-B14F-4D97-AF65-F5344CB8AC3E}">
        <p14:creationId xmlns:p14="http://schemas.microsoft.com/office/powerpoint/2010/main" val="87588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153361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Intent </a:t>
            </a:r>
          </a:p>
        </p:txBody>
      </p:sp>
      <p:sp>
        <p:nvSpPr>
          <p:cNvPr id="3" name="Content Placeholder 2"/>
          <p:cNvSpPr>
            <a:spLocks noGrp="1"/>
          </p:cNvSpPr>
          <p:nvPr>
            <p:ph idx="1"/>
          </p:nvPr>
        </p:nvSpPr>
        <p:spPr/>
        <p:txBody>
          <a:bodyPr/>
          <a:lstStyle/>
          <a:p>
            <a:r>
              <a:rPr lang="en-US" dirty="0"/>
              <a:t>The Intent object specifies either the exact activity you want to start or describes the type of action you want to perform (and the system selects the appropriate activity for you, which can even be from a different application). An Intent object can also carry small amounts of data to be used by the activity that is started.</a:t>
            </a:r>
          </a:p>
        </p:txBody>
      </p:sp>
    </p:spTree>
    <p:extLst>
      <p:ext uri="{BB962C8B-B14F-4D97-AF65-F5344CB8AC3E}">
        <p14:creationId xmlns:p14="http://schemas.microsoft.com/office/powerpoint/2010/main" val="483665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Extras</a:t>
            </a:r>
          </a:p>
        </p:txBody>
      </p:sp>
      <p:sp>
        <p:nvSpPr>
          <p:cNvPr id="3" name="Content Placeholder 2"/>
          <p:cNvSpPr>
            <a:spLocks noGrp="1"/>
          </p:cNvSpPr>
          <p:nvPr>
            <p:ph idx="1"/>
          </p:nvPr>
        </p:nvSpPr>
        <p:spPr/>
        <p:txBody>
          <a:bodyPr/>
          <a:lstStyle/>
          <a:p>
            <a:r>
              <a:rPr lang="en-US" dirty="0"/>
              <a:t>Key-value pairs that carry additional information required to accomplish the requested action. Just as some actions use particular kinds of data URIs, some actions also use particular </a:t>
            </a:r>
            <a:r>
              <a:rPr lang="en-US" dirty="0" err="1"/>
              <a:t>extras.You</a:t>
            </a:r>
            <a:r>
              <a:rPr lang="en-US" dirty="0"/>
              <a:t> can add extra data with various </a:t>
            </a:r>
            <a:r>
              <a:rPr lang="en-US" dirty="0" err="1"/>
              <a:t>putExtra</a:t>
            </a:r>
            <a:r>
              <a:rPr lang="en-US" dirty="0"/>
              <a:t>() methods, each accepting two parameters: the key name and the value. You can also create a Bundle object with all the extra data, then insert the Bundle in the Intent with </a:t>
            </a:r>
            <a:r>
              <a:rPr lang="en-US" dirty="0" err="1"/>
              <a:t>putExtras</a:t>
            </a:r>
            <a:r>
              <a:rPr lang="en-US" dirty="0" smtClean="0"/>
              <a:t>().</a:t>
            </a:r>
          </a:p>
          <a:p>
            <a:r>
              <a:rPr lang="en-US" dirty="0" err="1"/>
              <a:t>sendIntent.putExtra</a:t>
            </a:r>
            <a:r>
              <a:rPr lang="en-US" dirty="0"/>
              <a:t>(</a:t>
            </a:r>
            <a:r>
              <a:rPr lang="en-US" dirty="0" err="1"/>
              <a:t>Intent.EXTRA_TEXT</a:t>
            </a:r>
            <a:r>
              <a:rPr lang="en-US" dirty="0"/>
              <a:t>, </a:t>
            </a:r>
            <a:r>
              <a:rPr lang="en-US" dirty="0" err="1"/>
              <a:t>textMessage</a:t>
            </a:r>
            <a:r>
              <a:rPr lang="en-US" dirty="0"/>
              <a:t>)</a:t>
            </a:r>
          </a:p>
        </p:txBody>
      </p:sp>
    </p:spTree>
    <p:extLst>
      <p:ext uri="{BB962C8B-B14F-4D97-AF65-F5344CB8AC3E}">
        <p14:creationId xmlns:p14="http://schemas.microsoft.com/office/powerpoint/2010/main" val="16771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a:t>
            </a:r>
            <a:r>
              <a:rPr lang="en-US" dirty="0" smtClean="0"/>
              <a:t>()</a:t>
            </a:r>
            <a:endParaRPr lang="en-US" dirty="0"/>
          </a:p>
        </p:txBody>
      </p:sp>
      <p:sp>
        <p:nvSpPr>
          <p:cNvPr id="3" name="Content Placeholder 2"/>
          <p:cNvSpPr>
            <a:spLocks noGrp="1"/>
          </p:cNvSpPr>
          <p:nvPr>
            <p:ph idx="1"/>
          </p:nvPr>
        </p:nvSpPr>
        <p:spPr/>
        <p:txBody>
          <a:bodyPr/>
          <a:lstStyle/>
          <a:p>
            <a:r>
              <a:rPr lang="en-US" dirty="0"/>
              <a:t>If the newly started activity does not need to return a result, the current activity can start it by calling the </a:t>
            </a:r>
            <a:r>
              <a:rPr lang="en-US" dirty="0" err="1"/>
              <a:t>startActivity</a:t>
            </a:r>
            <a:r>
              <a:rPr lang="en-US" dirty="0"/>
              <a:t>() method.</a:t>
            </a:r>
          </a:p>
          <a:p>
            <a:r>
              <a:rPr lang="en-US" dirty="0"/>
              <a:t>When working within your own application, you often need to simply launch a known activity. For example, the following code snippet shows how to launch an activity called </a:t>
            </a:r>
            <a:r>
              <a:rPr lang="en-US" dirty="0" err="1"/>
              <a:t>SignInActivity</a:t>
            </a:r>
            <a:r>
              <a:rPr lang="en-US" dirty="0"/>
              <a:t>.</a:t>
            </a:r>
          </a:p>
          <a:p>
            <a:r>
              <a:rPr lang="en-US" dirty="0"/>
              <a:t>Intent intent = new Intent(this, </a:t>
            </a:r>
            <a:r>
              <a:rPr lang="en-US" dirty="0" err="1"/>
              <a:t>SignInActivity.class</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272974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content </a:t>
            </a:r>
            <a:endParaRPr lang="en-US" dirty="0"/>
          </a:p>
        </p:txBody>
      </p:sp>
      <p:sp>
        <p:nvSpPr>
          <p:cNvPr id="3" name="Content Placeholder 2"/>
          <p:cNvSpPr>
            <a:spLocks noGrp="1"/>
          </p:cNvSpPr>
          <p:nvPr>
            <p:ph idx="1"/>
          </p:nvPr>
        </p:nvSpPr>
        <p:spPr/>
        <p:txBody>
          <a:bodyPr>
            <a:normAutofit fontScale="77500" lnSpcReduction="20000"/>
          </a:bodyPr>
          <a:lstStyle/>
          <a:p>
            <a:r>
              <a:rPr lang="en-US" dirty="0"/>
              <a:t>Your application might also want to perform some action, such as send an email, text message, or status update, using data from your activity. In this case, your application might not have its own activities to perform such actions, so you can instead leverage the activities provided by other applications on the device, which can perform the actions for you. This is where intents are really valuable: You can create an intent that describes an action you want to perform and the system launches the appropriate activity from another application. If there are multiple activities that can handle the intent, then the user can select which one to use. For example, if you want to allow the user to send an email message, you can create the following intent</a:t>
            </a:r>
            <a:r>
              <a:rPr lang="en-US" dirty="0" smtClean="0"/>
              <a:t>:</a:t>
            </a:r>
          </a:p>
          <a:p>
            <a:r>
              <a:rPr lang="en-US" dirty="0"/>
              <a:t>Intent intent = new Intent(</a:t>
            </a:r>
            <a:r>
              <a:rPr lang="en-US" dirty="0" err="1"/>
              <a:t>Intent.ACTION_SEND</a:t>
            </a:r>
            <a:r>
              <a:rPr lang="en-US" dirty="0"/>
              <a:t>);</a:t>
            </a:r>
            <a:br>
              <a:rPr lang="en-US" dirty="0"/>
            </a:br>
            <a:r>
              <a:rPr lang="en-US" dirty="0" err="1"/>
              <a:t>intent.putExtra</a:t>
            </a:r>
            <a:r>
              <a:rPr lang="en-US" dirty="0"/>
              <a:t>(</a:t>
            </a:r>
            <a:r>
              <a:rPr lang="en-US" dirty="0" err="1"/>
              <a:t>Intent.EXTRA_EMAIL</a:t>
            </a:r>
            <a:r>
              <a:rPr lang="en-US" dirty="0"/>
              <a:t>, </a:t>
            </a:r>
            <a:r>
              <a:rPr lang="en-US" dirty="0" err="1"/>
              <a:t>recipientArray</a:t>
            </a:r>
            <a:r>
              <a:rPr lang="en-US" dirty="0"/>
              <a:t>);</a:t>
            </a:r>
            <a:br>
              <a:rPr lang="en-US" dirty="0"/>
            </a:br>
            <a:r>
              <a:rPr lang="en-US" dirty="0" err="1"/>
              <a:t>startActivity</a:t>
            </a:r>
            <a:r>
              <a:rPr lang="en-US" dirty="0"/>
              <a:t>(intent);</a:t>
            </a:r>
          </a:p>
        </p:txBody>
      </p:sp>
    </p:spTree>
    <p:extLst>
      <p:ext uri="{BB962C8B-B14F-4D97-AF65-F5344CB8AC3E}">
        <p14:creationId xmlns:p14="http://schemas.microsoft.com/office/powerpoint/2010/main" val="1997082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Sometimes you want to get a result back from an activity when it ends. For example, you may start an activity that lets the user pick a person in a list of contacts; when it ends, it returns the person that was selected. To do this, you call the </a:t>
            </a:r>
            <a:r>
              <a:rPr lang="en-US" dirty="0" err="1"/>
              <a:t>startActivityForResult</a:t>
            </a:r>
            <a:r>
              <a:rPr lang="en-US" dirty="0"/>
              <a:t>(Intent, </a:t>
            </a:r>
            <a:r>
              <a:rPr lang="en-US" dirty="0" err="1"/>
              <a:t>int</a:t>
            </a:r>
            <a:r>
              <a:rPr lang="en-US" dirty="0"/>
              <a:t>) method, where the integer parameter identifies the call. This identifier is meant to disambiguate between multiple calls to </a:t>
            </a:r>
            <a:r>
              <a:rPr lang="en-US" dirty="0" err="1"/>
              <a:t>startActivityForResult</a:t>
            </a:r>
            <a:r>
              <a:rPr lang="en-US" dirty="0"/>
              <a:t>(Intent, </a:t>
            </a:r>
            <a:r>
              <a:rPr lang="en-US" dirty="0" err="1"/>
              <a:t>int</a:t>
            </a:r>
            <a:r>
              <a:rPr lang="en-US" dirty="0"/>
              <a:t>)from the same activity. It's not global identifier and is not at risk of conflicting with other apps or </a:t>
            </a:r>
            <a:r>
              <a:rPr lang="en-US" dirty="0" err="1"/>
              <a:t>activities.The</a:t>
            </a:r>
            <a:r>
              <a:rPr lang="en-US" dirty="0"/>
              <a:t> result comes back through </a:t>
            </a:r>
            <a:r>
              <a:rPr lang="en-US" dirty="0" err="1"/>
              <a:t>youronActivityResult</a:t>
            </a:r>
            <a:r>
              <a:rPr lang="en-US" dirty="0"/>
              <a:t>(</a:t>
            </a:r>
            <a:r>
              <a:rPr lang="en-US" dirty="0" err="1"/>
              <a:t>int</a:t>
            </a:r>
            <a:r>
              <a:rPr lang="en-US" dirty="0"/>
              <a:t>, </a:t>
            </a:r>
            <a:r>
              <a:rPr lang="en-US" dirty="0" err="1"/>
              <a:t>int</a:t>
            </a:r>
            <a:r>
              <a:rPr lang="en-US" dirty="0"/>
              <a:t>, Intent) method.</a:t>
            </a:r>
          </a:p>
        </p:txBody>
      </p:sp>
    </p:spTree>
    <p:extLst>
      <p:ext uri="{BB962C8B-B14F-4D97-AF65-F5344CB8AC3E}">
        <p14:creationId xmlns:p14="http://schemas.microsoft.com/office/powerpoint/2010/main" val="131912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Activities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7096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startActivityForResult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When a child activity exits, it can call </a:t>
            </a:r>
            <a:r>
              <a:rPr lang="en-US" dirty="0" err="1"/>
              <a:t>setResult</a:t>
            </a:r>
            <a:r>
              <a:rPr lang="en-US" dirty="0"/>
              <a:t>(</a:t>
            </a:r>
            <a:r>
              <a:rPr lang="en-US" dirty="0" err="1"/>
              <a:t>int</a:t>
            </a:r>
            <a:r>
              <a:rPr lang="en-US" dirty="0"/>
              <a:t>) to return data to its parent. The child activity must always supply a result code, which can be the standard results RESULT_CANCELED, RESULT_OK, or any custom values starting at RESULT_FIRST_USER. In addition, the child activity can optionally return an Intent object containing any additional data it wants. The parent activity uses the </a:t>
            </a:r>
            <a:r>
              <a:rPr lang="en-US" dirty="0" err="1"/>
              <a:t>onActivityResult</a:t>
            </a:r>
            <a:r>
              <a:rPr lang="en-US" dirty="0"/>
              <a:t>(</a:t>
            </a:r>
            <a:r>
              <a:rPr lang="en-US" dirty="0" err="1"/>
              <a:t>int</a:t>
            </a:r>
            <a:r>
              <a:rPr lang="en-US" dirty="0"/>
              <a:t>, </a:t>
            </a:r>
            <a:r>
              <a:rPr lang="en-US" dirty="0" err="1"/>
              <a:t>int</a:t>
            </a:r>
            <a:r>
              <a:rPr lang="en-US" dirty="0"/>
              <a:t>, Intent) method, along with the integer identifier the parent activity originally supplied, to receive the information.</a:t>
            </a:r>
          </a:p>
          <a:p>
            <a:r>
              <a:rPr lang="en-US" dirty="0"/>
              <a:t>If a child activity fails for any reason, such as crashing, the parent activity receives a result with the code RESULT_CANCELED.</a:t>
            </a:r>
          </a:p>
          <a:p>
            <a:endParaRPr lang="en-US" dirty="0"/>
          </a:p>
        </p:txBody>
      </p:sp>
    </p:spTree>
    <p:extLst>
      <p:ext uri="{BB962C8B-B14F-4D97-AF65-F5344CB8AC3E}">
        <p14:creationId xmlns:p14="http://schemas.microsoft.com/office/powerpoint/2010/main" val="1001217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restoring activity state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5428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1393739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and restoring activity </a:t>
            </a:r>
            <a:r>
              <a:rPr lang="en-US" dirty="0" smtClean="0"/>
              <a:t>state</a:t>
            </a:r>
            <a:endParaRPr lang="en-US" dirty="0"/>
          </a:p>
        </p:txBody>
      </p:sp>
      <p:sp>
        <p:nvSpPr>
          <p:cNvPr id="3" name="Content Placeholder 2"/>
          <p:cNvSpPr>
            <a:spLocks noGrp="1"/>
          </p:cNvSpPr>
          <p:nvPr>
            <p:ph idx="1"/>
          </p:nvPr>
        </p:nvSpPr>
        <p:spPr/>
        <p:txBody>
          <a:bodyPr/>
          <a:lstStyle/>
          <a:p>
            <a:r>
              <a:rPr lang="en-US" dirty="0"/>
              <a:t>There are a few scenarios in which your activity is destroyed due to normal app behavior, such as when the user presses the Back button or your activity signals its own destruction by calling the finish() method. The system may also destroy the process containing your activity to recover memory if the activity is in the Stopped state and hasn't been used in a long time, or if the foreground activity requires more resources.</a:t>
            </a:r>
          </a:p>
        </p:txBody>
      </p:sp>
    </p:spTree>
    <p:extLst>
      <p:ext uri="{BB962C8B-B14F-4D97-AF65-F5344CB8AC3E}">
        <p14:creationId xmlns:p14="http://schemas.microsoft.com/office/powerpoint/2010/main" val="1625394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and restoring activity state</a:t>
            </a:r>
          </a:p>
        </p:txBody>
      </p:sp>
      <p:sp>
        <p:nvSpPr>
          <p:cNvPr id="3" name="Content Placeholder 2"/>
          <p:cNvSpPr>
            <a:spLocks noGrp="1"/>
          </p:cNvSpPr>
          <p:nvPr>
            <p:ph idx="1"/>
          </p:nvPr>
        </p:nvSpPr>
        <p:spPr/>
        <p:txBody>
          <a:bodyPr>
            <a:normAutofit fontScale="85000" lnSpcReduction="20000"/>
          </a:bodyPr>
          <a:lstStyle/>
          <a:p>
            <a:r>
              <a:rPr lang="en-US" dirty="0"/>
              <a:t>By default, the system uses the Bundle instance state to save information about each View object in your activity layout (such as the text value entered into an </a:t>
            </a:r>
            <a:r>
              <a:rPr lang="en-US" dirty="0" err="1"/>
              <a:t>EditText</a:t>
            </a:r>
            <a:r>
              <a:rPr lang="en-US" dirty="0"/>
              <a:t> widget). So, if your activity instance is destroyed and recreated, the state of the layout is restored to its previous state with no code required by you. However, your activity might have more state information that you'd like to restore, such as member variables that track the user's progress in the activity</a:t>
            </a:r>
            <a:r>
              <a:rPr lang="en-US" dirty="0" smtClean="0"/>
              <a:t>.</a:t>
            </a:r>
          </a:p>
          <a:p>
            <a:r>
              <a:rPr lang="en-US" dirty="0"/>
              <a:t>A Bundle object isn't appropriate for preserving more than a trivial amount of data because it consumes system-process memory. To preserve more than a very small amount of data, you should take a combined approach to preserving data, using persistent local storage, </a:t>
            </a:r>
            <a:r>
              <a:rPr lang="en-US" dirty="0" err="1"/>
              <a:t>theonSaveInstanceState</a:t>
            </a:r>
            <a:r>
              <a:rPr lang="en-US" dirty="0"/>
              <a:t>() method, and the </a:t>
            </a:r>
            <a:r>
              <a:rPr lang="en-US" dirty="0" err="1"/>
              <a:t>ViewModel</a:t>
            </a:r>
            <a:r>
              <a:rPr lang="en-US" dirty="0"/>
              <a:t> class.</a:t>
            </a:r>
          </a:p>
        </p:txBody>
      </p:sp>
    </p:spTree>
    <p:extLst>
      <p:ext uri="{BB962C8B-B14F-4D97-AF65-F5344CB8AC3E}">
        <p14:creationId xmlns:p14="http://schemas.microsoft.com/office/powerpoint/2010/main" val="1141907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your activity </a:t>
            </a:r>
            <a:r>
              <a:rPr lang="en-US" dirty="0" smtClean="0"/>
              <a:t>state</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 your activity begins to stop, the system calls the </a:t>
            </a:r>
            <a:r>
              <a:rPr lang="en-US" dirty="0" err="1"/>
              <a:t>onSaveInstanceState</a:t>
            </a:r>
            <a:r>
              <a:rPr lang="en-US" dirty="0"/>
              <a:t>() method so your activity can save state information with a collection of key-value pairs. The default implementation of this method saves transient information about the state of the activity's view hierarchy, such as the text in an </a:t>
            </a:r>
            <a:r>
              <a:rPr lang="en-US" dirty="0" err="1"/>
              <a:t>EditText</a:t>
            </a:r>
            <a:r>
              <a:rPr lang="en-US" dirty="0"/>
              <a:t> widget or the scroll position of a </a:t>
            </a:r>
            <a:r>
              <a:rPr lang="en-US" dirty="0" err="1"/>
              <a:t>ListView</a:t>
            </a:r>
            <a:r>
              <a:rPr lang="en-US" dirty="0"/>
              <a:t> widget. Your app should implement the </a:t>
            </a:r>
            <a:r>
              <a:rPr lang="en-US" dirty="0" err="1"/>
              <a:t>onSaveInstanceState</a:t>
            </a:r>
            <a:r>
              <a:rPr lang="en-US" dirty="0"/>
              <a:t>() callback after the </a:t>
            </a:r>
            <a:r>
              <a:rPr lang="en-US" dirty="0" err="1"/>
              <a:t>onPause</a:t>
            </a:r>
            <a:r>
              <a:rPr lang="en-US" dirty="0"/>
              <a:t>() method, and before </a:t>
            </a:r>
            <a:r>
              <a:rPr lang="en-US" dirty="0" err="1"/>
              <a:t>onStop</a:t>
            </a:r>
            <a:r>
              <a:rPr lang="en-US" dirty="0"/>
              <a:t>(). Do not implement this callback in </a:t>
            </a:r>
            <a:r>
              <a:rPr lang="en-US" dirty="0" err="1"/>
              <a:t>onPause</a:t>
            </a:r>
            <a:r>
              <a:rPr lang="en-US" dirty="0" smtClean="0"/>
              <a:t>().</a:t>
            </a:r>
          </a:p>
          <a:p>
            <a:r>
              <a:rPr lang="en-US" dirty="0">
                <a:solidFill>
                  <a:srgbClr val="FF0000"/>
                </a:solidFill>
              </a:rPr>
              <a:t>Caution: You must always call the superclass implementation of </a:t>
            </a:r>
            <a:r>
              <a:rPr lang="en-US" dirty="0" err="1">
                <a:solidFill>
                  <a:srgbClr val="FF0000"/>
                </a:solidFill>
              </a:rPr>
              <a:t>onSaveInstanceState</a:t>
            </a:r>
            <a:r>
              <a:rPr lang="en-US" dirty="0">
                <a:solidFill>
                  <a:srgbClr val="FF0000"/>
                </a:solidFill>
              </a:rPr>
              <a:t>() so the default implementation can save the state of the view hierarchy.</a:t>
            </a:r>
          </a:p>
        </p:txBody>
      </p:sp>
    </p:spTree>
    <p:extLst>
      <p:ext uri="{BB962C8B-B14F-4D97-AF65-F5344CB8AC3E}">
        <p14:creationId xmlns:p14="http://schemas.microsoft.com/office/powerpoint/2010/main" val="2010518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your activity state</a:t>
            </a:r>
          </a:p>
        </p:txBody>
      </p:sp>
      <p:sp>
        <p:nvSpPr>
          <p:cNvPr id="3" name="Content Placeholder 2"/>
          <p:cNvSpPr>
            <a:spLocks noGrp="1"/>
          </p:cNvSpPr>
          <p:nvPr>
            <p:ph idx="1"/>
          </p:nvPr>
        </p:nvSpPr>
        <p:spPr/>
        <p:txBody>
          <a:bodyPr/>
          <a:lstStyle/>
          <a:p>
            <a:r>
              <a:rPr lang="en-US" dirty="0"/>
              <a:t>To save persistent data, such as user preferences or data for a database, you should take appropriate opportunities when your activity is in the foreground. If no such opportunity arises, you should save such data during the </a:t>
            </a:r>
            <a:r>
              <a:rPr lang="en-US" dirty="0" err="1"/>
              <a:t>onStop</a:t>
            </a:r>
            <a:r>
              <a:rPr lang="en-US" dirty="0"/>
              <a:t>() method.</a:t>
            </a:r>
          </a:p>
        </p:txBody>
      </p:sp>
    </p:spTree>
    <p:extLst>
      <p:ext uri="{BB962C8B-B14F-4D97-AF65-F5344CB8AC3E}">
        <p14:creationId xmlns:p14="http://schemas.microsoft.com/office/powerpoint/2010/main" val="2008694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Restore your activity </a:t>
            </a:r>
            <a:r>
              <a:rPr lang="en-US" dirty="0" smtClean="0"/>
              <a:t>state</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your activity is recreated after it was previously destroyed, you can recover your saved state from the Bundle that the system passes to your activity. Both the </a:t>
            </a:r>
            <a:r>
              <a:rPr lang="en-US" dirty="0" err="1"/>
              <a:t>onCreate</a:t>
            </a:r>
            <a:r>
              <a:rPr lang="en-US" dirty="0"/>
              <a:t>() and </a:t>
            </a:r>
            <a:r>
              <a:rPr lang="en-US" dirty="0" err="1"/>
              <a:t>onRestoreInstanceState</a:t>
            </a:r>
            <a:r>
              <a:rPr lang="en-US" dirty="0"/>
              <a:t>() callback methods receive the same Bundle that contains the instance state information</a:t>
            </a:r>
            <a:r>
              <a:rPr lang="en-US" dirty="0" smtClean="0"/>
              <a:t>.</a:t>
            </a:r>
          </a:p>
          <a:p>
            <a:r>
              <a:rPr lang="en-US" dirty="0"/>
              <a:t>Because the </a:t>
            </a:r>
            <a:r>
              <a:rPr lang="en-US" dirty="0" err="1"/>
              <a:t>onCreate</a:t>
            </a:r>
            <a:r>
              <a:rPr lang="en-US" dirty="0"/>
              <a:t>() method is called whether the system is creating a new instance of your activity or recreating a previous one, you must check whether the state Bundle is null before you attempt to read it. If it is null, then the system is creating a new instance of the activity, instead of restoring a previous one that was destroyed.</a:t>
            </a:r>
          </a:p>
        </p:txBody>
      </p:sp>
    </p:spTree>
    <p:extLst>
      <p:ext uri="{BB962C8B-B14F-4D97-AF65-F5344CB8AC3E}">
        <p14:creationId xmlns:p14="http://schemas.microsoft.com/office/powerpoint/2010/main" val="1930104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Restore your activity state</a:t>
            </a:r>
          </a:p>
        </p:txBody>
      </p:sp>
      <p:sp>
        <p:nvSpPr>
          <p:cNvPr id="3" name="Content Placeholder 2"/>
          <p:cNvSpPr>
            <a:spLocks noGrp="1"/>
          </p:cNvSpPr>
          <p:nvPr>
            <p:ph idx="1"/>
          </p:nvPr>
        </p:nvSpPr>
        <p:spPr/>
        <p:txBody>
          <a:bodyPr/>
          <a:lstStyle/>
          <a:p>
            <a:r>
              <a:rPr lang="en-US" dirty="0"/>
              <a:t>Instead of restoring the state during </a:t>
            </a:r>
            <a:r>
              <a:rPr lang="en-US" dirty="0" err="1"/>
              <a:t>onCreate</a:t>
            </a:r>
            <a:r>
              <a:rPr lang="en-US" dirty="0"/>
              <a:t>() you may choose to implement </a:t>
            </a:r>
            <a:r>
              <a:rPr lang="en-US" dirty="0" err="1"/>
              <a:t>onRestoreInstanceState</a:t>
            </a:r>
            <a:r>
              <a:rPr lang="en-US" dirty="0"/>
              <a:t>(), which the system calls after </a:t>
            </a:r>
            <a:r>
              <a:rPr lang="en-US" dirty="0" err="1"/>
              <a:t>theonStart</a:t>
            </a:r>
            <a:r>
              <a:rPr lang="en-US" dirty="0"/>
              <a:t>() method. The system calls </a:t>
            </a:r>
            <a:r>
              <a:rPr lang="en-US" dirty="0" err="1"/>
              <a:t>onRestoreInstanceState</a:t>
            </a:r>
            <a:r>
              <a:rPr lang="en-US" dirty="0"/>
              <a:t>() only if there is a saved state to restore, so you do not need to check whether the Bundle is null:</a:t>
            </a:r>
          </a:p>
        </p:txBody>
      </p:sp>
    </p:spTree>
    <p:extLst>
      <p:ext uri="{BB962C8B-B14F-4D97-AF65-F5344CB8AC3E}">
        <p14:creationId xmlns:p14="http://schemas.microsoft.com/office/powerpoint/2010/main" val="802051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Fragments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62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Activities</a:t>
            </a:r>
            <a:endParaRPr lang="en-US" dirty="0"/>
          </a:p>
        </p:txBody>
      </p:sp>
      <p:sp>
        <p:nvSpPr>
          <p:cNvPr id="3" name="Content Placeholder 2"/>
          <p:cNvSpPr>
            <a:spLocks noGrp="1"/>
          </p:cNvSpPr>
          <p:nvPr>
            <p:ph idx="1"/>
          </p:nvPr>
        </p:nvSpPr>
        <p:spPr/>
        <p:txBody>
          <a:bodyPr/>
          <a:lstStyle/>
          <a:p>
            <a:r>
              <a:rPr lang="en-US" dirty="0"/>
              <a:t>The Activity class is a crucial component of an Android app, and the way activities are launched and put together is a fundamental part of the platform's application model. Unlike programming paradigms in which apps are launched with a main() method, the Android system initiates code in an Activity instance by invoking specific callback methods that correspond to specific stages of its lifecycle.</a:t>
            </a:r>
          </a:p>
        </p:txBody>
      </p:sp>
    </p:spTree>
    <p:extLst>
      <p:ext uri="{BB962C8B-B14F-4D97-AF65-F5344CB8AC3E}">
        <p14:creationId xmlns:p14="http://schemas.microsoft.com/office/powerpoint/2010/main" val="58881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1400899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114138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771438"/>
            <a:ext cx="7170092" cy="5377569"/>
          </a:xfrm>
        </p:spPr>
      </p:pic>
    </p:spTree>
    <p:extLst>
      <p:ext uri="{BB962C8B-B14F-4D97-AF65-F5344CB8AC3E}">
        <p14:creationId xmlns:p14="http://schemas.microsoft.com/office/powerpoint/2010/main" val="636402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3" name="Content Placeholder 2"/>
          <p:cNvSpPr>
            <a:spLocks noGrp="1"/>
          </p:cNvSpPr>
          <p:nvPr>
            <p:ph idx="1"/>
          </p:nvPr>
        </p:nvSpPr>
        <p:spPr/>
        <p:txBody>
          <a:bodyPr/>
          <a:lstStyle/>
          <a:p>
            <a:r>
              <a:rPr lang="en-US" dirty="0"/>
              <a:t>A Fragment represents a behavior or a portion of user interface in a </a:t>
            </a:r>
            <a:r>
              <a:rPr lang="en-US" dirty="0" err="1"/>
              <a:t>FragmentActivity</a:t>
            </a:r>
            <a:r>
              <a:rPr lang="en-US" dirty="0"/>
              <a:t>. You can combine multiple fragments in a single activity to build a multi-pane UI and reuse a fragment in multiple activities. You can think of a fragment as a modular section of an activity, which has its own lifecycle, receives its own input events, and which you can add or remove while the activity is running (sort of like a "sub activity" that you can reuse in different activities).</a:t>
            </a:r>
          </a:p>
        </p:txBody>
      </p:sp>
    </p:spTree>
    <p:extLst>
      <p:ext uri="{BB962C8B-B14F-4D97-AF65-F5344CB8AC3E}">
        <p14:creationId xmlns:p14="http://schemas.microsoft.com/office/powerpoint/2010/main" val="1462076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3" name="Content Placeholder 2"/>
          <p:cNvSpPr>
            <a:spLocks noGrp="1"/>
          </p:cNvSpPr>
          <p:nvPr>
            <p:ph idx="1"/>
          </p:nvPr>
        </p:nvSpPr>
        <p:spPr/>
        <p:txBody>
          <a:bodyPr/>
          <a:lstStyle/>
          <a:p>
            <a:r>
              <a:rPr lang="en-US" dirty="0" smtClean="0"/>
              <a:t>Fragments is managed by activity, so you could store all needed variables inside Activity. </a:t>
            </a:r>
          </a:p>
        </p:txBody>
      </p:sp>
    </p:spTree>
    <p:extLst>
      <p:ext uri="{BB962C8B-B14F-4D97-AF65-F5344CB8AC3E}">
        <p14:creationId xmlns:p14="http://schemas.microsoft.com/office/powerpoint/2010/main" val="786583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a:t>Open </a:t>
            </a:r>
            <a:r>
              <a:rPr lang="en-US" dirty="0" err="1" smtClean="0"/>
              <a:t>ShareActivityWithFragments</a:t>
            </a:r>
            <a:r>
              <a:rPr lang="en-US" dirty="0" smtClean="0"/>
              <a:t> and do TODOs </a:t>
            </a:r>
            <a:r>
              <a:rPr lang="en-US" dirty="0" smtClean="0">
                <a:sym typeface="Wingdings"/>
              </a:rPr>
              <a:t> </a:t>
            </a:r>
            <a:endParaRPr lang="en-US" dirty="0"/>
          </a:p>
        </p:txBody>
      </p:sp>
    </p:spTree>
    <p:extLst>
      <p:ext uri="{BB962C8B-B14F-4D97-AF65-F5344CB8AC3E}">
        <p14:creationId xmlns:p14="http://schemas.microsoft.com/office/powerpoint/2010/main" val="733467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Changes in lectures</a:t>
            </a:r>
            <a:endParaRPr lang="en-US" dirty="0"/>
          </a:p>
        </p:txBody>
      </p:sp>
      <p:sp>
        <p:nvSpPr>
          <p:cNvPr id="3" name="Subtitle 2"/>
          <p:cNvSpPr>
            <a:spLocks noGrp="1"/>
          </p:cNvSpPr>
          <p:nvPr>
            <p:ph type="subTitle" idx="1"/>
          </p:nvPr>
        </p:nvSpPr>
        <p:spPr/>
        <p:txBody>
          <a:bodyPr>
            <a:normAutofit fontScale="85000" lnSpcReduction="10000"/>
          </a:bodyPr>
          <a:lstStyle/>
          <a:p>
            <a:r>
              <a:rPr lang="en-US" sz="3200" dirty="0" smtClean="0"/>
              <a:t>22.04.2019 (No Lecture) -&gt; Move to the next week</a:t>
            </a:r>
          </a:p>
          <a:p>
            <a:r>
              <a:rPr lang="en-US" sz="3200" dirty="0" smtClean="0"/>
              <a:t>06.05.2019 (No lecture) -&gt; Move to the next week</a:t>
            </a:r>
            <a:endParaRPr lang="en-US" sz="3200" dirty="0"/>
          </a:p>
        </p:txBody>
      </p:sp>
    </p:spTree>
    <p:extLst>
      <p:ext uri="{BB962C8B-B14F-4D97-AF65-F5344CB8AC3E}">
        <p14:creationId xmlns:p14="http://schemas.microsoft.com/office/powerpoint/2010/main" val="506365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lstStyle/>
          <a:p>
            <a:r>
              <a:rPr lang="en-US" dirty="0"/>
              <a:t>Activities are one of the fundamental building blocks of apps on the Android platform. They serve as the entry point for a user's interaction with an app, and are also central to how a user navigates within an app (as with the Back button) or between apps (as with the </a:t>
            </a:r>
            <a:r>
              <a:rPr lang="en-US" dirty="0" err="1"/>
              <a:t>Recents</a:t>
            </a:r>
            <a:r>
              <a:rPr lang="en-US" dirty="0"/>
              <a:t> button).</a:t>
            </a:r>
          </a:p>
        </p:txBody>
      </p:sp>
    </p:spTree>
    <p:extLst>
      <p:ext uri="{BB962C8B-B14F-4D97-AF65-F5344CB8AC3E}">
        <p14:creationId xmlns:p14="http://schemas.microsoft.com/office/powerpoint/2010/main" val="130408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p>
        </p:txBody>
      </p:sp>
      <p:sp>
        <p:nvSpPr>
          <p:cNvPr id="3" name="Content Placeholder 2"/>
          <p:cNvSpPr>
            <a:spLocks noGrp="1"/>
          </p:cNvSpPr>
          <p:nvPr>
            <p:ph idx="1"/>
          </p:nvPr>
        </p:nvSpPr>
        <p:spPr/>
        <p:txBody>
          <a:bodyPr/>
          <a:lstStyle/>
          <a:p>
            <a:r>
              <a:rPr lang="en-US" dirty="0"/>
              <a:t>Skillfully managing activities allows you to ensure that, for example:</a:t>
            </a:r>
          </a:p>
          <a:p>
            <a:r>
              <a:rPr lang="en-US" dirty="0"/>
              <a:t>Orientation changes take place smoothly without disrupting the user experience.</a:t>
            </a:r>
          </a:p>
          <a:p>
            <a:r>
              <a:rPr lang="en-US" dirty="0"/>
              <a:t>User data is not lost during activity transitions.</a:t>
            </a:r>
          </a:p>
          <a:p>
            <a:r>
              <a:rPr lang="en-US" dirty="0"/>
              <a:t>The system kills processes when it's appropriate to do so.</a:t>
            </a:r>
          </a:p>
          <a:p>
            <a:endParaRPr lang="en-US" dirty="0"/>
          </a:p>
        </p:txBody>
      </p:sp>
    </p:spTree>
    <p:extLst>
      <p:ext uri="{BB962C8B-B14F-4D97-AF65-F5344CB8AC3E}">
        <p14:creationId xmlns:p14="http://schemas.microsoft.com/office/powerpoint/2010/main" val="138771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Activities</a:t>
            </a:r>
          </a:p>
        </p:txBody>
      </p:sp>
      <p:sp>
        <p:nvSpPr>
          <p:cNvPr id="3" name="Content Placeholder 2"/>
          <p:cNvSpPr>
            <a:spLocks noGrp="1"/>
          </p:cNvSpPr>
          <p:nvPr>
            <p:ph idx="1"/>
          </p:nvPr>
        </p:nvSpPr>
        <p:spPr/>
        <p:txBody>
          <a:bodyPr>
            <a:normAutofit lnSpcReduction="10000"/>
          </a:bodyPr>
          <a:lstStyle/>
          <a:p>
            <a:r>
              <a:rPr lang="en-US" dirty="0"/>
              <a:t>Most apps contain multiple screens, which means they comprise multiple activities. Typically, one activity in an app is specified as the </a:t>
            </a:r>
            <a:r>
              <a:rPr lang="en-US" i="1" dirty="0"/>
              <a:t>main activity</a:t>
            </a:r>
            <a:r>
              <a:rPr lang="en-US" dirty="0"/>
              <a:t>, which is the first screen to appear when the user launches the app. Each activity can then start another activity in order to perform different actions. For example, the main activity in a simple e-mail app may provide the screen that shows an e-mail inbox. From there, the main activity might launch other activities that provide screens for tasks like writing e-mails and opening individual e-mails.</a:t>
            </a:r>
          </a:p>
        </p:txBody>
      </p:sp>
    </p:spTree>
    <p:extLst>
      <p:ext uri="{BB962C8B-B14F-4D97-AF65-F5344CB8AC3E}">
        <p14:creationId xmlns:p14="http://schemas.microsoft.com/office/powerpoint/2010/main" val="164902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activity lifecycle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189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activity </a:t>
            </a:r>
            <a:r>
              <a:rPr lang="en-US" dirty="0" smtClean="0"/>
              <a:t>lifecycle</a:t>
            </a:r>
            <a:endParaRPr lang="en-US" dirty="0"/>
          </a:p>
        </p:txBody>
      </p:sp>
      <p:sp>
        <p:nvSpPr>
          <p:cNvPr id="3" name="Content Placeholder 2"/>
          <p:cNvSpPr>
            <a:spLocks noGrp="1"/>
          </p:cNvSpPr>
          <p:nvPr>
            <p:ph idx="1"/>
          </p:nvPr>
        </p:nvSpPr>
        <p:spPr/>
        <p:txBody>
          <a:bodyPr/>
          <a:lstStyle/>
          <a:p>
            <a:r>
              <a:rPr lang="en-US" dirty="0"/>
              <a:t>Over the course of its lifetime, an activity goes through a number of states. You use a series of callbacks to handle transitions between states. The following sections introduce these callbacks.</a:t>
            </a:r>
          </a:p>
          <a:p>
            <a:pPr marL="0" indent="0">
              <a:buNone/>
            </a:pPr>
            <a:endParaRPr lang="en-US" dirty="0"/>
          </a:p>
        </p:txBody>
      </p:sp>
    </p:spTree>
    <p:extLst>
      <p:ext uri="{BB962C8B-B14F-4D97-AF65-F5344CB8AC3E}">
        <p14:creationId xmlns:p14="http://schemas.microsoft.com/office/powerpoint/2010/main" val="1793086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7125</TotalTime>
  <Words>991</Words>
  <Application>Microsoft Macintosh PowerPoint</Application>
  <PresentationFormat>Widescreen</PresentationFormat>
  <Paragraphs>91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Trebuchet MS</vt:lpstr>
      <vt:lpstr>Tw Cen MT</vt:lpstr>
      <vt:lpstr>Wingdings</vt:lpstr>
      <vt:lpstr>Arial</vt:lpstr>
      <vt:lpstr>Circuit</vt:lpstr>
      <vt:lpstr>Changes in lectures</vt:lpstr>
      <vt:lpstr>Navigation between Activities/Fragments</vt:lpstr>
      <vt:lpstr>Introduction to Activities</vt:lpstr>
      <vt:lpstr>Introduction to Activities</vt:lpstr>
      <vt:lpstr>Activities</vt:lpstr>
      <vt:lpstr>Activities</vt:lpstr>
      <vt:lpstr>Introduction to Activities</vt:lpstr>
      <vt:lpstr>activity lifecycle</vt:lpstr>
      <vt:lpstr>Managing the activity lifecycle</vt:lpstr>
      <vt:lpstr>PowerPoint Presentation</vt:lpstr>
      <vt:lpstr>onCreate()</vt:lpstr>
      <vt:lpstr>onStart()</vt:lpstr>
      <vt:lpstr>onResume()</vt:lpstr>
      <vt:lpstr>onPause()</vt:lpstr>
      <vt:lpstr>onStop()</vt:lpstr>
      <vt:lpstr>onDestroy()</vt:lpstr>
      <vt:lpstr>PowerPoint Presentation</vt:lpstr>
      <vt:lpstr>Navigating between activities</vt:lpstr>
      <vt:lpstr>Navigating between activities</vt:lpstr>
      <vt:lpstr>Starting one activity from another</vt:lpstr>
      <vt:lpstr>Starting one activity from another</vt:lpstr>
      <vt:lpstr>PowerPoint Presentation</vt:lpstr>
      <vt:lpstr>PowerPoint Presentation</vt:lpstr>
      <vt:lpstr>PowerPoint Presentation</vt:lpstr>
      <vt:lpstr> Intent </vt:lpstr>
      <vt:lpstr>Extras</vt:lpstr>
      <vt:lpstr>startActivity()</vt:lpstr>
      <vt:lpstr>Share content </vt:lpstr>
      <vt:lpstr>startActivityForResult()</vt:lpstr>
      <vt:lpstr>startActivityForResult()</vt:lpstr>
      <vt:lpstr>restoring activity state</vt:lpstr>
      <vt:lpstr>PowerPoint Presentation</vt:lpstr>
      <vt:lpstr>Saving and restoring activity state</vt:lpstr>
      <vt:lpstr>Saving and restoring activity state</vt:lpstr>
      <vt:lpstr>Save your activity state</vt:lpstr>
      <vt:lpstr>Save your activity state</vt:lpstr>
      <vt:lpstr>Restore your activity state</vt:lpstr>
      <vt:lpstr>Restore your activity state</vt:lpstr>
      <vt:lpstr>Fragments</vt:lpstr>
      <vt:lpstr>PowerPoint Presentation</vt:lpstr>
      <vt:lpstr>PowerPoint Presentation</vt:lpstr>
      <vt:lpstr>PowerPoint Presentation</vt:lpstr>
      <vt:lpstr>Fragments</vt:lpstr>
      <vt:lpstr>Fragments</vt:lpstr>
      <vt:lpstr>Homework</vt:lpstr>
      <vt:lpstr>Changes in lectures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140</cp:revision>
  <dcterms:created xsi:type="dcterms:W3CDTF">2017-12-11T12:36:16Z</dcterms:created>
  <dcterms:modified xsi:type="dcterms:W3CDTF">2019-04-15T18:19:31Z</dcterms:modified>
</cp:coreProperties>
</file>