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96" r:id="rId2"/>
    <p:sldId id="256" r:id="rId3"/>
    <p:sldId id="257" r:id="rId4"/>
    <p:sldId id="282" r:id="rId5"/>
    <p:sldId id="283" r:id="rId6"/>
    <p:sldId id="260" r:id="rId7"/>
    <p:sldId id="261" r:id="rId8"/>
    <p:sldId id="259" r:id="rId9"/>
    <p:sldId id="258" r:id="rId10"/>
    <p:sldId id="273" r:id="rId11"/>
    <p:sldId id="271" r:id="rId12"/>
    <p:sldId id="284" r:id="rId13"/>
    <p:sldId id="264" r:id="rId14"/>
    <p:sldId id="287" r:id="rId15"/>
    <p:sldId id="288" r:id="rId16"/>
    <p:sldId id="289" r:id="rId17"/>
    <p:sldId id="290" r:id="rId18"/>
    <p:sldId id="291" r:id="rId19"/>
    <p:sldId id="272" r:id="rId20"/>
    <p:sldId id="285" r:id="rId21"/>
    <p:sldId id="266" r:id="rId22"/>
    <p:sldId id="276" r:id="rId23"/>
    <p:sldId id="286" r:id="rId24"/>
    <p:sldId id="280" r:id="rId25"/>
    <p:sldId id="277" r:id="rId26"/>
    <p:sldId id="281" r:id="rId27"/>
    <p:sldId id="292" r:id="rId28"/>
    <p:sldId id="293" r:id="rId29"/>
    <p:sldId id="294" r:id="rId30"/>
    <p:sldId id="295" r:id="rId31"/>
    <p:sldId id="274" r:id="rId32"/>
    <p:sldId id="275" r:id="rId33"/>
    <p:sldId id="269" r:id="rId34"/>
    <p:sldId id="270" r:id="rId35"/>
    <p:sldId id="29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0"/>
    <p:restoredTop sz="94719"/>
  </p:normalViewPr>
  <p:slideViewPr>
    <p:cSldViewPr snapToGrid="0" snapToObjects="1">
      <p:cViewPr>
        <p:scale>
          <a:sx n="125" d="100"/>
          <a:sy n="125" d="100"/>
        </p:scale>
        <p:origin x="1128"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044DE-FD66-D143-9A6A-F290B4EC43FB}" type="datetimeFigureOut">
              <a:rPr lang="en-US" smtClean="0"/>
              <a:t>4/6/19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A0B787-D7DD-3D4E-9EF5-534FC60BEACA}" type="slidenum">
              <a:rPr lang="en-US" smtClean="0"/>
              <a:t>‹#›</a:t>
            </a:fld>
            <a:endParaRPr lang="en-US"/>
          </a:p>
        </p:txBody>
      </p:sp>
    </p:spTree>
    <p:extLst>
      <p:ext uri="{BB962C8B-B14F-4D97-AF65-F5344CB8AC3E}">
        <p14:creationId xmlns:p14="http://schemas.microsoft.com/office/powerpoint/2010/main" val="47086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4/6/19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4/6/19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microsoft.com/en-us/previous-versions/msp-n-p/hh848246(v=pandp.1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android.jlelse.eu/reactive-architecture-7baa4ec651c4" TargetMode="External"/><Relationship Id="rId4" Type="http://schemas.openxmlformats.org/officeDocument/2006/relationships/hyperlink" Target="https://habr.com/post/215605/" TargetMode="External"/><Relationship Id="rId1" Type="http://schemas.openxmlformats.org/officeDocument/2006/relationships/slideLayout" Target="../slideLayouts/slideLayout2.xml"/><Relationship Id="rId2" Type="http://schemas.openxmlformats.org/officeDocument/2006/relationships/hyperlink" Target="http://blog.cleancoder.com/uncle-bob/2012/08/13/the-clean-architecture.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Changes in lectures</a:t>
            </a:r>
            <a:endParaRPr lang="en-US" dirty="0"/>
          </a:p>
        </p:txBody>
      </p:sp>
      <p:sp>
        <p:nvSpPr>
          <p:cNvPr id="3" name="Subtitle 2"/>
          <p:cNvSpPr>
            <a:spLocks noGrp="1"/>
          </p:cNvSpPr>
          <p:nvPr>
            <p:ph type="subTitle" idx="1"/>
          </p:nvPr>
        </p:nvSpPr>
        <p:spPr/>
        <p:txBody>
          <a:bodyPr>
            <a:normAutofit fontScale="85000" lnSpcReduction="10000"/>
          </a:bodyPr>
          <a:lstStyle/>
          <a:p>
            <a:r>
              <a:rPr lang="en-US" sz="3200" dirty="0" smtClean="0"/>
              <a:t>22.04.2019 (No Lecture) -&gt; Move to the next week</a:t>
            </a:r>
          </a:p>
          <a:p>
            <a:r>
              <a:rPr lang="en-US" sz="3200" dirty="0" smtClean="0"/>
              <a:t>06.05.2019 (No lecture) -&gt; Move to the next week</a:t>
            </a:r>
            <a:endParaRPr lang="en-US" sz="3200" dirty="0"/>
          </a:p>
        </p:txBody>
      </p:sp>
    </p:spTree>
    <p:extLst>
      <p:ext uri="{BB962C8B-B14F-4D97-AF65-F5344CB8AC3E}">
        <p14:creationId xmlns:p14="http://schemas.microsoft.com/office/powerpoint/2010/main" val="285885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typical architectures used for UI facing systems </a:t>
            </a:r>
            <a:r>
              <a:rPr lang="en-US" dirty="0" smtClean="0"/>
              <a:t>are:</a:t>
            </a:r>
            <a:endParaRPr lang="en-US" dirty="0"/>
          </a:p>
        </p:txBody>
      </p:sp>
      <p:sp>
        <p:nvSpPr>
          <p:cNvPr id="3" name="Content Placeholder 2"/>
          <p:cNvSpPr>
            <a:spLocks noGrp="1"/>
          </p:cNvSpPr>
          <p:nvPr>
            <p:ph idx="1"/>
          </p:nvPr>
        </p:nvSpPr>
        <p:spPr/>
        <p:txBody>
          <a:bodyPr/>
          <a:lstStyle/>
          <a:p>
            <a:r>
              <a:rPr lang="en-US" dirty="0" smtClean="0"/>
              <a:t>MVC - Model </a:t>
            </a:r>
            <a:r>
              <a:rPr lang="en-US" dirty="0"/>
              <a:t>View </a:t>
            </a:r>
            <a:r>
              <a:rPr lang="en-US" dirty="0" smtClean="0"/>
              <a:t>Controller</a:t>
            </a:r>
            <a:endParaRPr lang="en-US" dirty="0"/>
          </a:p>
          <a:p>
            <a:r>
              <a:rPr lang="en-US" dirty="0" smtClean="0"/>
              <a:t>MVP - </a:t>
            </a:r>
            <a:r>
              <a:rPr lang="en-US" dirty="0"/>
              <a:t>Model View </a:t>
            </a:r>
            <a:r>
              <a:rPr lang="en-US" dirty="0" smtClean="0"/>
              <a:t>Presenter</a:t>
            </a:r>
          </a:p>
          <a:p>
            <a:r>
              <a:rPr lang="en-US" dirty="0" smtClean="0"/>
              <a:t>MVVM - </a:t>
            </a:r>
            <a:r>
              <a:rPr lang="en-US" dirty="0"/>
              <a:t>Model View </a:t>
            </a:r>
            <a:r>
              <a:rPr lang="en-US" dirty="0" err="1" smtClean="0"/>
              <a:t>ViewModel</a:t>
            </a:r>
            <a:endParaRPr lang="en-US" dirty="0" smtClean="0"/>
          </a:p>
          <a:p>
            <a:endParaRPr lang="en-US" dirty="0"/>
          </a:p>
          <a:p>
            <a:r>
              <a:rPr lang="en-US" dirty="0"/>
              <a:t>The community has largely moved away from the monolithic Model View Controller (MVC) pattern in favor of more modular, testable patterns</a:t>
            </a:r>
            <a:r>
              <a:rPr lang="en-US" dirty="0" smtClean="0"/>
              <a:t>.</a:t>
            </a:r>
          </a:p>
          <a:p>
            <a:endParaRPr lang="en-US" dirty="0"/>
          </a:p>
        </p:txBody>
      </p:sp>
    </p:spTree>
    <p:extLst>
      <p:ext uri="{BB962C8B-B14F-4D97-AF65-F5344CB8AC3E}">
        <p14:creationId xmlns:p14="http://schemas.microsoft.com/office/powerpoint/2010/main" val="114551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(Model-view-controller)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3800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5280" y="2249488"/>
            <a:ext cx="5580274" cy="4185206"/>
          </a:xfrm>
        </p:spPr>
      </p:pic>
    </p:spTree>
    <p:extLst>
      <p:ext uri="{BB962C8B-B14F-4D97-AF65-F5344CB8AC3E}">
        <p14:creationId xmlns:p14="http://schemas.microsoft.com/office/powerpoint/2010/main" val="90413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lstStyle/>
          <a:p>
            <a:r>
              <a:rPr lang="en-US" b="1" dirty="0"/>
              <a:t>Model</a:t>
            </a:r>
            <a:r>
              <a:rPr lang="en-US" dirty="0"/>
              <a:t> — the data layer, responsible for managing the business logic and handling network or database API.</a:t>
            </a:r>
          </a:p>
          <a:p>
            <a:r>
              <a:rPr lang="en-US" b="1" dirty="0"/>
              <a:t>View</a:t>
            </a:r>
            <a:r>
              <a:rPr lang="en-US" dirty="0"/>
              <a:t> — the UI layer — </a:t>
            </a:r>
            <a:r>
              <a:rPr lang="en-US"/>
              <a:t>a </a:t>
            </a:r>
            <a:r>
              <a:rPr lang="en-US" smtClean="0"/>
              <a:t>visualization </a:t>
            </a:r>
            <a:r>
              <a:rPr lang="en-US" dirty="0"/>
              <a:t>of the data from the Model.</a:t>
            </a:r>
          </a:p>
          <a:p>
            <a:r>
              <a:rPr lang="en-US" b="1" dirty="0"/>
              <a:t>Controller</a:t>
            </a:r>
            <a:r>
              <a:rPr lang="en-US" dirty="0"/>
              <a:t> — the logic layer, gets notified of the user’s behavior and updates the Model as needed</a:t>
            </a:r>
            <a:r>
              <a:rPr lang="en-US" dirty="0" smtClean="0"/>
              <a:t>.</a:t>
            </a:r>
            <a:endParaRPr lang="en-US" dirty="0"/>
          </a:p>
        </p:txBody>
      </p:sp>
    </p:spTree>
    <p:extLst>
      <p:ext uri="{BB962C8B-B14F-4D97-AF65-F5344CB8AC3E}">
        <p14:creationId xmlns:p14="http://schemas.microsoft.com/office/powerpoint/2010/main" val="212143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280" y="838914"/>
            <a:ext cx="6738514" cy="5053886"/>
          </a:xfrm>
        </p:spPr>
      </p:pic>
    </p:spTree>
    <p:extLst>
      <p:ext uri="{BB962C8B-B14F-4D97-AF65-F5344CB8AC3E}">
        <p14:creationId xmlns:p14="http://schemas.microsoft.com/office/powerpoint/2010/main" val="2250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280" y="838914"/>
            <a:ext cx="6738514" cy="5053885"/>
          </a:xfrm>
        </p:spPr>
      </p:pic>
    </p:spTree>
    <p:extLst>
      <p:ext uri="{BB962C8B-B14F-4D97-AF65-F5344CB8AC3E}">
        <p14:creationId xmlns:p14="http://schemas.microsoft.com/office/powerpoint/2010/main" val="89166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280" y="838914"/>
            <a:ext cx="6738513" cy="5053885"/>
          </a:xfrm>
        </p:spPr>
      </p:pic>
    </p:spTree>
    <p:extLst>
      <p:ext uri="{BB962C8B-B14F-4D97-AF65-F5344CB8AC3E}">
        <p14:creationId xmlns:p14="http://schemas.microsoft.com/office/powerpoint/2010/main" val="200006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280" y="838914"/>
            <a:ext cx="6738513" cy="5053884"/>
          </a:xfrm>
        </p:spPr>
      </p:pic>
    </p:spTree>
    <p:extLst>
      <p:ext uri="{BB962C8B-B14F-4D97-AF65-F5344CB8AC3E}">
        <p14:creationId xmlns:p14="http://schemas.microsoft.com/office/powerpoint/2010/main" val="71849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280" y="838914"/>
            <a:ext cx="6738512" cy="5053884"/>
          </a:xfrm>
        </p:spPr>
      </p:pic>
    </p:spTree>
    <p:extLst>
      <p:ext uri="{BB962C8B-B14F-4D97-AF65-F5344CB8AC3E}">
        <p14:creationId xmlns:p14="http://schemas.microsoft.com/office/powerpoint/2010/main" val="196049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MVP (model-view-presenter)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2164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Mobile </a:t>
            </a:r>
            <a:r>
              <a:rPr lang="en-US" dirty="0" smtClean="0"/>
              <a:t>apps </a:t>
            </a:r>
            <a:r>
              <a:rPr lang="en-US" dirty="0"/>
              <a:t>architectures</a:t>
            </a:r>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600" y="1914208"/>
            <a:ext cx="5966354" cy="4474766"/>
          </a:xfrm>
        </p:spPr>
      </p:pic>
    </p:spTree>
    <p:extLst>
      <p:ext uri="{BB962C8B-B14F-4D97-AF65-F5344CB8AC3E}">
        <p14:creationId xmlns:p14="http://schemas.microsoft.com/office/powerpoint/2010/main" val="133195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MVP</a:t>
            </a:r>
            <a:endParaRPr lang="en-US" dirty="0"/>
          </a:p>
        </p:txBody>
      </p:sp>
      <p:sp>
        <p:nvSpPr>
          <p:cNvPr id="3" name="Content Placeholder 2"/>
          <p:cNvSpPr>
            <a:spLocks noGrp="1"/>
          </p:cNvSpPr>
          <p:nvPr>
            <p:ph idx="1"/>
          </p:nvPr>
        </p:nvSpPr>
        <p:spPr/>
        <p:txBody>
          <a:bodyPr/>
          <a:lstStyle/>
          <a:p>
            <a:r>
              <a:rPr lang="en-US" dirty="0" smtClean="0"/>
              <a:t>The </a:t>
            </a:r>
            <a:r>
              <a:rPr lang="en-US" dirty="0"/>
              <a:t>MVP pattern allows </a:t>
            </a:r>
            <a:r>
              <a:rPr lang="en-US" b="1" dirty="0"/>
              <a:t>separating the presentation layer from the logic</a:t>
            </a:r>
            <a:r>
              <a:rPr lang="en-US" dirty="0"/>
              <a:t> so that everything about how the UI works is agnostic from how we represent it on screen. Ideally, the MVP pattern would achieve that the same logic might have completely different and interchangeable views.</a:t>
            </a:r>
          </a:p>
        </p:txBody>
      </p:sp>
    </p:spTree>
    <p:extLst>
      <p:ext uri="{BB962C8B-B14F-4D97-AF65-F5344CB8AC3E}">
        <p14:creationId xmlns:p14="http://schemas.microsoft.com/office/powerpoint/2010/main" val="1762620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MVVM </a:t>
            </a:r>
            <a:br>
              <a:rPr lang="en-US" dirty="0" smtClean="0"/>
            </a:br>
            <a:r>
              <a:rPr lang="en-US" dirty="0" smtClean="0"/>
              <a:t>(Model-view-</a:t>
            </a:r>
            <a:r>
              <a:rPr lang="en-US" dirty="0" err="1" smtClean="0"/>
              <a:t>viewModel</a:t>
            </a:r>
            <a:r>
              <a:rPr lang="en-US" dirty="0" smtClean="0"/>
              <a: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600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920" y="2097088"/>
            <a:ext cx="5986674" cy="4490006"/>
          </a:xfrm>
        </p:spPr>
      </p:pic>
    </p:spTree>
    <p:extLst>
      <p:ext uri="{BB962C8B-B14F-4D97-AF65-F5344CB8AC3E}">
        <p14:creationId xmlns:p14="http://schemas.microsoft.com/office/powerpoint/2010/main" val="398770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a:t>
            </a:r>
            <a:endParaRPr lang="en-US" dirty="0"/>
          </a:p>
        </p:txBody>
      </p:sp>
      <p:sp>
        <p:nvSpPr>
          <p:cNvPr id="3" name="Content Placeholder 2"/>
          <p:cNvSpPr>
            <a:spLocks noGrp="1"/>
          </p:cNvSpPr>
          <p:nvPr>
            <p:ph idx="1"/>
          </p:nvPr>
        </p:nvSpPr>
        <p:spPr/>
        <p:txBody>
          <a:bodyPr/>
          <a:lstStyle/>
          <a:p>
            <a:r>
              <a:rPr lang="en-US" dirty="0" smtClean="0"/>
              <a:t>Works only if platform of implementation allows to bind views elements (</a:t>
            </a:r>
            <a:r>
              <a:rPr lang="en-US" dirty="0" err="1" smtClean="0"/>
              <a:t>onClickEvent</a:t>
            </a:r>
            <a:r>
              <a:rPr lang="en-US" dirty="0" smtClean="0"/>
              <a:t>, </a:t>
            </a:r>
            <a:r>
              <a:rPr lang="en-US" dirty="0" err="1" smtClean="0"/>
              <a:t>etc</a:t>
            </a:r>
            <a:r>
              <a:rPr lang="en-US" dirty="0" smtClean="0"/>
              <a:t>)</a:t>
            </a:r>
          </a:p>
          <a:p>
            <a:r>
              <a:rPr lang="en-US" dirty="0" smtClean="0"/>
              <a:t>Differ from MVP in that </a:t>
            </a:r>
            <a:r>
              <a:rPr lang="en-US" dirty="0" err="1" smtClean="0"/>
              <a:t>ViewModels</a:t>
            </a:r>
            <a:r>
              <a:rPr lang="en-US" dirty="0" smtClean="0"/>
              <a:t> does not know about view (in MVP presenter knows about view). View is </a:t>
            </a:r>
            <a:r>
              <a:rPr lang="en-US" dirty="0" err="1" smtClean="0"/>
              <a:t>binded</a:t>
            </a:r>
            <a:r>
              <a:rPr lang="en-US" dirty="0" smtClean="0"/>
              <a:t> directly to </a:t>
            </a:r>
            <a:r>
              <a:rPr lang="en-US" dirty="0" err="1" smtClean="0"/>
              <a:t>ViewModel</a:t>
            </a:r>
            <a:r>
              <a:rPr lang="en-US" dirty="0" smtClean="0"/>
              <a:t> properties. </a:t>
            </a:r>
          </a:p>
          <a:p>
            <a:r>
              <a:rPr lang="en-US" dirty="0" smtClean="0"/>
              <a:t>Is better than MVP since you don</a:t>
            </a:r>
            <a:r>
              <a:rPr lang="mr-IN" dirty="0" smtClean="0"/>
              <a:t>’</a:t>
            </a:r>
            <a:r>
              <a:rPr lang="en-US" dirty="0" smtClean="0"/>
              <a:t>t need to write a lot of similar code in order to connect view with presenter properties.   </a:t>
            </a:r>
            <a:endParaRPr lang="en-US" dirty="0"/>
          </a:p>
        </p:txBody>
      </p:sp>
    </p:spTree>
    <p:extLst>
      <p:ext uri="{BB962C8B-B14F-4D97-AF65-F5344CB8AC3E}">
        <p14:creationId xmlns:p14="http://schemas.microsoft.com/office/powerpoint/2010/main" val="518716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a:t>
            </a:r>
            <a:endParaRPr lang="en-US" dirty="0"/>
          </a:p>
        </p:txBody>
      </p:sp>
      <p:sp>
        <p:nvSpPr>
          <p:cNvPr id="3" name="Content Placeholder 2"/>
          <p:cNvSpPr>
            <a:spLocks noGrp="1"/>
          </p:cNvSpPr>
          <p:nvPr>
            <p:ph idx="1"/>
          </p:nvPr>
        </p:nvSpPr>
        <p:spPr/>
        <p:txBody>
          <a:bodyPr/>
          <a:lstStyle/>
          <a:p>
            <a:r>
              <a:rPr lang="en-US" dirty="0" smtClean="0"/>
              <a:t>Originally introduced by </a:t>
            </a:r>
            <a:r>
              <a:rPr lang="en-US" dirty="0" err="1" smtClean="0"/>
              <a:t>microsoft</a:t>
            </a:r>
            <a:r>
              <a:rPr lang="en-US" dirty="0"/>
              <a:t> </a:t>
            </a:r>
            <a:r>
              <a:rPr lang="en-US" dirty="0">
                <a:hlinkClick r:id="rId2"/>
              </a:rPr>
              <a:t>https://docs.microsoft.com/en-us/previous-versions/msp-n-p/hh848246(v=pandp.10</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1664507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9319660" cy="2387600"/>
          </a:xfrm>
        </p:spPr>
        <p:txBody>
          <a:bodyPr/>
          <a:lstStyle/>
          <a:p>
            <a:r>
              <a:rPr lang="en-US" cap="none" smtClean="0"/>
              <a:t>Reactive Programming &amp; </a:t>
            </a:r>
            <a:r>
              <a:rPr lang="en-US" cap="none" dirty="0" err="1" smtClean="0"/>
              <a:t>RxAndroid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2285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280" y="838914"/>
            <a:ext cx="6738512" cy="5053884"/>
          </a:xfrm>
        </p:spPr>
      </p:pic>
    </p:spTree>
    <p:extLst>
      <p:ext uri="{BB962C8B-B14F-4D97-AF65-F5344CB8AC3E}">
        <p14:creationId xmlns:p14="http://schemas.microsoft.com/office/powerpoint/2010/main" val="838898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280" y="838914"/>
            <a:ext cx="6738512" cy="5053884"/>
          </a:xfrm>
        </p:spPr>
      </p:pic>
    </p:spTree>
    <p:extLst>
      <p:ext uri="{BB962C8B-B14F-4D97-AF65-F5344CB8AC3E}">
        <p14:creationId xmlns:p14="http://schemas.microsoft.com/office/powerpoint/2010/main" val="1222100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280" y="838914"/>
            <a:ext cx="6738512" cy="5053884"/>
          </a:xfrm>
        </p:spPr>
      </p:pic>
    </p:spTree>
    <p:extLst>
      <p:ext uri="{BB962C8B-B14F-4D97-AF65-F5344CB8AC3E}">
        <p14:creationId xmlns:p14="http://schemas.microsoft.com/office/powerpoint/2010/main" val="124348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app architecture</a:t>
            </a:r>
            <a:endParaRPr lang="en-US" dirty="0"/>
          </a:p>
        </p:txBody>
      </p:sp>
      <p:sp>
        <p:nvSpPr>
          <p:cNvPr id="3" name="Content Placeholder 2"/>
          <p:cNvSpPr>
            <a:spLocks noGrp="1"/>
          </p:cNvSpPr>
          <p:nvPr>
            <p:ph idx="1"/>
          </p:nvPr>
        </p:nvSpPr>
        <p:spPr/>
        <p:txBody>
          <a:bodyPr/>
          <a:lstStyle/>
          <a:p>
            <a:r>
              <a:rPr lang="en-US" dirty="0" smtClean="0"/>
              <a:t>A way to structure project</a:t>
            </a:r>
          </a:p>
          <a:p>
            <a:r>
              <a:rPr lang="en-US" dirty="0" smtClean="0"/>
              <a:t>A way to manage code readability </a:t>
            </a:r>
            <a:r>
              <a:rPr lang="en-US" dirty="0"/>
              <a:t>&amp; </a:t>
            </a:r>
            <a:r>
              <a:rPr lang="en-US" dirty="0" err="1"/>
              <a:t>understability</a:t>
            </a:r>
            <a:endParaRPr lang="en-US" dirty="0" smtClean="0"/>
          </a:p>
          <a:p>
            <a:r>
              <a:rPr lang="en-US" dirty="0" smtClean="0"/>
              <a:t>A way to guarantee code modularity</a:t>
            </a:r>
          </a:p>
          <a:p>
            <a:r>
              <a:rPr lang="en-US" dirty="0" smtClean="0"/>
              <a:t>A way to speedup and reduce costs for </a:t>
            </a:r>
            <a:r>
              <a:rPr lang="en-US" dirty="0"/>
              <a:t>project </a:t>
            </a:r>
            <a:r>
              <a:rPr lang="en-US" dirty="0" smtClean="0"/>
              <a:t>maintenance (in a long run)</a:t>
            </a:r>
          </a:p>
          <a:p>
            <a:endParaRPr lang="en-US" dirty="0"/>
          </a:p>
        </p:txBody>
      </p:sp>
    </p:spTree>
    <p:extLst>
      <p:ext uri="{BB962C8B-B14F-4D97-AF65-F5344CB8AC3E}">
        <p14:creationId xmlns:p14="http://schemas.microsoft.com/office/powerpoint/2010/main" val="1340552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280" y="838914"/>
            <a:ext cx="6738512" cy="5053884"/>
          </a:xfrm>
        </p:spPr>
      </p:pic>
    </p:spTree>
    <p:extLst>
      <p:ext uri="{BB962C8B-B14F-4D97-AF65-F5344CB8AC3E}">
        <p14:creationId xmlns:p14="http://schemas.microsoft.com/office/powerpoint/2010/main" val="1150618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a:t>
            </a:r>
            <a:endParaRPr lang="en-US" dirty="0"/>
          </a:p>
        </p:txBody>
      </p:sp>
      <p:sp>
        <p:nvSpPr>
          <p:cNvPr id="3" name="Content Placeholder 2"/>
          <p:cNvSpPr>
            <a:spLocks noGrp="1"/>
          </p:cNvSpPr>
          <p:nvPr>
            <p:ph idx="1"/>
          </p:nvPr>
        </p:nvSpPr>
        <p:spPr/>
        <p:txBody>
          <a:bodyPr/>
          <a:lstStyle/>
          <a:p>
            <a:r>
              <a:rPr lang="en-US" dirty="0" smtClean="0"/>
              <a:t>Non-reactive: A = B + C. After that changing B or C would not change the value of A.</a:t>
            </a:r>
          </a:p>
          <a:p>
            <a:r>
              <a:rPr lang="en-US" dirty="0" smtClean="0"/>
              <a:t>Reactive : A = B + C. Change of B or C would change the value of A. </a:t>
            </a:r>
          </a:p>
          <a:p>
            <a:r>
              <a:rPr lang="en-US" dirty="0" smtClean="0"/>
              <a:t>Reactive </a:t>
            </a:r>
            <a:r>
              <a:rPr lang="en-US" dirty="0"/>
              <a:t>programming can facilitate changes in an underlying model that are reflected automatically in an associated </a:t>
            </a:r>
            <a:r>
              <a:rPr lang="en-US" dirty="0" smtClean="0"/>
              <a:t>view without touching the controller</a:t>
            </a:r>
          </a:p>
          <a:p>
            <a:r>
              <a:rPr lang="en-US" dirty="0" smtClean="0"/>
              <a:t>Its an addition to a master architecture of app</a:t>
            </a:r>
          </a:p>
        </p:txBody>
      </p:sp>
    </p:spTree>
    <p:extLst>
      <p:ext uri="{BB962C8B-B14F-4D97-AF65-F5344CB8AC3E}">
        <p14:creationId xmlns:p14="http://schemas.microsoft.com/office/powerpoint/2010/main" val="1560338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err="1" smtClean="0"/>
              <a:t>RxAndroid</a:t>
            </a:r>
            <a:endParaRPr lang="en-US" cap="none" dirty="0"/>
          </a:p>
        </p:txBody>
      </p:sp>
      <p:sp>
        <p:nvSpPr>
          <p:cNvPr id="3" name="Content Placeholder 2"/>
          <p:cNvSpPr>
            <a:spLocks noGrp="1"/>
          </p:cNvSpPr>
          <p:nvPr>
            <p:ph idx="1"/>
          </p:nvPr>
        </p:nvSpPr>
        <p:spPr/>
        <p:txBody>
          <a:bodyPr/>
          <a:lstStyle/>
          <a:p>
            <a:r>
              <a:rPr lang="en-US" dirty="0" smtClean="0"/>
              <a:t>Library to easily use Reactive approach in development </a:t>
            </a:r>
          </a:p>
          <a:p>
            <a:r>
              <a:rPr lang="en-US" dirty="0"/>
              <a:t>https://</a:t>
            </a:r>
            <a:r>
              <a:rPr lang="en-US" dirty="0" err="1"/>
              <a:t>github.com</a:t>
            </a:r>
            <a:r>
              <a:rPr lang="en-US" dirty="0"/>
              <a:t>/</a:t>
            </a:r>
            <a:r>
              <a:rPr lang="en-US" dirty="0" err="1"/>
              <a:t>ReactiveX</a:t>
            </a:r>
            <a:r>
              <a:rPr lang="en-US" dirty="0"/>
              <a:t>/</a:t>
            </a:r>
            <a:r>
              <a:rPr lang="en-US" dirty="0" err="1"/>
              <a:t>RxAndroid</a:t>
            </a:r>
            <a:endParaRPr lang="en-US" dirty="0"/>
          </a:p>
        </p:txBody>
      </p:sp>
    </p:spTree>
    <p:extLst>
      <p:ext uri="{BB962C8B-B14F-4D97-AF65-F5344CB8AC3E}">
        <p14:creationId xmlns:p14="http://schemas.microsoft.com/office/powerpoint/2010/main" val="1657237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more:</a:t>
            </a:r>
            <a:endParaRPr lang="en-US" dirty="0"/>
          </a:p>
        </p:txBody>
      </p:sp>
      <p:sp>
        <p:nvSpPr>
          <p:cNvPr id="3" name="Content Placeholder 2"/>
          <p:cNvSpPr>
            <a:spLocks noGrp="1"/>
          </p:cNvSpPr>
          <p:nvPr>
            <p:ph idx="1"/>
          </p:nvPr>
        </p:nvSpPr>
        <p:spPr/>
        <p:txBody>
          <a:bodyPr/>
          <a:lstStyle/>
          <a:p>
            <a:r>
              <a:rPr lang="en-US" dirty="0"/>
              <a:t>Clean </a:t>
            </a:r>
            <a:r>
              <a:rPr lang="en-US" dirty="0" smtClean="0"/>
              <a:t>Code </a:t>
            </a:r>
            <a:r>
              <a:rPr lang="en-US" dirty="0" smtClean="0">
                <a:hlinkClick r:id="rId2"/>
              </a:rPr>
              <a:t>http</a:t>
            </a:r>
            <a:r>
              <a:rPr lang="en-US" dirty="0">
                <a:hlinkClick r:id="rId2"/>
              </a:rPr>
              <a:t>://</a:t>
            </a:r>
            <a:r>
              <a:rPr lang="en-US" dirty="0" smtClean="0">
                <a:hlinkClick r:id="rId2"/>
              </a:rPr>
              <a:t>blog.cleancoder.com/uncle-bob/2012/08/13/the-clean-architecture.html</a:t>
            </a:r>
            <a:endParaRPr lang="en-US" dirty="0" smtClean="0"/>
          </a:p>
          <a:p>
            <a:r>
              <a:rPr lang="en-US" dirty="0"/>
              <a:t>Reactive Architecture </a:t>
            </a:r>
            <a:r>
              <a:rPr lang="en-US" dirty="0">
                <a:hlinkClick r:id="rId3"/>
              </a:rPr>
              <a:t>https://</a:t>
            </a:r>
            <a:r>
              <a:rPr lang="en-US" dirty="0" smtClean="0">
                <a:hlinkClick r:id="rId3"/>
              </a:rPr>
              <a:t>android.jlelse.eu/reactive-architecture-7baa4ec651c4</a:t>
            </a:r>
            <a:endParaRPr lang="en-US" dirty="0" smtClean="0"/>
          </a:p>
          <a:p>
            <a:r>
              <a:rPr lang="en-US" dirty="0"/>
              <a:t>MVC/MVP/MVVM - </a:t>
            </a:r>
            <a:r>
              <a:rPr lang="en-US" dirty="0">
                <a:hlinkClick r:id="rId4"/>
              </a:rPr>
              <a:t>https://habr.com/post/215605</a:t>
            </a:r>
            <a:r>
              <a:rPr lang="en-US" dirty="0" smtClean="0">
                <a:hlinkClick r:id="rId4"/>
              </a:rPr>
              <a:t>/</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56549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Open </a:t>
            </a:r>
            <a:r>
              <a:rPr lang="en-US" dirty="0" err="1" smtClean="0"/>
              <a:t>MainActivity</a:t>
            </a:r>
            <a:r>
              <a:rPr lang="en-US" dirty="0" smtClean="0"/>
              <a:t> of Lesson 5 and see :// TODOs </a:t>
            </a:r>
            <a:r>
              <a:rPr lang="en-US" dirty="0" smtClean="0">
                <a:sym typeface="Wingdings"/>
              </a:rPr>
              <a:t> </a:t>
            </a:r>
            <a:endParaRPr lang="en-US" dirty="0"/>
          </a:p>
        </p:txBody>
      </p:sp>
    </p:spTree>
    <p:extLst>
      <p:ext uri="{BB962C8B-B14F-4D97-AF65-F5344CB8AC3E}">
        <p14:creationId xmlns:p14="http://schemas.microsoft.com/office/powerpoint/2010/main" val="1313289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Changes in lectures</a:t>
            </a:r>
            <a:endParaRPr lang="en-US" dirty="0"/>
          </a:p>
        </p:txBody>
      </p:sp>
      <p:sp>
        <p:nvSpPr>
          <p:cNvPr id="3" name="Subtitle 2"/>
          <p:cNvSpPr>
            <a:spLocks noGrp="1"/>
          </p:cNvSpPr>
          <p:nvPr>
            <p:ph type="subTitle" idx="1"/>
          </p:nvPr>
        </p:nvSpPr>
        <p:spPr/>
        <p:txBody>
          <a:bodyPr>
            <a:normAutofit fontScale="85000" lnSpcReduction="10000"/>
          </a:bodyPr>
          <a:lstStyle/>
          <a:p>
            <a:r>
              <a:rPr lang="en-US" sz="3200" dirty="0" smtClean="0"/>
              <a:t>22.04.2019 (No Lecture) -&gt; Move to the next week</a:t>
            </a:r>
          </a:p>
          <a:p>
            <a:r>
              <a:rPr lang="en-US" sz="3200" dirty="0" smtClean="0"/>
              <a:t>06.05.2019 (No lecture) -&gt; Move to the next week</a:t>
            </a:r>
            <a:endParaRPr lang="en-US" sz="3200" dirty="0"/>
          </a:p>
        </p:txBody>
      </p:sp>
    </p:spTree>
    <p:extLst>
      <p:ext uri="{BB962C8B-B14F-4D97-AF65-F5344CB8AC3E}">
        <p14:creationId xmlns:p14="http://schemas.microsoft.com/office/powerpoint/2010/main" val="886576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520" y="1914208"/>
            <a:ext cx="5946034" cy="4459526"/>
          </a:xfrm>
        </p:spPr>
      </p:pic>
    </p:spTree>
    <p:extLst>
      <p:ext uri="{BB962C8B-B14F-4D97-AF65-F5344CB8AC3E}">
        <p14:creationId xmlns:p14="http://schemas.microsoft.com/office/powerpoint/2010/main" val="100297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9512" y="1899920"/>
            <a:ext cx="6123092" cy="4592320"/>
          </a:xfrm>
        </p:spPr>
      </p:pic>
    </p:spTree>
    <p:extLst>
      <p:ext uri="{BB962C8B-B14F-4D97-AF65-F5344CB8AC3E}">
        <p14:creationId xmlns:p14="http://schemas.microsoft.com/office/powerpoint/2010/main" val="141750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having a defined architecture</a:t>
            </a:r>
            <a:endParaRPr lang="en-US" dirty="0"/>
          </a:p>
        </p:txBody>
      </p:sp>
      <p:sp>
        <p:nvSpPr>
          <p:cNvPr id="3" name="Content Placeholder 2"/>
          <p:cNvSpPr>
            <a:spLocks noGrp="1"/>
          </p:cNvSpPr>
          <p:nvPr>
            <p:ph idx="1"/>
          </p:nvPr>
        </p:nvSpPr>
        <p:spPr/>
        <p:txBody>
          <a:bodyPr/>
          <a:lstStyle/>
          <a:p>
            <a:r>
              <a:rPr lang="en-US" dirty="0"/>
              <a:t>Your code </a:t>
            </a:r>
            <a:r>
              <a:rPr lang="en-US" dirty="0" smtClean="0"/>
              <a:t>is even more easily testable</a:t>
            </a:r>
          </a:p>
          <a:p>
            <a:r>
              <a:rPr lang="en-US" dirty="0"/>
              <a:t>Your code is further decoupled (the biggest advantage</a:t>
            </a:r>
            <a:r>
              <a:rPr lang="en-US" dirty="0" smtClean="0"/>
              <a:t>.)</a:t>
            </a:r>
          </a:p>
          <a:p>
            <a:r>
              <a:rPr lang="en-US" dirty="0"/>
              <a:t>The package structure is even easier to navigate.</a:t>
            </a:r>
          </a:p>
          <a:p>
            <a:r>
              <a:rPr lang="en-US" dirty="0"/>
              <a:t>The project is even easier to maintain.</a:t>
            </a:r>
          </a:p>
          <a:p>
            <a:r>
              <a:rPr lang="en-US" dirty="0"/>
              <a:t>Your team can add new features even more quickly</a:t>
            </a:r>
            <a:r>
              <a:rPr lang="en-US" dirty="0" smtClean="0"/>
              <a:t>.</a:t>
            </a:r>
            <a:endParaRPr lang="en-US" dirty="0"/>
          </a:p>
        </p:txBody>
      </p:sp>
    </p:spTree>
    <p:extLst>
      <p:ext uri="{BB962C8B-B14F-4D97-AF65-F5344CB8AC3E}">
        <p14:creationId xmlns:p14="http://schemas.microsoft.com/office/powerpoint/2010/main" val="289714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 Defined Architecture</a:t>
            </a:r>
            <a:endParaRPr lang="en-US" dirty="0"/>
          </a:p>
        </p:txBody>
      </p:sp>
      <p:sp>
        <p:nvSpPr>
          <p:cNvPr id="3" name="Content Placeholder 2"/>
          <p:cNvSpPr>
            <a:spLocks noGrp="1"/>
          </p:cNvSpPr>
          <p:nvPr>
            <p:ph idx="1"/>
          </p:nvPr>
        </p:nvSpPr>
        <p:spPr/>
        <p:txBody>
          <a:bodyPr/>
          <a:lstStyle/>
          <a:p>
            <a:r>
              <a:rPr lang="en-US" b="1" dirty="0" smtClean="0"/>
              <a:t>That should be left blank </a:t>
            </a:r>
            <a:r>
              <a:rPr lang="en-US" b="1" dirty="0" smtClean="0">
                <a:sym typeface="Wingdings"/>
              </a:rPr>
              <a:t> But ok, there are some cons. </a:t>
            </a:r>
          </a:p>
          <a:p>
            <a:r>
              <a:rPr lang="en-US" dirty="0"/>
              <a:t>It has a slightly steep learning curve. How all the layers work together may take some time to understand, especially if you are coming </a:t>
            </a:r>
            <a:r>
              <a:rPr lang="en-US" dirty="0" smtClean="0"/>
              <a:t>from a project with no defined architecture at all. </a:t>
            </a:r>
          </a:p>
          <a:p>
            <a:r>
              <a:rPr lang="en-US" dirty="0"/>
              <a:t>It adds a lot of extra classes, so it’s not ideal for low-complexity projects</a:t>
            </a:r>
            <a:r>
              <a:rPr lang="en-US" dirty="0" smtClean="0"/>
              <a:t>.</a:t>
            </a:r>
            <a:endParaRPr lang="en-US" dirty="0"/>
          </a:p>
        </p:txBody>
      </p:sp>
    </p:spTree>
    <p:extLst>
      <p:ext uri="{BB962C8B-B14F-4D97-AF65-F5344CB8AC3E}">
        <p14:creationId xmlns:p14="http://schemas.microsoft.com/office/powerpoint/2010/main" val="82397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no silver bullet</a:t>
            </a:r>
            <a:endParaRPr lang="en-US" dirty="0"/>
          </a:p>
        </p:txBody>
      </p:sp>
      <p:sp>
        <p:nvSpPr>
          <p:cNvPr id="3" name="Content Placeholder 2"/>
          <p:cNvSpPr>
            <a:spLocks noGrp="1"/>
          </p:cNvSpPr>
          <p:nvPr>
            <p:ph idx="1"/>
          </p:nvPr>
        </p:nvSpPr>
        <p:spPr/>
        <p:txBody>
          <a:bodyPr>
            <a:normAutofit lnSpcReduction="10000"/>
          </a:bodyPr>
          <a:lstStyle/>
          <a:p>
            <a:r>
              <a:rPr lang="en-US" dirty="0" smtClean="0"/>
              <a:t>For each application type there are a different sets of architectures that would be in place for that type of apps.</a:t>
            </a:r>
          </a:p>
          <a:p>
            <a:r>
              <a:rPr lang="en-US" dirty="0" smtClean="0"/>
              <a:t>For example architecture that is good for chat-like app probably wont be as good for a banking-like app. </a:t>
            </a:r>
          </a:p>
          <a:p>
            <a:r>
              <a:rPr lang="en-US" dirty="0" smtClean="0"/>
              <a:t>The app could consists of a few different architectures, for example for a different types of tasks that app could perform. </a:t>
            </a:r>
          </a:p>
          <a:p>
            <a:r>
              <a:rPr lang="en-US" dirty="0" smtClean="0"/>
              <a:t>Also architectures may be mutated in order to fit better with project needs.</a:t>
            </a:r>
            <a:endParaRPr lang="en-US" dirty="0"/>
          </a:p>
        </p:txBody>
      </p:sp>
    </p:spTree>
    <p:extLst>
      <p:ext uri="{BB962C8B-B14F-4D97-AF65-F5344CB8AC3E}">
        <p14:creationId xmlns:p14="http://schemas.microsoft.com/office/powerpoint/2010/main" val="29185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Each architecture consists of: </a:t>
            </a:r>
            <a:endParaRPr lang="en-US" dirty="0"/>
          </a:p>
        </p:txBody>
      </p:sp>
      <p:sp>
        <p:nvSpPr>
          <p:cNvPr id="3" name="Content Placeholder 2"/>
          <p:cNvSpPr>
            <a:spLocks noGrp="1"/>
          </p:cNvSpPr>
          <p:nvPr>
            <p:ph idx="1"/>
          </p:nvPr>
        </p:nvSpPr>
        <p:spPr/>
        <p:txBody>
          <a:bodyPr/>
          <a:lstStyle/>
          <a:p>
            <a:r>
              <a:rPr lang="en-US" b="1" dirty="0"/>
              <a:t>Presentation Layer</a:t>
            </a:r>
            <a:r>
              <a:rPr lang="en-US" dirty="0"/>
              <a:t> - contains UI components as well as the components processing them.</a:t>
            </a:r>
          </a:p>
          <a:p>
            <a:r>
              <a:rPr lang="en-US" b="1" dirty="0"/>
              <a:t>Business Layer </a:t>
            </a:r>
            <a:r>
              <a:rPr lang="en-US" dirty="0"/>
              <a:t>- composed of workflows, business entities and components.</a:t>
            </a:r>
          </a:p>
          <a:p>
            <a:r>
              <a:rPr lang="en-US" b="1" dirty="0"/>
              <a:t>Data layer </a:t>
            </a:r>
            <a:r>
              <a:rPr lang="en-US" dirty="0"/>
              <a:t>- comprises data utilities, data access components and service agents</a:t>
            </a:r>
            <a:r>
              <a:rPr lang="en-US" dirty="0" smtClean="0"/>
              <a:t>.</a:t>
            </a:r>
            <a:endParaRPr lang="en-US" dirty="0"/>
          </a:p>
        </p:txBody>
      </p:sp>
    </p:spTree>
    <p:extLst>
      <p:ext uri="{BB962C8B-B14F-4D97-AF65-F5344CB8AC3E}">
        <p14:creationId xmlns:p14="http://schemas.microsoft.com/office/powerpoint/2010/main" val="1010354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6483</TotalTime>
  <Words>553</Words>
  <Application>Microsoft Macintosh PowerPoint</Application>
  <PresentationFormat>Widescreen</PresentationFormat>
  <Paragraphs>73</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Mangal</vt:lpstr>
      <vt:lpstr>Trebuchet MS</vt:lpstr>
      <vt:lpstr>Tw Cen MT</vt:lpstr>
      <vt:lpstr>Wingdings</vt:lpstr>
      <vt:lpstr>Arial</vt:lpstr>
      <vt:lpstr>Circuit</vt:lpstr>
      <vt:lpstr>Changes in lectures</vt:lpstr>
      <vt:lpstr>Mobile apps architectures</vt:lpstr>
      <vt:lpstr>mobile app architecture</vt:lpstr>
      <vt:lpstr>App Architecture</vt:lpstr>
      <vt:lpstr>Design Patterns</vt:lpstr>
      <vt:lpstr>Advantage of having a defined architecture</vt:lpstr>
      <vt:lpstr>Disadvantages of a Defined Architecture</vt:lpstr>
      <vt:lpstr>There are no silver bullet</vt:lpstr>
      <vt:lpstr>Each architecture consists of: </vt:lpstr>
      <vt:lpstr>The typical architectures used for UI facing systems are:</vt:lpstr>
      <vt:lpstr>MVC (Model-view-controller)</vt:lpstr>
      <vt:lpstr>mvc</vt:lpstr>
      <vt:lpstr>MVC</vt:lpstr>
      <vt:lpstr>PowerPoint Presentation</vt:lpstr>
      <vt:lpstr>PowerPoint Presentation</vt:lpstr>
      <vt:lpstr>PowerPoint Presentation</vt:lpstr>
      <vt:lpstr>PowerPoint Presentation</vt:lpstr>
      <vt:lpstr>PowerPoint Presentation</vt:lpstr>
      <vt:lpstr>MVP (model-view-presenter)</vt:lpstr>
      <vt:lpstr>MVP</vt:lpstr>
      <vt:lpstr>MVP</vt:lpstr>
      <vt:lpstr>MVVM  (Model-view-viewModel)</vt:lpstr>
      <vt:lpstr>MVVM</vt:lpstr>
      <vt:lpstr>MVVM</vt:lpstr>
      <vt:lpstr>MVVM</vt:lpstr>
      <vt:lpstr>Reactive Programming &amp; RxAndroid</vt:lpstr>
      <vt:lpstr>PowerPoint Presentation</vt:lpstr>
      <vt:lpstr>PowerPoint Presentation</vt:lpstr>
      <vt:lpstr>PowerPoint Presentation</vt:lpstr>
      <vt:lpstr>PowerPoint Presentation</vt:lpstr>
      <vt:lpstr>Reactive Programming</vt:lpstr>
      <vt:lpstr>RxAndroid</vt:lpstr>
      <vt:lpstr>Read more:</vt:lpstr>
      <vt:lpstr>Homework:</vt:lpstr>
      <vt:lpstr>Changes in lectures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121</cp:revision>
  <dcterms:created xsi:type="dcterms:W3CDTF">2017-12-11T12:36:16Z</dcterms:created>
  <dcterms:modified xsi:type="dcterms:W3CDTF">2019-04-06T18:14:24Z</dcterms:modified>
</cp:coreProperties>
</file>