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0" r:id="rId20"/>
    <p:sldId id="274" r:id="rId21"/>
    <p:sldId id="275" r:id="rId22"/>
    <p:sldId id="276" r:id="rId23"/>
    <p:sldId id="277" r:id="rId24"/>
    <p:sldId id="278"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02"/>
    <p:restoredTop sz="94650"/>
  </p:normalViewPr>
  <p:slideViewPr>
    <p:cSldViewPr snapToGrid="0" snapToObjects="1">
      <p:cViewPr>
        <p:scale>
          <a:sx n="114" d="100"/>
          <a:sy n="114" d="100"/>
        </p:scale>
        <p:origin x="568"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F044DE-FD66-D143-9A6A-F290B4EC43FB}" type="datetimeFigureOut">
              <a:rPr lang="en-US" smtClean="0"/>
              <a:t>5/11/19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A0B787-D7DD-3D4E-9EF5-534FC60BEACA}" type="slidenum">
              <a:rPr lang="en-US" smtClean="0"/>
              <a:t>‹#›</a:t>
            </a:fld>
            <a:endParaRPr lang="en-US"/>
          </a:p>
        </p:txBody>
      </p:sp>
    </p:spTree>
    <p:extLst>
      <p:ext uri="{BB962C8B-B14F-4D97-AF65-F5344CB8AC3E}">
        <p14:creationId xmlns:p14="http://schemas.microsoft.com/office/powerpoint/2010/main" val="470868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5/11/19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5/11/19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firebase.google.com/docs/cloud-messaging/" TargetMode="External"/><Relationship Id="rId3" Type="http://schemas.openxmlformats.org/officeDocument/2006/relationships/hyperlink" Target="https://onesignal.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unsplash.com/documentation#pagination" TargetMode="External"/><Relationship Id="rId3" Type="http://schemas.openxmlformats.org/officeDocument/2006/relationships/hyperlink" Target="https://api.unsplash.com/photos/?page=2&amp;per_page=30&amp;client_i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Notifications</a:t>
            </a:r>
            <a:endParaRPr lang="en-US" dirty="0"/>
          </a:p>
        </p:txBody>
      </p:sp>
      <p:sp>
        <p:nvSpPr>
          <p:cNvPr id="3" name="Subtitle 2"/>
          <p:cNvSpPr>
            <a:spLocks noGrp="1"/>
          </p:cNvSpPr>
          <p:nvPr>
            <p:ph type="subTitle" idx="1"/>
          </p:nvPr>
        </p:nvSpPr>
        <p:spPr/>
        <p:txBody>
          <a:bodyPr/>
          <a:lstStyle/>
          <a:p>
            <a:pPr algn="ctr"/>
            <a:endParaRPr lang="en-US" dirty="0"/>
          </a:p>
        </p:txBody>
      </p:sp>
    </p:spTree>
    <p:extLst>
      <p:ext uri="{BB962C8B-B14F-4D97-AF65-F5344CB8AC3E}">
        <p14:creationId xmlns:p14="http://schemas.microsoft.com/office/powerpoint/2010/main" val="6880673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Notification </a:t>
            </a:r>
            <a:r>
              <a:rPr lang="en-US" dirty="0" smtClean="0"/>
              <a:t>actions</a:t>
            </a:r>
            <a:endParaRPr lang="en-US" dirty="0"/>
          </a:p>
        </p:txBody>
      </p:sp>
      <p:sp>
        <p:nvSpPr>
          <p:cNvPr id="3" name="Content Placeholder 2"/>
          <p:cNvSpPr>
            <a:spLocks noGrp="1"/>
          </p:cNvSpPr>
          <p:nvPr>
            <p:ph idx="1"/>
          </p:nvPr>
        </p:nvSpPr>
        <p:spPr>
          <a:xfrm>
            <a:off x="1141412" y="2249487"/>
            <a:ext cx="9905999" cy="2290982"/>
          </a:xfrm>
        </p:spPr>
        <p:txBody>
          <a:bodyPr>
            <a:normAutofit fontScale="92500" lnSpcReduction="20000"/>
          </a:bodyPr>
          <a:lstStyle/>
          <a:p>
            <a:r>
              <a:rPr lang="en-US" dirty="0"/>
              <a:t>Although it's not required, every notification should open an appropriate app activity when tapped. In addition to this default notification action, you can add action buttons that complete an app-related task from the notification (often without opening an activity</a:t>
            </a:r>
            <a:r>
              <a:rPr lang="en-US" dirty="0" smtClean="0"/>
              <a:t>)</a:t>
            </a:r>
          </a:p>
          <a:p>
            <a:r>
              <a:rPr lang="en-US" dirty="0"/>
              <a:t>Starting in Android 7.0 (API level 24), you can also add an action to reply to messages or enter other text directly from the notification.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7674" y="4692868"/>
            <a:ext cx="4004441" cy="1491237"/>
          </a:xfrm>
          <a:prstGeom prst="rect">
            <a:avLst/>
          </a:prstGeom>
        </p:spPr>
      </p:pic>
    </p:spTree>
    <p:extLst>
      <p:ext uri="{BB962C8B-B14F-4D97-AF65-F5344CB8AC3E}">
        <p14:creationId xmlns:p14="http://schemas.microsoft.com/office/powerpoint/2010/main" val="431321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Expandable </a:t>
            </a:r>
            <a:r>
              <a:rPr lang="en-US" dirty="0" smtClean="0"/>
              <a:t>notification</a:t>
            </a:r>
            <a:endParaRPr lang="en-US" dirty="0"/>
          </a:p>
        </p:txBody>
      </p:sp>
      <p:sp>
        <p:nvSpPr>
          <p:cNvPr id="3" name="Content Placeholder 2"/>
          <p:cNvSpPr>
            <a:spLocks noGrp="1"/>
          </p:cNvSpPr>
          <p:nvPr>
            <p:ph idx="1"/>
          </p:nvPr>
        </p:nvSpPr>
        <p:spPr/>
        <p:txBody>
          <a:bodyPr/>
          <a:lstStyle/>
          <a:p>
            <a:r>
              <a:rPr lang="en-US" dirty="0"/>
              <a:t>By default, the notification's text content is truncated to fit on one line. If you want your notification to be longer, you can enable a larger text area that's expandable by applying an additional template, as shown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082" y="3710152"/>
            <a:ext cx="2859062" cy="2822028"/>
          </a:xfrm>
          <a:prstGeom prst="rect">
            <a:avLst/>
          </a:prstGeom>
        </p:spPr>
      </p:pic>
    </p:spTree>
    <p:extLst>
      <p:ext uri="{BB962C8B-B14F-4D97-AF65-F5344CB8AC3E}">
        <p14:creationId xmlns:p14="http://schemas.microsoft.com/office/powerpoint/2010/main" val="183203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18821"/>
            <a:ext cx="9905998" cy="1478570"/>
          </a:xfrm>
        </p:spPr>
        <p:txBody>
          <a:bodyPr/>
          <a:lstStyle/>
          <a:p>
            <a:r>
              <a:rPr lang="en-US" dirty="0"/>
              <a:t>Notification updates and </a:t>
            </a:r>
            <a:r>
              <a:rPr lang="en-US" dirty="0" smtClean="0"/>
              <a:t>groups</a:t>
            </a:r>
            <a:endParaRPr lang="en-US" dirty="0"/>
          </a:p>
        </p:txBody>
      </p:sp>
      <p:sp>
        <p:nvSpPr>
          <p:cNvPr id="3" name="Content Placeholder 2"/>
          <p:cNvSpPr>
            <a:spLocks noGrp="1"/>
          </p:cNvSpPr>
          <p:nvPr>
            <p:ph idx="1"/>
          </p:nvPr>
        </p:nvSpPr>
        <p:spPr>
          <a:xfrm>
            <a:off x="1141413" y="1918684"/>
            <a:ext cx="6236850" cy="4435093"/>
          </a:xfrm>
        </p:spPr>
        <p:txBody>
          <a:bodyPr>
            <a:normAutofit fontScale="77500" lnSpcReduction="20000"/>
          </a:bodyPr>
          <a:lstStyle/>
          <a:p>
            <a:r>
              <a:rPr lang="en-US" dirty="0"/>
              <a:t>To avoid bombarding your users with multiple or redundant notifications when you have additional updates, you should consider updating an existing notification rather than issuing a new one, or consider using the inbox-style notification to show conversation updates.</a:t>
            </a:r>
          </a:p>
          <a:p>
            <a:r>
              <a:rPr lang="en-US" dirty="0"/>
              <a:t>However, if it's necessary to deliver multiple notifications, you should consider grouping those separate notifications into a group (available on Android 7.0 and higher). A notification group allows you to collapse multiple notifications into just one post in the notification drawer, with a summary. The user can then expand the notification to reveal the details for each individual notification.</a:t>
            </a:r>
          </a:p>
          <a:p>
            <a:r>
              <a:rPr lang="en-US" dirty="0"/>
              <a:t>The user can progressively expand the notification group and each notification within it for more details</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0625" y="2249486"/>
            <a:ext cx="2824489" cy="3179379"/>
          </a:xfrm>
          <a:prstGeom prst="rect">
            <a:avLst/>
          </a:prstGeom>
        </p:spPr>
      </p:pic>
      <p:sp>
        <p:nvSpPr>
          <p:cNvPr id="5" name="Rectangle 4"/>
          <p:cNvSpPr/>
          <p:nvPr/>
        </p:nvSpPr>
        <p:spPr>
          <a:xfrm>
            <a:off x="8470625" y="5581263"/>
            <a:ext cx="2995119" cy="646331"/>
          </a:xfrm>
          <a:prstGeom prst="rect">
            <a:avLst/>
          </a:prstGeom>
        </p:spPr>
        <p:txBody>
          <a:bodyPr wrap="square">
            <a:spAutoFit/>
          </a:bodyPr>
          <a:lstStyle/>
          <a:p>
            <a:r>
              <a:rPr lang="en-US" dirty="0">
                <a:latin typeface="Roboto" charset="0"/>
              </a:rPr>
              <a:t>A collapsed and expanded notification group</a:t>
            </a:r>
            <a:endParaRPr lang="en-US" dirty="0"/>
          </a:p>
        </p:txBody>
      </p:sp>
    </p:spTree>
    <p:extLst>
      <p:ext uri="{BB962C8B-B14F-4D97-AF65-F5344CB8AC3E}">
        <p14:creationId xmlns:p14="http://schemas.microsoft.com/office/powerpoint/2010/main" val="1169616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Notification </a:t>
            </a:r>
            <a:r>
              <a:rPr lang="en-US" dirty="0" smtClean="0"/>
              <a:t>channels</a:t>
            </a:r>
            <a:endParaRPr lang="en-US" dirty="0"/>
          </a:p>
        </p:txBody>
      </p:sp>
      <p:sp>
        <p:nvSpPr>
          <p:cNvPr id="3" name="Content Placeholder 2"/>
          <p:cNvSpPr>
            <a:spLocks noGrp="1"/>
          </p:cNvSpPr>
          <p:nvPr>
            <p:ph idx="1"/>
          </p:nvPr>
        </p:nvSpPr>
        <p:spPr/>
        <p:txBody>
          <a:bodyPr>
            <a:normAutofit fontScale="85000" lnSpcReduction="10000"/>
          </a:bodyPr>
          <a:lstStyle/>
          <a:p>
            <a:r>
              <a:rPr lang="en-US" dirty="0"/>
              <a:t>Starting in Android 8.0 (API level 26), all notifications must be assigned to a channel or it will not appear. By categorizing notifications into channels, users can disable specific notification channels for your app (instead of disabling </a:t>
            </a:r>
            <a:r>
              <a:rPr lang="en-US" i="1" dirty="0"/>
              <a:t>all</a:t>
            </a:r>
            <a:r>
              <a:rPr lang="en-US" dirty="0"/>
              <a:t> your notifications), and users can control the visual and auditory options for each channel—all from the Android system </a:t>
            </a:r>
            <a:r>
              <a:rPr lang="en-US" dirty="0" smtClean="0"/>
              <a:t>settings. </a:t>
            </a:r>
            <a:r>
              <a:rPr lang="en-US" dirty="0"/>
              <a:t>Users can also long-press a notification to change behaviors for the associated channel.</a:t>
            </a:r>
          </a:p>
          <a:p>
            <a:r>
              <a:rPr lang="en-US" dirty="0"/>
              <a:t>On devices running Android 7.1 (API level 25) and lower, users can manage notifications on a per-app basis only (effectively each app only has one channel on Android 7.1 and lower</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1315808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40" y="2175916"/>
            <a:ext cx="4182340" cy="3541712"/>
          </a:xfrm>
        </p:spPr>
      </p:pic>
      <p:sp>
        <p:nvSpPr>
          <p:cNvPr id="5" name="Rectangle 4"/>
          <p:cNvSpPr/>
          <p:nvPr/>
        </p:nvSpPr>
        <p:spPr>
          <a:xfrm>
            <a:off x="7544645" y="5796456"/>
            <a:ext cx="4647355" cy="646331"/>
          </a:xfrm>
          <a:prstGeom prst="rect">
            <a:avLst/>
          </a:prstGeom>
        </p:spPr>
        <p:txBody>
          <a:bodyPr wrap="square">
            <a:spAutoFit/>
          </a:bodyPr>
          <a:lstStyle/>
          <a:p>
            <a:r>
              <a:rPr lang="en-US" dirty="0">
                <a:latin typeface="Roboto" charset="0"/>
              </a:rPr>
              <a:t>Notification settings for Clock app and one of its channels</a:t>
            </a:r>
            <a:endParaRPr lang="en-US" dirty="0"/>
          </a:p>
        </p:txBody>
      </p:sp>
      <p:sp>
        <p:nvSpPr>
          <p:cNvPr id="7" name="TextBox 6"/>
          <p:cNvSpPr txBox="1"/>
          <p:nvPr/>
        </p:nvSpPr>
        <p:spPr>
          <a:xfrm>
            <a:off x="1008993" y="2480441"/>
            <a:ext cx="6043448" cy="2585323"/>
          </a:xfrm>
          <a:prstGeom prst="rect">
            <a:avLst/>
          </a:prstGeom>
          <a:noFill/>
        </p:spPr>
        <p:txBody>
          <a:bodyPr wrap="square" rtlCol="0">
            <a:spAutoFit/>
          </a:bodyPr>
          <a:lstStyle/>
          <a:p>
            <a:r>
              <a:rPr lang="en-US" dirty="0"/>
              <a:t>One app can have multiple notification </a:t>
            </a:r>
            <a:r>
              <a:rPr lang="en-US" dirty="0" smtClean="0"/>
              <a:t>channels - a </a:t>
            </a:r>
            <a:r>
              <a:rPr lang="en-US" dirty="0"/>
              <a:t>separate channel for each type of notification the app issues. An app can also create notification channels in response to choices made by users of your app. For example, you may set up separate notification channels for each conversation group created by a user in a messaging app.</a:t>
            </a:r>
          </a:p>
          <a:p>
            <a:r>
              <a:rPr lang="en-US" dirty="0"/>
              <a:t>The channel is also where you specify the importance level for your notifications on Android 8.0 and higher. So all notifications posted to the same notification channel have the same behavior.</a:t>
            </a:r>
          </a:p>
        </p:txBody>
      </p:sp>
    </p:spTree>
    <p:extLst>
      <p:ext uri="{BB962C8B-B14F-4D97-AF65-F5344CB8AC3E}">
        <p14:creationId xmlns:p14="http://schemas.microsoft.com/office/powerpoint/2010/main" val="1893827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Notification </a:t>
            </a:r>
            <a:r>
              <a:rPr lang="en-US" dirty="0" smtClean="0"/>
              <a:t>importance</a:t>
            </a:r>
            <a:endParaRPr lang="en-US" dirty="0"/>
          </a:p>
        </p:txBody>
      </p:sp>
      <p:sp>
        <p:nvSpPr>
          <p:cNvPr id="3" name="Content Placeholder 2"/>
          <p:cNvSpPr>
            <a:spLocks noGrp="1"/>
          </p:cNvSpPr>
          <p:nvPr>
            <p:ph idx="1"/>
          </p:nvPr>
        </p:nvSpPr>
        <p:spPr/>
        <p:txBody>
          <a:bodyPr>
            <a:normAutofit lnSpcReduction="10000"/>
          </a:bodyPr>
          <a:lstStyle/>
          <a:p>
            <a:r>
              <a:rPr lang="en-US" dirty="0"/>
              <a:t>Android uses the importance of a notification to determine how much the notification should interrupt the user (visually and audibly). The higher the importance of a notification, the more interruptive the notification will be.</a:t>
            </a:r>
          </a:p>
          <a:p>
            <a:r>
              <a:rPr lang="en-US" dirty="0"/>
              <a:t>On Android 8.0 (API level 26) and above, importance of a notification is determined by the importance of the channel the notification was posted to. Users can change the importance of a notification channel in the system settings (figure 12). On Android 7.1 (API level 25) and below, importance of each notification is determined by the notification's priority.</a:t>
            </a:r>
          </a:p>
          <a:p>
            <a:endParaRPr lang="en-US" dirty="0"/>
          </a:p>
        </p:txBody>
      </p:sp>
    </p:spTree>
    <p:extLst>
      <p:ext uri="{BB962C8B-B14F-4D97-AF65-F5344CB8AC3E}">
        <p14:creationId xmlns:p14="http://schemas.microsoft.com/office/powerpoint/2010/main" val="1310866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8654" y="1229983"/>
            <a:ext cx="6657264" cy="4897547"/>
          </a:xfrm>
        </p:spPr>
        <p:txBody>
          <a:bodyPr>
            <a:normAutofit fontScale="92500" lnSpcReduction="10000"/>
          </a:bodyPr>
          <a:lstStyle/>
          <a:p>
            <a:r>
              <a:rPr lang="en-US" dirty="0"/>
              <a:t>The possible importance levels are the following:</a:t>
            </a:r>
          </a:p>
          <a:p>
            <a:r>
              <a:rPr lang="en-US" dirty="0"/>
              <a:t>Urgent: Makes a sound and appears as a heads-up notification.</a:t>
            </a:r>
          </a:p>
          <a:p>
            <a:r>
              <a:rPr lang="en-US" dirty="0"/>
              <a:t>High: Makes a sound.</a:t>
            </a:r>
          </a:p>
          <a:p>
            <a:r>
              <a:rPr lang="en-US" dirty="0"/>
              <a:t>Medium: No sound.</a:t>
            </a:r>
          </a:p>
          <a:p>
            <a:r>
              <a:rPr lang="en-US" dirty="0"/>
              <a:t>Low: No sound and does not appear in the status bar.</a:t>
            </a:r>
          </a:p>
          <a:p>
            <a:r>
              <a:rPr lang="en-US" dirty="0"/>
              <a:t>All notifications, regardless of importance, appear in non-interruptive system UI locations, such as in the notification drawer and as a badge on the launcher icon (though you can modify the appearance of the notification badge</a:t>
            </a:r>
            <a:r>
              <a:rPr lang="en-US" dirty="0" smtClean="0"/>
              <a: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0481" y="1229983"/>
            <a:ext cx="2388237" cy="4247082"/>
          </a:xfrm>
          <a:prstGeom prst="rect">
            <a:avLst/>
          </a:prstGeom>
        </p:spPr>
      </p:pic>
      <p:sp>
        <p:nvSpPr>
          <p:cNvPr id="6" name="Rectangle 5"/>
          <p:cNvSpPr/>
          <p:nvPr/>
        </p:nvSpPr>
        <p:spPr>
          <a:xfrm>
            <a:off x="7639826" y="5665865"/>
            <a:ext cx="4109545" cy="923330"/>
          </a:xfrm>
          <a:prstGeom prst="rect">
            <a:avLst/>
          </a:prstGeom>
        </p:spPr>
        <p:txBody>
          <a:bodyPr wrap="square">
            <a:spAutoFit/>
          </a:bodyPr>
          <a:lstStyle/>
          <a:p>
            <a:pPr algn="ctr"/>
            <a:r>
              <a:rPr lang="en-US" dirty="0">
                <a:latin typeface="Roboto" charset="0"/>
              </a:rPr>
              <a:t>Users can change the importance of each channel on Android 8.0 and higher</a:t>
            </a:r>
            <a:endParaRPr lang="en-US" dirty="0"/>
          </a:p>
        </p:txBody>
      </p:sp>
    </p:spTree>
    <p:extLst>
      <p:ext uri="{BB962C8B-B14F-4D97-AF65-F5344CB8AC3E}">
        <p14:creationId xmlns:p14="http://schemas.microsoft.com/office/powerpoint/2010/main" val="1462209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Not Disturb </a:t>
            </a:r>
            <a:r>
              <a:rPr lang="en-US" dirty="0" smtClean="0"/>
              <a:t>mode</a:t>
            </a:r>
            <a:endParaRPr lang="en-US" dirty="0"/>
          </a:p>
        </p:txBody>
      </p:sp>
      <p:sp>
        <p:nvSpPr>
          <p:cNvPr id="3" name="Content Placeholder 2"/>
          <p:cNvSpPr>
            <a:spLocks noGrp="1"/>
          </p:cNvSpPr>
          <p:nvPr>
            <p:ph idx="1"/>
          </p:nvPr>
        </p:nvSpPr>
        <p:spPr/>
        <p:txBody>
          <a:bodyPr>
            <a:normAutofit fontScale="85000" lnSpcReduction="20000"/>
          </a:bodyPr>
          <a:lstStyle/>
          <a:p>
            <a:r>
              <a:rPr lang="en-US" dirty="0"/>
              <a:t>Starting in Android 5.0 (API level 21), users can enable </a:t>
            </a:r>
            <a:r>
              <a:rPr lang="en-US" i="1" dirty="0"/>
              <a:t>Do Not Disturb mode</a:t>
            </a:r>
            <a:r>
              <a:rPr lang="en-US" dirty="0"/>
              <a:t>, which silences sounds and vibration for all notifications. Notifications still appear in the system UI as normal, unless the user specifies otherwise.</a:t>
            </a:r>
          </a:p>
          <a:p>
            <a:r>
              <a:rPr lang="en-US" dirty="0"/>
              <a:t>There are three different levels available in Do Not Disturb mode:</a:t>
            </a:r>
          </a:p>
          <a:p>
            <a:r>
              <a:rPr lang="en-US" dirty="0"/>
              <a:t>Total silence: blocks all sounds and vibrations, including from alarms, music, videos, and games.</a:t>
            </a:r>
          </a:p>
          <a:p>
            <a:r>
              <a:rPr lang="en-US" dirty="0"/>
              <a:t>Alarms only: blocks all sounds and vibrations, except from alarms.</a:t>
            </a:r>
          </a:p>
          <a:p>
            <a:r>
              <a:rPr lang="en-US" dirty="0"/>
              <a:t>Priority only: users can configure which system-wide categories can interrupt them (such as only alarms, reminders, events, calls, or messages). For messages and calls, users can also choose to filter based on who the sender or caller is (figure 13</a:t>
            </a:r>
            <a:r>
              <a:rPr lang="en-US" dirty="0" smtClean="0"/>
              <a:t>).</a:t>
            </a:r>
            <a:endParaRPr lang="en-US" dirty="0"/>
          </a:p>
        </p:txBody>
      </p:sp>
    </p:spTree>
    <p:extLst>
      <p:ext uri="{BB962C8B-B14F-4D97-AF65-F5344CB8AC3E}">
        <p14:creationId xmlns:p14="http://schemas.microsoft.com/office/powerpoint/2010/main" val="342190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limits</a:t>
            </a:r>
          </a:p>
        </p:txBody>
      </p:sp>
      <p:sp>
        <p:nvSpPr>
          <p:cNvPr id="3" name="Content Placeholder 2"/>
          <p:cNvSpPr>
            <a:spLocks noGrp="1"/>
          </p:cNvSpPr>
          <p:nvPr>
            <p:ph idx="1"/>
          </p:nvPr>
        </p:nvSpPr>
        <p:spPr/>
        <p:txBody>
          <a:bodyPr/>
          <a:lstStyle/>
          <a:p>
            <a:r>
              <a:rPr lang="en-US" dirty="0"/>
              <a:t>Beginning with Android 8.1 (API level 27), apps cannot make a notification sound more than once per second. If your app posts multiple notifications in one second, they all appear as expected, but only the first notification per second makes a sound.</a:t>
            </a:r>
          </a:p>
          <a:p>
            <a:r>
              <a:rPr lang="en-US" dirty="0"/>
              <a:t>However, Android also applies a rate limit when updating a notification. If you post updates to a single notification too frequently (many in less than one second), the system might drop some updates</a:t>
            </a:r>
            <a:r>
              <a:rPr lang="en-US" dirty="0" smtClean="0"/>
              <a:t>.</a:t>
            </a:r>
            <a:endParaRPr lang="en-US" dirty="0"/>
          </a:p>
        </p:txBody>
      </p:sp>
    </p:spTree>
    <p:extLst>
      <p:ext uri="{BB962C8B-B14F-4D97-AF65-F5344CB8AC3E}">
        <p14:creationId xmlns:p14="http://schemas.microsoft.com/office/powerpoint/2010/main" val="1357549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Push Notification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8228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Notifications </a:t>
            </a:r>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a:t>A notification is a message that Android displays outside your app's UI to provide the user with reminders, communication from other people, or other timely information from your app. Users can tap the notification to open your app or take an action directly from the notification</a:t>
            </a:r>
            <a:r>
              <a:rPr lang="en-US" dirty="0" smtClean="0"/>
              <a: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7061" y="4220557"/>
            <a:ext cx="4904884" cy="2468401"/>
          </a:xfrm>
          <a:prstGeom prst="rect">
            <a:avLst/>
          </a:prstGeom>
        </p:spPr>
      </p:pic>
    </p:spTree>
    <p:extLst>
      <p:ext uri="{BB962C8B-B14F-4D97-AF65-F5344CB8AC3E}">
        <p14:creationId xmlns:p14="http://schemas.microsoft.com/office/powerpoint/2010/main" val="2948128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Push Works I (Register device for Push)</a:t>
            </a:r>
            <a:endParaRPr lang="en-US" dirty="0"/>
          </a:p>
        </p:txBody>
      </p:sp>
      <p:sp>
        <p:nvSpPr>
          <p:cNvPr id="3" name="Content Placeholder 2"/>
          <p:cNvSpPr>
            <a:spLocks noGrp="1"/>
          </p:cNvSpPr>
          <p:nvPr>
            <p:ph idx="1"/>
          </p:nvPr>
        </p:nvSpPr>
        <p:spPr/>
        <p:txBody>
          <a:bodyPr/>
          <a:lstStyle/>
          <a:p>
            <a:pPr marL="457200" marR="0" lvl="0" indent="-457200" defTabSz="914400" eaLnBrk="1" fontAlgn="auto" latinLnBrk="0" hangingPunct="1">
              <a:lnSpc>
                <a:spcPct val="100000"/>
              </a:lnSpc>
              <a:spcBef>
                <a:spcPts val="0"/>
              </a:spcBef>
              <a:spcAft>
                <a:spcPts val="0"/>
              </a:spcAft>
              <a:buClrTx/>
              <a:buSzTx/>
              <a:buFont typeface="+mj-lt"/>
              <a:buAutoNum type="arabicPeriod"/>
              <a:tabLst/>
              <a:defRPr/>
            </a:pPr>
            <a:r>
              <a:rPr lang="en-US" dirty="0" smtClean="0"/>
              <a:t>Ask system to generate token (user confirms or not)</a:t>
            </a:r>
          </a:p>
          <a:p>
            <a:pPr marL="457200" marR="0" lvl="0" indent="-457200" defTabSz="914400" eaLnBrk="1" fontAlgn="auto" latinLnBrk="0" hangingPunct="1">
              <a:lnSpc>
                <a:spcPct val="100000"/>
              </a:lnSpc>
              <a:spcBef>
                <a:spcPts val="0"/>
              </a:spcBef>
              <a:spcAft>
                <a:spcPts val="0"/>
              </a:spcAft>
              <a:buClrTx/>
              <a:buSzTx/>
              <a:buFont typeface="+mj-lt"/>
              <a:buAutoNum type="arabicPeriod"/>
              <a:tabLst/>
              <a:defRPr/>
            </a:pPr>
            <a:r>
              <a:rPr lang="en-US" dirty="0" smtClean="0"/>
              <a:t>Device ask Google for token (register device for that token) </a:t>
            </a:r>
          </a:p>
          <a:p>
            <a:pPr marL="457200" marR="0" lvl="0" indent="-457200" defTabSz="914400" eaLnBrk="1" fontAlgn="auto" latinLnBrk="0" hangingPunct="1">
              <a:lnSpc>
                <a:spcPct val="100000"/>
              </a:lnSpc>
              <a:spcBef>
                <a:spcPts val="0"/>
              </a:spcBef>
              <a:spcAft>
                <a:spcPts val="0"/>
              </a:spcAft>
              <a:buClrTx/>
              <a:buSzTx/>
              <a:buFont typeface="+mj-lt"/>
              <a:buAutoNum type="arabicPeriod"/>
              <a:tabLst/>
              <a:defRPr/>
            </a:pPr>
            <a:r>
              <a:rPr lang="en-US" dirty="0" smtClean="0"/>
              <a:t>Google send back that token</a:t>
            </a:r>
          </a:p>
          <a:p>
            <a:pPr marL="457200" marR="0" lvl="0" indent="-457200" defTabSz="914400" eaLnBrk="1" fontAlgn="auto" latinLnBrk="0" hangingPunct="1">
              <a:lnSpc>
                <a:spcPct val="100000"/>
              </a:lnSpc>
              <a:spcBef>
                <a:spcPts val="0"/>
              </a:spcBef>
              <a:spcAft>
                <a:spcPts val="0"/>
              </a:spcAft>
              <a:buClrTx/>
              <a:buSzTx/>
              <a:buFont typeface="+mj-lt"/>
              <a:buAutoNum type="arabicPeriod"/>
              <a:tabLst/>
              <a:defRPr/>
            </a:pPr>
            <a:r>
              <a:rPr lang="en-US" dirty="0" smtClean="0"/>
              <a:t>System provides token to developer</a:t>
            </a:r>
            <a:endParaRPr lang="en-US" dirty="0"/>
          </a:p>
        </p:txBody>
      </p:sp>
    </p:spTree>
    <p:extLst>
      <p:ext uri="{BB962C8B-B14F-4D97-AF65-F5344CB8AC3E}">
        <p14:creationId xmlns:p14="http://schemas.microsoft.com/office/powerpoint/2010/main" val="1426377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991679"/>
            <a:ext cx="7526797" cy="4967686"/>
          </a:xfrm>
        </p:spPr>
      </p:pic>
    </p:spTree>
    <p:extLst>
      <p:ext uri="{BB962C8B-B14F-4D97-AF65-F5344CB8AC3E}">
        <p14:creationId xmlns:p14="http://schemas.microsoft.com/office/powerpoint/2010/main" val="1476185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Push Works II (Send push to device)</a:t>
            </a:r>
            <a:endParaRPr lang="en-US" dirty="0"/>
          </a:p>
        </p:txBody>
      </p:sp>
      <p:sp>
        <p:nvSpPr>
          <p:cNvPr id="3" name="Content Placeholder 2"/>
          <p:cNvSpPr>
            <a:spLocks noGrp="1"/>
          </p:cNvSpPr>
          <p:nvPr>
            <p:ph idx="1"/>
          </p:nvPr>
        </p:nvSpPr>
        <p:spPr/>
        <p:txBody>
          <a:bodyPr/>
          <a:lstStyle/>
          <a:p>
            <a:pPr marL="0" indent="0">
              <a:buNone/>
            </a:pPr>
            <a:r>
              <a:rPr lang="en-US" dirty="0" smtClean="0"/>
              <a:t>If you use provider like firebase, </a:t>
            </a:r>
            <a:r>
              <a:rPr lang="en-US" dirty="0" err="1" smtClean="0"/>
              <a:t>onesignal</a:t>
            </a:r>
            <a:r>
              <a:rPr lang="en-US" dirty="0" smtClean="0"/>
              <a:t> and </a:t>
            </a:r>
            <a:r>
              <a:rPr lang="en-US" dirty="0" err="1" smtClean="0"/>
              <a:t>etc</a:t>
            </a:r>
            <a:r>
              <a:rPr lang="en-US" dirty="0" smtClean="0"/>
              <a:t> (most likely you do) </a:t>
            </a:r>
          </a:p>
          <a:p>
            <a:pPr marL="0" indent="0">
              <a:buNone/>
            </a:pPr>
            <a:r>
              <a:rPr lang="en-US" dirty="0" smtClean="0"/>
              <a:t>1) You compose on backend message (data and token) and send it to provider</a:t>
            </a:r>
          </a:p>
          <a:p>
            <a:pPr marL="0" indent="0">
              <a:buNone/>
            </a:pPr>
            <a:r>
              <a:rPr lang="en-US" dirty="0" smtClean="0"/>
              <a:t>2) Provider would deliver it to a phone by composing a valid request to a Google services</a:t>
            </a:r>
          </a:p>
          <a:p>
            <a:pPr marL="0" indent="0">
              <a:buNone/>
            </a:pPr>
            <a:endParaRPr lang="en-US" dirty="0" smtClean="0"/>
          </a:p>
        </p:txBody>
      </p:sp>
    </p:spTree>
    <p:extLst>
      <p:ext uri="{BB962C8B-B14F-4D97-AF65-F5344CB8AC3E}">
        <p14:creationId xmlns:p14="http://schemas.microsoft.com/office/powerpoint/2010/main" val="659387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6966" y="1284396"/>
            <a:ext cx="7400948" cy="5021811"/>
          </a:xfrm>
        </p:spPr>
      </p:pic>
    </p:spTree>
    <p:extLst>
      <p:ext uri="{BB962C8B-B14F-4D97-AF65-F5344CB8AC3E}">
        <p14:creationId xmlns:p14="http://schemas.microsoft.com/office/powerpoint/2010/main" val="2037577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notification providers</a:t>
            </a:r>
            <a:endParaRPr lang="en-US" dirty="0"/>
          </a:p>
        </p:txBody>
      </p:sp>
      <p:sp>
        <p:nvSpPr>
          <p:cNvPr id="3" name="Content Placeholder 2"/>
          <p:cNvSpPr>
            <a:spLocks noGrp="1"/>
          </p:cNvSpPr>
          <p:nvPr>
            <p:ph idx="1"/>
          </p:nvPr>
        </p:nvSpPr>
        <p:spPr/>
        <p:txBody>
          <a:bodyPr/>
          <a:lstStyle/>
          <a:p>
            <a:r>
              <a:rPr lang="en-US" dirty="0">
                <a:hlinkClick r:id="rId2"/>
              </a:rPr>
              <a:t>https://firebase.google.com/docs/cloud-messaging</a:t>
            </a:r>
            <a:r>
              <a:rPr lang="en-US" dirty="0" smtClean="0">
                <a:hlinkClick r:id="rId2"/>
              </a:rPr>
              <a:t>/</a:t>
            </a:r>
            <a:endParaRPr lang="en-US" dirty="0" smtClean="0"/>
          </a:p>
          <a:p>
            <a:r>
              <a:rPr lang="en-US" dirty="0">
                <a:hlinkClick r:id="rId3"/>
              </a:rPr>
              <a:t>https://onesignal.com</a:t>
            </a:r>
            <a:r>
              <a:rPr lang="en-US" dirty="0" smtClean="0">
                <a:hlinkClick r:id="rId3"/>
              </a:rPr>
              <a:t>/</a:t>
            </a:r>
            <a:endParaRPr lang="en-US" dirty="0" smtClean="0"/>
          </a:p>
          <a:p>
            <a:endParaRPr lang="en-US" dirty="0"/>
          </a:p>
        </p:txBody>
      </p:sp>
    </p:spTree>
    <p:extLst>
      <p:ext uri="{BB962C8B-B14F-4D97-AF65-F5344CB8AC3E}">
        <p14:creationId xmlns:p14="http://schemas.microsoft.com/office/powerpoint/2010/main" val="1460777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normAutofit fontScale="92500"/>
          </a:bodyPr>
          <a:lstStyle/>
          <a:p>
            <a:r>
              <a:rPr lang="en-US" dirty="0"/>
              <a:t>Add Local notification to </a:t>
            </a:r>
            <a:r>
              <a:rPr lang="en-US" dirty="0" smtClean="0"/>
              <a:t>app (Lesson 8 or your version) </a:t>
            </a:r>
            <a:r>
              <a:rPr lang="en-US" dirty="0"/>
              <a:t>that would pop </a:t>
            </a:r>
            <a:r>
              <a:rPr lang="en-US" dirty="0" smtClean="0"/>
              <a:t>up after 24h from first app opening with </a:t>
            </a:r>
            <a:r>
              <a:rPr lang="en-US" dirty="0"/>
              <a:t>message “Its time to look at new inspiring images</a:t>
            </a:r>
            <a:r>
              <a:rPr lang="en-US" dirty="0" smtClean="0"/>
              <a:t>!”</a:t>
            </a:r>
          </a:p>
          <a:p>
            <a:r>
              <a:rPr lang="en-US" dirty="0" smtClean="0"/>
              <a:t>Add Push notification to app (via one signal) and send at least 1!</a:t>
            </a:r>
          </a:p>
          <a:p>
            <a:pPr lvl="1"/>
            <a:r>
              <a:rPr lang="en-US" dirty="0" smtClean="0"/>
              <a:t>Note: on emulator you should have Google services and login via </a:t>
            </a:r>
            <a:r>
              <a:rPr lang="en-US" smtClean="0"/>
              <a:t>email on it</a:t>
            </a:r>
            <a:endParaRPr lang="en-US" dirty="0" smtClean="0"/>
          </a:p>
          <a:p>
            <a:r>
              <a:rPr lang="en-US" dirty="0" smtClean="0"/>
              <a:t>Extra: add pagination to </a:t>
            </a:r>
            <a:r>
              <a:rPr lang="en-US" dirty="0" err="1" smtClean="0"/>
              <a:t>Unsplash</a:t>
            </a:r>
            <a:r>
              <a:rPr lang="en-US" dirty="0" smtClean="0"/>
              <a:t> like its done in </a:t>
            </a:r>
            <a:r>
              <a:rPr lang="en-US" dirty="0" err="1" smtClean="0"/>
              <a:t>Giphy</a:t>
            </a:r>
            <a:r>
              <a:rPr lang="en-US" dirty="0" smtClean="0"/>
              <a:t> (load items when end reach)</a:t>
            </a:r>
          </a:p>
          <a:p>
            <a:pPr lvl="1"/>
            <a:r>
              <a:rPr lang="en-US" dirty="0">
                <a:hlinkClick r:id="rId2"/>
              </a:rPr>
              <a:t>https://</a:t>
            </a:r>
            <a:r>
              <a:rPr lang="en-US" dirty="0" smtClean="0">
                <a:hlinkClick r:id="rId2"/>
              </a:rPr>
              <a:t>unsplash.com/documentation#pagination</a:t>
            </a:r>
            <a:r>
              <a:rPr lang="en-US" dirty="0" smtClean="0"/>
              <a:t> - tutorials</a:t>
            </a:r>
          </a:p>
          <a:p>
            <a:pPr lvl="1"/>
            <a:r>
              <a:rPr lang="en-US" dirty="0" smtClean="0">
                <a:hlinkClick r:id="rId3"/>
              </a:rPr>
              <a:t>https</a:t>
            </a:r>
            <a:r>
              <a:rPr lang="en-US" dirty="0">
                <a:hlinkClick r:id="rId3"/>
              </a:rPr>
              <a:t>://api.unsplash.com/photos/?</a:t>
            </a:r>
            <a:r>
              <a:rPr lang="en-US" dirty="0" smtClean="0">
                <a:hlinkClick r:id="rId3"/>
              </a:rPr>
              <a:t>page=2&amp;per_page=30&amp;client_id</a:t>
            </a:r>
            <a:r>
              <a:rPr lang="en-US" dirty="0"/>
              <a:t> </a:t>
            </a:r>
            <a:r>
              <a:rPr lang="en-US" dirty="0" smtClean="0"/>
              <a:t>- example on how it would look like</a:t>
            </a:r>
          </a:p>
        </p:txBody>
      </p:sp>
    </p:spTree>
    <p:extLst>
      <p:ext uri="{BB962C8B-B14F-4D97-AF65-F5344CB8AC3E}">
        <p14:creationId xmlns:p14="http://schemas.microsoft.com/office/powerpoint/2010/main" val="615900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Appearances on a </a:t>
            </a:r>
            <a:r>
              <a:rPr lang="en-US" dirty="0" smtClean="0"/>
              <a:t>device</a:t>
            </a:r>
            <a:endParaRPr lang="en-US" dirty="0"/>
          </a:p>
        </p:txBody>
      </p:sp>
      <p:sp>
        <p:nvSpPr>
          <p:cNvPr id="3" name="Content Placeholder 2"/>
          <p:cNvSpPr>
            <a:spLocks noGrp="1"/>
          </p:cNvSpPr>
          <p:nvPr>
            <p:ph idx="1"/>
          </p:nvPr>
        </p:nvSpPr>
        <p:spPr>
          <a:xfrm>
            <a:off x="1141412" y="2249487"/>
            <a:ext cx="9905999" cy="2610189"/>
          </a:xfrm>
        </p:spPr>
        <p:txBody>
          <a:bodyPr/>
          <a:lstStyle/>
          <a:p>
            <a:r>
              <a:rPr lang="en-US" dirty="0"/>
              <a:t>Notifications appear to users in different locations and formats, such as an icon in the status bar, a more detailed entry in the notification drawer, as a badge on the app's icon, and on paired wearables automatically.</a:t>
            </a:r>
          </a:p>
          <a:p>
            <a:r>
              <a:rPr lang="en-US" dirty="0"/>
              <a:t>Status bar and notification drawer</a:t>
            </a:r>
          </a:p>
          <a:p>
            <a:r>
              <a:rPr lang="en-US" dirty="0"/>
              <a:t>When you issue a notification, it first appears as an icon in the status bar</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3904" y="4859676"/>
            <a:ext cx="4191571" cy="1574833"/>
          </a:xfrm>
          <a:prstGeom prst="rect">
            <a:avLst/>
          </a:prstGeom>
        </p:spPr>
      </p:pic>
      <p:sp>
        <p:nvSpPr>
          <p:cNvPr id="5" name="Rectangle 4"/>
          <p:cNvSpPr/>
          <p:nvPr/>
        </p:nvSpPr>
        <p:spPr>
          <a:xfrm>
            <a:off x="3130869" y="6488668"/>
            <a:ext cx="6074099" cy="369332"/>
          </a:xfrm>
          <a:prstGeom prst="rect">
            <a:avLst/>
          </a:prstGeom>
        </p:spPr>
        <p:txBody>
          <a:bodyPr wrap="none">
            <a:spAutoFit/>
          </a:bodyPr>
          <a:lstStyle/>
          <a:p>
            <a:r>
              <a:rPr lang="en-US" dirty="0">
                <a:latin typeface="Roboto" charset="0"/>
              </a:rPr>
              <a:t>Notification icons appear on the left side of the status bar</a:t>
            </a:r>
            <a:endParaRPr lang="en-US" dirty="0"/>
          </a:p>
        </p:txBody>
      </p:sp>
    </p:spTree>
    <p:extLst>
      <p:ext uri="{BB962C8B-B14F-4D97-AF65-F5344CB8AC3E}">
        <p14:creationId xmlns:p14="http://schemas.microsoft.com/office/powerpoint/2010/main" val="20011161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7300" y="646718"/>
            <a:ext cx="9905999" cy="3062252"/>
          </a:xfrm>
        </p:spPr>
        <p:txBody>
          <a:bodyPr/>
          <a:lstStyle/>
          <a:p>
            <a:r>
              <a:rPr lang="en-US" dirty="0"/>
              <a:t>Users can swipe down on the status bar to open the notification drawer, where they can view more details and take actions with the notification</a:t>
            </a:r>
            <a:r>
              <a:rPr lang="en-US" dirty="0" smtClean="0"/>
              <a:t>.</a:t>
            </a:r>
          </a:p>
          <a:p>
            <a:r>
              <a:rPr lang="en-US" dirty="0"/>
              <a:t>Users can drag down on a notification in the drawer to reveal the expanded view, which shows additional content and action buttons, if provided.</a:t>
            </a:r>
          </a:p>
          <a:p>
            <a:r>
              <a:rPr lang="en-US" dirty="0"/>
              <a:t>A notification remains visible in the notification drawer until dismissed by the app or the user</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706" y="3791162"/>
            <a:ext cx="2779603" cy="2851079"/>
          </a:xfrm>
          <a:prstGeom prst="rect">
            <a:avLst/>
          </a:prstGeom>
        </p:spPr>
      </p:pic>
      <p:sp>
        <p:nvSpPr>
          <p:cNvPr id="5" name="Rectangle 4"/>
          <p:cNvSpPr/>
          <p:nvPr/>
        </p:nvSpPr>
        <p:spPr>
          <a:xfrm>
            <a:off x="4093763" y="5032035"/>
            <a:ext cx="4107215" cy="369332"/>
          </a:xfrm>
          <a:prstGeom prst="rect">
            <a:avLst/>
          </a:prstGeom>
        </p:spPr>
        <p:txBody>
          <a:bodyPr wrap="none">
            <a:spAutoFit/>
          </a:bodyPr>
          <a:lstStyle/>
          <a:p>
            <a:r>
              <a:rPr lang="en-US" dirty="0">
                <a:latin typeface="Roboto" charset="0"/>
              </a:rPr>
              <a:t>Notifications in the notification drawer</a:t>
            </a:r>
            <a:endParaRPr lang="en-US" dirty="0"/>
          </a:p>
        </p:txBody>
      </p:sp>
    </p:spTree>
    <p:extLst>
      <p:ext uri="{BB962C8B-B14F-4D97-AF65-F5344CB8AC3E}">
        <p14:creationId xmlns:p14="http://schemas.microsoft.com/office/powerpoint/2010/main" val="19652498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Heads-up </a:t>
            </a:r>
            <a:r>
              <a:rPr lang="en-US" dirty="0" smtClean="0"/>
              <a:t>notification</a:t>
            </a:r>
            <a:endParaRPr lang="en-US" dirty="0"/>
          </a:p>
        </p:txBody>
      </p:sp>
      <p:sp>
        <p:nvSpPr>
          <p:cNvPr id="3" name="Content Placeholder 2"/>
          <p:cNvSpPr>
            <a:spLocks noGrp="1"/>
          </p:cNvSpPr>
          <p:nvPr>
            <p:ph idx="1"/>
          </p:nvPr>
        </p:nvSpPr>
        <p:spPr>
          <a:xfrm>
            <a:off x="1141413" y="1715784"/>
            <a:ext cx="6553932" cy="4849403"/>
          </a:xfrm>
        </p:spPr>
        <p:txBody>
          <a:bodyPr>
            <a:normAutofit fontScale="70000" lnSpcReduction="20000"/>
          </a:bodyPr>
          <a:lstStyle/>
          <a:p>
            <a:r>
              <a:rPr lang="en-US" dirty="0"/>
              <a:t>Beginning with Android 5.0, notifications can briefly appear in a floating window called a </a:t>
            </a:r>
            <a:r>
              <a:rPr lang="en-US" i="1" dirty="0"/>
              <a:t>heads-up notification</a:t>
            </a:r>
            <a:r>
              <a:rPr lang="en-US" dirty="0"/>
              <a:t>. This behavior is normally for important notifications that the user should know about immediately, and it appears only if the device is unlocked</a:t>
            </a:r>
            <a:r>
              <a:rPr lang="en-US" dirty="0" smtClean="0"/>
              <a:t>.</a:t>
            </a:r>
          </a:p>
          <a:p>
            <a:r>
              <a:rPr lang="en-US" dirty="0"/>
              <a:t>The heads-up notification appears the moment your app issues the notification and it disappears after a moment, but remains visible in the notification drawer as usual.</a:t>
            </a:r>
          </a:p>
          <a:p>
            <a:r>
              <a:rPr lang="en-US" dirty="0"/>
              <a:t>Example conditions that might trigger heads-up notifications include the following:</a:t>
            </a:r>
          </a:p>
          <a:p>
            <a:r>
              <a:rPr lang="en-US" dirty="0"/>
              <a:t>The user's activity is in </a:t>
            </a:r>
            <a:r>
              <a:rPr lang="en-US" dirty="0" err="1"/>
              <a:t>fullscreen</a:t>
            </a:r>
            <a:r>
              <a:rPr lang="en-US" dirty="0"/>
              <a:t> mode (the app uses </a:t>
            </a:r>
            <a:r>
              <a:rPr lang="en-US" dirty="0" err="1"/>
              <a:t>fullScreenIntent</a:t>
            </a:r>
            <a:r>
              <a:rPr lang="en-US" dirty="0"/>
              <a:t>).</a:t>
            </a:r>
          </a:p>
          <a:p>
            <a:r>
              <a:rPr lang="en-US" dirty="0"/>
              <a:t>The notification has high priority and uses ringtones or vibrations on devices running Android 7.1 (API level 25) and lower.</a:t>
            </a:r>
          </a:p>
          <a:p>
            <a:r>
              <a:rPr lang="en-US" dirty="0"/>
              <a:t>The notification channel has high importance on devices running Android 8.0 (API level 26) and </a:t>
            </a:r>
            <a:r>
              <a:rPr lang="en-US" dirty="0" smtClean="0"/>
              <a:t>higher</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0778" y="1797978"/>
            <a:ext cx="2785674" cy="2702103"/>
          </a:xfrm>
          <a:prstGeom prst="rect">
            <a:avLst/>
          </a:prstGeom>
        </p:spPr>
      </p:pic>
      <p:sp>
        <p:nvSpPr>
          <p:cNvPr id="6" name="Rectangle 5"/>
          <p:cNvSpPr/>
          <p:nvPr/>
        </p:nvSpPr>
        <p:spPr>
          <a:xfrm>
            <a:off x="8787097" y="4623371"/>
            <a:ext cx="3048000" cy="923330"/>
          </a:xfrm>
          <a:prstGeom prst="rect">
            <a:avLst/>
          </a:prstGeom>
        </p:spPr>
        <p:txBody>
          <a:bodyPr wrap="square">
            <a:spAutoFit/>
          </a:bodyPr>
          <a:lstStyle/>
          <a:p>
            <a:r>
              <a:rPr lang="en-US" dirty="0">
                <a:latin typeface="Roboto" charset="0"/>
              </a:rPr>
              <a:t> A heads-up notification appears in front of the foreground app</a:t>
            </a:r>
            <a:endParaRPr lang="en-US" dirty="0"/>
          </a:p>
        </p:txBody>
      </p:sp>
    </p:spTree>
    <p:extLst>
      <p:ext uri="{BB962C8B-B14F-4D97-AF65-F5344CB8AC3E}">
        <p14:creationId xmlns:p14="http://schemas.microsoft.com/office/powerpoint/2010/main" val="2000196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 </a:t>
            </a:r>
            <a:r>
              <a:rPr lang="en-US" dirty="0" smtClean="0"/>
              <a:t>screen</a:t>
            </a:r>
            <a:endParaRPr lang="en-US" dirty="0"/>
          </a:p>
        </p:txBody>
      </p:sp>
      <p:sp>
        <p:nvSpPr>
          <p:cNvPr id="3" name="Content Placeholder 2"/>
          <p:cNvSpPr>
            <a:spLocks noGrp="1"/>
          </p:cNvSpPr>
          <p:nvPr>
            <p:ph idx="1"/>
          </p:nvPr>
        </p:nvSpPr>
        <p:spPr>
          <a:xfrm>
            <a:off x="1141413" y="2249486"/>
            <a:ext cx="6708044" cy="4151313"/>
          </a:xfrm>
        </p:spPr>
        <p:txBody>
          <a:bodyPr>
            <a:normAutofit fontScale="92500" lnSpcReduction="20000"/>
          </a:bodyPr>
          <a:lstStyle/>
          <a:p>
            <a:r>
              <a:rPr lang="en-US" dirty="0"/>
              <a:t>Beginning with Android 5.0, notifications can appear on the lock screen.</a:t>
            </a:r>
          </a:p>
          <a:p>
            <a:r>
              <a:rPr lang="en-US" dirty="0"/>
              <a:t>You can programmatically set the level of detail visible in notifications posted by your app on a secure lock screen, or even whether the notification will show on the lock screen at all.</a:t>
            </a:r>
          </a:p>
          <a:p>
            <a:r>
              <a:rPr lang="en-US" dirty="0"/>
              <a:t>Users can use the system settings to choose the level of detail visible in lock screen notifications, including the option to disable all lock screen notifications. Starting with Android 8.0, users can choose to disable or enable lock screen notifications for each notification </a:t>
            </a:r>
            <a:r>
              <a:rPr lang="en-US" dirty="0" smtClean="0"/>
              <a:t>channel</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5142" y="2249486"/>
            <a:ext cx="2412269" cy="3036013"/>
          </a:xfrm>
          <a:prstGeom prst="rect">
            <a:avLst/>
          </a:prstGeom>
        </p:spPr>
      </p:pic>
      <p:sp>
        <p:nvSpPr>
          <p:cNvPr id="5" name="Rectangle 4"/>
          <p:cNvSpPr/>
          <p:nvPr/>
        </p:nvSpPr>
        <p:spPr>
          <a:xfrm>
            <a:off x="8339191" y="5437897"/>
            <a:ext cx="3743218" cy="646331"/>
          </a:xfrm>
          <a:prstGeom prst="rect">
            <a:avLst/>
          </a:prstGeom>
        </p:spPr>
        <p:txBody>
          <a:bodyPr wrap="square">
            <a:spAutoFit/>
          </a:bodyPr>
          <a:lstStyle/>
          <a:p>
            <a:r>
              <a:rPr lang="en-US" dirty="0">
                <a:latin typeface="Roboto" charset="0"/>
              </a:rPr>
              <a:t>Notifications on the lock screen with sensitive content hidden</a:t>
            </a:r>
            <a:endParaRPr lang="en-US" dirty="0"/>
          </a:p>
        </p:txBody>
      </p:sp>
    </p:spTree>
    <p:extLst>
      <p:ext uri="{BB962C8B-B14F-4D97-AF65-F5344CB8AC3E}">
        <p14:creationId xmlns:p14="http://schemas.microsoft.com/office/powerpoint/2010/main" val="302093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icon </a:t>
            </a:r>
            <a:r>
              <a:rPr lang="en-US" dirty="0" smtClean="0"/>
              <a:t>badge</a:t>
            </a:r>
            <a:endParaRPr lang="en-US" dirty="0"/>
          </a:p>
        </p:txBody>
      </p:sp>
      <p:sp>
        <p:nvSpPr>
          <p:cNvPr id="3" name="Content Placeholder 2"/>
          <p:cNvSpPr>
            <a:spLocks noGrp="1"/>
          </p:cNvSpPr>
          <p:nvPr>
            <p:ph idx="1"/>
          </p:nvPr>
        </p:nvSpPr>
        <p:spPr>
          <a:xfrm>
            <a:off x="1141413" y="2249487"/>
            <a:ext cx="7221752" cy="3541714"/>
          </a:xfrm>
        </p:spPr>
        <p:txBody>
          <a:bodyPr>
            <a:normAutofit fontScale="92500"/>
          </a:bodyPr>
          <a:lstStyle/>
          <a:p>
            <a:r>
              <a:rPr lang="en-US" dirty="0"/>
              <a:t>In supported launchers on devices running Android 8.0 (API level 26) and higher, app icons indicate new notifications with a colored "badge" (also known as a "notification dot") on the corresponding app launcher icon.</a:t>
            </a:r>
          </a:p>
          <a:p>
            <a:r>
              <a:rPr lang="en-US" dirty="0"/>
              <a:t>Users can long-press on an app icon to see the notifications for that app. Users can then dismiss or act on notifications from that menu, similar to the notification drawer</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7671" y="2249487"/>
            <a:ext cx="2867061" cy="2981743"/>
          </a:xfrm>
          <a:prstGeom prst="rect">
            <a:avLst/>
          </a:prstGeom>
        </p:spPr>
      </p:pic>
      <p:sp>
        <p:nvSpPr>
          <p:cNvPr id="5" name="Rectangle 4"/>
          <p:cNvSpPr/>
          <p:nvPr/>
        </p:nvSpPr>
        <p:spPr>
          <a:xfrm>
            <a:off x="8916489" y="5383629"/>
            <a:ext cx="3275511" cy="646331"/>
          </a:xfrm>
          <a:prstGeom prst="rect">
            <a:avLst/>
          </a:prstGeom>
        </p:spPr>
        <p:txBody>
          <a:bodyPr wrap="square">
            <a:spAutoFit/>
          </a:bodyPr>
          <a:lstStyle/>
          <a:p>
            <a:r>
              <a:rPr lang="en-US" dirty="0">
                <a:latin typeface="Roboto" charset="0"/>
              </a:rPr>
              <a:t>Notification badges and the long-press menu</a:t>
            </a:r>
            <a:endParaRPr lang="en-US" dirty="0"/>
          </a:p>
        </p:txBody>
      </p:sp>
    </p:spTree>
    <p:extLst>
      <p:ext uri="{BB962C8B-B14F-4D97-AF65-F5344CB8AC3E}">
        <p14:creationId xmlns:p14="http://schemas.microsoft.com/office/powerpoint/2010/main" val="1542569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586987"/>
            <a:ext cx="9905998" cy="1478570"/>
          </a:xfrm>
        </p:spPr>
        <p:txBody>
          <a:bodyPr/>
          <a:lstStyle/>
          <a:p>
            <a:r>
              <a:rPr lang="en-US" dirty="0"/>
              <a:t>Wear OS </a:t>
            </a:r>
            <a:r>
              <a:rPr lang="en-US" dirty="0" smtClean="0"/>
              <a:t>devices</a:t>
            </a:r>
            <a:endParaRPr lang="en-US" dirty="0"/>
          </a:p>
        </p:txBody>
      </p:sp>
      <p:sp>
        <p:nvSpPr>
          <p:cNvPr id="3" name="Content Placeholder 2"/>
          <p:cNvSpPr>
            <a:spLocks noGrp="1"/>
          </p:cNvSpPr>
          <p:nvPr>
            <p:ph idx="1"/>
          </p:nvPr>
        </p:nvSpPr>
        <p:spPr>
          <a:xfrm>
            <a:off x="1141412" y="1986728"/>
            <a:ext cx="9905999" cy="2438127"/>
          </a:xfrm>
        </p:spPr>
        <p:txBody>
          <a:bodyPr/>
          <a:lstStyle/>
          <a:p>
            <a:r>
              <a:rPr lang="en-US" dirty="0"/>
              <a:t>If the user has a paired Wear OS device, all your notifications appear there automatically, including expandable detail and action buttons.</a:t>
            </a:r>
          </a:p>
          <a:p>
            <a:r>
              <a:rPr lang="en-US" dirty="0"/>
              <a:t>You can also enhance the experience by customizing some appearances for the notification on wearables and provide different actions, including suggested replies and voice input replies</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772" y="4687614"/>
            <a:ext cx="4498428" cy="2005549"/>
          </a:xfrm>
          <a:prstGeom prst="rect">
            <a:avLst/>
          </a:prstGeom>
        </p:spPr>
      </p:pic>
      <p:sp>
        <p:nvSpPr>
          <p:cNvPr id="5" name="Rectangle 4"/>
          <p:cNvSpPr/>
          <p:nvPr/>
        </p:nvSpPr>
        <p:spPr>
          <a:xfrm>
            <a:off x="5942560" y="5367222"/>
            <a:ext cx="4046483" cy="646331"/>
          </a:xfrm>
          <a:prstGeom prst="rect">
            <a:avLst/>
          </a:prstGeom>
        </p:spPr>
        <p:txBody>
          <a:bodyPr wrap="square">
            <a:spAutoFit/>
          </a:bodyPr>
          <a:lstStyle/>
          <a:p>
            <a:r>
              <a:rPr lang="en-US" dirty="0">
                <a:latin typeface="Roboto" charset="0"/>
              </a:rPr>
              <a:t>Notifications automatically appear on a paired Wear OS device</a:t>
            </a:r>
            <a:endParaRPr lang="en-US" dirty="0"/>
          </a:p>
        </p:txBody>
      </p:sp>
    </p:spTree>
    <p:extLst>
      <p:ext uri="{BB962C8B-B14F-4D97-AF65-F5344CB8AC3E}">
        <p14:creationId xmlns:p14="http://schemas.microsoft.com/office/powerpoint/2010/main" val="975207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notification with basic details</a:t>
            </a:r>
          </a:p>
        </p:txBody>
      </p:sp>
      <p:sp>
        <p:nvSpPr>
          <p:cNvPr id="3" name="Content Placeholder 2"/>
          <p:cNvSpPr>
            <a:spLocks noGrp="1"/>
          </p:cNvSpPr>
          <p:nvPr>
            <p:ph idx="1"/>
          </p:nvPr>
        </p:nvSpPr>
        <p:spPr>
          <a:xfrm>
            <a:off x="678956" y="3283694"/>
            <a:ext cx="9905999" cy="3247423"/>
          </a:xfrm>
        </p:spPr>
        <p:txBody>
          <a:bodyPr>
            <a:normAutofit fontScale="70000" lnSpcReduction="20000"/>
          </a:bodyPr>
          <a:lstStyle/>
          <a:p>
            <a:r>
              <a:rPr lang="en-US" dirty="0"/>
              <a:t>The most common parts of a notification are indicated in figure 7 as </a:t>
            </a:r>
            <a:r>
              <a:rPr lang="en-US" dirty="0" smtClean="0"/>
              <a:t>follows:</a:t>
            </a:r>
          </a:p>
          <a:p>
            <a:pPr marL="457200" indent="-457200">
              <a:buFont typeface="+mj-lt"/>
              <a:buAutoNum type="arabicPeriod"/>
            </a:pPr>
            <a:r>
              <a:rPr lang="en-US" dirty="0" smtClean="0"/>
              <a:t>Small </a:t>
            </a:r>
            <a:r>
              <a:rPr lang="en-US" dirty="0"/>
              <a:t>icon: This is required and set with </a:t>
            </a:r>
            <a:r>
              <a:rPr lang="en-US" dirty="0" err="1"/>
              <a:t>setSmallIcon</a:t>
            </a:r>
            <a:r>
              <a:rPr lang="en-US" dirty="0"/>
              <a:t>().</a:t>
            </a:r>
          </a:p>
          <a:p>
            <a:pPr marL="457200" indent="-457200">
              <a:buFont typeface="+mj-lt"/>
              <a:buAutoNum type="arabicPeriod"/>
            </a:pPr>
            <a:r>
              <a:rPr lang="en-US" dirty="0" smtClean="0"/>
              <a:t>App </a:t>
            </a:r>
            <a:r>
              <a:rPr lang="en-US" dirty="0"/>
              <a:t>name: This is provided by the system.</a:t>
            </a:r>
          </a:p>
          <a:p>
            <a:pPr marL="457200" indent="-457200">
              <a:buFont typeface="+mj-lt"/>
              <a:buAutoNum type="arabicPeriod"/>
            </a:pPr>
            <a:r>
              <a:rPr lang="en-US" dirty="0"/>
              <a:t>Time stamp: This is provided by the system but you can override with </a:t>
            </a:r>
            <a:r>
              <a:rPr lang="en-US" dirty="0" err="1"/>
              <a:t>setWhen</a:t>
            </a:r>
            <a:r>
              <a:rPr lang="en-US" dirty="0"/>
              <a:t>() or hide it with </a:t>
            </a:r>
            <a:r>
              <a:rPr lang="en-US" dirty="0" err="1"/>
              <a:t>setShowWhen</a:t>
            </a:r>
            <a:r>
              <a:rPr lang="en-US" dirty="0"/>
              <a:t>(false).</a:t>
            </a:r>
          </a:p>
          <a:p>
            <a:pPr marL="457200" indent="-457200">
              <a:buFont typeface="+mj-lt"/>
              <a:buAutoNum type="arabicPeriod"/>
            </a:pPr>
            <a:r>
              <a:rPr lang="en-US" dirty="0"/>
              <a:t>Large icon: This is optional (usually used only for contact photos; do not use it for your app icon) and set </a:t>
            </a:r>
            <a:r>
              <a:rPr lang="en-US" dirty="0" err="1"/>
              <a:t>withsetLargeIcon</a:t>
            </a:r>
            <a:r>
              <a:rPr lang="en-US" dirty="0"/>
              <a:t>().</a:t>
            </a:r>
          </a:p>
          <a:p>
            <a:pPr marL="457200" indent="-457200">
              <a:buFont typeface="+mj-lt"/>
              <a:buAutoNum type="arabicPeriod"/>
            </a:pPr>
            <a:r>
              <a:rPr lang="en-US" dirty="0"/>
              <a:t>Title: This is optional and set with </a:t>
            </a:r>
            <a:r>
              <a:rPr lang="en-US" dirty="0" err="1"/>
              <a:t>setContentTitle</a:t>
            </a:r>
            <a:r>
              <a:rPr lang="en-US" dirty="0"/>
              <a:t>().</a:t>
            </a:r>
          </a:p>
          <a:p>
            <a:pPr marL="457200" indent="-457200">
              <a:buFont typeface="+mj-lt"/>
              <a:buAutoNum type="arabicPeriod"/>
            </a:pPr>
            <a:r>
              <a:rPr lang="en-US" dirty="0"/>
              <a:t>Text: This is optional and set with </a:t>
            </a:r>
            <a:r>
              <a:rPr lang="en-US" dirty="0" err="1"/>
              <a:t>setContentText</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6095" y="1878697"/>
            <a:ext cx="4071720" cy="1185617"/>
          </a:xfrm>
          <a:prstGeom prst="rect">
            <a:avLst/>
          </a:prstGeom>
        </p:spPr>
      </p:pic>
    </p:spTree>
    <p:extLst>
      <p:ext uri="{BB962C8B-B14F-4D97-AF65-F5344CB8AC3E}">
        <p14:creationId xmlns:p14="http://schemas.microsoft.com/office/powerpoint/2010/main" val="10168010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7491</TotalTime>
  <Words>1193</Words>
  <Application>Microsoft Macintosh PowerPoint</Application>
  <PresentationFormat>Widescreen</PresentationFormat>
  <Paragraphs>96</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Roboto</vt:lpstr>
      <vt:lpstr>Trebuchet MS</vt:lpstr>
      <vt:lpstr>Tw Cen MT</vt:lpstr>
      <vt:lpstr>Circuit</vt:lpstr>
      <vt:lpstr>Notifications</vt:lpstr>
      <vt:lpstr>Notifications Overview</vt:lpstr>
      <vt:lpstr>Appearances on a device</vt:lpstr>
      <vt:lpstr>PowerPoint Presentation</vt:lpstr>
      <vt:lpstr>Heads-up notification</vt:lpstr>
      <vt:lpstr>Lock screen</vt:lpstr>
      <vt:lpstr>App icon badge</vt:lpstr>
      <vt:lpstr>Wear OS devices</vt:lpstr>
      <vt:lpstr>A notification with basic details</vt:lpstr>
      <vt:lpstr>Notification actions</vt:lpstr>
      <vt:lpstr>Expandable notification</vt:lpstr>
      <vt:lpstr>Notification updates and groups</vt:lpstr>
      <vt:lpstr>Notification channels</vt:lpstr>
      <vt:lpstr>PowerPoint Presentation</vt:lpstr>
      <vt:lpstr>Notification importance</vt:lpstr>
      <vt:lpstr>PowerPoint Presentation</vt:lpstr>
      <vt:lpstr>Do Not Disturb mode</vt:lpstr>
      <vt:lpstr>Posting limits</vt:lpstr>
      <vt:lpstr>Push Notification</vt:lpstr>
      <vt:lpstr>How Push Works I (Register device for Push)</vt:lpstr>
      <vt:lpstr>PowerPoint Presentation</vt:lpstr>
      <vt:lpstr>How Push Works II (Send push to device)</vt:lpstr>
      <vt:lpstr>PowerPoint Presentation</vt:lpstr>
      <vt:lpstr>Push notification providers</vt:lpstr>
      <vt:lpstr>Homework</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&amp; Xamarin</dc:title>
  <dc:creator>Microsoft Office User</dc:creator>
  <cp:lastModifiedBy>Microsoft Office User</cp:lastModifiedBy>
  <cp:revision>172</cp:revision>
  <dcterms:created xsi:type="dcterms:W3CDTF">2017-12-11T12:36:16Z</dcterms:created>
  <dcterms:modified xsi:type="dcterms:W3CDTF">2019-05-11T19:44:55Z</dcterms:modified>
</cp:coreProperties>
</file>