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9" r:id="rId7"/>
    <p:sldId id="261" r:id="rId8"/>
    <p:sldId id="260" r:id="rId9"/>
    <p:sldId id="258" r:id="rId10"/>
    <p:sldId id="257" r:id="rId11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07802700" val="1022" rev64="64" revOS="4"/>
      <pr:smFileRevision xmlns:pr="smNativeData" xmlns="smNativeData" dt="1607802700" val="101"/>
      <pr:guideOptions xmlns:pr="smNativeData" xmlns="smNativeData" dt="1607802700" snapToGrid="1" snapToBorders="1" snapToGuides="1"/>
      <pr:pdfExportOpt xmlns:pr="smNativeData" xmlns="smNativeData" dt="1607802700" pagesRangeIndex="1" pagesSelectionIndex="0" qualityIndex="0" embedFonts="2" pdfaType="0" useJpegs="0" useSubsetFonts="1" useAlpha="1" relativeLinks="0" taggedPdf="1" pane="0" zoom="0" zoomContents="100" layout="0" includeDoc="0" viewFlags="0" openViewer="1" jpegQuality="90" flags="252" layoutIndex="0" exportSlideNames="1" name="\\vmware-host\Shared Folders\work\nncwork\nnc-onnx-ruby.pdf" map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73" d="100"/>
          <a:sy n="73" d="100"/>
        </p:scale>
        <p:origin x="384" y="449"/>
      </p:cViewPr>
      <p:guideLst x="0" y="0">
        <p:guide orient="horz" pos="2160"/>
        <p:guide pos="384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2" d="100"/>
        <a:sy n="12" d="100"/>
      </p:scale>
      <p:origin x="0" y="0"/>
    </p:cViewPr>
  </p:sorterViewPr>
  <p:notesViewPr>
    <p:cSldViewPr snapToObjects="1" showGuides="1">
      <p:cViewPr>
        <p:scale>
          <a:sx n="73" d="100"/>
          <a:sy n="73" d="100"/>
        </p:scale>
        <p:origin x="384" y="449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MAAAABQAAAAAAAAAAAD//wAAAQAAAP//AAABAA==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MAAAABQAAAAAAAAAAAD//wAAAQAAAP//AAABAA==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A0E5D0-9ED2-F513-9C18-6846AB566A3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A0E8ED-A3D2-F51E-9C18-554BA6566A00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9Ij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MAAAABQAAAAAAAAAAAD//wAAAQAAAP//AAABAA=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A0CE15-5BD2-F538-9C18-AD6D80566AF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6c3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A0A3F2-BCD2-F555-9C18-4A00ED566A1F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MAAAABQAAAAAAAAAAAD//wAAAQAAAP//AAABAA==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MAAAABQAAAAAAAAAAAD//wAAAQAAAP//AAABAA==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A0E2CD-83D2-F514-9C18-7541AC566A2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A0BC75-3BD2-F54A-9C18-CD1FF2566A98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A0F5BB-F5D2-F503-9C18-0356BB566A5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A09395-DBD2-F565-9C18-2D30DD566A78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セクション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A0C384-CAD2-F535-9C18-3C608D566A6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A0C931-7FD2-F53F-9C18-896A87566ADC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タイトルと2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A0CF42-0CD2-F539-9C18-FA6C81566AAF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A0F554-1AD2-F503-9C18-EC56BB566AB9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MAAAABQAAAAAAAAAAAD//wAAAQAAAP//AAABAA==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MAAAABQAAAAAAAAAAAD//wAAAQAAAP//AAABAA==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A0E96A-24D2-F51F-9C18-D24AA7566A87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A0F312-5CD2-F505-9C18-AA50BD566AFF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A0CFAC-E2D2-F539-9C18-146C81566A41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A08579-37D2-F573-9C18-C126CB566A94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A0FA12-5CD2-F50C-9C18-AA59B4566AFF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A0CC57-19D2-F53A-9C18-EF6F82566ABA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コンテンツ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A0FEA8-E6D2-F508-9C18-105DB0566A45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wY0I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A084E9-A7D2-F572-9C18-5127CA566A04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図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A0815D-13D2-F577-9C18-E522CF566AB0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A0B9AA-E4D2-F54F-9C18-121AF7566A47}" type="slidenum">
              <a:t/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デフォルトデザイン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MAAAABQAAAAAAAAAAAD//wAAAQAAAP//AAABAA=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MAAAABQAAAAAAAAAAAD//wAAAQAAAP//AAABAA=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MAAAABQAAAAAAAAAAAD//wAAAQAAAP//AAABAA==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3FA08CAE-E0D2-F57A-9C18-162FC2566A4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MAAAABQAAAAAAAAAAAD//wAAAQAAAP//AAABAA==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7_TB/V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MAAAABQAAAAAAAAAAAD//wAAAQAAAP//AAABAA==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3FA0BA46-08D2-F54C-9C18-FE19F4566AAB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連結線1"/>
          <p:cNvCxnSpPr>
            <a:stCxn id="7" idx="2"/>
            <a:endCxn id="4" idx="2"/>
            <a:extLst>
              <a:ext uri="smNativeData">
                <pr:smNativeData xmlns:pr="smNativeData" xmlns="smNativeData" val="SMDATA_17_TB/VXxMAAAAlAAAADw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l4AAAAAQAAAAYAAAAAAAAAAAAAAAA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0i5pY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gcAALMUAAAxEwAAmSIAABAAAAAmAAAACAAAAP//////////MAAAABQAAAAAAAAAAAD//wAAAQAAAP//AAABAA=="/>
              </a:ext>
            </a:extLst>
          </p:cNvCxnSpPr>
          <p:nvPr/>
        </p:nvCxnSpPr>
        <p:spPr>
          <a:xfrm rot="5400000">
            <a:off x="1058545" y="3562350"/>
            <a:ext cx="2259330" cy="1863725"/>
          </a:xfrm>
          <a:prstGeom prst="curvedConnector2">
            <a:avLst/>
          </a:prstGeom>
          <a:noFill/>
          <a:ln w="762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cxnSp>
      <p:sp>
        <p:nvSpPr>
          <p:cNvPr id="3" name="楕円1"/>
          <p:cNvSpPr>
            <a:extLst>
              <a:ext uri="smNativeData">
                <pr:smNativeData xmlns:pr="smNativeData" xmlns="smNativeData" val="SMDATA_17_TB/VXxMAAAAlAAAAZgAAAA8BAAAAkAAAAEgAAACQAAAASAAAAAAAAAABAAAAAAAAAAEAAABQAAAAAAAAAAAA8D8AAAAAAADwPwAAAAAAAOA/AAAAAAAA4D8AAAAAAADgPwAAAAAAAOA/AAAAAAAA4D8AAAAAAADgPwAAAAAAAOA/AAAAAAAA4D8CAAAAjAAAAAEAAAAAAAAAoaGhOf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oaGhMv///wEAAAAAAAAAAAAAAAAAAAAAAAAAAAAAAAAAAAAAAAAAAAAAAAJ/f38AgICAA8zMzADAwP8Af39/AAAAAAAAAAAAAAAAAAAAAAAAAAAAIQAAABgAAAAUAAAAMRMAANEFAACAJQAApQ4AAAAAAAAmAAAACAAAAP//////////MAAAABQAAAAAAAAA/Er//wS1AAD8Sv//BLUAAA=="/>
              </a:ext>
            </a:extLst>
          </p:cNvSpPr>
          <p:nvPr/>
        </p:nvSpPr>
        <p:spPr>
          <a:xfrm>
            <a:off x="3119755" y="945515"/>
            <a:ext cx="2976245" cy="1435100"/>
          </a:xfrm>
          <a:prstGeom prst="ellipse">
            <a:avLst/>
          </a:prstGeom>
          <a:solidFill>
            <a:schemeClr val="tx1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/>
            <a:r>
              <a:t>cloud版NNC</a:t>
            </a:r>
          </a:p>
        </p:txBody>
      </p:sp>
      <p:sp>
        <p:nvSpPr>
          <p:cNvPr id="4" name="楕円2"/>
          <p:cNvSpPr>
            <a:extLst>
              <a:ext uri="smNativeData">
                <pr:smNativeData xmlns:pr="smNativeData" xmlns="smNativeData" val="SMDATA_17_TB/VXxMAAAAlAAAAZgAAAA8BAAAAkAAAAEgAAACQAAAASAAAAAAAAAABAAAAAAAAAAEAAABQAAAAAAAAAAAA8D8AAAAAAADwPwAAAAAAAOA/AAAAAAAA4D8AAAAAAADgPwAAAAAAAOA/AAAAAAAA4D8AAAAAAADgPwAAAAAAAOA/AAAAAAAA4D8CAAAAjAAAAAEAAAAAAAAAoaGhO/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C774MAAAAEAAAAJqZmZmZmck/MzMzMzMzD0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oaGhNP///wEAAAAAAAAAAAAAAAAAAAAAAAAAAAAAAAAAAAAAAAAAAAAAAAJ/f38AgICAA8zMzADAwP8Af39/AAAAAAAAAAAAAAAAAAAAAAAAAAAAIQAAABgAAAAUAAAAMRMAAGceAAC7JQAAyiYAAAAAAAAmAAAACAAAAP//////////MAAAABQAAAAAAAAA/Er//wS1AAD8Sv//BLUAAA=="/>
              </a:ext>
            </a:extLst>
          </p:cNvSpPr>
          <p:nvPr/>
        </p:nvSpPr>
        <p:spPr>
          <a:xfrm>
            <a:off x="3119755" y="4942205"/>
            <a:ext cx="3013710" cy="1363345"/>
          </a:xfrm>
          <a:prstGeom prst="ellipse">
            <a:avLst/>
          </a:prstGeom>
          <a:solidFill>
            <a:schemeClr val="tx2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/>
            <a:r>
              <a:t>Windows版NNC</a:t>
            </a:r>
          </a:p>
        </p:txBody>
      </p:sp>
      <p:sp>
        <p:nvSpPr>
          <p:cNvPr id="5" name="楕円3"/>
          <p:cNvSpPr>
            <a:extLst>
              <a:ext uri="smNativeData">
                <pr:smNativeData xmlns:pr="smNativeData" xmlns="smNativeData" val="SMDATA_17_TB/VXxMAAAAlAAAAZgAAAA8BAAAAkAAAAEgAAACQAAAASAAAAAAAAAABAAAAAAAAAAEAAABQAAAAAAAAAAAA8D8AAAAAAADw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BXlAUMAAAAEAAAAKMavIwekzE/t24EdUQPw7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AAAAAJ/f38AgICAA8zMzADAwP8Af39/AAAAAAAAAAAAAAAAAAAAAAAAAAAAIQAAABgAAAAUAAAAHTAAAHwNAAD2PQAA3xUAAAAAAAAmAAAACAAAAP//////////MAAAABQAAAAAAAAA/Er//wS1AAD8Sv//BLUAAA=="/>
              </a:ext>
            </a:extLst>
          </p:cNvSpPr>
          <p:nvPr/>
        </p:nvSpPr>
        <p:spPr>
          <a:xfrm>
            <a:off x="7821295" y="2192020"/>
            <a:ext cx="2251075" cy="136334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/>
            <a:r>
              <a:t>Ruby</a:t>
            </a:r>
            <a:br/>
            <a:r>
              <a:t>onnxruntime</a:t>
            </a:r>
          </a:p>
        </p:txBody>
      </p:sp>
      <p:sp>
        <p:nvSpPr>
          <p:cNvPr id="6" name="オートシェイプ3"/>
          <p:cNvSpPr>
            <a:extLst>
              <a:ext uri="smNativeData">
                <pr:smNativeData xmlns:pr="smNativeData" xmlns="smNativeData" val="SMDATA_17_TB/VXxMAAAAlAAAALAEAAA8BAAAAkAAAAEgAAACQAAAASAAAAAAAAAABAAAAAAAAAAEAAABQAAAAAAAAAAAA4D8AAAAAAADgPwAAAAAAAOA/AAAAAAAA4D8AAAAAAADgPwAAAAAAAOA/AAAAAAAA4D8AAAAAAADgPwAAAAAAAOA/AAAAAAAA4D8CAAAAjAAAAAEAAAAAAAAAYcDAXv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C774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YcDAV////wEAAAAAAAAAAAAAAAAAAAAAAAAAAAAAAAAAAAAAAAAAAAAAAAJ/f38AgICAA8zMzADAwP8Af39/AAAAAAAAAAAAAAAAAAAAAAAAAAAAIQAAABgAAAAUAAAAUx0AAO4SAAC7JQAAjRkAAAAAAAAmAAAACAAAAP//////////MAAAABQAAAAAAAAAAAD//wAAAQAAAP//AAABAA=="/>
              </a:ext>
            </a:extLst>
          </p:cNvSpPr>
          <p:nvPr/>
        </p:nvSpPr>
        <p:spPr>
          <a:xfrm>
            <a:off x="4766945" y="3077210"/>
            <a:ext cx="1366520" cy="1076325"/>
          </a:xfrm>
          <a:prstGeom prst="flowChartProcess">
            <a:avLst/>
          </a:prstGeom>
          <a:solidFill>
            <a:schemeClr val="hlink">
              <a:tint val="62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/>
            <a:r>
              <a:t>model.onnx</a:t>
            </a:r>
          </a:p>
        </p:txBody>
      </p:sp>
      <p:sp>
        <p:nvSpPr>
          <p:cNvPr id="7" name="オートシェイプ4"/>
          <p:cNvSpPr>
            <a:extLst>
              <a:ext uri="smNativeData">
                <pr:smNativeData xmlns:pr="smNativeData" xmlns="smNativeData" val="SMDATA_17_TB/VXxMAAAAlAAAAQwE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8D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4gAAABQOAACRDgAAsxQAABAAAAAmAAAACAAAAP//////////MAAAABQAAAAAAAAAe1T//4WrAAAAAP//AAABAA=="/>
              </a:ext>
            </a:extLst>
          </p:cNvSpPr>
          <p:nvPr/>
        </p:nvSpPr>
        <p:spPr>
          <a:xfrm>
            <a:off x="143510" y="2288540"/>
            <a:ext cx="2224405" cy="1076325"/>
          </a:xfrm>
          <a:prstGeom prst="flowChartOnlineStorag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/>
            <a:r>
              <a:t>学習CSV</a:t>
            </a:r>
          </a:p>
        </p:txBody>
      </p:sp>
      <p:sp>
        <p:nvSpPr>
          <p:cNvPr id="8" name="オートシェイプ1"/>
          <p:cNvSpPr>
            <a:extLst>
              <a:ext uri="smNativeData">
                <pr:smNativeData xmlns:pr="smNativeData" xmlns="smNativeData" val="SMDATA_17_TB/VXxMAAAAlAAAAQwE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e0hkUMAAAAEAAAANdaa6211tq/A7EUKRBLCU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NQIAAFcYAADkDwAA9h4AABAAAAAmAAAACAAAAP//////////MAAAABQAAAAAAAAAe1T//4WrAAAAAP//AAABAA=="/>
              </a:ext>
            </a:extLst>
          </p:cNvSpPr>
          <p:nvPr/>
        </p:nvSpPr>
        <p:spPr>
          <a:xfrm>
            <a:off x="358775" y="3956685"/>
            <a:ext cx="2224405" cy="1076325"/>
          </a:xfrm>
          <a:prstGeom prst="flowChartOnlineStorag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/>
            <a:r>
              <a:t>評価CSV</a:t>
            </a:r>
          </a:p>
        </p:txBody>
      </p:sp>
      <p:sp>
        <p:nvSpPr>
          <p:cNvPr id="9" name="オートシェイプ2"/>
          <p:cNvSpPr>
            <a:extLst>
              <a:ext uri="smNativeData">
                <pr:smNativeData xmlns:pr="smNativeData" xmlns="smNativeData" val="SMDATA_17_TB/VXxMAAAAlAAAARwE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BpYwI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PT4AALMUAAC3SQAAUhsAABAAAAAmAAAACAAAAP//////////MAAAABQAAAAAAAAAC1f///WoAAAAAP//AAABAA=="/>
              </a:ext>
            </a:extLst>
          </p:cNvSpPr>
          <p:nvPr/>
        </p:nvSpPr>
        <p:spPr>
          <a:xfrm>
            <a:off x="10117455" y="3364865"/>
            <a:ext cx="1865630" cy="1076325"/>
          </a:xfrm>
          <a:prstGeom prst="flowChartDisplay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/>
            <a:r>
              <a:t>推論結果</a:t>
            </a:r>
          </a:p>
        </p:txBody>
      </p:sp>
      <p:sp>
        <p:nvSpPr>
          <p:cNvPr id="10" name="オートシェイプ5"/>
          <p:cNvSpPr>
            <a:extLst>
              <a:ext uri="smNativeData">
                <pr:smNativeData xmlns:pr="smNativeData" xmlns="smNativeData" val="SMDATA_17_TB/VXxMAAAAlAAAANgE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AUAAABgIAADzRwAAfA0AABAAAAAmAAAACAAAAP//////////MAAAABQAAAAAAAAAAAD//wAAAQBnZv//AAABAA=="/>
              </a:ext>
            </a:extLst>
          </p:cNvSpPr>
          <p:nvPr/>
        </p:nvSpPr>
        <p:spPr>
          <a:xfrm>
            <a:off x="10404475" y="1315720"/>
            <a:ext cx="1291590" cy="876300"/>
          </a:xfrm>
          <a:prstGeom prst="flowChartManualInp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/>
            <a:r>
              <a:t>推論要求</a:t>
            </a:r>
          </a:p>
        </p:txBody>
      </p:sp>
      <p:cxnSp>
        <p:nvCxnSpPr>
          <p:cNvPr id="11" name="連結線2"/>
          <p:cNvCxnSpPr>
            <a:stCxn id="8" idx="2"/>
            <a:endCxn id="4" idx="2"/>
            <a:extLst>
              <a:ext uri="smNativeData">
                <pr:smNativeData xmlns:pr="smNativeData" xmlns="smNativeData" val="SMDATA_17_TB/VXxMAAAAlAAAADw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l4AAAAAQAAAAYAAAAAAAAAAAAAAAA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C774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DQkAAPYeAAAxEwAAmSIAABAAAAAmAAAACAAAAP//////////MAAAABQAAAAAAAAAAAD//wAAAQAAAP//AAABAA=="/>
              </a:ext>
            </a:extLst>
          </p:cNvCxnSpPr>
          <p:nvPr/>
        </p:nvCxnSpPr>
        <p:spPr>
          <a:xfrm rot="5400000">
            <a:off x="1999615" y="4504690"/>
            <a:ext cx="591185" cy="1648460"/>
          </a:xfrm>
          <a:prstGeom prst="curvedConnector2">
            <a:avLst/>
          </a:prstGeom>
          <a:noFill/>
          <a:ln w="762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cxnSp>
      <p:cxnSp>
        <p:nvCxnSpPr>
          <p:cNvPr id="12" name="連結線3"/>
          <p:cNvCxnSpPr>
            <a:stCxn id="7" idx="0"/>
            <a:endCxn id="3" idx="2"/>
            <a:extLst>
              <a:ext uri="smNativeData">
                <pr:smNativeData xmlns:pr="smNativeData" xmlns="smNativeData" val="SMDATA_17_TB/VXxMAAAAlAAAADwAAAA8BAAAAkAAAAEgAAACQAAAASAAAAAAAAAAAAAAAAAAAAAEAAABQAAAA9XAweo9b8b+XxDL18aDn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l4AAAAAQAAAAYAAAAAAAAAAAAAAAA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C774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gcAADsKAAAxEwAAFA4AABAAAAAmAAAACAAAAP//////////MAAAABQAAAAAAAAAAAD//wAAAQAAAP//AAABAA=="/>
              </a:ext>
            </a:extLst>
          </p:cNvCxnSpPr>
          <p:nvPr/>
        </p:nvCxnSpPr>
        <p:spPr>
          <a:xfrm rot="16200000">
            <a:off x="1875155" y="1043940"/>
            <a:ext cx="625475" cy="1863725"/>
          </a:xfrm>
          <a:prstGeom prst="curvedConnector2">
            <a:avLst/>
          </a:prstGeom>
          <a:noFill/>
          <a:ln w="762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cxnSp>
      <p:cxnSp>
        <p:nvCxnSpPr>
          <p:cNvPr id="13" name="連結線5"/>
          <p:cNvCxnSpPr>
            <a:stCxn id="3" idx="4"/>
            <a:endCxn id="6" idx="0"/>
            <a:extLst>
              <a:ext uri="smNativeData">
                <pr:smNativeData xmlns:pr="smNativeData" xmlns="smNativeData" val="SMDATA_17_TB/VXxMAAAAlAAAADwAAAA8BAAAAkAAAAEgAAACQAAAASAAAAAAAAAAAAAAAAAAAAAEAAABQAAAA2pEXw9zeTb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l4AAAAAQAAAAYAAAAAAAAAAAAAAAA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lPSI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WRwAAKUOAACHIQAA7hIAABAAAAAmAAAACAAAAP//////////MAAAABQAAAAAAAAAAAD//wAAAQAAAP//AAABAA=="/>
              </a:ext>
            </a:extLst>
          </p:cNvCxnSpPr>
          <p:nvPr/>
        </p:nvCxnSpPr>
        <p:spPr>
          <a:xfrm rot="5400000">
            <a:off x="4680585" y="2308225"/>
            <a:ext cx="696595" cy="842010"/>
          </a:xfrm>
          <a:prstGeom prst="curvedConnector3">
            <a:avLst>
              <a:gd name="adj1" fmla="val 49954"/>
            </a:avLst>
          </a:prstGeom>
          <a:noFill/>
          <a:ln w="762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cxnSp>
      <p:cxnSp>
        <p:nvCxnSpPr>
          <p:cNvPr id="14" name="連結線6"/>
          <p:cNvCxnSpPr>
            <a:stCxn id="4" idx="0"/>
            <a:endCxn id="6" idx="2"/>
            <a:extLst>
              <a:ext uri="smNativeData">
                <pr:smNativeData xmlns:pr="smNativeData" xmlns="smNativeData" val="SMDATA_17_TB/VXxMAAAAlAAAADwAAAA8BAAAAkAAAAEgAAACQAAAASAAAAAAAAAAAAAAAAAAAAAEAAABQAAAAjrmmkTca7bs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l4AAAAAQAAAAYAAAAAAAAAAAAAAAA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dhwAAI0ZAACHIQAAZx4AABAAAAAmAAAACAAAAP//////////MAAAABQAAAAAAAAAAAD//wAAAQAAAP//AAABAA=="/>
              </a:ext>
            </a:extLst>
          </p:cNvCxnSpPr>
          <p:nvPr/>
        </p:nvCxnSpPr>
        <p:spPr>
          <a:xfrm rot="16200000">
            <a:off x="4643755" y="4136390"/>
            <a:ext cx="788670" cy="823595"/>
          </a:xfrm>
          <a:prstGeom prst="curvedConnector3">
            <a:avLst>
              <a:gd name="adj1" fmla="val 50000"/>
            </a:avLst>
          </a:prstGeom>
          <a:noFill/>
          <a:ln w="762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cxnSp>
      <p:cxnSp>
        <p:nvCxnSpPr>
          <p:cNvPr id="15" name="連結線7"/>
          <p:cNvCxnSpPr>
            <a:stCxn id="6" idx="3"/>
            <a:endCxn id="5" idx="2"/>
            <a:extLst>
              <a:ext uri="smNativeData">
                <pr:smNativeData xmlns:pr="smNativeData" xmlns="smNativeData" val="SMDATA_17_TB/VXxMAAAAlAAAADwAAAA8BAAAAkAAAAEgAAACQAAAASAAAAAAAAAAAAAAAAAAAAAEAAABQAAAAAAAAAAAAAAA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l4AAAAAQAAAAYAAAAAAAAAAAAAAAA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yUAAK4RAAAdMAAAPhYAABAAAAAmAAAACAAAAP//////////MAAAABQAAAAAAAAAAAD//wAAAQAAAP//AAABAA=="/>
              </a:ext>
            </a:extLst>
          </p:cNvCxnSpPr>
          <p:nvPr/>
        </p:nvCxnSpPr>
        <p:spPr>
          <a:xfrm>
            <a:off x="6133465" y="2874010"/>
            <a:ext cx="1687830" cy="741680"/>
          </a:xfrm>
          <a:prstGeom prst="curvedConnector3">
            <a:avLst>
              <a:gd name="adj1" fmla="val 50000"/>
            </a:avLst>
          </a:prstGeom>
          <a:noFill/>
          <a:ln w="762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cxnSp>
      <p:cxnSp>
        <p:nvCxnSpPr>
          <p:cNvPr id="16" name="連結線8"/>
          <p:cNvCxnSpPr>
            <a:stCxn id="10" idx="1"/>
            <a:endCxn id="5" idx="7"/>
            <a:extLst>
              <a:ext uri="smNativeData">
                <pr:smNativeData xmlns:pr="smNativeData" xmlns="smNativeData" val="SMDATA_17_TB/VXxMAAAAlAAAADwAAAA8BAAAAkAAAAEgAAACQAAAASAAAAAAAAAAAAAAAAAAAAAEAAABQAAAAYgMm0jKg5b+rO63utLr3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l4AAAAAQAAAAYAAAAAAAAAAAAAAAA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7zsAAMoKAAABQAAAtg4AABAAAAAmAAAACAAAAP//////////MAAAABQAAAAAAAAAAAD//wAAAQAAAP//AAABAA=="/>
              </a:ext>
            </a:extLst>
          </p:cNvCxnSpPr>
          <p:nvPr/>
        </p:nvCxnSpPr>
        <p:spPr>
          <a:xfrm rot="10800000">
            <a:off x="9742805" y="1753870"/>
            <a:ext cx="661670" cy="637540"/>
          </a:xfrm>
          <a:prstGeom prst="curvedConnector2">
            <a:avLst/>
          </a:prstGeom>
          <a:noFill/>
          <a:ln w="762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cxnSp>
      <p:cxnSp>
        <p:nvCxnSpPr>
          <p:cNvPr id="17" name="連結線9"/>
          <p:cNvCxnSpPr>
            <a:stCxn id="5" idx="5"/>
            <a:endCxn id="9" idx="1"/>
            <a:extLst>
              <a:ext uri="smNativeData">
                <pr:smNativeData xmlns:pr="smNativeData" xmlns="smNativeData" val="SMDATA_17_TB/VXxMAAAAlAAAADwAAAA8BAAAAkAAAAEgAAACQAAAASAAAAAAAAAAAAAAAAAAAAAEAAABQAAAA2VzvKnB78j/SlXHHvs3W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l4AAAAAQAAAAYAAAAAAAAAAAAAAAA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7zsAAKUUAAA9PgAAAxgAABAAAAAmAAAACAAAAP//////////MAAAABQAAAAAAAAAAAD//wAAAQAAAP//AAABAA=="/>
              </a:ext>
            </a:extLst>
          </p:cNvCxnSpPr>
          <p:nvPr/>
        </p:nvCxnSpPr>
        <p:spPr>
          <a:xfrm rot="5400000">
            <a:off x="9656445" y="3442335"/>
            <a:ext cx="547370" cy="374650"/>
          </a:xfrm>
          <a:prstGeom prst="curvedConnector2">
            <a:avLst/>
          </a:prstGeom>
          <a:noFill/>
          <a:ln w="762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cxnSp>
      <p:cxnSp>
        <p:nvCxnSpPr>
          <p:cNvPr id="18" name="連結線4"/>
          <p:cNvCxnSpPr>
            <a:stCxn id="8" idx="0"/>
            <a:endCxn id="3" idx="2"/>
            <a:extLst>
              <a:ext uri="smNativeData">
                <pr:smNativeData xmlns:pr="smNativeData" xmlns="smNativeData" val="SMDATA_17_TB/VXxMAAAAlAAAADw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l4AAAAAQAAAAYAAAAAAAAAAAAAAAA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DQkAADsKAAAxEwAAVxgAABAAAAAmAAAACAAAAP//////////MAAAABQAAAAAAAAAAAD//wAAAQAAAP//AAABAA=="/>
              </a:ext>
            </a:extLst>
          </p:cNvCxnSpPr>
          <p:nvPr/>
        </p:nvCxnSpPr>
        <p:spPr>
          <a:xfrm rot="16200000">
            <a:off x="1148715" y="1985645"/>
            <a:ext cx="2293620" cy="1648460"/>
          </a:xfrm>
          <a:prstGeom prst="curvedConnector2">
            <a:avLst/>
          </a:prstGeom>
          <a:noFill/>
          <a:ln w="762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cxnSp>
      <p:sp>
        <p:nvSpPr>
          <p:cNvPr id="19" name="テキストボックス1"/>
          <p:cNvSpPr txBox="1">
            <a:extLst>
              <a:ext uri="smNativeData">
                <pr:smNativeData xmlns:pr="smNativeData" xmlns="smNativeData" val="SMDATA_17_TB/VXx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IgDAAD/fwAA/38AAAAAAAAJAAAABAAAAAABA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nRcAAMQBAADaNQAATAUAABAAAAAmAAAACAAAAP//////////MAAAABQAAAAAAAAAAAD//wAAAQAAAP//AAABAA=="/>
              </a:ext>
            </a:extLst>
          </p:cNvSpPr>
          <p:nvPr/>
        </p:nvSpPr>
        <p:spPr>
          <a:xfrm>
            <a:off x="3838575" y="287020"/>
            <a:ext cx="4915535" cy="574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200"/>
            </a:pPr>
            <a:r>
              <a:t>ONNXを使ってRubyで推論実行</a:t>
            </a:r>
          </a:p>
        </p:txBody>
      </p:sp>
      <p:sp>
        <p:nvSpPr>
          <p:cNvPr id="20" name="テキストボックス2"/>
          <p:cNvSpPr txBox="1">
            <a:extLst>
              <a:ext uri="smNativeData">
                <pr:smNativeData xmlns:pr="smNativeData" xmlns="smNativeData" val="SMDATA_17_TB/VXx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sEAAD/fwAA/38AAAAAAAAJAAAABAAAAP3///8MAAAAEAAAAFpaWlpaWtq/5DiO4ziOy7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yUAAHcaAAAeLgAA9h4AAAAAAAAmAAAACAAAAP//////////MAAAABQAAAAAAAAAAAD//wAAAQAAAP//AAABAA=="/>
              </a:ext>
            </a:extLst>
          </p:cNvSpPr>
          <p:nvPr/>
        </p:nvSpPr>
        <p:spPr>
          <a:xfrm>
            <a:off x="6133465" y="4302125"/>
            <a:ext cx="1363345" cy="730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800" b="1">
                <a:latin typeface="ＭＳ ゴシック" pitchFamily="3" charset="-128"/>
                <a:ea typeface="ＭＳ ゴシック" pitchFamily="3" charset="-128"/>
                <a:cs typeface="ＭＳ ゴシック" pitchFamily="3" charset="-128"/>
              </a:defRPr>
            </a:pPr>
            <a:r>
              <a:t>ノンプログ</a:t>
            </a:r>
          </a:p>
          <a:p>
            <a:pPr>
              <a:defRPr sz="1800" b="1">
                <a:latin typeface="ＭＳ ゴシック" pitchFamily="3" charset="-128"/>
                <a:ea typeface="ＭＳ ゴシック" pitchFamily="3" charset="-128"/>
                <a:cs typeface="ＭＳ ゴシック" pitchFamily="3" charset="-128"/>
              </a:defRPr>
            </a:pPr>
            <a:r>
              <a:t>ラミング</a:t>
            </a:r>
          </a:p>
        </p:txBody>
      </p:sp>
      <p:sp>
        <p:nvSpPr>
          <p:cNvPr id="21" name="直線1"/>
          <p:cNvSpPr>
            <a:extLst>
              <a:ext uri="smNativeData">
                <pr:smNativeData xmlns:pr="smNativeData" xmlns="smNativeData" val="SMDATA_17_TB/VXx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QAAAAAAAAl4AAAAAQAAAAY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8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8S0AABgIAADzLQAAFCUAAAAAAAAmAAAACAAAAP//////////MAAAABQAAAAAAAAAAAD//wAAAQAAAP//AAABAA=="/>
              </a:ext>
            </a:extLst>
          </p:cNvSpPr>
          <p:nvPr/>
        </p:nvSpPr>
        <p:spPr>
          <a:xfrm flipH="1">
            <a:off x="7468235" y="1315720"/>
            <a:ext cx="1270" cy="471170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ysDot"/>
            <a:headEnd type="none"/>
            <a:tailEnd type="none"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画像1"/>
          <p:cNvPicPr>
            <a:picLocks noChangeAspect="1"/>
            <a:extLst>
              <a:ext uri="smNativeData">
                <pr:smNativeData xmlns:pr="smNativeData" xmlns="smNativeData" val="SMDATA_19_TB/V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CwMAABqBAAAkD8AAEImAAAA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978660" y="717550"/>
            <a:ext cx="8354060" cy="55016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画像1"/>
          <p:cNvPicPr>
            <a:picLocks noChangeAspect="1"/>
            <a:extLst>
              <a:ext uri="smNativeData">
                <pr:smNativeData xmlns:pr="smNativeData" xmlns="smNativeData" val="SMDATA_19_TB/V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pA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L8UAABOBQAAkD8AAHcmAAAA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372485" y="862330"/>
            <a:ext cx="6960235" cy="539051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テキストボックス1"/>
          <p:cNvSpPr txBox="1">
            <a:extLst>
              <a:ext uri="smNativeData">
                <pr:smNativeData xmlns:pr="smNativeData" xmlns="smNativeData" val="SMDATA_17_TB/VXx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HUeAAD/fwAA/38AAAAAAAAJAAAABAAAADw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YwgAAE4FAABsEwAAgiYAAAAAAAAmAAAACAAAAP//////////MAAAABQAAAAAAAAAAAD//wAAAQAAAP//AAABAA=="/>
              </a:ext>
            </a:extLst>
          </p:cNvSpPr>
          <p:nvPr/>
        </p:nvSpPr>
        <p:spPr>
          <a:xfrm>
            <a:off x="1363345" y="862330"/>
            <a:ext cx="1793875" cy="5397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defTabSz="914400">
              <a:tabLst/>
              <a:defRPr sz="1000">
                <a:solidFill>
                  <a:srgbClr val="000000"/>
                </a:solidFill>
                <a:latin typeface="ArialMT" pitchFamily="0" charset="0"/>
                <a:ea typeface="ArialMT" pitchFamily="0" charset="0"/>
                <a:cs typeface="ArialMT" pitchFamily="0" charset="0"/>
              </a:defRPr>
            </a:pPr>
            <a:r>
              <a:t>x__0:in    y__0:out y'</a:t>
            </a:r>
          </a:p>
          <a:p>
            <a:pPr defTabSz="914400">
              <a:tabLst/>
              <a:defRPr sz="1000">
                <a:solidFill>
                  <a:srgbClr val="000000"/>
                </a:solidFill>
                <a:latin typeface="ArialMT" pitchFamily="0" charset="0"/>
                <a:ea typeface="ArialMT" pitchFamily="0" charset="0"/>
                <a:cs typeface="ArialMT" pitchFamily="0" charset="0"/>
              </a:defRPr>
            </a:pPr>
            <a:r>
              <a:t> 1 0.017   0.02055</a:t>
            </a:r>
          </a:p>
          <a:p>
            <a:pPr defTabSz="914400">
              <a:tabLst/>
              <a:defRPr sz="1000">
                <a:solidFill>
                  <a:srgbClr val="000000"/>
                </a:solidFill>
                <a:latin typeface="ArialMT" pitchFamily="0" charset="0"/>
                <a:ea typeface="ArialMT" pitchFamily="0" charset="0"/>
                <a:cs typeface="ArialMT" pitchFamily="0" charset="0"/>
              </a:defRPr>
            </a:pPr>
            <a:r>
              <a:t> 3 0.052   0.04987</a:t>
            </a:r>
          </a:p>
          <a:p>
            <a:pPr defTabSz="914400">
              <a:tabLst/>
              <a:defRPr sz="1000">
                <a:solidFill>
                  <a:srgbClr val="000000"/>
                </a:solidFill>
                <a:latin typeface="ArialMT" pitchFamily="0" charset="0"/>
                <a:ea typeface="ArialMT" pitchFamily="0" charset="0"/>
                <a:cs typeface="ArialMT" pitchFamily="0" charset="0"/>
              </a:defRPr>
            </a:pPr>
            <a:r>
              <a:t> 5 0.087   0.08236</a:t>
            </a:r>
          </a:p>
          <a:p>
            <a:pPr defTabSz="914400">
              <a:tabLst/>
              <a:defRPr sz="1000">
                <a:solidFill>
                  <a:srgbClr val="000000"/>
                </a:solidFill>
                <a:latin typeface="ArialMT" pitchFamily="0" charset="0"/>
                <a:ea typeface="ArialMT" pitchFamily="0" charset="0"/>
                <a:cs typeface="ArialMT" pitchFamily="0" charset="0"/>
              </a:defRPr>
            </a:pPr>
            <a:r>
              <a:t> 7 0.122   0.11722</a:t>
            </a:r>
          </a:p>
          <a:p>
            <a:pPr defTabSz="914400">
              <a:tabLst/>
              <a:defRPr sz="1000">
                <a:solidFill>
                  <a:srgbClr val="000000"/>
                </a:solidFill>
                <a:latin typeface="ArialMT" pitchFamily="0" charset="0"/>
                <a:ea typeface="ArialMT" pitchFamily="0" charset="0"/>
                <a:cs typeface="ArialMT" pitchFamily="0" charset="0"/>
              </a:defRPr>
            </a:pPr>
            <a:r>
              <a:t> 9 0.156   0.15346</a:t>
            </a:r>
          </a:p>
          <a:p>
            <a:pPr defTabSz="914400">
              <a:tabLst/>
              <a:defRPr sz="1000">
                <a:solidFill>
                  <a:srgbClr val="000000"/>
                </a:solidFill>
                <a:latin typeface="ArialMT" pitchFamily="0" charset="0"/>
                <a:ea typeface="ArialMT" pitchFamily="0" charset="0"/>
                <a:cs typeface="ArialMT" pitchFamily="0" charset="0"/>
              </a:defRPr>
            </a:pPr>
            <a:r>
              <a:t>11 0.191   0.1901</a:t>
            </a:r>
          </a:p>
          <a:p>
            <a:pPr defTabSz="914400">
              <a:tabLst/>
              <a:defRPr sz="1000">
                <a:solidFill>
                  <a:srgbClr val="000000"/>
                </a:solidFill>
                <a:latin typeface="ArialMT" pitchFamily="0" charset="0"/>
                <a:ea typeface="ArialMT" pitchFamily="0" charset="0"/>
                <a:cs typeface="ArialMT" pitchFamily="0" charset="0"/>
              </a:defRPr>
            </a:pPr>
            <a:r>
              <a:t>13 0.225   0.22633</a:t>
            </a:r>
          </a:p>
          <a:p>
            <a:pPr defTabSz="914400">
              <a:tabLst/>
              <a:defRPr sz="1000">
                <a:solidFill>
                  <a:srgbClr val="000000"/>
                </a:solidFill>
                <a:latin typeface="ArialMT" pitchFamily="0" charset="0"/>
                <a:ea typeface="ArialMT" pitchFamily="0" charset="0"/>
                <a:cs typeface="ArialMT" pitchFamily="0" charset="0"/>
              </a:defRPr>
            </a:pPr>
            <a:r>
              <a:t>15 0.259   0.26167</a:t>
            </a:r>
          </a:p>
          <a:p>
            <a:pPr defTabSz="914400">
              <a:tabLst/>
              <a:defRPr sz="1000">
                <a:solidFill>
                  <a:srgbClr val="000000"/>
                </a:solidFill>
                <a:latin typeface="ArialMT" pitchFamily="0" charset="0"/>
                <a:ea typeface="ArialMT" pitchFamily="0" charset="0"/>
                <a:cs typeface="ArialMT" pitchFamily="0" charset="0"/>
              </a:defRPr>
            </a:pPr>
            <a:r>
              <a:t>17 0.292   0.29591</a:t>
            </a:r>
          </a:p>
          <a:p>
            <a:pPr defTabSz="914400">
              <a:tabLst/>
              <a:defRPr sz="1000">
                <a:solidFill>
                  <a:srgbClr val="000000"/>
                </a:solidFill>
                <a:latin typeface="ArialMT" pitchFamily="0" charset="0"/>
                <a:ea typeface="ArialMT" pitchFamily="0" charset="0"/>
                <a:cs typeface="ArialMT" pitchFamily="0" charset="0"/>
              </a:defRPr>
            </a:pPr>
            <a:r>
              <a:t>19 0.326   0.32907</a:t>
            </a:r>
          </a:p>
          <a:p>
            <a:pPr defTabSz="914400">
              <a:tabLst/>
              <a:defRPr sz="1000">
                <a:solidFill>
                  <a:srgbClr val="000000"/>
                </a:solidFill>
                <a:latin typeface="ArialMT" pitchFamily="0" charset="0"/>
                <a:ea typeface="ArialMT" pitchFamily="0" charset="0"/>
                <a:cs typeface="ArialMT" pitchFamily="0" charset="0"/>
              </a:defRPr>
            </a:pPr>
            <a:r>
              <a:t>21 0.358   0.36128</a:t>
            </a:r>
          </a:p>
          <a:p>
            <a:pPr defTabSz="914400">
              <a:tabLst/>
              <a:defRPr sz="1000">
                <a:solidFill>
                  <a:srgbClr val="000000"/>
                </a:solidFill>
                <a:latin typeface="ArialMT" pitchFamily="0" charset="0"/>
                <a:ea typeface="ArialMT" pitchFamily="0" charset="0"/>
                <a:cs typeface="ArialMT" pitchFamily="0" charset="0"/>
              </a:defRPr>
            </a:pPr>
            <a:r>
              <a:t>23 0.391   0.39272</a:t>
            </a:r>
          </a:p>
          <a:p>
            <a:pPr defTabSz="914400">
              <a:tabLst/>
              <a:defRPr sz="1000">
                <a:solidFill>
                  <a:srgbClr val="000000"/>
                </a:solidFill>
                <a:latin typeface="ArialMT" pitchFamily="0" charset="0"/>
                <a:ea typeface="ArialMT" pitchFamily="0" charset="0"/>
                <a:cs typeface="ArialMT" pitchFamily="0" charset="0"/>
              </a:defRPr>
            </a:pPr>
            <a:r>
              <a:t>25 0.423   0.42352</a:t>
            </a:r>
          </a:p>
          <a:p>
            <a:pPr defTabSz="914400">
              <a:tabLst/>
              <a:defRPr sz="1000">
                <a:solidFill>
                  <a:srgbClr val="000000"/>
                </a:solidFill>
                <a:latin typeface="ArialMT" pitchFamily="0" charset="0"/>
                <a:ea typeface="ArialMT" pitchFamily="0" charset="0"/>
                <a:cs typeface="ArialMT" pitchFamily="0" charset="0"/>
              </a:defRPr>
            </a:pPr>
            <a:r>
              <a:t>27 0.454   0.4538</a:t>
            </a:r>
          </a:p>
          <a:p>
            <a:pPr defTabSz="914400">
              <a:tabLst/>
              <a:defRPr sz="1000">
                <a:solidFill>
                  <a:srgbClr val="000000"/>
                </a:solidFill>
                <a:latin typeface="ArialMT" pitchFamily="0" charset="0"/>
                <a:ea typeface="ArialMT" pitchFamily="0" charset="0"/>
                <a:cs typeface="ArialMT" pitchFamily="0" charset="0"/>
              </a:defRPr>
            </a:pPr>
            <a:r>
              <a:t>29 0.485   0.48361</a:t>
            </a:r>
          </a:p>
          <a:p>
            <a:pPr defTabSz="914400">
              <a:tabLst/>
              <a:defRPr sz="1000">
                <a:solidFill>
                  <a:srgbClr val="000000"/>
                </a:solidFill>
                <a:latin typeface="ArialMT" pitchFamily="0" charset="0"/>
                <a:ea typeface="ArialMT" pitchFamily="0" charset="0"/>
                <a:cs typeface="ArialMT" pitchFamily="0" charset="0"/>
              </a:defRPr>
            </a:pPr>
            <a:r>
              <a:t>31 0.515   0.51299</a:t>
            </a:r>
          </a:p>
          <a:p>
            <a:pPr defTabSz="914400">
              <a:tabLst/>
              <a:defRPr sz="1000">
                <a:solidFill>
                  <a:srgbClr val="000000"/>
                </a:solidFill>
                <a:latin typeface="ArialMT" pitchFamily="0" charset="0"/>
                <a:ea typeface="ArialMT" pitchFamily="0" charset="0"/>
                <a:cs typeface="ArialMT" pitchFamily="0" charset="0"/>
              </a:defRPr>
            </a:pPr>
            <a:r>
              <a:t>33 0.545   0.54192</a:t>
            </a:r>
          </a:p>
          <a:p>
            <a:pPr defTabSz="914400">
              <a:tabLst/>
              <a:defRPr sz="1000">
                <a:solidFill>
                  <a:srgbClr val="000000"/>
                </a:solidFill>
                <a:latin typeface="ArialMT" pitchFamily="0" charset="0"/>
                <a:ea typeface="ArialMT" pitchFamily="0" charset="0"/>
                <a:cs typeface="ArialMT" pitchFamily="0" charset="0"/>
              </a:defRPr>
            </a:pPr>
            <a:r>
              <a:t>35 0.574   0.57037</a:t>
            </a:r>
          </a:p>
          <a:p>
            <a:pPr defTabSz="914400">
              <a:tabLst/>
              <a:defRPr sz="1000">
                <a:solidFill>
                  <a:srgbClr val="000000"/>
                </a:solidFill>
                <a:latin typeface="ArialMT" pitchFamily="0" charset="0"/>
                <a:ea typeface="ArialMT" pitchFamily="0" charset="0"/>
                <a:cs typeface="ArialMT" pitchFamily="0" charset="0"/>
              </a:defRPr>
            </a:pPr>
            <a:r>
              <a:t>37 0.602   0.5983</a:t>
            </a:r>
          </a:p>
          <a:p>
            <a:pPr defTabSz="914400">
              <a:tabLst/>
              <a:defRPr sz="1000">
                <a:solidFill>
                  <a:srgbClr val="000000"/>
                </a:solidFill>
                <a:latin typeface="ArialMT" pitchFamily="0" charset="0"/>
                <a:ea typeface="ArialMT" pitchFamily="0" charset="0"/>
                <a:cs typeface="ArialMT" pitchFamily="0" charset="0"/>
              </a:defRPr>
            </a:pPr>
            <a:r>
              <a:t>39 0.629   0.62566</a:t>
            </a:r>
          </a:p>
          <a:p>
            <a:pPr defTabSz="914400">
              <a:tabLst/>
              <a:defRPr sz="1000">
                <a:solidFill>
                  <a:srgbClr val="000000"/>
                </a:solidFill>
                <a:latin typeface="ArialMT" pitchFamily="0" charset="0"/>
                <a:ea typeface="ArialMT" pitchFamily="0" charset="0"/>
                <a:cs typeface="ArialMT" pitchFamily="0" charset="0"/>
              </a:defRPr>
            </a:pPr>
            <a:r>
              <a:t>41 0.656   0.65239</a:t>
            </a:r>
          </a:p>
          <a:p>
            <a:pPr defTabSz="914400">
              <a:tabLst/>
              <a:defRPr sz="1000">
                <a:solidFill>
                  <a:srgbClr val="000000"/>
                </a:solidFill>
                <a:latin typeface="ArialMT" pitchFamily="0" charset="0"/>
                <a:ea typeface="ArialMT" pitchFamily="0" charset="0"/>
                <a:cs typeface="ArialMT" pitchFamily="0" charset="0"/>
              </a:defRPr>
            </a:pPr>
            <a:r>
              <a:t>43 0.682   0.67843</a:t>
            </a:r>
          </a:p>
          <a:p>
            <a:pPr defTabSz="914400">
              <a:tabLst/>
              <a:defRPr sz="1000">
                <a:solidFill>
                  <a:srgbClr val="000000"/>
                </a:solidFill>
                <a:latin typeface="ArialMT" pitchFamily="0" charset="0"/>
                <a:ea typeface="ArialMT" pitchFamily="0" charset="0"/>
                <a:cs typeface="ArialMT" pitchFamily="0" charset="0"/>
              </a:defRPr>
            </a:pPr>
            <a:r>
              <a:t>45 0.707   0.70373</a:t>
            </a:r>
          </a:p>
          <a:p>
            <a:pPr defTabSz="914400">
              <a:tabLst/>
              <a:defRPr sz="1000">
                <a:solidFill>
                  <a:srgbClr val="000000"/>
                </a:solidFill>
                <a:latin typeface="ArialMT" pitchFamily="0" charset="0"/>
                <a:ea typeface="ArialMT" pitchFamily="0" charset="0"/>
                <a:cs typeface="ArialMT" pitchFamily="0" charset="0"/>
              </a:defRPr>
            </a:pPr>
            <a:r>
              <a:t>47 0.731   0.72822</a:t>
            </a:r>
          </a:p>
          <a:p>
            <a:pPr defTabSz="914400">
              <a:tabLst/>
              <a:defRPr sz="1000">
                <a:solidFill>
                  <a:srgbClr val="000000"/>
                </a:solidFill>
                <a:latin typeface="ArialMT" pitchFamily="0" charset="0"/>
                <a:ea typeface="ArialMT" pitchFamily="0" charset="0"/>
                <a:cs typeface="ArialMT" pitchFamily="0" charset="0"/>
              </a:defRPr>
            </a:pPr>
            <a:r>
              <a:t>49 0.755   0.75185</a:t>
            </a:r>
          </a:p>
          <a:p>
            <a:pPr defTabSz="914400">
              <a:tabLst/>
              <a:defRPr sz="1000">
                <a:solidFill>
                  <a:srgbClr val="000000"/>
                </a:solidFill>
                <a:latin typeface="ArialMT" pitchFamily="0" charset="0"/>
                <a:ea typeface="ArialMT" pitchFamily="0" charset="0"/>
                <a:cs typeface="ArialMT" pitchFamily="0" charset="0"/>
              </a:defRPr>
            </a:pPr>
            <a:r>
              <a:t>51 0.777   0.77456</a:t>
            </a:r>
          </a:p>
          <a:p>
            <a:pPr defTabSz="914400">
              <a:tabLst/>
              <a:defRPr sz="1000">
                <a:solidFill>
                  <a:srgbClr val="000000"/>
                </a:solidFill>
                <a:latin typeface="ArialMT" pitchFamily="0" charset="0"/>
                <a:ea typeface="ArialMT" pitchFamily="0" charset="0"/>
                <a:cs typeface="ArialMT" pitchFamily="0" charset="0"/>
              </a:defRPr>
            </a:pPr>
            <a:r>
              <a:t>53 0.799   0.7963</a:t>
            </a:r>
          </a:p>
          <a:p>
            <a:pPr defTabSz="914400">
              <a:tabLst/>
              <a:defRPr sz="1000">
                <a:solidFill>
                  <a:srgbClr val="000000"/>
                </a:solidFill>
                <a:latin typeface="ArialMT" pitchFamily="0" charset="0"/>
                <a:ea typeface="ArialMT" pitchFamily="0" charset="0"/>
                <a:cs typeface="ArialMT" pitchFamily="0" charset="0"/>
              </a:defRPr>
            </a:pPr>
            <a:r>
              <a:t>55 0.819   0.81704</a:t>
            </a:r>
          </a:p>
          <a:p>
            <a:pPr defTabSz="914400">
              <a:tabLst/>
              <a:defRPr sz="1000">
                <a:solidFill>
                  <a:srgbClr val="000000"/>
                </a:solidFill>
                <a:latin typeface="ArialMT" pitchFamily="0" charset="0"/>
                <a:ea typeface="ArialMT" pitchFamily="0" charset="0"/>
                <a:cs typeface="ArialMT" pitchFamily="0" charset="0"/>
              </a:defRPr>
            </a:pPr>
            <a:r>
              <a:t>57 0.839   0.83672</a:t>
            </a:r>
          </a:p>
          <a:p>
            <a:pPr defTabSz="914400">
              <a:tabLst/>
              <a:defRPr sz="1000">
                <a:solidFill>
                  <a:srgbClr val="000000"/>
                </a:solidFill>
                <a:latin typeface="ArialMT" pitchFamily="0" charset="0"/>
                <a:ea typeface="ArialMT" pitchFamily="0" charset="0"/>
                <a:cs typeface="ArialMT" pitchFamily="0" charset="0"/>
              </a:defRPr>
            </a:pPr>
            <a:r>
              <a:t>59 0.857   0.8553</a:t>
            </a:r>
          </a:p>
          <a:p>
            <a:pPr defTabSz="914400">
              <a:tabLst/>
              <a:defRPr sz="1000">
                <a:solidFill>
                  <a:srgbClr val="000000"/>
                </a:solidFill>
                <a:latin typeface="ArialMT" pitchFamily="0" charset="0"/>
                <a:ea typeface="ArialMT" pitchFamily="0" charset="0"/>
                <a:cs typeface="ArialMT" pitchFamily="0" charset="0"/>
              </a:defRPr>
            </a:pPr>
            <a:r>
              <a:t>61 0.875   0.87276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画像1"/>
          <p:cNvPicPr>
            <a:picLocks noChangeAspect="1"/>
            <a:extLst>
              <a:ext uri="smNativeData">
                <pr:smNativeData xmlns:pr="smNativeData" xmlns="smNativeData" val="SMDATA_19_TB/V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ZA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GMIAAAaBAAA9UQAABcmAAAA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363345" y="666750"/>
            <a:ext cx="9846310" cy="55251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ボックス1"/>
          <p:cNvSpPr txBox="1">
            <a:extLst>
              <a:ext uri="smNativeData">
                <pr:smNativeData xmlns:pr="smNativeData" xmlns="smNativeData" val="SMDATA_17_TB/VXx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HUeAAD/fwAA/38AAAAAAAAJAAAABAAAADw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egcAAKkDAACHQwAAiCYAAAAAAAAmAAAACAAAAP//////////MAAAABQAAAAAAAAAAAD//wAAAQAAAP//AAABAA=="/>
              </a:ext>
            </a:extLst>
          </p:cNvSpPr>
          <p:nvPr/>
        </p:nvSpPr>
        <p:spPr>
          <a:xfrm>
            <a:off x="1215390" y="594995"/>
            <a:ext cx="9761855" cy="5668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200"/>
            </a:pPr>
            <a:r>
              <a:t>$ irb -r onnxruntime</a:t>
            </a:r>
          </a:p>
          <a:p>
            <a:pPr>
              <a:defRPr sz="2200"/>
            </a:pPr>
            <a:r>
              <a:t>irb(main):001:0&gt;</a:t>
            </a:r>
            <a:r>
              <a:rPr>
                <a:solidFill>
                  <a:srgbClr val="0000FF"/>
                </a:solidFill>
              </a:rPr>
              <a:t> Model</a:t>
            </a:r>
            <a:r>
              <a:t> = </a:t>
            </a:r>
            <a:r>
              <a:rPr>
                <a:solidFill>
                  <a:srgbClr val="0000FF"/>
                </a:solidFill>
              </a:rPr>
              <a:t>OnnxRuntime</a:t>
            </a:r>
            <a:r>
              <a:t>::</a:t>
            </a:r>
            <a:r>
              <a:rPr>
                <a:solidFill>
                  <a:srgbClr val="0000FF"/>
                </a:solidFill>
              </a:rPr>
              <a:t>Model</a:t>
            </a:r>
            <a:r>
              <a:t>.new(</a:t>
            </a:r>
            <a:r>
              <a:rPr>
                <a:solidFill>
                  <a:srgbClr val="FF0000"/>
                </a:solidFill>
              </a:rPr>
              <a:t>"model.onnx"</a:t>
            </a:r>
            <a:r>
              <a:t>)</a:t>
            </a:r>
          </a:p>
          <a:p>
            <a:pPr>
              <a:defRPr sz="2200"/>
            </a:pPr>
            <a:r>
              <a:t>=&gt; #&lt;OnnxRuntime::Model:0x000055c2b97673a8 @session=#&lt;OnnxRuntime::Inference...</a:t>
            </a:r>
          </a:p>
          <a:p>
            <a:pPr>
              <a:defRPr sz="2200"/>
            </a:pPr>
            <a:r>
              <a:t>irb(main):002:0&gt; </a:t>
            </a:r>
            <a:r>
              <a:rPr>
                <a:solidFill>
                  <a:srgbClr val="0000FF"/>
                </a:solidFill>
              </a:rPr>
              <a:t>Model</a:t>
            </a:r>
            <a:r>
              <a:t>.predict({</a:t>
            </a:r>
            <a:r>
              <a:rPr>
                <a:solidFill>
                  <a:srgbClr val="7F007F"/>
                </a:solidFill>
              </a:rPr>
              <a:t>Input:</a:t>
            </a:r>
            <a:r>
              <a:t> [[</a:t>
            </a:r>
            <a:r>
              <a:rPr>
                <a:solidFill>
                  <a:srgbClr val="0000FF"/>
                </a:solidFill>
              </a:rPr>
              <a:t>45</a:t>
            </a:r>
            <a:r>
              <a:t>]]})[</a:t>
            </a:r>
            <a:r>
              <a:rPr>
                <a:solidFill>
                  <a:srgbClr val="FF0000"/>
                </a:solidFill>
              </a:rPr>
              <a:t>"Affine_3"</a:t>
            </a:r>
            <a:r>
              <a:t>][</a:t>
            </a:r>
            <a:r>
              <a:rPr>
                <a:solidFill>
                  <a:srgbClr val="0000FF"/>
                </a:solidFill>
              </a:rPr>
              <a:t>0</a:t>
            </a:r>
            <a:r>
              <a:t>][</a:t>
            </a:r>
            <a:r>
              <a:rPr>
                <a:solidFill>
                  <a:srgbClr val="0000FF"/>
                </a:solidFill>
              </a:rPr>
              <a:t>0</a:t>
            </a:r>
            <a:r>
              <a:t>]</a:t>
            </a:r>
          </a:p>
          <a:p>
            <a:pPr>
              <a:defRPr sz="2200"/>
            </a:pPr>
            <a:r>
              <a:t>=&gt; </a:t>
            </a:r>
            <a:r>
              <a:rPr>
                <a:solidFill>
                  <a:srgbClr val="7F007F"/>
                </a:solidFill>
              </a:rPr>
              <a:t>0.7037254571914673</a:t>
            </a:r>
          </a:p>
          <a:p>
            <a:pPr>
              <a:defRPr sz="2200"/>
            </a:pPr>
            <a:r>
              <a:t>irb(main):003:1*</a:t>
            </a:r>
            <a:r>
              <a:rPr>
                <a:solidFill>
                  <a:srgbClr val="007F00"/>
                </a:solidFill>
              </a:rPr>
              <a:t> def</a:t>
            </a:r>
            <a:r>
              <a:t> </a:t>
            </a:r>
            <a:r>
              <a:rPr>
                <a:solidFill>
                  <a:srgbClr val="0000FF"/>
                </a:solidFill>
              </a:rPr>
              <a:t>nnsin</a:t>
            </a:r>
            <a:r>
              <a:t>(x)</a:t>
            </a:r>
          </a:p>
          <a:p>
            <a:pPr>
              <a:defRPr sz="2200"/>
            </a:pPr>
            <a:r>
              <a:t>irb(main):004:1*   </a:t>
            </a:r>
            <a:r>
              <a:rPr>
                <a:solidFill>
                  <a:srgbClr val="0000FF"/>
                </a:solidFill>
              </a:rPr>
              <a:t>Model</a:t>
            </a:r>
            <a:r>
              <a:t>.predict({</a:t>
            </a:r>
            <a:r>
              <a:rPr>
                <a:solidFill>
                  <a:srgbClr val="7F007F"/>
                </a:solidFill>
              </a:rPr>
              <a:t>Input:</a:t>
            </a:r>
            <a:r>
              <a:t> [[x]]})[</a:t>
            </a:r>
            <a:r>
              <a:rPr>
                <a:solidFill>
                  <a:srgbClr val="FF0000"/>
                </a:solidFill>
              </a:rPr>
              <a:t>"Affine_3"</a:t>
            </a:r>
            <a:r>
              <a:t>][</a:t>
            </a:r>
            <a:r>
              <a:rPr>
                <a:solidFill>
                  <a:srgbClr val="0000FF"/>
                </a:solidFill>
              </a:rPr>
              <a:t>0</a:t>
            </a:r>
            <a:r>
              <a:t>][</a:t>
            </a:r>
            <a:r>
              <a:rPr>
                <a:solidFill>
                  <a:srgbClr val="0000FF"/>
                </a:solidFill>
              </a:rPr>
              <a:t>0</a:t>
            </a:r>
            <a:r>
              <a:t>]</a:t>
            </a:r>
          </a:p>
          <a:p>
            <a:pPr>
              <a:defRPr sz="2200"/>
            </a:pPr>
            <a:r>
              <a:t>irb(main):005:0&gt; </a:t>
            </a:r>
            <a:r>
              <a:rPr>
                <a:solidFill>
                  <a:srgbClr val="007F00"/>
                </a:solidFill>
              </a:rPr>
              <a:t>end</a:t>
            </a:r>
          </a:p>
          <a:p>
            <a:pPr>
              <a:defRPr sz="2200"/>
            </a:pPr>
            <a:r>
              <a:t>=&gt; </a:t>
            </a:r>
            <a:r>
              <a:rPr>
                <a:solidFill>
                  <a:schemeClr val="accent5"/>
                </a:solidFill>
              </a:rPr>
              <a:t>:nnsin</a:t>
            </a:r>
          </a:p>
          <a:p>
            <a:pPr>
              <a:defRPr sz="2200"/>
            </a:pPr>
            <a:r>
              <a:t>irb(main):006:0&gt; nnsin(</a:t>
            </a:r>
            <a:r>
              <a:rPr>
                <a:solidFill>
                  <a:srgbClr val="7F007F"/>
                </a:solidFill>
              </a:rPr>
              <a:t>0</a:t>
            </a:r>
            <a:r>
              <a:t>)</a:t>
            </a:r>
          </a:p>
          <a:p>
            <a:pPr>
              <a:defRPr sz="2200"/>
            </a:pPr>
            <a:r>
              <a:t>=&gt; </a:t>
            </a:r>
            <a:r>
              <a:rPr>
                <a:solidFill>
                  <a:srgbClr val="7F007F"/>
                </a:solidFill>
              </a:rPr>
              <a:t>0.007239699363708496</a:t>
            </a:r>
          </a:p>
          <a:p>
            <a:pPr>
              <a:defRPr sz="2200"/>
            </a:pPr>
            <a:r>
              <a:t>irb(main):007:0&gt; nnsin(</a:t>
            </a:r>
            <a:r>
              <a:rPr>
                <a:solidFill>
                  <a:srgbClr val="7F007F"/>
                </a:solidFill>
              </a:rPr>
              <a:t>45</a:t>
            </a:r>
            <a:r>
              <a:t>)</a:t>
            </a:r>
          </a:p>
          <a:p>
            <a:pPr>
              <a:defRPr sz="2200"/>
            </a:pPr>
            <a:r>
              <a:t>=&gt; </a:t>
            </a:r>
            <a:r>
              <a:rPr>
                <a:solidFill>
                  <a:srgbClr val="7F007F"/>
                </a:solidFill>
              </a:rPr>
              <a:t>0.7037254571914673</a:t>
            </a:r>
          </a:p>
          <a:p>
            <a:pPr>
              <a:defRPr sz="2200"/>
            </a:pPr>
            <a:r>
              <a:t>irb(main):008:0&gt; nnsin(</a:t>
            </a:r>
            <a:r>
              <a:rPr>
                <a:solidFill>
                  <a:srgbClr val="7F007F"/>
                </a:solidFill>
              </a:rPr>
              <a:t>90</a:t>
            </a:r>
            <a:r>
              <a:t>)</a:t>
            </a:r>
          </a:p>
          <a:p>
            <a:pPr>
              <a:defRPr sz="2200"/>
            </a:pPr>
            <a:r>
              <a:t>=&gt; </a:t>
            </a:r>
            <a:r>
              <a:rPr>
                <a:solidFill>
                  <a:srgbClr val="7F007F"/>
                </a:solidFill>
              </a:rPr>
              <a:t>0.9919306039810181</a:t>
            </a:r>
          </a:p>
          <a:p>
            <a:pPr/>
          </a:p>
        </p:txBody>
      </p:sp>
      <p:sp>
        <p:nvSpPr>
          <p:cNvPr id="3" name="四角形1"/>
          <p:cNvSpPr>
            <a:extLst>
              <a:ext uri="smNativeData">
                <pr:smNativeData xmlns:pr="smNativeData" xmlns="smNativeData" val="SMDATA_17_TB/V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QAAAAD/AAB4AAAAAQAAAAY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0Acw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D/AAB/f38AgICAA8zMzADAwP8Af39/AAAAAAAAAAAAAAAAAAAAAAAAAAAAIQAAABgAAAAUAAAA3RMAAFUQAADaNQAAhxYAAAAAAAAmAAAACAAAAP//////////MAAAABQAAAAAAAAAAAD//wAAAQAAAP//AAABAA=="/>
              </a:ext>
            </a:extLst>
          </p:cNvSpPr>
          <p:nvPr/>
        </p:nvSpPr>
        <p:spPr>
          <a:xfrm>
            <a:off x="3228975" y="2654935"/>
            <a:ext cx="5525135" cy="1007110"/>
          </a:xfrm>
          <a:prstGeom prst="rect">
            <a:avLst/>
          </a:prstGeom>
          <a:noFill/>
          <a:ln w="76200" cap="flat" cmpd="sng" algn="ctr">
            <a:solidFill>
              <a:srgbClr val="00FF00"/>
            </a:solidFill>
            <a:prstDash val="sysDot"/>
            <a:headEnd type="none"/>
            <a:tailEnd type="none"/>
          </a:ln>
          <a:effectLst/>
        </p:spPr>
      </p:sp>
      <p:sp>
        <p:nvSpPr>
          <p:cNvPr id="4" name="四角形2"/>
          <p:cNvSpPr>
            <a:extLst>
              <a:ext uri="smNativeData">
                <pr:smNativeData xmlns:pr="smNativeData" xmlns="smNativeData" val="SMDATA_17_TB/V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QAAAAD/AAB4AAAAAQAAAAY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D/AAB/f38AgICAA8zMzADAwP8Af39/AAAAAAAAAAAAAAAAAAAAAAAAAAAAIQAAABgAAAAUAAAA3BMAAL0FAACAOAAAYwgAAAAAAAAmAAAACAAAAP//////////MAAAABQAAAAAAAAAAAD//wAAAQAAAP//AAABAA=="/>
              </a:ext>
            </a:extLst>
          </p:cNvSpPr>
          <p:nvPr/>
        </p:nvSpPr>
        <p:spPr>
          <a:xfrm>
            <a:off x="3228340" y="932815"/>
            <a:ext cx="5956300" cy="430530"/>
          </a:xfrm>
          <a:prstGeom prst="rect">
            <a:avLst/>
          </a:prstGeom>
          <a:noFill/>
          <a:ln w="76200" cap="flat" cmpd="sng" algn="ctr">
            <a:solidFill>
              <a:srgbClr val="00FF00"/>
            </a:solidFill>
            <a:prstDash val="sysDot"/>
            <a:headEnd type="none"/>
            <a:tailEnd type="none"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ボックス1"/>
          <p:cNvSpPr txBox="1">
            <a:extLst>
              <a:ext uri="smNativeData">
                <pr:smNativeData xmlns:pr="smNativeData" xmlns="smNativeData" val="SMDATA_17_TB/V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G4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nwYAAGoEAACJQwAA+iUAAAAgAAAmAAAACAAAAP//////////MAAAABQAAAAAAAAAAAD//wAAAQAAAP//AAABAA=="/>
              </a:ext>
            </a:extLst>
          </p:cNvSpPr>
          <p:nvPr/>
        </p:nvSpPr>
        <p:spPr>
          <a:xfrm>
            <a:off x="1076325" y="717550"/>
            <a:ext cx="9902190" cy="54559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200"/>
            </a:pPr>
            <a:r>
              <a:t>ニューラルネットSIN</a:t>
            </a:r>
          </a:p>
          <a:p>
            <a:pPr>
              <a:defRPr sz="2200"/>
            </a:pPr>
            <a:r>
              <a:t>irb(main):022:1* </a:t>
            </a:r>
            <a:r>
              <a:rPr>
                <a:solidFill>
                  <a:srgbClr val="0000FF"/>
                </a:solidFill>
              </a:rPr>
              <a:t>Benchmark</a:t>
            </a:r>
            <a:r>
              <a:t>.realtime </a:t>
            </a:r>
            <a:r>
              <a:rPr>
                <a:solidFill>
                  <a:srgbClr val="007F00"/>
                </a:solidFill>
              </a:rPr>
              <a:t>do</a:t>
            </a:r>
          </a:p>
          <a:p>
            <a:pPr>
              <a:defRPr sz="2200"/>
            </a:pPr>
            <a:r>
              <a:t>irb(main):023:2*   </a:t>
            </a:r>
            <a:r>
              <a:rPr>
                <a:solidFill>
                  <a:srgbClr val="0000FF"/>
                </a:solidFill>
              </a:rPr>
              <a:t>100000</a:t>
            </a:r>
            <a:r>
              <a:t>.times </a:t>
            </a:r>
            <a:r>
              <a:rPr>
                <a:solidFill>
                  <a:srgbClr val="007F00"/>
                </a:solidFill>
              </a:rPr>
              <a:t>do</a:t>
            </a:r>
          </a:p>
          <a:p>
            <a:pPr>
              <a:defRPr sz="2200"/>
            </a:pPr>
            <a:r>
              <a:t>irb(main):024:2*     y = nnsin(</a:t>
            </a:r>
            <a:r>
              <a:rPr>
                <a:solidFill>
                  <a:srgbClr val="0000FF"/>
                </a:solidFill>
              </a:rPr>
              <a:t>45</a:t>
            </a:r>
            <a:r>
              <a:t>)</a:t>
            </a:r>
          </a:p>
          <a:p>
            <a:pPr>
              <a:defRPr sz="2200"/>
            </a:pPr>
            <a:r>
              <a:t>irb(main):025:1*   </a:t>
            </a:r>
            <a:r>
              <a:rPr>
                <a:solidFill>
                  <a:srgbClr val="007F00"/>
                </a:solidFill>
              </a:rPr>
              <a:t>end</a:t>
            </a:r>
          </a:p>
          <a:p>
            <a:pPr>
              <a:defRPr sz="2200"/>
            </a:pPr>
            <a:r>
              <a:t>irb(main):026:0&gt; </a:t>
            </a:r>
            <a:r>
              <a:rPr>
                <a:solidFill>
                  <a:srgbClr val="007F00"/>
                </a:solidFill>
              </a:rPr>
              <a:t>end</a:t>
            </a:r>
          </a:p>
          <a:p>
            <a:pPr>
              <a:defRPr sz="2200"/>
            </a:pPr>
            <a:r>
              <a:t>=&gt; </a:t>
            </a:r>
            <a:r>
              <a:rPr>
                <a:solidFill>
                  <a:srgbClr val="7F007F"/>
                </a:solidFill>
              </a:rPr>
              <a:t>4.685361620038748</a:t>
            </a:r>
            <a:r>
              <a:t> （秒）</a:t>
            </a:r>
          </a:p>
          <a:p>
            <a:pPr>
              <a:defRPr sz="2200"/>
            </a:pPr>
          </a:p>
          <a:p>
            <a:pPr>
              <a:defRPr sz="2200"/>
            </a:pPr>
            <a:r>
              <a:t>組み込みSIN</a:t>
            </a:r>
          </a:p>
          <a:p>
            <a:pPr>
              <a:defRPr sz="2200"/>
            </a:pPr>
            <a:r>
              <a:t>irb(main):027:1* </a:t>
            </a:r>
            <a:r>
              <a:rPr>
                <a:solidFill>
                  <a:srgbClr val="0000FF"/>
                </a:solidFill>
              </a:rPr>
              <a:t>Benchmark</a:t>
            </a:r>
            <a:r>
              <a:t>.realtime </a:t>
            </a:r>
            <a:r>
              <a:rPr>
                <a:solidFill>
                  <a:srgbClr val="007F00"/>
                </a:solidFill>
              </a:rPr>
              <a:t>do</a:t>
            </a:r>
          </a:p>
          <a:p>
            <a:pPr>
              <a:defRPr sz="2200"/>
            </a:pPr>
            <a:r>
              <a:t>irb(main):028:2*   </a:t>
            </a:r>
            <a:r>
              <a:rPr>
                <a:solidFill>
                  <a:srgbClr val="0000FF"/>
                </a:solidFill>
              </a:rPr>
              <a:t>100000</a:t>
            </a:r>
            <a:r>
              <a:t>.times </a:t>
            </a:r>
            <a:r>
              <a:rPr>
                <a:solidFill>
                  <a:srgbClr val="007F00"/>
                </a:solidFill>
              </a:rPr>
              <a:t>do</a:t>
            </a:r>
          </a:p>
          <a:p>
            <a:pPr>
              <a:defRPr sz="2200"/>
            </a:pPr>
            <a:r>
              <a:t>irb(main):029:2*     y = </a:t>
            </a:r>
            <a:r>
              <a:rPr>
                <a:solidFill>
                  <a:srgbClr val="0000FF"/>
                </a:solidFill>
              </a:rPr>
              <a:t>Math</a:t>
            </a:r>
            <a:r>
              <a:t>::sin(</a:t>
            </a:r>
            <a:r>
              <a:rPr>
                <a:solidFill>
                  <a:srgbClr val="0000FF"/>
                </a:solidFill>
              </a:rPr>
              <a:t>45</a:t>
            </a:r>
            <a:r>
              <a:t> * </a:t>
            </a:r>
            <a:r>
              <a:rPr>
                <a:solidFill>
                  <a:srgbClr val="0000FF"/>
                </a:solidFill>
              </a:rPr>
              <a:t>Math</a:t>
            </a:r>
            <a:r>
              <a:t>::</a:t>
            </a:r>
            <a:r>
              <a:rPr>
                <a:solidFill>
                  <a:srgbClr val="0000FF"/>
                </a:solidFill>
              </a:rPr>
              <a:t>PI</a:t>
            </a:r>
            <a:r>
              <a:t>/</a:t>
            </a:r>
            <a:r>
              <a:rPr>
                <a:solidFill>
                  <a:srgbClr val="0000FF"/>
                </a:solidFill>
              </a:rPr>
              <a:t>180</a:t>
            </a:r>
            <a:r>
              <a:t>)</a:t>
            </a:r>
          </a:p>
          <a:p>
            <a:pPr>
              <a:defRPr sz="2200"/>
            </a:pPr>
            <a:r>
              <a:t>irb(main):030:1*   </a:t>
            </a:r>
            <a:r>
              <a:rPr>
                <a:solidFill>
                  <a:srgbClr val="007F00"/>
                </a:solidFill>
              </a:rPr>
              <a:t>end</a:t>
            </a:r>
          </a:p>
          <a:p>
            <a:pPr>
              <a:defRPr sz="2200"/>
            </a:pPr>
            <a:r>
              <a:t>irb(main):031:0&gt; </a:t>
            </a:r>
            <a:r>
              <a:rPr>
                <a:solidFill>
                  <a:srgbClr val="007F00"/>
                </a:solidFill>
              </a:rPr>
              <a:t>end</a:t>
            </a:r>
          </a:p>
          <a:p>
            <a:pPr>
              <a:defRPr sz="2200"/>
            </a:pPr>
            <a:r>
              <a:t>=&gt; </a:t>
            </a:r>
            <a:r>
              <a:rPr>
                <a:solidFill>
                  <a:srgbClr val="7F007F"/>
                </a:solidFill>
              </a:rPr>
              <a:t>0.010890019999351352</a:t>
            </a:r>
            <a:r>
              <a:t> （秒）</a:t>
            </a:r>
          </a:p>
          <a:p>
            <a:pPr>
              <a:defRPr sz="2200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taifu</cp:lastModifiedBy>
  <cp:revision>0</cp:revision>
  <dcterms:created xsi:type="dcterms:W3CDTF">2020-11-03T15:53:57Z</dcterms:created>
  <dcterms:modified xsi:type="dcterms:W3CDTF">2020-12-12T19:51:40Z</dcterms:modified>
</cp:coreProperties>
</file>