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lvl1pPr>
      <a:defRPr sz="1400">
        <a:latin typeface="+mj-lt"/>
        <a:ea typeface="+mj-ea"/>
        <a:cs typeface="+mj-cs"/>
        <a:sym typeface="Helvetica"/>
      </a:defRPr>
    </a:lvl1pPr>
    <a:lvl2pPr>
      <a:defRPr sz="1400">
        <a:latin typeface="+mj-lt"/>
        <a:ea typeface="+mj-ea"/>
        <a:cs typeface="+mj-cs"/>
        <a:sym typeface="Helvetica"/>
      </a:defRPr>
    </a:lvl2pPr>
    <a:lvl3pPr>
      <a:defRPr sz="1400">
        <a:latin typeface="+mj-lt"/>
        <a:ea typeface="+mj-ea"/>
        <a:cs typeface="+mj-cs"/>
        <a:sym typeface="Helvetica"/>
      </a:defRPr>
    </a:lvl3pPr>
    <a:lvl4pPr>
      <a:defRPr sz="1400">
        <a:latin typeface="+mj-lt"/>
        <a:ea typeface="+mj-ea"/>
        <a:cs typeface="+mj-cs"/>
        <a:sym typeface="Helvetica"/>
      </a:defRPr>
    </a:lvl4pPr>
    <a:lvl5pPr>
      <a:defRPr sz="1400">
        <a:latin typeface="+mj-lt"/>
        <a:ea typeface="+mj-ea"/>
        <a:cs typeface="+mj-cs"/>
        <a:sym typeface="Helvetica"/>
      </a:defRPr>
    </a:lvl5pPr>
    <a:lvl6pPr>
      <a:defRPr sz="1400">
        <a:latin typeface="+mj-lt"/>
        <a:ea typeface="+mj-ea"/>
        <a:cs typeface="+mj-cs"/>
        <a:sym typeface="Helvetica"/>
      </a:defRPr>
    </a:lvl6pPr>
    <a:lvl7pPr>
      <a:defRPr sz="1400">
        <a:latin typeface="+mj-lt"/>
        <a:ea typeface="+mj-ea"/>
        <a:cs typeface="+mj-cs"/>
        <a:sym typeface="Helvetica"/>
      </a:defRPr>
    </a:lvl7pPr>
    <a:lvl8pPr>
      <a:defRPr sz="1400">
        <a:latin typeface="+mj-lt"/>
        <a:ea typeface="+mj-ea"/>
        <a:cs typeface="+mj-cs"/>
        <a:sym typeface="Helvetica"/>
      </a:defRPr>
    </a:lvl8pPr>
    <a:lvl9pPr>
      <a:defRPr sz="1400">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CCACA"/>
          </a:solidFill>
        </a:fill>
      </a:tcStyle>
    </a:wholeTbl>
    <a:band2H>
      <a:tcTxStyle/>
      <a:tcStyle>
        <a:tcBdr/>
        <a:fill>
          <a:solidFill>
            <a:srgbClr val="F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0202"/>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0202"/>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0202"/>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CCACA"/>
          </a:solidFill>
        </a:fill>
      </a:tcStyle>
    </a:wholeTbl>
    <a:band2H>
      <a:tcTxStyle/>
      <a:tcStyle>
        <a:tcBdr/>
        <a:fill>
          <a:solidFill>
            <a:srgbClr val="F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0202"/>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0202"/>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0202"/>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DEBCC"/>
          </a:solidFill>
        </a:fill>
      </a:tcStyle>
    </a:wholeTbl>
    <a:band2H>
      <a:tcTxStyle/>
      <a:tcStyle>
        <a:tcBdr/>
        <a:fill>
          <a:solidFill>
            <a:srgbClr val="FEF5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C82F"/>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C82F"/>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C82F"/>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D7CA"/>
          </a:solidFill>
        </a:fill>
      </a:tcStyle>
    </a:wholeTbl>
    <a:band2H>
      <a:tcTxStyle/>
      <a:tcStyle>
        <a:tcBdr/>
        <a:fill>
          <a:solidFill>
            <a:srgbClr val="E7EC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57E12"/>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57E12"/>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57E12"/>
          </a:solidFill>
        </a:fill>
      </a:tcStyle>
    </a:firstRow>
  </a:tblStyle>
  <a:tblStyle styleId="{33BA23B1-9221-436E-865A-0063620EA4FD}"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0202"/>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C0202"/>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9" name="Shape 3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5705527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8" name="Shape 8"/>
          <p:cNvSpPr/>
          <p:nvPr/>
        </p:nvSpPr>
        <p:spPr>
          <a:xfrm>
            <a:off x="457200" y="5023258"/>
            <a:ext cx="8229601" cy="1"/>
          </a:xfrm>
          <a:prstGeom prst="line">
            <a:avLst/>
          </a:prstGeom>
          <a:ln w="50800">
            <a:solidFill>
              <a:srgbClr val="CFD4D4"/>
            </a:solidFill>
            <a:round/>
          </a:ln>
        </p:spPr>
        <p:txBody>
          <a:bodyPr lIns="0" tIns="0" rIns="0" bIns="0"/>
          <a:lstStyle/>
          <a:p>
            <a:pPr lvl="0" defTabSz="457200">
              <a:defRPr sz="1200"/>
            </a:pPr>
            <a:endParaRPr/>
          </a:p>
        </p:txBody>
      </p:sp>
      <p:sp>
        <p:nvSpPr>
          <p:cNvPr id="9" name="Shape 9"/>
          <p:cNvSpPr>
            <a:spLocks noGrp="1"/>
          </p:cNvSpPr>
          <p:nvPr>
            <p:ph type="title"/>
          </p:nvPr>
        </p:nvSpPr>
        <p:spPr>
          <a:xfrm>
            <a:off x="457200" y="563757"/>
            <a:ext cx="8229600" cy="3152637"/>
          </a:xfrm>
          <a:prstGeom prst="rect">
            <a:avLst/>
          </a:prstGeom>
        </p:spPr>
        <p:txBody>
          <a:bodyPr anchor="t"/>
          <a:lstStyle/>
          <a:p>
            <a:pPr lvl="0">
              <a:defRPr sz="1800">
                <a:solidFill>
                  <a:srgbClr val="000000"/>
                </a:solidFill>
              </a:defRPr>
            </a:pPr>
            <a:r>
              <a:rPr sz="1400">
                <a:solidFill>
                  <a:srgbClr val="DA0002"/>
                </a:solidFill>
              </a:rPr>
              <a:t>Title Text</a:t>
            </a:r>
          </a:p>
        </p:txBody>
      </p:sp>
      <p:sp>
        <p:nvSpPr>
          <p:cNvPr id="10" name="Shape 10"/>
          <p:cNvSpPr>
            <a:spLocks noGrp="1"/>
          </p:cNvSpPr>
          <p:nvPr>
            <p:ph type="body" idx="1"/>
          </p:nvPr>
        </p:nvSpPr>
        <p:spPr>
          <a:xfrm>
            <a:off x="457200" y="3716392"/>
            <a:ext cx="8229600" cy="1427110"/>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11" name="Shape 11"/>
          <p:cNvSpPr/>
          <p:nvPr/>
        </p:nvSpPr>
        <p:spPr>
          <a:xfrm>
            <a:off x="457200" y="411479"/>
            <a:ext cx="8229601" cy="1"/>
          </a:xfrm>
          <a:prstGeom prst="line">
            <a:avLst/>
          </a:prstGeom>
          <a:ln w="57150">
            <a:solidFill>
              <a:srgbClr val="CC0202"/>
            </a:solidFill>
            <a:round/>
          </a:ln>
        </p:spPr>
        <p:txBody>
          <a:bodyPr lIns="0" tIns="0" rIns="0" bIns="0"/>
          <a:lstStyle/>
          <a:p>
            <a:pPr lvl="0" defTabSz="457200">
              <a:defRPr sz="1200"/>
            </a:pPr>
            <a:endParaRPr/>
          </a:p>
        </p:txBody>
      </p:sp>
      <p:sp>
        <p:nvSpPr>
          <p:cNvPr id="12" name="Shape 12"/>
          <p:cNvSpPr/>
          <p:nvPr/>
        </p:nvSpPr>
        <p:spPr>
          <a:xfrm>
            <a:off x="457200" y="3633382"/>
            <a:ext cx="8229601" cy="1"/>
          </a:xfrm>
          <a:prstGeom prst="line">
            <a:avLst/>
          </a:prstGeom>
          <a:ln w="57150">
            <a:solidFill>
              <a:srgbClr val="CC0202"/>
            </a:solidFill>
            <a:round/>
          </a:ln>
        </p:spPr>
        <p:txBody>
          <a:bodyPr lIns="0" tIns="0" rIns="0" bIns="0"/>
          <a:lstStyle/>
          <a:p>
            <a:pPr lvl="0" defTabSz="457200">
              <a:defRPr sz="1200"/>
            </a:pPr>
            <a:endParaRP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Title Text</a:t>
            </a:r>
          </a:p>
        </p:txBody>
      </p:sp>
      <p:sp>
        <p:nvSpPr>
          <p:cNvPr id="16" name="Shape 16"/>
          <p:cNvSpPr>
            <a:spLocks noGrp="1"/>
          </p:cNvSpPr>
          <p:nvPr>
            <p:ph type="body" idx="1"/>
          </p:nvPr>
        </p:nvSpPr>
        <p:spPr>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Two Columns">
    <p:spTree>
      <p:nvGrpSpPr>
        <p:cNvPr id="1" name=""/>
        <p:cNvGrpSpPr/>
        <p:nvPr/>
      </p:nvGrpSpPr>
      <p:grpSpPr>
        <a:xfrm>
          <a:off x="0" y="0"/>
          <a:ext cx="0" cy="0"/>
          <a:chOff x="0" y="0"/>
          <a:chExt cx="0" cy="0"/>
        </a:xfrm>
      </p:grpSpPr>
      <p:sp>
        <p:nvSpPr>
          <p:cNvPr id="19" name="Shape 19"/>
          <p:cNvSpPr/>
          <p:nvPr/>
        </p:nvSpPr>
        <p:spPr>
          <a:xfrm>
            <a:off x="457200" y="5023258"/>
            <a:ext cx="8229601" cy="1"/>
          </a:xfrm>
          <a:prstGeom prst="line">
            <a:avLst/>
          </a:prstGeom>
          <a:ln w="50800">
            <a:solidFill>
              <a:srgbClr val="CFD4D4"/>
            </a:solidFill>
            <a:round/>
          </a:ln>
        </p:spPr>
        <p:txBody>
          <a:bodyPr lIns="0" tIns="0" rIns="0" bIns="0"/>
          <a:lstStyle/>
          <a:p>
            <a:pPr lvl="0" defTabSz="457200">
              <a:defRPr sz="1200"/>
            </a:pPr>
            <a:endParaRPr/>
          </a:p>
        </p:txBody>
      </p:sp>
      <p:sp>
        <p:nvSpPr>
          <p:cNvPr id="20" name="Shape 20"/>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Title Text</a:t>
            </a:r>
          </a:p>
        </p:txBody>
      </p:sp>
      <p:sp>
        <p:nvSpPr>
          <p:cNvPr id="21" name="Shape 21"/>
          <p:cNvSpPr>
            <a:spLocks noGrp="1"/>
          </p:cNvSpPr>
          <p:nvPr>
            <p:ph type="body" idx="1"/>
          </p:nvPr>
        </p:nvSpPr>
        <p:spPr>
          <a:xfrm>
            <a:off x="457200" y="1200150"/>
            <a:ext cx="3994500" cy="3943350"/>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22" name="Shape 22"/>
          <p:cNvSpPr/>
          <p:nvPr/>
        </p:nvSpPr>
        <p:spPr>
          <a:xfrm>
            <a:off x="457200" y="1143000"/>
            <a:ext cx="8229601" cy="0"/>
          </a:xfrm>
          <a:prstGeom prst="line">
            <a:avLst/>
          </a:prstGeom>
          <a:ln w="50800">
            <a:solidFill>
              <a:srgbClr val="DA0002"/>
            </a:solidFill>
            <a:round/>
          </a:ln>
        </p:spPr>
        <p:txBody>
          <a:bodyPr lIns="0" tIns="0" rIns="0" bIns="0"/>
          <a:lstStyle/>
          <a:p>
            <a:pPr lvl="0" defTabSz="457200">
              <a:defRPr sz="1200"/>
            </a:pPr>
            <a:endParaRPr/>
          </a:p>
        </p:txBody>
      </p:sp>
      <p:sp>
        <p:nvSpPr>
          <p:cNvPr id="23" name="Shape 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p:nvPr/>
        </p:nvSpPr>
        <p:spPr>
          <a:xfrm>
            <a:off x="457200" y="5023258"/>
            <a:ext cx="8229601" cy="1"/>
          </a:xfrm>
          <a:prstGeom prst="line">
            <a:avLst/>
          </a:prstGeom>
          <a:ln w="50800">
            <a:solidFill>
              <a:srgbClr val="CFD4D4"/>
            </a:solidFill>
            <a:round/>
          </a:ln>
        </p:spPr>
        <p:txBody>
          <a:bodyPr lIns="0" tIns="0" rIns="0" bIns="0"/>
          <a:lstStyle/>
          <a:p>
            <a:pPr lvl="0" defTabSz="457200">
              <a:defRPr sz="1200"/>
            </a:pPr>
            <a:endParaRPr/>
          </a:p>
        </p:txBody>
      </p:sp>
      <p:sp>
        <p:nvSpPr>
          <p:cNvPr id="26" name="Shape 26"/>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Title Text</a:t>
            </a:r>
          </a:p>
        </p:txBody>
      </p:sp>
      <p:sp>
        <p:nvSpPr>
          <p:cNvPr id="27" name="Shape 27"/>
          <p:cNvSpPr/>
          <p:nvPr/>
        </p:nvSpPr>
        <p:spPr>
          <a:xfrm>
            <a:off x="457200" y="1143000"/>
            <a:ext cx="8229601" cy="0"/>
          </a:xfrm>
          <a:prstGeom prst="line">
            <a:avLst/>
          </a:prstGeom>
          <a:ln w="50800">
            <a:solidFill>
              <a:srgbClr val="CC0202"/>
            </a:solidFill>
            <a:round/>
          </a:ln>
        </p:spPr>
        <p:txBody>
          <a:bodyPr lIns="0" tIns="0" rIns="0" bIns="0"/>
          <a:lstStyle/>
          <a:p>
            <a:pPr lvl="0" defTabSz="457200">
              <a:defRPr sz="1200"/>
            </a:pPr>
            <a:endParaRP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aption">
    <p:spTree>
      <p:nvGrpSpPr>
        <p:cNvPr id="1" name=""/>
        <p:cNvGrpSpPr/>
        <p:nvPr/>
      </p:nvGrpSpPr>
      <p:grpSpPr>
        <a:xfrm>
          <a:off x="0" y="0"/>
          <a:ext cx="0" cy="0"/>
          <a:chOff x="0" y="0"/>
          <a:chExt cx="0" cy="0"/>
        </a:xfrm>
      </p:grpSpPr>
      <p:sp>
        <p:nvSpPr>
          <p:cNvPr id="30" name="Shape 30"/>
          <p:cNvSpPr/>
          <p:nvPr/>
        </p:nvSpPr>
        <p:spPr>
          <a:xfrm>
            <a:off x="457200" y="5023258"/>
            <a:ext cx="8229601" cy="1"/>
          </a:xfrm>
          <a:prstGeom prst="line">
            <a:avLst/>
          </a:prstGeom>
          <a:ln w="50800">
            <a:solidFill>
              <a:srgbClr val="CFD4D4"/>
            </a:solidFill>
            <a:round/>
          </a:ln>
        </p:spPr>
        <p:txBody>
          <a:bodyPr lIns="0" tIns="0" rIns="0" bIns="0"/>
          <a:lstStyle/>
          <a:p>
            <a:pPr lvl="0" defTabSz="457200">
              <a:defRPr sz="1200"/>
            </a:pPr>
            <a:endParaRPr/>
          </a:p>
        </p:txBody>
      </p:sp>
      <p:sp>
        <p:nvSpPr>
          <p:cNvPr id="31" name="Shape 31"/>
          <p:cNvSpPr>
            <a:spLocks noGrp="1"/>
          </p:cNvSpPr>
          <p:nvPr>
            <p:ph type="body" idx="1"/>
          </p:nvPr>
        </p:nvSpPr>
        <p:spPr>
          <a:xfrm>
            <a:off x="457200" y="4406308"/>
            <a:ext cx="8229600" cy="737194"/>
          </a:xfrm>
          <a:prstGeom prst="rect">
            <a:avLst/>
          </a:prstGeom>
        </p:spPr>
        <p:txBody>
          <a:body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2" name="Shape 32"/>
          <p:cNvSpPr/>
          <p:nvPr/>
        </p:nvSpPr>
        <p:spPr>
          <a:xfrm>
            <a:off x="457200" y="4317760"/>
            <a:ext cx="8229601" cy="1"/>
          </a:xfrm>
          <a:prstGeom prst="line">
            <a:avLst/>
          </a:prstGeom>
          <a:ln w="50800">
            <a:solidFill>
              <a:srgbClr val="CFD4D4"/>
            </a:solidFill>
            <a:round/>
          </a:ln>
        </p:spPr>
        <p:txBody>
          <a:bodyPr lIns="0" tIns="0" rIns="0" bIns="0"/>
          <a:lstStyle/>
          <a:p>
            <a:pPr lvl="0" defTabSz="457200">
              <a:defRPr sz="1200"/>
            </a:pPr>
            <a:endParaRP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5" name="Shape 35"/>
          <p:cNvSpPr/>
          <p:nvPr/>
        </p:nvSpPr>
        <p:spPr>
          <a:xfrm>
            <a:off x="457200" y="5023258"/>
            <a:ext cx="8229601" cy="1"/>
          </a:xfrm>
          <a:prstGeom prst="line">
            <a:avLst/>
          </a:prstGeom>
          <a:ln w="50800">
            <a:solidFill>
              <a:srgbClr val="CFD4D4"/>
            </a:solidFill>
            <a:round/>
          </a:ln>
        </p:spPr>
        <p:txBody>
          <a:bodyPr lIns="0" tIns="0" rIns="0" bIns="0"/>
          <a:lstStyle/>
          <a:p>
            <a:pPr lvl="0" defTabSz="457200">
              <a:defRPr sz="1200"/>
            </a:pPr>
            <a:endParaRPr/>
          </a:p>
        </p:txBody>
      </p:sp>
      <p:sp>
        <p:nvSpPr>
          <p:cNvPr id="36" name="Shape 36"/>
          <p:cNvSpPr/>
          <p:nvPr/>
        </p:nvSpPr>
        <p:spPr>
          <a:xfrm>
            <a:off x="457200" y="113139"/>
            <a:ext cx="8229601" cy="1"/>
          </a:xfrm>
          <a:prstGeom prst="line">
            <a:avLst/>
          </a:prstGeom>
          <a:ln w="50800">
            <a:solidFill>
              <a:srgbClr val="CFD4D4"/>
            </a:solidFill>
            <a:round/>
          </a:ln>
        </p:spPr>
        <p:txBody>
          <a:bodyPr lIns="0" tIns="0" rIns="0" bIns="0"/>
          <a:lstStyle/>
          <a:p>
            <a:pPr lvl="0" defTabSz="457200">
              <a:defRPr sz="1200"/>
            </a:pPr>
            <a:endParaRP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57200" y="5023258"/>
            <a:ext cx="8229601" cy="1"/>
          </a:xfrm>
          <a:prstGeom prst="line">
            <a:avLst/>
          </a:prstGeom>
          <a:ln w="50800">
            <a:solidFill>
              <a:srgbClr val="CFD4D4"/>
            </a:solidFill>
            <a:round/>
          </a:ln>
        </p:spPr>
        <p:txBody>
          <a:bodyPr lIns="0" tIns="0" rIns="0" bIns="0"/>
          <a:lstStyle/>
          <a:p>
            <a:pPr lvl="0" defTabSz="457200">
              <a:defRPr sz="1200"/>
            </a:pPr>
            <a:endParaRPr/>
          </a:p>
        </p:txBody>
      </p:sp>
      <p:sp>
        <p:nvSpPr>
          <p:cNvPr id="3" name="Shape 3"/>
          <p:cNvSpPr/>
          <p:nvPr/>
        </p:nvSpPr>
        <p:spPr>
          <a:xfrm>
            <a:off x="457200" y="1079500"/>
            <a:ext cx="8229601" cy="0"/>
          </a:xfrm>
          <a:prstGeom prst="line">
            <a:avLst/>
          </a:prstGeom>
          <a:ln w="50800">
            <a:solidFill>
              <a:srgbClr val="DA0002"/>
            </a:solidFill>
            <a:round/>
          </a:ln>
        </p:spPr>
        <p:txBody>
          <a:bodyPr lIns="0" tIns="0" rIns="0" bIns="0"/>
          <a:lstStyle/>
          <a:p>
            <a:pPr lvl="0" defTabSz="457200">
              <a:defRPr sz="1200"/>
            </a:pPr>
            <a:endParaRPr/>
          </a:p>
        </p:txBody>
      </p:sp>
      <p:sp>
        <p:nvSpPr>
          <p:cNvPr id="4" name="Shape 4"/>
          <p:cNvSpPr>
            <a:spLocks noGrp="1"/>
          </p:cNvSpPr>
          <p:nvPr>
            <p:ph type="title"/>
          </p:nvPr>
        </p:nvSpPr>
        <p:spPr>
          <a:xfrm>
            <a:off x="457200" y="0"/>
            <a:ext cx="8229600" cy="1063379"/>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nchor="b"/>
          <a:lstStyle/>
          <a:p>
            <a:pPr lvl="0">
              <a:defRPr sz="1800">
                <a:solidFill>
                  <a:srgbClr val="000000"/>
                </a:solidFill>
              </a:defRPr>
            </a:pPr>
            <a:r>
              <a:rPr sz="1400">
                <a:solidFill>
                  <a:srgbClr val="DA0002"/>
                </a:solidFill>
              </a:rPr>
              <a:t>Title Text</a:t>
            </a:r>
          </a:p>
        </p:txBody>
      </p:sp>
      <p:sp>
        <p:nvSpPr>
          <p:cNvPr id="5" name="Shape 5"/>
          <p:cNvSpPr>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6" name="Shape 6"/>
          <p:cNvSpPr>
            <a:spLocks noGrp="1"/>
          </p:cNvSpPr>
          <p:nvPr>
            <p:ph type="sldNum" sz="quarter" idx="2"/>
          </p:nvPr>
        </p:nvSpPr>
        <p:spPr>
          <a:xfrm>
            <a:off x="8556790" y="4762675"/>
            <a:ext cx="548701" cy="367947"/>
          </a:xfrm>
          <a:prstGeom prst="rect">
            <a:avLst/>
          </a:prstGeom>
          <a:ln w="12700">
            <a:miter lim="400000"/>
          </a:ln>
        </p:spPr>
        <p:txBody>
          <a:bodyPr lIns="91423" tIns="91423" rIns="91423" bIns="91423" anchor="ctr">
            <a:spAutoFit/>
          </a:bodyPr>
          <a:lstStyle>
            <a:lvl1pPr algn="r">
              <a:defRPr sz="1300">
                <a:latin typeface="Arial"/>
                <a:ea typeface="Arial"/>
                <a:cs typeface="Arial"/>
                <a:sym typeface="Aria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a:defRPr sz="1400">
          <a:solidFill>
            <a:srgbClr val="DA0002"/>
          </a:solidFill>
          <a:latin typeface="Arial"/>
          <a:ea typeface="Arial"/>
          <a:cs typeface="Arial"/>
          <a:sym typeface="Arial"/>
        </a:defRPr>
      </a:lvl1pPr>
      <a:lvl2pPr>
        <a:defRPr sz="1400">
          <a:solidFill>
            <a:srgbClr val="DA0002"/>
          </a:solidFill>
          <a:latin typeface="Arial"/>
          <a:ea typeface="Arial"/>
          <a:cs typeface="Arial"/>
          <a:sym typeface="Arial"/>
        </a:defRPr>
      </a:lvl2pPr>
      <a:lvl3pPr>
        <a:defRPr sz="1400">
          <a:solidFill>
            <a:srgbClr val="DA0002"/>
          </a:solidFill>
          <a:latin typeface="Arial"/>
          <a:ea typeface="Arial"/>
          <a:cs typeface="Arial"/>
          <a:sym typeface="Arial"/>
        </a:defRPr>
      </a:lvl3pPr>
      <a:lvl4pPr>
        <a:defRPr sz="1400">
          <a:solidFill>
            <a:srgbClr val="DA0002"/>
          </a:solidFill>
          <a:latin typeface="Arial"/>
          <a:ea typeface="Arial"/>
          <a:cs typeface="Arial"/>
          <a:sym typeface="Arial"/>
        </a:defRPr>
      </a:lvl4pPr>
      <a:lvl5pPr>
        <a:defRPr sz="1400">
          <a:solidFill>
            <a:srgbClr val="DA0002"/>
          </a:solidFill>
          <a:latin typeface="Arial"/>
          <a:ea typeface="Arial"/>
          <a:cs typeface="Arial"/>
          <a:sym typeface="Arial"/>
        </a:defRPr>
      </a:lvl5pPr>
      <a:lvl6pPr>
        <a:defRPr sz="1400">
          <a:solidFill>
            <a:srgbClr val="DA0002"/>
          </a:solidFill>
          <a:latin typeface="Arial"/>
          <a:ea typeface="Arial"/>
          <a:cs typeface="Arial"/>
          <a:sym typeface="Arial"/>
        </a:defRPr>
      </a:lvl6pPr>
      <a:lvl7pPr>
        <a:defRPr sz="1400">
          <a:solidFill>
            <a:srgbClr val="DA0002"/>
          </a:solidFill>
          <a:latin typeface="Arial"/>
          <a:ea typeface="Arial"/>
          <a:cs typeface="Arial"/>
          <a:sym typeface="Arial"/>
        </a:defRPr>
      </a:lvl7pPr>
      <a:lvl8pPr>
        <a:defRPr sz="1400">
          <a:solidFill>
            <a:srgbClr val="DA0002"/>
          </a:solidFill>
          <a:latin typeface="Arial"/>
          <a:ea typeface="Arial"/>
          <a:cs typeface="Arial"/>
          <a:sym typeface="Arial"/>
        </a:defRPr>
      </a:lvl8pPr>
      <a:lvl9pPr>
        <a:defRPr sz="1400">
          <a:solidFill>
            <a:srgbClr val="DA0002"/>
          </a:solidFill>
          <a:latin typeface="Arial"/>
          <a:ea typeface="Arial"/>
          <a:cs typeface="Arial"/>
          <a:sym typeface="Arial"/>
        </a:defRPr>
      </a:lvl9pPr>
    </p:titleStyle>
    <p:body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bodyStyle>
    <p:otherStyle>
      <a:lvl1pPr algn="r">
        <a:defRPr sz="1300">
          <a:solidFill>
            <a:schemeClr val="tx1"/>
          </a:solidFill>
          <a:latin typeface="+mn-lt"/>
          <a:ea typeface="+mn-ea"/>
          <a:cs typeface="+mn-cs"/>
          <a:sym typeface="Arial"/>
        </a:defRPr>
      </a:lvl1pPr>
      <a:lvl2pPr algn="r">
        <a:defRPr sz="1300">
          <a:solidFill>
            <a:schemeClr val="tx1"/>
          </a:solidFill>
          <a:latin typeface="+mn-lt"/>
          <a:ea typeface="+mn-ea"/>
          <a:cs typeface="+mn-cs"/>
          <a:sym typeface="Arial"/>
        </a:defRPr>
      </a:lvl2pPr>
      <a:lvl3pPr algn="r">
        <a:defRPr sz="1300">
          <a:solidFill>
            <a:schemeClr val="tx1"/>
          </a:solidFill>
          <a:latin typeface="+mn-lt"/>
          <a:ea typeface="+mn-ea"/>
          <a:cs typeface="+mn-cs"/>
          <a:sym typeface="Arial"/>
        </a:defRPr>
      </a:lvl3pPr>
      <a:lvl4pPr algn="r">
        <a:defRPr sz="1300">
          <a:solidFill>
            <a:schemeClr val="tx1"/>
          </a:solidFill>
          <a:latin typeface="+mn-lt"/>
          <a:ea typeface="+mn-ea"/>
          <a:cs typeface="+mn-cs"/>
          <a:sym typeface="Arial"/>
        </a:defRPr>
      </a:lvl4pPr>
      <a:lvl5pPr algn="r">
        <a:defRPr sz="1300">
          <a:solidFill>
            <a:schemeClr val="tx1"/>
          </a:solidFill>
          <a:latin typeface="+mn-lt"/>
          <a:ea typeface="+mn-ea"/>
          <a:cs typeface="+mn-cs"/>
          <a:sym typeface="Arial"/>
        </a:defRPr>
      </a:lvl5pPr>
      <a:lvl6pPr algn="r">
        <a:defRPr sz="1300">
          <a:solidFill>
            <a:schemeClr val="tx1"/>
          </a:solidFill>
          <a:latin typeface="+mn-lt"/>
          <a:ea typeface="+mn-ea"/>
          <a:cs typeface="+mn-cs"/>
          <a:sym typeface="Arial"/>
        </a:defRPr>
      </a:lvl6pPr>
      <a:lvl7pPr algn="r">
        <a:defRPr sz="1300">
          <a:solidFill>
            <a:schemeClr val="tx1"/>
          </a:solidFill>
          <a:latin typeface="+mn-lt"/>
          <a:ea typeface="+mn-ea"/>
          <a:cs typeface="+mn-cs"/>
          <a:sym typeface="Arial"/>
        </a:defRPr>
      </a:lvl7pPr>
      <a:lvl8pPr algn="r">
        <a:defRPr sz="1300">
          <a:solidFill>
            <a:schemeClr val="tx1"/>
          </a:solidFill>
          <a:latin typeface="+mn-lt"/>
          <a:ea typeface="+mn-ea"/>
          <a:cs typeface="+mn-cs"/>
          <a:sym typeface="Arial"/>
        </a:defRPr>
      </a:lvl8pPr>
      <a:lvl9pPr algn="r">
        <a:defRPr sz="13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park.apache.org/docs/latest/api/java/index.html?org/apache/spark/api/java/function/package-summar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public-repo-1.hortonworks.com/HDP-LABS/Projects/spark/1.2.0/spark-1.2.0.2.2.0.0-82-bin-2.6.0.2.2.0.0-2041.tg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aihuuho/Big-Data/blob/master/Steps%20for%20Getting%20Hadoop%20Up%20and%20Running%20on%20VitualBox.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xfrm>
            <a:off x="457200" y="563757"/>
            <a:ext cx="8229600" cy="3009603"/>
          </a:xfrm>
          <a:prstGeom prst="rect">
            <a:avLst/>
          </a:prstGeom>
        </p:spPr>
        <p:txBody>
          <a:bodyPr lIns="0" tIns="0" rIns="0" bIns="0">
            <a:normAutofit/>
          </a:bodyPr>
          <a:lstStyle/>
          <a:p>
            <a:pPr lvl="0" algn="ctr">
              <a:defRPr sz="1800">
                <a:solidFill>
                  <a:srgbClr val="000000"/>
                </a:solidFill>
              </a:defRPr>
            </a:pPr>
            <a:r>
              <a:rPr sz="4800" dirty="0" err="1"/>
              <a:t>MapReduce</a:t>
            </a:r>
            <a:r>
              <a:rPr sz="4800" dirty="0"/>
              <a:t> on Hadoop</a:t>
            </a:r>
          </a:p>
          <a:p>
            <a:pPr lvl="0" algn="ctr">
              <a:defRPr sz="1800">
                <a:solidFill>
                  <a:srgbClr val="000000"/>
                </a:solidFill>
              </a:defRPr>
            </a:pPr>
            <a:r>
              <a:rPr sz="4800" dirty="0"/>
              <a:t>-</a:t>
            </a:r>
          </a:p>
          <a:p>
            <a:pPr lvl="0" algn="ctr">
              <a:defRPr sz="1800">
                <a:solidFill>
                  <a:srgbClr val="000000"/>
                </a:solidFill>
              </a:defRPr>
            </a:pPr>
            <a:r>
              <a:rPr sz="4800" dirty="0"/>
              <a:t>Spark  </a:t>
            </a:r>
          </a:p>
        </p:txBody>
      </p:sp>
      <p:sp>
        <p:nvSpPr>
          <p:cNvPr id="42" name="Shape 42"/>
          <p:cNvSpPr>
            <a:spLocks noGrp="1"/>
          </p:cNvSpPr>
          <p:nvPr>
            <p:ph type="body" idx="1"/>
          </p:nvPr>
        </p:nvSpPr>
        <p:spPr>
          <a:xfrm>
            <a:off x="457200" y="3716392"/>
            <a:ext cx="8229600" cy="1232701"/>
          </a:xfrm>
          <a:prstGeom prst="rect">
            <a:avLst/>
          </a:prstGeom>
        </p:spPr>
        <p:txBody>
          <a:bodyPr lIns="0" tIns="0" rIns="0" bIns="0">
            <a:normAutofit/>
          </a:bodyPr>
          <a:lstStyle/>
          <a:p>
            <a:pPr lvl="0" defTabSz="521208">
              <a:defRPr sz="1800"/>
            </a:pPr>
            <a:r>
              <a:rPr sz="1700" dirty="0">
                <a:solidFill>
                  <a:srgbClr val="5B595A"/>
                </a:solidFill>
              </a:rPr>
              <a:t>Professor: </a:t>
            </a:r>
            <a:r>
              <a:rPr sz="1700" dirty="0" err="1">
                <a:solidFill>
                  <a:srgbClr val="5B595A"/>
                </a:solidFill>
              </a:rPr>
              <a:t>Prem</a:t>
            </a:r>
            <a:r>
              <a:rPr sz="1700" dirty="0">
                <a:solidFill>
                  <a:srgbClr val="5B595A"/>
                </a:solidFill>
              </a:rPr>
              <a:t> Nair</a:t>
            </a:r>
          </a:p>
          <a:p>
            <a:pPr lvl="0" defTabSz="521208">
              <a:defRPr sz="1800"/>
            </a:pPr>
            <a:r>
              <a:rPr sz="1700" dirty="0" smtClean="0">
                <a:solidFill>
                  <a:srgbClr val="5B595A"/>
                </a:solidFill>
              </a:rPr>
              <a:t>Group: </a:t>
            </a:r>
            <a:endParaRPr sz="1700" dirty="0">
              <a:solidFill>
                <a:srgbClr val="5B595A"/>
              </a:solidFill>
            </a:endParaRPr>
          </a:p>
          <a:p>
            <a:pPr lvl="0" defTabSz="521208">
              <a:defRPr sz="1800"/>
            </a:pPr>
            <a:r>
              <a:rPr sz="1700" dirty="0">
                <a:solidFill>
                  <a:srgbClr val="5B595A"/>
                </a:solidFill>
              </a:rPr>
              <a:t>	Tai Ho</a:t>
            </a:r>
          </a:p>
          <a:p>
            <a:pPr lvl="0" defTabSz="521208">
              <a:defRPr sz="1800"/>
            </a:pPr>
            <a:r>
              <a:rPr sz="1700" dirty="0">
                <a:solidFill>
                  <a:srgbClr val="5B595A"/>
                </a:solidFill>
              </a:rPr>
              <a:t>	Natnael Weldemichael</a:t>
            </a:r>
          </a:p>
        </p:txBody>
      </p:sp>
      <p:pic>
        <p:nvPicPr>
          <p:cNvPr id="43" name="image1.jpg"/>
          <p:cNvPicPr/>
          <p:nvPr/>
        </p:nvPicPr>
        <p:blipFill>
          <a:blip r:embed="rId2">
            <a:extLst/>
          </a:blip>
          <a:stretch>
            <a:fillRect/>
          </a:stretch>
        </p:blipFill>
        <p:spPr>
          <a:xfrm>
            <a:off x="609600" y="1428750"/>
            <a:ext cx="2209800" cy="2066925"/>
          </a:xfrm>
          <a:prstGeom prst="rect">
            <a:avLst/>
          </a:prstGeom>
          <a:ln w="12700">
            <a:miter lim="400000"/>
          </a:ln>
        </p:spPr>
      </p:pic>
      <p:pic>
        <p:nvPicPr>
          <p:cNvPr id="44" name="image2.png"/>
          <p:cNvPicPr/>
          <p:nvPr/>
        </p:nvPicPr>
        <p:blipFill>
          <a:blip r:embed="rId3">
            <a:extLst/>
          </a:blip>
          <a:stretch>
            <a:fillRect/>
          </a:stretch>
        </p:blipFill>
        <p:spPr>
          <a:xfrm>
            <a:off x="5562600" y="1428750"/>
            <a:ext cx="3110919" cy="179197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Hybrid Approach - pseudo code</a:t>
            </a:r>
          </a:p>
        </p:txBody>
      </p:sp>
      <p:sp>
        <p:nvSpPr>
          <p:cNvPr id="82" name="Shape 82"/>
          <p:cNvSpPr>
            <a:spLocks noGrp="1"/>
          </p:cNvSpPr>
          <p:nvPr>
            <p:ph type="body" idx="1"/>
          </p:nvPr>
        </p:nvSpPr>
        <p:spPr>
          <a:prstGeom prst="rect">
            <a:avLst/>
          </a:prstGeom>
        </p:spPr>
        <p:txBody>
          <a:bodyPr lIns="0" tIns="0" rIns="0" bIns="0">
            <a:normAutofit/>
          </a:bodyPr>
          <a:lstStyle/>
          <a:p>
            <a:pPr lvl="0">
              <a:defRPr sz="1800"/>
            </a:pPr>
            <a:r>
              <a:rPr sz="1000"/>
              <a:t>Class Reducer	</a:t>
            </a:r>
          </a:p>
          <a:p>
            <a:pPr lvl="0">
              <a:defRPr sz="1800"/>
            </a:pPr>
            <a:r>
              <a:rPr sz="1000"/>
              <a:t>	method inititalize</a:t>
            </a:r>
          </a:p>
          <a:p>
            <a:pPr lvl="0">
              <a:defRPr sz="1800"/>
            </a:pPr>
            <a:r>
              <a:rPr sz="1000"/>
              <a:t>	  marginal = 0;</a:t>
            </a:r>
          </a:p>
          <a:p>
            <a:pPr lvl="0">
              <a:defRPr sz="1800"/>
            </a:pPr>
            <a:r>
              <a:rPr sz="1000"/>
              <a:t>	  H = new AssociativeArray ()  //key is term u, value is count c</a:t>
            </a:r>
          </a:p>
          <a:p>
            <a:pPr lvl="0">
              <a:defRPr sz="1800"/>
            </a:pPr>
            <a:r>
              <a:rPr sz="1000"/>
              <a:t>	  currentTerm= null;</a:t>
            </a:r>
          </a:p>
          <a:p>
            <a:pPr lvl="0">
              <a:defRPr sz="1800"/>
            </a:pPr>
            <a:r>
              <a:rPr sz="1000"/>
              <a:t> </a:t>
            </a:r>
          </a:p>
          <a:p>
            <a:pPr lvl="0">
              <a:defRPr sz="1800"/>
            </a:pPr>
            <a:r>
              <a:rPr sz="1000"/>
              <a:t>//this method will be called multiple times</a:t>
            </a:r>
          </a:p>
          <a:p>
            <a:pPr lvl="0">
              <a:defRPr sz="1800"/>
            </a:pPr>
            <a:r>
              <a:rPr sz="1000"/>
              <a:t>method Reduce(pair(w; u); counts[c1;c2; …])</a:t>
            </a:r>
          </a:p>
          <a:p>
            <a:pPr lvl="0">
              <a:defRPr sz="1800"/>
            </a:pPr>
            <a:r>
              <a:rPr sz="1000"/>
              <a:t>	if (currentTerm == null) then</a:t>
            </a:r>
          </a:p>
          <a:p>
            <a:pPr lvl="0">
              <a:defRPr sz="1800"/>
            </a:pPr>
            <a:r>
              <a:rPr sz="1000"/>
              <a:t>	currentTerm = w;</a:t>
            </a:r>
          </a:p>
          <a:p>
            <a:pPr lvl="0">
              <a:defRPr sz="1800"/>
            </a:pPr>
            <a:r>
              <a:rPr sz="1000"/>
              <a:t> </a:t>
            </a:r>
          </a:p>
          <a:p>
            <a:pPr lvl="0">
              <a:defRPr sz="1800"/>
            </a:pPr>
            <a:r>
              <a:rPr sz="1000"/>
              <a:t>//when new term w encountered</a:t>
            </a:r>
          </a:p>
          <a:p>
            <a:pPr lvl="0">
              <a:defRPr sz="1800"/>
            </a:pPr>
            <a:r>
              <a:rPr sz="1000"/>
              <a:t>else if (currentTerm != w) then</a:t>
            </a:r>
          </a:p>
          <a:p>
            <a:pPr lvl="0">
              <a:defRPr sz="1800"/>
            </a:pPr>
            <a:r>
              <a:rPr sz="1000"/>
              <a:t>	for all term u in H do</a:t>
            </a:r>
          </a:p>
          <a:p>
            <a:pPr lvl="0">
              <a:defRPr sz="1800"/>
            </a:pPr>
            <a:r>
              <a:rPr sz="1000"/>
              <a:t>	H{u} = H{u} / marginal</a:t>
            </a:r>
          </a:p>
        </p:txBody>
      </p:sp>
      <p:sp>
        <p:nvSpPr>
          <p:cNvPr id="83" name="Shape 83"/>
          <p:cNvSpPr>
            <a:spLocks noGrp="1"/>
          </p:cNvSpPr>
          <p:nvPr>
            <p:ph type="sldNum" sz="quarter" idx="2"/>
          </p:nvPr>
        </p:nvSpPr>
        <p:spPr>
          <a:xfrm>
            <a:off x="8556790" y="4578700"/>
            <a:ext cx="548701" cy="367947"/>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fld id="{86CB4B4D-7CA3-9044-876B-883B54F8677D}" type="slidenum">
              <a:rPr sz="1300"/>
              <a:t>10</a:t>
            </a:fld>
            <a:endParaRPr sz="13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Hybrid Approach - pseudo code</a:t>
            </a:r>
          </a:p>
        </p:txBody>
      </p:sp>
      <p:sp>
        <p:nvSpPr>
          <p:cNvPr id="86" name="Shape 86"/>
          <p:cNvSpPr>
            <a:spLocks noGrp="1"/>
          </p:cNvSpPr>
          <p:nvPr>
            <p:ph type="body" idx="1"/>
          </p:nvPr>
        </p:nvSpPr>
        <p:spPr>
          <a:prstGeom prst="rect">
            <a:avLst/>
          </a:prstGeom>
        </p:spPr>
        <p:txBody>
          <a:bodyPr lIns="0" tIns="0" rIns="0" bIns="0">
            <a:normAutofit/>
          </a:bodyPr>
          <a:lstStyle/>
          <a:p>
            <a:pPr lvl="0">
              <a:defRPr sz="1800"/>
            </a:pPr>
            <a:r>
              <a:rPr sz="1400"/>
              <a:t>Emit(term currentTerm, stripe H)</a:t>
            </a:r>
          </a:p>
          <a:p>
            <a:pPr lvl="0">
              <a:defRPr sz="1800"/>
            </a:pPr>
            <a:r>
              <a:rPr sz="1200"/>
              <a:t>//reset for new term</a:t>
            </a:r>
          </a:p>
          <a:p>
            <a:pPr lvl="0">
              <a:defRPr sz="1800"/>
            </a:pPr>
            <a:r>
              <a:rPr sz="1200"/>
              <a:t>   marginal = 0;</a:t>
            </a:r>
          </a:p>
          <a:p>
            <a:pPr lvl="0">
              <a:defRPr sz="1800"/>
            </a:pPr>
            <a:r>
              <a:rPr sz="1200"/>
              <a:t>   H = new AssociativeArray()</a:t>
            </a:r>
          </a:p>
          <a:p>
            <a:pPr lvl="0">
              <a:defRPr sz="1800"/>
            </a:pPr>
            <a:r>
              <a:rPr sz="1200"/>
              <a:t>   currentTerm = w;</a:t>
            </a:r>
          </a:p>
          <a:p>
            <a:pPr lvl="0">
              <a:defRPr sz="1800"/>
            </a:pPr>
            <a:r>
              <a:rPr sz="1200"/>
              <a:t>		</a:t>
            </a:r>
          </a:p>
          <a:p>
            <a:pPr lvl="0">
              <a:defRPr sz="1800"/>
            </a:pPr>
            <a:r>
              <a:rPr sz="1200"/>
              <a:t>for all count c in counts[c1;c2; …] do</a:t>
            </a:r>
          </a:p>
          <a:p>
            <a:pPr lvl="0">
              <a:defRPr sz="1800"/>
            </a:pPr>
            <a:r>
              <a:rPr sz="1200"/>
              <a:t>    H{u} = H{u} + c</a:t>
            </a:r>
          </a:p>
          <a:p>
            <a:pPr lvl="0">
              <a:defRPr sz="1800"/>
            </a:pPr>
            <a:r>
              <a:rPr sz="1200"/>
              <a:t>    marginal = marginal + c	</a:t>
            </a:r>
          </a:p>
          <a:p>
            <a:pPr lvl="0">
              <a:defRPr sz="1800"/>
            </a:pPr>
            <a:r>
              <a:rPr sz="1200"/>
              <a:t>method Close //for the last term w</a:t>
            </a:r>
          </a:p>
          <a:p>
            <a:pPr lvl="0">
              <a:defRPr sz="1800"/>
            </a:pPr>
            <a:r>
              <a:rPr sz="1200"/>
              <a:t>   for all term u in H do</a:t>
            </a:r>
          </a:p>
          <a:p>
            <a:pPr lvl="0">
              <a:defRPr sz="1800"/>
            </a:pPr>
            <a:r>
              <a:rPr sz="1200"/>
              <a:t>   H{u} = H{u} / marginal</a:t>
            </a:r>
          </a:p>
          <a:p>
            <a:pPr lvl="0">
              <a:defRPr sz="1800"/>
            </a:pPr>
            <a:r>
              <a:rPr sz="1200"/>
              <a:t>   Emit(term currentTerm, stripe H)</a:t>
            </a:r>
          </a:p>
        </p:txBody>
      </p:sp>
      <p:sp>
        <p:nvSpPr>
          <p:cNvPr id="87" name="Shape 87"/>
          <p:cNvSpPr/>
          <p:nvPr/>
        </p:nvSpPr>
        <p:spPr>
          <a:xfrm>
            <a:off x="334346" y="3867150"/>
            <a:ext cx="5511614" cy="96192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a:defRPr sz="1800"/>
            </a:pPr>
            <a:endParaRPr>
              <a:latin typeface="Arial"/>
              <a:ea typeface="Arial"/>
              <a:cs typeface="Arial"/>
              <a:sym typeface="Arial"/>
            </a:endParaRPr>
          </a:p>
          <a:p>
            <a:pPr lvl="0">
              <a:defRPr sz="1800"/>
            </a:pPr>
            <a:r>
              <a:rPr sz="1400">
                <a:latin typeface="Arial"/>
                <a:ea typeface="Arial"/>
                <a:cs typeface="Arial"/>
                <a:sym typeface="Arial"/>
              </a:rPr>
              <a:t>  class partitioner</a:t>
            </a:r>
            <a:endParaRPr>
              <a:latin typeface="Arial"/>
              <a:ea typeface="Arial"/>
              <a:cs typeface="Arial"/>
              <a:sym typeface="Arial"/>
            </a:endParaRPr>
          </a:p>
          <a:p>
            <a:pPr lvl="0">
              <a:defRPr sz="1800"/>
            </a:pPr>
            <a:r>
              <a:rPr sz="1400">
                <a:latin typeface="Arial"/>
                <a:ea typeface="Arial"/>
                <a:cs typeface="Arial"/>
                <a:sym typeface="Arial"/>
              </a:rPr>
              <a:t>  method getPartition(key,value)</a:t>
            </a:r>
            <a:endParaRPr>
              <a:latin typeface="Arial"/>
              <a:ea typeface="Arial"/>
              <a:cs typeface="Arial"/>
              <a:sym typeface="Arial"/>
            </a:endParaRPr>
          </a:p>
          <a:p>
            <a:pPr lvl="0">
              <a:defRPr sz="1800"/>
            </a:pPr>
            <a:r>
              <a:rPr sz="1400">
                <a:latin typeface="Arial"/>
                <a:ea typeface="Arial"/>
                <a:cs typeface="Arial"/>
                <a:sym typeface="Arial"/>
              </a:rPr>
              <a:t>             </a:t>
            </a:r>
            <a:r>
              <a:rPr sz="1200">
                <a:latin typeface="Arial"/>
                <a:ea typeface="Arial"/>
                <a:cs typeface="Arial"/>
                <a:sym typeface="Arial"/>
              </a:rPr>
              <a:t>return hash(key.left);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Input</a:t>
            </a:r>
          </a:p>
        </p:txBody>
      </p:sp>
      <p:sp>
        <p:nvSpPr>
          <p:cNvPr id="90" name="Shape 90"/>
          <p:cNvSpPr>
            <a:spLocks noGrp="1"/>
          </p:cNvSpPr>
          <p:nvPr>
            <p:ph type="body" idx="1"/>
          </p:nvPr>
        </p:nvSpPr>
        <p:spPr>
          <a:prstGeom prst="rect">
            <a:avLst/>
          </a:prstGeom>
        </p:spPr>
        <p:txBody>
          <a:bodyPr/>
          <a:lstStyle/>
          <a:p>
            <a:pPr lvl="0"/>
            <a:endParaRPr/>
          </a:p>
        </p:txBody>
      </p:sp>
      <p:sp>
        <p:nvSpPr>
          <p:cNvPr id="91" name="Shape 9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12</a:t>
            </a:fld>
            <a:endParaRPr sz="1300"/>
          </a:p>
        </p:txBody>
      </p:sp>
      <p:pic>
        <p:nvPicPr>
          <p:cNvPr id="92" name="Screen Shot 2015-05-18 at 10.16.27 PM.png"/>
          <p:cNvPicPr/>
          <p:nvPr/>
        </p:nvPicPr>
        <p:blipFill>
          <a:blip r:embed="rId2">
            <a:extLst/>
          </a:blip>
          <a:stretch>
            <a:fillRect/>
          </a:stretch>
        </p:blipFill>
        <p:spPr>
          <a:xfrm>
            <a:off x="546099" y="1295584"/>
            <a:ext cx="2182799" cy="242533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nvSpPr>
        <p:spPr>
          <a:xfrm>
            <a:off x="355599" y="766062"/>
            <a:ext cx="1533130" cy="1270001"/>
          </a:xfrm>
          <a:prstGeom prst="rect">
            <a:avLst/>
          </a:prstGeom>
          <a:solidFill>
            <a:srgbClr val="FFFFFF"/>
          </a:solidFill>
          <a:ln w="12700">
            <a:miter lim="400000"/>
          </a:ln>
        </p:spPr>
        <p:txBody>
          <a:bodyPr lIns="0" tIns="0" rIns="0" bIns="0" anchor="ctr"/>
          <a:lstStyle/>
          <a:p>
            <a:pPr lvl="0"/>
            <a:endParaRPr/>
          </a:p>
        </p:txBody>
      </p:sp>
      <p:sp>
        <p:nvSpPr>
          <p:cNvPr id="95" name="Shape 95"/>
          <p:cNvSpPr/>
          <p:nvPr/>
        </p:nvSpPr>
        <p:spPr>
          <a:xfrm>
            <a:off x="7531100" y="413224"/>
            <a:ext cx="1533129" cy="1270001"/>
          </a:xfrm>
          <a:prstGeom prst="rect">
            <a:avLst/>
          </a:prstGeom>
          <a:solidFill>
            <a:srgbClr val="FFFFFF"/>
          </a:solidFill>
          <a:ln w="12700">
            <a:miter lim="400000"/>
          </a:ln>
        </p:spPr>
        <p:txBody>
          <a:bodyPr lIns="0" tIns="0" rIns="0" bIns="0" anchor="ctr"/>
          <a:lstStyle/>
          <a:p>
            <a:pPr lvl="0"/>
            <a:endParaRPr/>
          </a:p>
        </p:txBody>
      </p:sp>
      <p:pic>
        <p:nvPicPr>
          <p:cNvPr id="96" name="image3.png"/>
          <p:cNvPicPr/>
          <p:nvPr/>
        </p:nvPicPr>
        <p:blipFill>
          <a:blip r:embed="rId2">
            <a:extLst/>
          </a:blip>
          <a:stretch>
            <a:fillRect/>
          </a:stretch>
        </p:blipFill>
        <p:spPr>
          <a:xfrm>
            <a:off x="1892569" y="3052402"/>
            <a:ext cx="4495262" cy="2220737"/>
          </a:xfrm>
          <a:prstGeom prst="rect">
            <a:avLst/>
          </a:prstGeom>
          <a:ln w="12700">
            <a:miter lim="400000"/>
          </a:ln>
        </p:spPr>
      </p:pic>
      <p:pic>
        <p:nvPicPr>
          <p:cNvPr id="97" name="hybrid.png"/>
          <p:cNvPicPr/>
          <p:nvPr/>
        </p:nvPicPr>
        <p:blipFill>
          <a:blip r:embed="rId3">
            <a:extLst/>
          </a:blip>
          <a:stretch>
            <a:fillRect/>
          </a:stretch>
        </p:blipFill>
        <p:spPr>
          <a:xfrm>
            <a:off x="1912087" y="1557951"/>
            <a:ext cx="6483944" cy="1505202"/>
          </a:xfrm>
          <a:prstGeom prst="rect">
            <a:avLst/>
          </a:prstGeom>
          <a:ln w="12700">
            <a:miter lim="400000"/>
          </a:ln>
        </p:spPr>
      </p:pic>
      <p:pic>
        <p:nvPicPr>
          <p:cNvPr id="98" name="image4.png"/>
          <p:cNvPicPr/>
          <p:nvPr/>
        </p:nvPicPr>
        <p:blipFill>
          <a:blip r:embed="rId4">
            <a:extLst/>
          </a:blip>
          <a:stretch>
            <a:fillRect/>
          </a:stretch>
        </p:blipFill>
        <p:spPr>
          <a:xfrm>
            <a:off x="1873987" y="-112505"/>
            <a:ext cx="6483944" cy="1665276"/>
          </a:xfrm>
          <a:prstGeom prst="rect">
            <a:avLst/>
          </a:prstGeom>
          <a:ln w="12700">
            <a:miter lim="400000"/>
          </a:ln>
        </p:spPr>
      </p:pic>
      <p:sp>
        <p:nvSpPr>
          <p:cNvPr id="99" name="Shape 99"/>
          <p:cNvSpPr>
            <a:spLocks noGrp="1"/>
          </p:cNvSpPr>
          <p:nvPr>
            <p:ph type="title"/>
          </p:nvPr>
        </p:nvSpPr>
        <p:spPr>
          <a:xfrm>
            <a:off x="457200" y="4593164"/>
            <a:ext cx="8229600" cy="333476"/>
          </a:xfrm>
          <a:prstGeom prst="rect">
            <a:avLst/>
          </a:prstGeom>
        </p:spPr>
        <p:txBody>
          <a:bodyPr lIns="0" tIns="0" rIns="0" bIns="0">
            <a:normAutofit/>
          </a:bodyPr>
          <a:lstStyle/>
          <a:p>
            <a:pPr lvl="0">
              <a:defRPr sz="1800">
                <a:solidFill>
                  <a:srgbClr val="000000"/>
                </a:solidFill>
              </a:defRPr>
            </a:pPr>
            <a:r>
              <a:rPr sz="1400">
                <a:solidFill>
                  <a:srgbClr val="DA0002"/>
                </a:solidFill>
              </a:rPr>
              <a:t>Pair Approach </a:t>
            </a:r>
          </a:p>
        </p:txBody>
      </p:sp>
      <p:sp>
        <p:nvSpPr>
          <p:cNvPr id="100" name="Shape 100"/>
          <p:cNvSpPr/>
          <p:nvPr/>
        </p:nvSpPr>
        <p:spPr>
          <a:xfrm>
            <a:off x="457200" y="1164687"/>
            <a:ext cx="8229600" cy="333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defRPr>
                <a:solidFill>
                  <a:srgbClr val="DA0002"/>
                </a:solidFill>
                <a:latin typeface="Arial"/>
                <a:ea typeface="Arial"/>
                <a:cs typeface="Arial"/>
                <a:sym typeface="Arial"/>
              </a:defRPr>
            </a:lvl1pPr>
          </a:lstStyle>
          <a:p>
            <a:pPr lvl="0">
              <a:defRPr sz="1800">
                <a:solidFill>
                  <a:srgbClr val="000000"/>
                </a:solidFill>
              </a:defRPr>
            </a:pPr>
            <a:r>
              <a:rPr sz="1400">
                <a:solidFill>
                  <a:srgbClr val="DA0002"/>
                </a:solidFill>
              </a:rPr>
              <a:t>Stripe Approach </a:t>
            </a:r>
          </a:p>
        </p:txBody>
      </p:sp>
      <p:sp>
        <p:nvSpPr>
          <p:cNvPr id="101" name="Shape 101"/>
          <p:cNvSpPr/>
          <p:nvPr/>
        </p:nvSpPr>
        <p:spPr>
          <a:xfrm>
            <a:off x="457200" y="2682294"/>
            <a:ext cx="8229600" cy="3334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defRPr>
                <a:solidFill>
                  <a:srgbClr val="DA0002"/>
                </a:solidFill>
                <a:latin typeface="Arial"/>
                <a:ea typeface="Arial"/>
                <a:cs typeface="Arial"/>
                <a:sym typeface="Arial"/>
              </a:defRPr>
            </a:lvl1pPr>
          </a:lstStyle>
          <a:p>
            <a:pPr lvl="0">
              <a:defRPr sz="1800">
                <a:solidFill>
                  <a:srgbClr val="000000"/>
                </a:solidFill>
              </a:defRPr>
            </a:pPr>
            <a:r>
              <a:rPr sz="1400">
                <a:solidFill>
                  <a:srgbClr val="DA0002"/>
                </a:solidFill>
              </a:rPr>
              <a:t>Hybrid Approach </a:t>
            </a:r>
          </a:p>
        </p:txBody>
      </p:sp>
      <p:sp>
        <p:nvSpPr>
          <p:cNvPr id="102" name="Shape 102"/>
          <p:cNvSpPr/>
          <p:nvPr/>
        </p:nvSpPr>
        <p:spPr>
          <a:xfrm>
            <a:off x="457200" y="-10106"/>
            <a:ext cx="8229600" cy="3334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defRPr>
                <a:solidFill>
                  <a:srgbClr val="DA0002"/>
                </a:solidFill>
                <a:latin typeface="Arial"/>
                <a:ea typeface="Arial"/>
                <a:cs typeface="Arial"/>
                <a:sym typeface="Arial"/>
              </a:defRPr>
            </a:lvl1pPr>
          </a:lstStyle>
          <a:p>
            <a:pPr lvl="0">
              <a:defRPr sz="1800">
                <a:solidFill>
                  <a:srgbClr val="000000"/>
                </a:solidFill>
              </a:defRPr>
            </a:pPr>
            <a:r>
              <a:rPr sz="1400">
                <a:solidFill>
                  <a:srgbClr val="DA0002"/>
                </a:solidFill>
              </a:rPr>
              <a:t>Output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Comparison</a:t>
            </a:r>
          </a:p>
        </p:txBody>
      </p:sp>
      <p:sp>
        <p:nvSpPr>
          <p:cNvPr id="105" name="Shape 105"/>
          <p:cNvSpPr>
            <a:spLocks noGrp="1"/>
          </p:cNvSpPr>
          <p:nvPr>
            <p:ph type="body" idx="1"/>
          </p:nvPr>
        </p:nvSpPr>
        <p:spPr>
          <a:prstGeom prst="rect">
            <a:avLst/>
          </a:prstGeom>
        </p:spPr>
        <p:txBody>
          <a:bodyPr lIns="0" tIns="0" rIns="0" bIns="0">
            <a:normAutofit/>
          </a:bodyPr>
          <a:lstStyle/>
          <a:p>
            <a:pPr lvl="0"/>
            <a:endParaRPr/>
          </a:p>
        </p:txBody>
      </p:sp>
      <p:sp>
        <p:nvSpPr>
          <p:cNvPr id="106" name="Shape 106"/>
          <p:cNvSpPr>
            <a:spLocks noGrp="1"/>
          </p:cNvSpPr>
          <p:nvPr>
            <p:ph type="sldNum" sz="quarter" idx="2"/>
          </p:nvPr>
        </p:nvSpPr>
        <p:spPr>
          <a:xfrm>
            <a:off x="8556790" y="4578700"/>
            <a:ext cx="548701" cy="367947"/>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fld id="{86CB4B4D-7CA3-9044-876B-883B54F8677D}" type="slidenum">
              <a:rPr sz="1300"/>
              <a:t>14</a:t>
            </a:fld>
            <a:endParaRPr sz="1300"/>
          </a:p>
        </p:txBody>
      </p:sp>
      <p:graphicFrame>
        <p:nvGraphicFramePr>
          <p:cNvPr id="107" name="Table 107"/>
          <p:cNvGraphicFramePr/>
          <p:nvPr/>
        </p:nvGraphicFramePr>
        <p:xfrm>
          <a:off x="596900" y="1098550"/>
          <a:ext cx="7950197" cy="3976940"/>
        </p:xfrm>
        <a:graphic>
          <a:graphicData uri="http://schemas.openxmlformats.org/drawingml/2006/table">
            <a:tbl>
              <a:tblPr firstRow="1" firstCol="1" bandRow="1">
                <a:tableStyleId>{4C3C2611-4C71-4FC5-86AE-919BDF0F9419}</a:tableStyleId>
              </a:tblPr>
              <a:tblGrid>
                <a:gridCol w="2559059"/>
                <a:gridCol w="1797046"/>
                <a:gridCol w="1797046"/>
                <a:gridCol w="1797046"/>
              </a:tblGrid>
              <a:tr h="304750">
                <a:tc>
                  <a:txBody>
                    <a:bodyPr/>
                    <a:lstStyle/>
                    <a:p>
                      <a:pPr lvl="0" algn="l">
                        <a:defRPr sz="1800" b="0" i="0">
                          <a:solidFill>
                            <a:srgbClr val="000000"/>
                          </a:solidFill>
                        </a:defRPr>
                      </a:pPr>
                      <a:endParaRPr/>
                    </a:p>
                  </a:txBody>
                  <a:tcPr marL="63500" marR="63500" marT="63500" marB="63500" horzOverflow="overflow"/>
                </a:tc>
                <a:tc>
                  <a:txBody>
                    <a:bodyPr/>
                    <a:lstStyle/>
                    <a:p>
                      <a:pPr lvl="0" algn="l">
                        <a:defRPr sz="1800" b="0" i="0">
                          <a:solidFill>
                            <a:srgbClr val="000000"/>
                          </a:solidFill>
                        </a:defRPr>
                      </a:pPr>
                      <a:r>
                        <a:rPr sz="1400" b="1" i="1">
                          <a:solidFill>
                            <a:srgbClr val="FFFFFF"/>
                          </a:solidFill>
                          <a:sym typeface="Helvetica"/>
                        </a:rPr>
                        <a:t>Pair</a:t>
                      </a:r>
                    </a:p>
                  </a:txBody>
                  <a:tcPr marL="63500" marR="63500" marT="63500" marB="63500" horzOverflow="overflow"/>
                </a:tc>
                <a:tc>
                  <a:txBody>
                    <a:bodyPr/>
                    <a:lstStyle/>
                    <a:p>
                      <a:pPr lvl="0" algn="l">
                        <a:defRPr sz="1800" b="0" i="0">
                          <a:solidFill>
                            <a:srgbClr val="000000"/>
                          </a:solidFill>
                        </a:defRPr>
                      </a:pPr>
                      <a:r>
                        <a:rPr sz="1400" b="1" i="1">
                          <a:solidFill>
                            <a:srgbClr val="FFFFFF"/>
                          </a:solidFill>
                          <a:sym typeface="Helvetica"/>
                        </a:rPr>
                        <a:t>Stripe</a:t>
                      </a:r>
                    </a:p>
                  </a:txBody>
                  <a:tcPr marL="63500" marR="63500" marT="63500" marB="63500" horzOverflow="overflow"/>
                </a:tc>
                <a:tc>
                  <a:txBody>
                    <a:bodyPr/>
                    <a:lstStyle/>
                    <a:p>
                      <a:pPr lvl="0" algn="l">
                        <a:defRPr sz="1800" b="0" i="0">
                          <a:solidFill>
                            <a:srgbClr val="000000"/>
                          </a:solidFill>
                        </a:defRPr>
                      </a:pPr>
                      <a:r>
                        <a:rPr sz="1400" b="1" i="1">
                          <a:solidFill>
                            <a:srgbClr val="FFFFFF"/>
                          </a:solidFill>
                          <a:sym typeface="Helvetica"/>
                        </a:rPr>
                        <a:t>Hybrid</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Map input records</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11</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11</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11</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Map output records</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22</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5</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17</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Map output bytes</a:t>
                      </a:r>
                    </a:p>
                  </a:txBody>
                  <a:tcPr marL="63500" marR="63500" marT="63500" marB="63500" horzOverflow="overflow"/>
                </a:tc>
                <a:tc>
                  <a:txBody>
                    <a:bodyPr/>
                    <a:lstStyle/>
                    <a:p>
                      <a:pPr lvl="0" algn="l">
                        <a:defRPr sz="1800" b="0" i="0"/>
                      </a:pPr>
                      <a:r>
                        <a:rPr sz="1400" b="1" i="1">
                          <a:solidFill>
                            <a:srgbClr val="1B6ECC"/>
                          </a:solidFill>
                          <a:sym typeface="Helvetica"/>
                        </a:rPr>
                        <a:t>254</a:t>
                      </a:r>
                    </a:p>
                  </a:txBody>
                  <a:tcPr marL="63500" marR="63500" marT="63500" marB="63500" horzOverflow="overflow"/>
                </a:tc>
                <a:tc>
                  <a:txBody>
                    <a:bodyPr/>
                    <a:lstStyle/>
                    <a:p>
                      <a:pPr lvl="0" algn="l">
                        <a:defRPr sz="1800" b="0" i="0"/>
                      </a:pPr>
                      <a:r>
                        <a:rPr sz="1400" b="1" i="1">
                          <a:solidFill>
                            <a:srgbClr val="1B6ECC"/>
                          </a:solidFill>
                          <a:sym typeface="Helvetica"/>
                        </a:rPr>
                        <a:t>215</a:t>
                      </a:r>
                    </a:p>
                  </a:txBody>
                  <a:tcPr marL="63500" marR="63500" marT="63500" marB="63500" horzOverflow="overflow"/>
                </a:tc>
                <a:tc>
                  <a:txBody>
                    <a:bodyPr/>
                    <a:lstStyle/>
                    <a:p>
                      <a:pPr lvl="0" algn="l">
                        <a:defRPr sz="1800" b="0" i="0"/>
                      </a:pPr>
                      <a:r>
                        <a:rPr sz="1400" b="1" i="1">
                          <a:solidFill>
                            <a:srgbClr val="1B6ECC"/>
                          </a:solidFill>
                          <a:sym typeface="Helvetica"/>
                        </a:rPr>
                        <a:t>204</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Time spent in maps (ms)</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4557</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4468</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4358</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Reduce input group</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22</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5</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17</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Reduce shuttle bytes</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310</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237</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244</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Reduce input records</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22</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5</a:t>
                      </a:r>
                    </a:p>
                  </a:txBody>
                  <a:tcPr marL="63500" marR="63500" marT="63500" marB="63500" horzOverflow="overflow"/>
                </a:tc>
                <a:tc>
                  <a:txBody>
                    <a:bodyPr/>
                    <a:lstStyle/>
                    <a:p>
                      <a:pPr lvl="0" algn="l">
                        <a:defRPr sz="1800" b="0" i="0"/>
                      </a:pPr>
                      <a:r>
                        <a:rPr sz="1400">
                          <a:latin typeface="Helvetica Light"/>
                          <a:ea typeface="Helvetica Light"/>
                          <a:cs typeface="Helvetica Light"/>
                          <a:sym typeface="Helvetica Light"/>
                        </a:rPr>
                        <a:t>17</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Reduce output records </a:t>
                      </a:r>
                    </a:p>
                  </a:txBody>
                  <a:tcPr marL="63500" marR="63500" marT="63500" marB="63500" horzOverflow="overflow"/>
                </a:tc>
                <a:tc>
                  <a:txBody>
                    <a:bodyPr/>
                    <a:lstStyle/>
                    <a:p>
                      <a:pPr lvl="0" algn="l">
                        <a:defRPr sz="1800" b="0" i="0"/>
                      </a:pPr>
                      <a:r>
                        <a:rPr sz="1400" b="1" i="1">
                          <a:solidFill>
                            <a:srgbClr val="1B6ECC"/>
                          </a:solidFill>
                          <a:sym typeface="Helvetica"/>
                        </a:rPr>
                        <a:t>17</a:t>
                      </a:r>
                    </a:p>
                  </a:txBody>
                  <a:tcPr marL="63500" marR="63500" marT="63500" marB="63500" horzOverflow="overflow"/>
                </a:tc>
                <a:tc>
                  <a:txBody>
                    <a:bodyPr/>
                    <a:lstStyle/>
                    <a:p>
                      <a:pPr lvl="0" algn="l">
                        <a:defRPr sz="1800" b="0" i="0"/>
                      </a:pPr>
                      <a:r>
                        <a:rPr sz="1400" b="1" i="1">
                          <a:solidFill>
                            <a:srgbClr val="1B6ECC"/>
                          </a:solidFill>
                          <a:sym typeface="Helvetica"/>
                        </a:rPr>
                        <a:t>5</a:t>
                      </a:r>
                    </a:p>
                  </a:txBody>
                  <a:tcPr marL="63500" marR="63500" marT="63500" marB="63500" horzOverflow="overflow"/>
                </a:tc>
                <a:tc>
                  <a:txBody>
                    <a:bodyPr/>
                    <a:lstStyle/>
                    <a:p>
                      <a:pPr lvl="0" algn="l">
                        <a:defRPr sz="1800" b="0" i="0"/>
                      </a:pPr>
                      <a:r>
                        <a:rPr sz="1400" b="1" i="1">
                          <a:solidFill>
                            <a:srgbClr val="1B6ECC"/>
                          </a:solidFill>
                          <a:sym typeface="Helvetica"/>
                        </a:rPr>
                        <a:t>5</a:t>
                      </a:r>
                    </a:p>
                  </a:txBody>
                  <a:tcPr marL="63500" marR="63500" marT="63500" marB="63500" horzOverflow="overflow"/>
                </a:tc>
              </a:tr>
              <a:tr h="357780">
                <a:tc>
                  <a:txBody>
                    <a:bodyPr/>
                    <a:lstStyle/>
                    <a:p>
                      <a:pPr lvl="0" algn="l">
                        <a:defRPr sz="1800" b="0" i="0">
                          <a:solidFill>
                            <a:srgbClr val="000000"/>
                          </a:solidFill>
                        </a:defRPr>
                      </a:pPr>
                      <a:r>
                        <a:rPr sz="1400" b="1" i="1">
                          <a:solidFill>
                            <a:srgbClr val="FFFFFF"/>
                          </a:solidFill>
                          <a:sym typeface="Helvetica"/>
                        </a:rPr>
                        <a:t>Time spent in reduces (ms)</a:t>
                      </a:r>
                    </a:p>
                  </a:txBody>
                  <a:tcPr marL="63500" marR="63500" marT="63500" marB="63500" horzOverflow="overflow"/>
                </a:tc>
                <a:tc>
                  <a:txBody>
                    <a:bodyPr/>
                    <a:lstStyle/>
                    <a:p>
                      <a:pPr lvl="0" algn="l">
                        <a:defRPr sz="1800" b="0" i="0"/>
                      </a:pPr>
                      <a:r>
                        <a:rPr sz="1400" b="1" i="1">
                          <a:solidFill>
                            <a:srgbClr val="1B6ECC"/>
                          </a:solidFill>
                          <a:sym typeface="Helvetica"/>
                        </a:rPr>
                        <a:t>14785</a:t>
                      </a:r>
                    </a:p>
                  </a:txBody>
                  <a:tcPr marL="63500" marR="63500" marT="63500" marB="63500" horzOverflow="overflow"/>
                </a:tc>
                <a:tc>
                  <a:txBody>
                    <a:bodyPr/>
                    <a:lstStyle/>
                    <a:p>
                      <a:pPr lvl="0" algn="l">
                        <a:defRPr sz="1800" b="0" i="0"/>
                      </a:pPr>
                      <a:r>
                        <a:rPr sz="1400" b="1" i="1">
                          <a:solidFill>
                            <a:srgbClr val="1B6ECC"/>
                          </a:solidFill>
                          <a:sym typeface="Helvetica"/>
                        </a:rPr>
                        <a:t>13257</a:t>
                      </a:r>
                    </a:p>
                  </a:txBody>
                  <a:tcPr marL="63500" marR="63500" marT="63500" marB="63500" horzOverflow="overflow"/>
                </a:tc>
                <a:tc>
                  <a:txBody>
                    <a:bodyPr/>
                    <a:lstStyle/>
                    <a:p>
                      <a:pPr lvl="0" algn="l">
                        <a:defRPr sz="1800" b="0" i="0"/>
                      </a:pPr>
                      <a:r>
                        <a:rPr sz="1400" b="1" i="1">
                          <a:solidFill>
                            <a:srgbClr val="1B6ECC"/>
                          </a:solidFill>
                          <a:sym typeface="Helvetica"/>
                        </a:rPr>
                        <a:t>4694</a:t>
                      </a:r>
                    </a:p>
                  </a:txBody>
                  <a:tcPr marL="63500" marR="63500" marT="63500" marB="63500" horzOverflow="overflow"/>
                </a:tc>
              </a:tr>
              <a:tr h="355600">
                <a:tc>
                  <a:txBody>
                    <a:bodyPr/>
                    <a:lstStyle/>
                    <a:p>
                      <a:pPr lvl="0" algn="l">
                        <a:defRPr sz="1800" b="0" i="0">
                          <a:solidFill>
                            <a:srgbClr val="000000"/>
                          </a:solidFill>
                        </a:defRPr>
                      </a:pPr>
                      <a:r>
                        <a:rPr sz="1400" b="1" i="1">
                          <a:solidFill>
                            <a:srgbClr val="FFFFFF"/>
                          </a:solidFill>
                          <a:sym typeface="Helvetica"/>
                        </a:rPr>
                        <a:t>Total time spent (ms)</a:t>
                      </a:r>
                    </a:p>
                  </a:txBody>
                  <a:tcPr marL="63500" marR="63500" marT="63500" marB="63500" horzOverflow="overflow"/>
                </a:tc>
                <a:tc>
                  <a:txBody>
                    <a:bodyPr/>
                    <a:lstStyle/>
                    <a:p>
                      <a:pPr lvl="0" algn="l">
                        <a:defRPr sz="1800" b="0" i="0"/>
                      </a:pPr>
                      <a:r>
                        <a:rPr sz="1400" b="1" i="1">
                          <a:solidFill>
                            <a:srgbClr val="1B6ECC"/>
                          </a:solidFill>
                          <a:sym typeface="Helvetica"/>
                        </a:rPr>
                        <a:t>19342</a:t>
                      </a:r>
                    </a:p>
                  </a:txBody>
                  <a:tcPr marL="63500" marR="63500" marT="63500" marB="63500" horzOverflow="overflow"/>
                </a:tc>
                <a:tc>
                  <a:txBody>
                    <a:bodyPr/>
                    <a:lstStyle/>
                    <a:p>
                      <a:pPr lvl="0" algn="l">
                        <a:defRPr sz="1800" b="0" i="0"/>
                      </a:pPr>
                      <a:r>
                        <a:rPr sz="1400" b="1" i="1">
                          <a:solidFill>
                            <a:srgbClr val="1B6ECC"/>
                          </a:solidFill>
                          <a:sym typeface="Helvetica"/>
                        </a:rPr>
                        <a:t>17725</a:t>
                      </a:r>
                    </a:p>
                  </a:txBody>
                  <a:tcPr marL="63500" marR="63500" marT="63500" marB="63500" horzOverflow="overflow"/>
                </a:tc>
                <a:tc>
                  <a:txBody>
                    <a:bodyPr/>
                    <a:lstStyle/>
                    <a:p>
                      <a:pPr lvl="0" algn="l">
                        <a:defRPr sz="1800" b="0" i="0"/>
                      </a:pPr>
                      <a:r>
                        <a:rPr sz="1400" b="1" i="1">
                          <a:solidFill>
                            <a:srgbClr val="1B6ECC"/>
                          </a:solidFill>
                          <a:sym typeface="Helvetica"/>
                        </a:rPr>
                        <a:t>9052</a:t>
                      </a:r>
                    </a:p>
                  </a:txBody>
                  <a:tcPr marL="63500" marR="63500" marT="63500" marB="63500" horzOverflow="overflow"/>
                </a:tc>
              </a:tr>
            </a:tbl>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10" name="Shape 110"/>
          <p:cNvSpPr>
            <a:spLocks noGrp="1"/>
          </p:cNvSpPr>
          <p:nvPr>
            <p:ph type="body" idx="1"/>
          </p:nvPr>
        </p:nvSpPr>
        <p:spPr>
          <a:prstGeom prst="rect">
            <a:avLst/>
          </a:prstGeom>
        </p:spPr>
        <p:txBody>
          <a:bodyPr lIns="0" tIns="0" rIns="0" bIns="0">
            <a:normAutofit/>
          </a:bodyPr>
          <a:lstStyle>
            <a:lvl1pPr>
              <a:defRPr>
                <a:solidFill>
                  <a:srgbClr val="FFFFFF"/>
                </a:solidFill>
              </a:defRPr>
            </a:lvl1pPr>
          </a:lstStyle>
          <a:p>
            <a:pPr lvl="0">
              <a:defRPr sz="1800">
                <a:solidFill>
                  <a:srgbClr val="000000"/>
                </a:solidFill>
              </a:defRPr>
            </a:pPr>
            <a:r>
              <a:rPr sz="1400">
                <a:solidFill>
                  <a:srgbClr val="FFFFFF"/>
                </a:solidFill>
              </a:rPr>
              <a:t>a</a:t>
            </a:r>
          </a:p>
        </p:txBody>
      </p:sp>
      <p:sp>
        <p:nvSpPr>
          <p:cNvPr id="111" name="Shape 111"/>
          <p:cNvSpPr>
            <a:spLocks noGrp="1"/>
          </p:cNvSpPr>
          <p:nvPr>
            <p:ph type="sldNum" sz="quarter" idx="2"/>
          </p:nvPr>
        </p:nvSpPr>
        <p:spPr>
          <a:xfrm>
            <a:off x="8556790" y="4578700"/>
            <a:ext cx="548701" cy="367947"/>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fld id="{86CB4B4D-7CA3-9044-876B-883B54F8677D}" type="slidenum">
              <a:rPr sz="1300"/>
              <a:t>15</a:t>
            </a:fld>
            <a:endParaRPr sz="1300"/>
          </a:p>
        </p:txBody>
      </p:sp>
      <p:pic>
        <p:nvPicPr>
          <p:cNvPr id="112" name="image5.jpg"/>
          <p:cNvPicPr/>
          <p:nvPr/>
        </p:nvPicPr>
        <p:blipFill>
          <a:blip r:embed="rId2">
            <a:extLst/>
          </a:blip>
          <a:stretch>
            <a:fillRect/>
          </a:stretch>
        </p:blipFill>
        <p:spPr>
          <a:xfrm>
            <a:off x="1524000" y="1214146"/>
            <a:ext cx="4953000" cy="371474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99" name="Shape 99"/>
          <p:cNvSpPr>
            <a:spLocks noGrp="1"/>
          </p:cNvSpPr>
          <p:nvPr>
            <p:ph type="body" idx="1"/>
          </p:nvPr>
        </p:nvSpPr>
        <p:spPr>
          <a:prstGeom prst="rect">
            <a:avLst/>
          </a:prstGeom>
        </p:spPr>
        <p:txBody>
          <a:bodyPr lIns="0" tIns="0" rIns="0" bIns="0">
            <a:normAutofit/>
          </a:bodyPr>
          <a:lstStyle/>
          <a:p>
            <a:pPr lvl="0">
              <a:defRPr sz="1800"/>
            </a:pPr>
            <a:r>
              <a:rPr sz="1800" dirty="0">
                <a:solidFill>
                  <a:srgbClr val="FF0000"/>
                </a:solidFill>
                <a:latin typeface="Algerian" pitchFamily="82" charset="0"/>
                <a:sym typeface="Arial Bold"/>
              </a:rPr>
              <a:t>Spark</a:t>
            </a:r>
          </a:p>
          <a:p>
            <a:pPr lvl="0">
              <a:defRPr sz="1800"/>
            </a:pPr>
            <a:endParaRPr dirty="0">
              <a:latin typeface="Arial Bold"/>
              <a:ea typeface="Arial Bold"/>
              <a:cs typeface="Arial Bold"/>
              <a:sym typeface="Arial Bold"/>
            </a:endParaRPr>
          </a:p>
          <a:p>
            <a:pPr marL="367392" lvl="0" indent="-367392">
              <a:buSzPct val="100000"/>
              <a:buFont typeface="Arial"/>
              <a:buChar char="•"/>
              <a:defRPr sz="1800"/>
            </a:pPr>
            <a:r>
              <a:rPr dirty="0"/>
              <a:t>Fast and general engine for large-scale data processing</a:t>
            </a:r>
            <a:endParaRPr dirty="0">
              <a:latin typeface="Arial Bold"/>
              <a:ea typeface="Arial Bold"/>
              <a:cs typeface="Arial Bold"/>
              <a:sym typeface="Arial Bold"/>
            </a:endParaRPr>
          </a:p>
          <a:p>
            <a:pPr lvl="0">
              <a:defRPr sz="1800"/>
            </a:pPr>
            <a:endParaRPr dirty="0">
              <a:latin typeface="Arial Bold"/>
              <a:ea typeface="Arial Bold"/>
              <a:cs typeface="Arial Bold"/>
              <a:sym typeface="Arial Bold"/>
            </a:endParaRPr>
          </a:p>
          <a:p>
            <a:pPr marL="367392" lvl="0" indent="-367392">
              <a:buSzPct val="100000"/>
              <a:buFont typeface="Arial"/>
              <a:buChar char="•"/>
              <a:defRPr sz="1800"/>
            </a:pPr>
            <a:r>
              <a:rPr dirty="0"/>
              <a:t>An open source, can be written in Java, </a:t>
            </a:r>
            <a:r>
              <a:rPr dirty="0" err="1"/>
              <a:t>Scala</a:t>
            </a:r>
            <a:r>
              <a:rPr dirty="0"/>
              <a:t>, or Python</a:t>
            </a:r>
          </a:p>
          <a:p>
            <a:pPr marL="285750" lvl="0" indent="-285750">
              <a:buSzPct val="100000"/>
              <a:buFont typeface="Arial"/>
              <a:buChar char="•"/>
              <a:defRPr sz="1800"/>
            </a:pPr>
            <a:endParaRPr dirty="0"/>
          </a:p>
          <a:p>
            <a:pPr marL="367392" lvl="0" indent="-367392">
              <a:buSzPct val="100000"/>
              <a:buFont typeface="Arial"/>
              <a:buChar char="•"/>
              <a:defRPr sz="1800"/>
            </a:pPr>
            <a:r>
              <a:rPr dirty="0"/>
              <a:t>Run programs up to 100x faster than Hadoop </a:t>
            </a:r>
            <a:r>
              <a:rPr dirty="0" err="1"/>
              <a:t>MapReduce</a:t>
            </a:r>
            <a:r>
              <a:rPr dirty="0"/>
              <a:t> in memory, or 10x faster on disk</a:t>
            </a:r>
            <a:r>
              <a:rPr dirty="0">
                <a:latin typeface="Arial Bold"/>
                <a:ea typeface="Arial Bold"/>
                <a:cs typeface="Arial Bold"/>
                <a:sym typeface="Arial Bold"/>
              </a:rPr>
              <a:t>  </a:t>
            </a:r>
          </a:p>
        </p:txBody>
      </p:sp>
      <p:pic>
        <p:nvPicPr>
          <p:cNvPr id="100" name="logistic-regression.png"/>
          <p:cNvPicPr/>
          <p:nvPr/>
        </p:nvPicPr>
        <p:blipFill>
          <a:blip r:embed="rId2">
            <a:extLst/>
          </a:blip>
          <a:stretch>
            <a:fillRect/>
          </a:stretch>
        </p:blipFill>
        <p:spPr>
          <a:xfrm>
            <a:off x="5410200" y="3473450"/>
            <a:ext cx="2060811" cy="1063379"/>
          </a:xfrm>
          <a:prstGeom prst="rect">
            <a:avLst/>
          </a:prstGeom>
          <a:ln w="12700">
            <a:miter lim="400000"/>
          </a:ln>
        </p:spPr>
      </p:pic>
    </p:spTree>
    <p:extLst>
      <p:ext uri="{BB962C8B-B14F-4D97-AF65-F5344CB8AC3E}">
        <p14:creationId xmlns:p14="http://schemas.microsoft.com/office/powerpoint/2010/main" val="123857689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03" name="Shape 103"/>
          <p:cNvSpPr>
            <a:spLocks noGrp="1"/>
          </p:cNvSpPr>
          <p:nvPr>
            <p:ph type="body" idx="1"/>
          </p:nvPr>
        </p:nvSpPr>
        <p:spPr>
          <a:prstGeom prst="rect">
            <a:avLst/>
          </a:prstGeom>
        </p:spPr>
        <p:txBody>
          <a:bodyPr lIns="0" tIns="0" rIns="0" bIns="0">
            <a:normAutofit/>
          </a:bodyPr>
          <a:lstStyle/>
          <a:p>
            <a:pPr lvl="0">
              <a:defRPr sz="1800"/>
            </a:pPr>
            <a:r>
              <a:rPr dirty="0">
                <a:solidFill>
                  <a:srgbClr val="FF0000"/>
                </a:solidFill>
                <a:latin typeface="Algerian" pitchFamily="82" charset="0"/>
                <a:sym typeface="Arial Bold"/>
              </a:rPr>
              <a:t>WHY Spark?</a:t>
            </a:r>
          </a:p>
          <a:p>
            <a:pPr lvl="0">
              <a:defRPr sz="1800"/>
            </a:pPr>
            <a:r>
              <a:rPr sz="1400" dirty="0"/>
              <a:t> </a:t>
            </a:r>
          </a:p>
          <a:p>
            <a:pPr lvl="0">
              <a:defRPr sz="1800"/>
            </a:pPr>
            <a:r>
              <a:rPr sz="1400" dirty="0">
                <a:latin typeface="Arial Bold"/>
                <a:ea typeface="Arial Bold"/>
                <a:cs typeface="Arial Bold"/>
                <a:sym typeface="Arial Bold"/>
              </a:rPr>
              <a:t>     Real Time Example</a:t>
            </a:r>
          </a:p>
          <a:p>
            <a:pPr marL="326571" lvl="0" indent="-326571">
              <a:buSzPct val="100000"/>
              <a:buFont typeface="Arial"/>
              <a:buChar char="•"/>
              <a:defRPr sz="1800"/>
            </a:pPr>
            <a:r>
              <a:rPr sz="1600" dirty="0"/>
              <a:t>Yahoo (a major contributor to Apache Spark) wrote a Spark ML algorithm 120 lines of </a:t>
            </a:r>
            <a:r>
              <a:rPr sz="1600" dirty="0" err="1"/>
              <a:t>Scala</a:t>
            </a:r>
            <a:r>
              <a:rPr sz="1600" dirty="0"/>
              <a:t>. (Previously, its ML algorithm for news personalization was written in 15,000 lines of C++.) With just 30 minutes of training on a large, hundred million record data set, the </a:t>
            </a:r>
            <a:r>
              <a:rPr sz="1600" dirty="0" err="1"/>
              <a:t>Scala</a:t>
            </a:r>
            <a:r>
              <a:rPr sz="1600" dirty="0"/>
              <a:t> ML algorithm was ready for business.</a:t>
            </a:r>
          </a:p>
          <a:p>
            <a:pPr marL="285750" lvl="0" indent="-285750">
              <a:buSzPct val="100000"/>
              <a:buFont typeface="Arial"/>
              <a:buChar char="•"/>
              <a:defRPr sz="1800"/>
            </a:pPr>
            <a:endParaRPr sz="1600" dirty="0"/>
          </a:p>
          <a:p>
            <a:pPr marL="326571" lvl="0" indent="-326571">
              <a:buSzPct val="100000"/>
              <a:buFont typeface="Arial"/>
              <a:buChar char="•"/>
              <a:defRPr sz="1800"/>
            </a:pPr>
            <a:r>
              <a:rPr sz="1600" dirty="0"/>
              <a:t>Spark speeds up data analytics by loading data into memory, providing much faster performance than a disk-based system like Hadoop</a:t>
            </a:r>
          </a:p>
        </p:txBody>
      </p:sp>
    </p:spTree>
    <p:extLst>
      <p:ext uri="{BB962C8B-B14F-4D97-AF65-F5344CB8AC3E}">
        <p14:creationId xmlns:p14="http://schemas.microsoft.com/office/powerpoint/2010/main" val="68907100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Text Placeholder 2"/>
          <p:cNvSpPr>
            <a:spLocks noGrp="1"/>
          </p:cNvSpPr>
          <p:nvPr>
            <p:ph type="body" idx="1"/>
          </p:nvPr>
        </p:nvSpPr>
        <p:spPr/>
        <p:txBody>
          <a:bodyPr/>
          <a:lstStyle/>
          <a:p>
            <a:r>
              <a:rPr lang="en-US" dirty="0" smtClean="0">
                <a:solidFill>
                  <a:srgbClr val="FF0000"/>
                </a:solidFill>
                <a:latin typeface="Algerian" pitchFamily="82" charset="0"/>
              </a:rPr>
              <a:t>Hardware Requirements Comparison</a:t>
            </a:r>
          </a:p>
          <a:p>
            <a:endParaRPr lang="en-US" dirty="0">
              <a:solidFill>
                <a:srgbClr val="FF0000"/>
              </a:solidFill>
              <a:latin typeface="Algerian" pitchFamily="82" charset="0"/>
            </a:endParaRPr>
          </a:p>
          <a:p>
            <a:endParaRPr lang="en-US" dirty="0" smtClean="0">
              <a:solidFill>
                <a:srgbClr val="FF0000"/>
              </a:solidFill>
              <a:latin typeface="Algerian" pitchFamily="82" charset="0"/>
            </a:endParaRPr>
          </a:p>
          <a:p>
            <a:endParaRPr lang="en-US" dirty="0">
              <a:solidFill>
                <a:srgbClr val="FF0000"/>
              </a:solidFill>
              <a:latin typeface="Algerian" pitchFamily="8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38987892"/>
              </p:ext>
            </p:extLst>
          </p:nvPr>
        </p:nvGraphicFramePr>
        <p:xfrm>
          <a:off x="457200" y="2192655"/>
          <a:ext cx="8229600" cy="1760220"/>
        </p:xfrm>
        <a:graphic>
          <a:graphicData uri="http://schemas.openxmlformats.org/drawingml/2006/table">
            <a:tbl>
              <a:tblPr/>
              <a:tblGrid>
                <a:gridCol w="2743200"/>
                <a:gridCol w="2743200"/>
                <a:gridCol w="2743200"/>
              </a:tblGrid>
              <a:tr h="0">
                <a:tc>
                  <a:txBody>
                    <a:bodyPr/>
                    <a:lstStyle/>
                    <a:p>
                      <a:pPr algn="l"/>
                      <a:endParaRPr lang="en-US" dirty="0">
                        <a:effectLst/>
                      </a:endParaRP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b="1" dirty="0" smtClean="0">
                          <a:effectLst/>
                        </a:rPr>
                        <a:t>Apache Spark</a:t>
                      </a:r>
                      <a:br>
                        <a:rPr lang="en-US" b="1" dirty="0" smtClean="0">
                          <a:effectLst/>
                        </a:rPr>
                      </a:br>
                      <a:endParaRPr lang="en-US" dirty="0">
                        <a:effectLst/>
                      </a:endParaRP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b="1" dirty="0" smtClean="0">
                          <a:effectLst/>
                        </a:rPr>
                        <a:t>Apache Hadoop </a:t>
                      </a:r>
                      <a:endParaRPr lang="en-US" dirty="0"/>
                    </a:p>
                  </a:txBody>
                  <a:tcPr>
                    <a:lnL w="9525" cap="flat" cmpd="sng" algn="ctr">
                      <a:solidFill>
                        <a:srgbClr val="CECECE"/>
                      </a:solidFill>
                      <a:prstDash val="solid"/>
                      <a:round/>
                      <a:headEnd type="none" w="med" len="med"/>
                      <a:tailEnd type="none" w="med" len="med"/>
                    </a:lnL>
                    <a:lnB w="9525" cap="flat" cmpd="sng" algn="ctr">
                      <a:solidFill>
                        <a:srgbClr val="CECECE"/>
                      </a:solidFill>
                      <a:prstDash val="solid"/>
                      <a:round/>
                      <a:headEnd type="none" w="med" len="med"/>
                      <a:tailEnd type="none" w="med" len="med"/>
                    </a:lnB>
                  </a:tcPr>
                </a:tc>
              </a:tr>
              <a:tr h="0">
                <a:tc>
                  <a:txBody>
                    <a:bodyPr/>
                    <a:lstStyle/>
                    <a:p>
                      <a:pPr algn="l"/>
                      <a:r>
                        <a:rPr lang="en-US">
                          <a:effectLst/>
                        </a:rPr>
                        <a:t>Cores</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8F8F8"/>
                    </a:solidFill>
                  </a:tcPr>
                </a:tc>
                <a:tc>
                  <a:txBody>
                    <a:bodyPr/>
                    <a:lstStyle/>
                    <a:p>
                      <a:pPr algn="l"/>
                      <a:r>
                        <a:rPr lang="en-US">
                          <a:effectLst/>
                        </a:rPr>
                        <a:t>8–16</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8F8F8"/>
                    </a:solidFill>
                  </a:tcPr>
                </a:tc>
                <a:tc>
                  <a:txBody>
                    <a:bodyPr/>
                    <a:lstStyle/>
                    <a:p>
                      <a:pPr algn="l"/>
                      <a:r>
                        <a:rPr lang="en-US">
                          <a:effectLst/>
                        </a:rPr>
                        <a:t>4</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8F8F8"/>
                    </a:solidFill>
                  </a:tcPr>
                </a:tc>
              </a:tr>
              <a:tr h="0">
                <a:tc>
                  <a:txBody>
                    <a:bodyPr/>
                    <a:lstStyle/>
                    <a:p>
                      <a:pPr algn="l"/>
                      <a:r>
                        <a:rPr lang="en-US">
                          <a:effectLst/>
                        </a:rPr>
                        <a:t>Memory</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c>
                  <a:txBody>
                    <a:bodyPr/>
                    <a:lstStyle/>
                    <a:p>
                      <a:pPr algn="l"/>
                      <a:r>
                        <a:rPr lang="en-US">
                          <a:effectLst/>
                        </a:rPr>
                        <a:t>8 GB to hundreds of gigabytes</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c>
                  <a:txBody>
                    <a:bodyPr/>
                    <a:lstStyle/>
                    <a:p>
                      <a:pPr algn="l"/>
                      <a:r>
                        <a:rPr lang="en-US">
                          <a:effectLst/>
                        </a:rPr>
                        <a:t>24 GB</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r>
              <a:tr h="0">
                <a:tc>
                  <a:txBody>
                    <a:bodyPr/>
                    <a:lstStyle/>
                    <a:p>
                      <a:pPr algn="l"/>
                      <a:r>
                        <a:rPr lang="en-US">
                          <a:effectLst/>
                        </a:rPr>
                        <a:t>Disks</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8F8F8"/>
                    </a:solidFill>
                  </a:tcPr>
                </a:tc>
                <a:tc>
                  <a:txBody>
                    <a:bodyPr/>
                    <a:lstStyle/>
                    <a:p>
                      <a:pPr algn="l"/>
                      <a:r>
                        <a:rPr lang="en-US">
                          <a:effectLst/>
                        </a:rPr>
                        <a:t>4–8</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8F8F8"/>
                    </a:solidFill>
                  </a:tcPr>
                </a:tc>
                <a:tc>
                  <a:txBody>
                    <a:bodyPr/>
                    <a:lstStyle/>
                    <a:p>
                      <a:pPr algn="l"/>
                      <a:r>
                        <a:rPr lang="en-US">
                          <a:effectLst/>
                        </a:rPr>
                        <a:t>4–6 one-TB disks</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8F8F8"/>
                    </a:solidFill>
                  </a:tcPr>
                </a:tc>
              </a:tr>
              <a:tr h="0">
                <a:tc>
                  <a:txBody>
                    <a:bodyPr/>
                    <a:lstStyle/>
                    <a:p>
                      <a:pPr algn="l"/>
                      <a:r>
                        <a:rPr lang="en-US">
                          <a:effectLst/>
                        </a:rPr>
                        <a:t>Network</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c>
                  <a:txBody>
                    <a:bodyPr/>
                    <a:lstStyle/>
                    <a:p>
                      <a:pPr algn="l"/>
                      <a:r>
                        <a:rPr lang="en-US">
                          <a:effectLst/>
                        </a:rPr>
                        <a:t>10 GB or more</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c>
                  <a:txBody>
                    <a:bodyPr/>
                    <a:lstStyle/>
                    <a:p>
                      <a:pPr algn="l"/>
                      <a:r>
                        <a:rPr lang="en-US" dirty="0">
                          <a:effectLst/>
                        </a:rPr>
                        <a:t>1 GB Ethernet all-to-all</a:t>
                      </a:r>
                    </a:p>
                  </a:txBody>
                  <a:tcPr marL="123825" marR="123825" marT="57150" marB="57150" anchor="ctr">
                    <a:lnL w="9525" cap="flat" cmpd="sng" algn="ctr">
                      <a:solidFill>
                        <a:srgbClr val="CECECE"/>
                      </a:solidFill>
                      <a:prstDash val="solid"/>
                      <a:round/>
                      <a:headEnd type="none" w="med" len="med"/>
                      <a:tailEnd type="none" w="med" len="med"/>
                    </a:lnL>
                    <a:lnR w="9525" cap="flat" cmpd="sng" algn="ctr">
                      <a:solidFill>
                        <a:srgbClr val="CECECE"/>
                      </a:solidFill>
                      <a:prstDash val="solid"/>
                      <a:round/>
                      <a:headEnd type="none" w="med" len="med"/>
                      <a:tailEnd type="none" w="med" len="med"/>
                    </a:lnR>
                    <a:lnT w="9525" cap="flat" cmpd="sng" algn="ctr">
                      <a:solidFill>
                        <a:srgbClr val="CECECE"/>
                      </a:solidFill>
                      <a:prstDash val="solid"/>
                      <a:round/>
                      <a:headEnd type="none" w="med" len="med"/>
                      <a:tailEnd type="none" w="med" len="med"/>
                    </a:lnT>
                    <a:lnB w="9525" cap="flat" cmpd="sng" algn="ctr">
                      <a:solidFill>
                        <a:srgbClr val="CECEC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0083782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Text Placeholder 2"/>
          <p:cNvSpPr>
            <a:spLocks noGrp="1"/>
          </p:cNvSpPr>
          <p:nvPr>
            <p:ph type="body" idx="1"/>
          </p:nvPr>
        </p:nvSpPr>
        <p:spPr/>
        <p:txBody>
          <a:bodyPr/>
          <a:lstStyle/>
          <a:p>
            <a:r>
              <a:rPr lang="en-US" sz="1600" dirty="0">
                <a:solidFill>
                  <a:srgbClr val="FF0000"/>
                </a:solidFill>
                <a:latin typeface="Algerian" pitchFamily="82" charset="0"/>
              </a:rPr>
              <a:t>Problem with </a:t>
            </a:r>
            <a:r>
              <a:rPr lang="en-US" sz="1600" dirty="0" smtClean="0">
                <a:solidFill>
                  <a:srgbClr val="FF0000"/>
                </a:solidFill>
                <a:latin typeface="Algerian" pitchFamily="82" charset="0"/>
              </a:rPr>
              <a:t>Spark</a:t>
            </a:r>
          </a:p>
          <a:p>
            <a:endParaRPr lang="en-US" dirty="0">
              <a:solidFill>
                <a:srgbClr val="FF0000"/>
              </a:solidFill>
              <a:latin typeface="Algerian" pitchFamily="82" charset="0"/>
            </a:endParaRPr>
          </a:p>
          <a:p>
            <a:endParaRPr lang="en-US" dirty="0" smtClean="0">
              <a:solidFill>
                <a:srgbClr val="FF0000"/>
              </a:solidFill>
              <a:latin typeface="Algerian" pitchFamily="82" charset="0"/>
            </a:endParaRPr>
          </a:p>
          <a:p>
            <a:pPr marL="285750" indent="-285750">
              <a:buFont typeface="Arial" pitchFamily="34" charset="0"/>
              <a:buChar char="•"/>
            </a:pPr>
            <a:r>
              <a:rPr lang="en-US" sz="1600" dirty="0"/>
              <a:t>The memory in the Spark cluster should be at least as large as the amount of data you need to process, because the data has to fit into the memory for optimal performance. </a:t>
            </a:r>
            <a:endParaRPr lang="en-US" sz="1600" dirty="0" smtClean="0"/>
          </a:p>
          <a:p>
            <a:pPr marL="285750" indent="-285750">
              <a:buFont typeface="Arial" pitchFamily="34" charset="0"/>
              <a:buChar char="•"/>
            </a:pPr>
            <a:endParaRPr lang="en-US" sz="1600" dirty="0">
              <a:solidFill>
                <a:srgbClr val="FF0000"/>
              </a:solidFill>
              <a:latin typeface="Algerian" pitchFamily="82" charset="0"/>
            </a:endParaRPr>
          </a:p>
          <a:p>
            <a:pPr marL="285750" indent="-285750">
              <a:buFont typeface="Arial" pitchFamily="34" charset="0"/>
              <a:buChar char="•"/>
            </a:pPr>
            <a:endParaRPr lang="en-US" sz="1600" dirty="0" smtClean="0">
              <a:solidFill>
                <a:srgbClr val="FF0000"/>
              </a:solidFill>
              <a:latin typeface="Algerian" pitchFamily="82" charset="0"/>
            </a:endParaRPr>
          </a:p>
          <a:p>
            <a:r>
              <a:rPr lang="en-US" sz="1600" dirty="0" err="1" smtClean="0">
                <a:solidFill>
                  <a:srgbClr val="FF0000"/>
                </a:solidFill>
                <a:latin typeface="Algerian" pitchFamily="82" charset="0"/>
              </a:rPr>
              <a:t>Compatability</a:t>
            </a:r>
            <a:endParaRPr lang="en-US" sz="1600" dirty="0" smtClean="0">
              <a:solidFill>
                <a:srgbClr val="FF0000"/>
              </a:solidFill>
              <a:latin typeface="Algerian" pitchFamily="82" charset="0"/>
            </a:endParaRPr>
          </a:p>
          <a:p>
            <a:endParaRPr lang="en-US" sz="1600" dirty="0">
              <a:solidFill>
                <a:srgbClr val="FF0000"/>
              </a:solidFill>
              <a:latin typeface="Algerian" pitchFamily="82" charset="0"/>
            </a:endParaRPr>
          </a:p>
          <a:p>
            <a:pPr marL="285750" indent="-285750">
              <a:buFont typeface="Arial" pitchFamily="34" charset="0"/>
              <a:buChar char="•"/>
            </a:pPr>
            <a:r>
              <a:rPr lang="en-US" sz="1600" dirty="0"/>
              <a:t>Apache Spark can run as standalone or on top of Hadoop YARN</a:t>
            </a:r>
            <a:endParaRPr lang="en-US" sz="1600" dirty="0">
              <a:solidFill>
                <a:srgbClr val="FF0000"/>
              </a:solidFill>
              <a:latin typeface="Algerian" pitchFamily="82" charset="0"/>
            </a:endParaRPr>
          </a:p>
        </p:txBody>
      </p:sp>
    </p:spTree>
    <p:extLst>
      <p:ext uri="{BB962C8B-B14F-4D97-AF65-F5344CB8AC3E}">
        <p14:creationId xmlns:p14="http://schemas.microsoft.com/office/powerpoint/2010/main" val="18778825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Agenda</a:t>
            </a:r>
          </a:p>
        </p:txBody>
      </p:sp>
      <p:sp>
        <p:nvSpPr>
          <p:cNvPr id="47" name="Shape 47"/>
          <p:cNvSpPr>
            <a:spLocks noGrp="1"/>
          </p:cNvSpPr>
          <p:nvPr>
            <p:ph type="body" idx="1"/>
          </p:nvPr>
        </p:nvSpPr>
        <p:spPr>
          <a:prstGeom prst="rect">
            <a:avLst/>
          </a:prstGeom>
        </p:spPr>
        <p:txBody>
          <a:bodyPr/>
          <a:lstStyle/>
          <a:p>
            <a:pPr lvl="0">
              <a:defRPr sz="1800"/>
            </a:pPr>
            <a:r>
              <a:rPr sz="1400"/>
              <a:t>1. Hadoop on Hortonworks</a:t>
            </a:r>
          </a:p>
          <a:p>
            <a:pPr lvl="0">
              <a:defRPr sz="1800"/>
            </a:pPr>
            <a:r>
              <a:rPr sz="1400"/>
              <a:t>2. Eclipse setup Using Maven Project and POM</a:t>
            </a:r>
          </a:p>
          <a:p>
            <a:pPr lvl="0">
              <a:defRPr sz="1800"/>
            </a:pPr>
            <a:r>
              <a:rPr sz="1400"/>
              <a:t>3. Pair Approach</a:t>
            </a:r>
          </a:p>
          <a:p>
            <a:pPr lvl="0">
              <a:defRPr sz="1800"/>
            </a:pPr>
            <a:r>
              <a:rPr sz="1400"/>
              <a:t>4. Stripe Approach</a:t>
            </a:r>
          </a:p>
          <a:p>
            <a:pPr lvl="0">
              <a:defRPr sz="1800"/>
            </a:pPr>
            <a:r>
              <a:rPr sz="1400"/>
              <a:t>5. Hybrid Approach</a:t>
            </a:r>
          </a:p>
          <a:p>
            <a:pPr lvl="0">
              <a:defRPr sz="1800"/>
            </a:pPr>
            <a:r>
              <a:rPr sz="1400"/>
              <a:t>6. Spark</a:t>
            </a:r>
          </a:p>
        </p:txBody>
      </p:sp>
      <p:sp>
        <p:nvSpPr>
          <p:cNvPr id="48" name="Shape 4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2</a:t>
            </a:fld>
            <a:endParaRPr sz="13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Text Placeholder 2"/>
          <p:cNvSpPr>
            <a:spLocks noGrp="1"/>
          </p:cNvSpPr>
          <p:nvPr>
            <p:ph type="body" idx="1"/>
          </p:nvPr>
        </p:nvSpPr>
        <p:spPr/>
        <p:txBody>
          <a:bodyPr/>
          <a:lstStyle/>
          <a:p>
            <a:r>
              <a:rPr lang="en-US" dirty="0">
                <a:solidFill>
                  <a:srgbClr val="FF0000"/>
                </a:solidFill>
                <a:latin typeface="Algerian" pitchFamily="82" charset="0"/>
              </a:rPr>
              <a:t>RDD Operations</a:t>
            </a:r>
          </a:p>
          <a:p>
            <a:endParaRPr lang="en-US" dirty="0" smtClean="0"/>
          </a:p>
          <a:p>
            <a:pPr marL="342900" indent="-342900">
              <a:buFont typeface="Arial" pitchFamily="34" charset="0"/>
              <a:buChar char="•"/>
            </a:pPr>
            <a:r>
              <a:rPr lang="en-US" dirty="0" smtClean="0"/>
              <a:t>Two types of operations </a:t>
            </a:r>
          </a:p>
          <a:p>
            <a:r>
              <a:rPr lang="en-US" dirty="0" smtClean="0"/>
              <a:t>            </a:t>
            </a:r>
          </a:p>
          <a:p>
            <a:r>
              <a:rPr lang="en-US" dirty="0"/>
              <a:t> </a:t>
            </a:r>
            <a:r>
              <a:rPr lang="en-US" dirty="0" smtClean="0"/>
              <a:t>        1,  </a:t>
            </a:r>
            <a:r>
              <a:rPr lang="en-US" i="1" dirty="0" smtClean="0"/>
              <a:t>transformations : create new dataset from existing one . </a:t>
            </a:r>
            <a:r>
              <a:rPr lang="en-US" i="1" dirty="0" err="1" smtClean="0"/>
              <a:t>Eg</a:t>
            </a:r>
            <a:r>
              <a:rPr lang="en-US" i="1" dirty="0" smtClean="0"/>
              <a:t>. Map</a:t>
            </a:r>
          </a:p>
          <a:p>
            <a:r>
              <a:rPr lang="en-US" i="1" dirty="0"/>
              <a:t> </a:t>
            </a:r>
            <a:r>
              <a:rPr lang="en-US" i="1" dirty="0" smtClean="0"/>
              <a:t>        2, actions : return a value to the driver program after running computation on the dataset        </a:t>
            </a:r>
          </a:p>
          <a:p>
            <a:r>
              <a:rPr lang="en-US" i="1" dirty="0"/>
              <a:t> </a:t>
            </a:r>
            <a:r>
              <a:rPr lang="en-US" i="1" dirty="0" smtClean="0"/>
              <a:t>             </a:t>
            </a:r>
            <a:r>
              <a:rPr lang="en-US" i="1" dirty="0" err="1" smtClean="0"/>
              <a:t>Eg</a:t>
            </a:r>
            <a:r>
              <a:rPr lang="en-US" i="1" dirty="0" smtClean="0"/>
              <a:t>. Reduce</a:t>
            </a:r>
          </a:p>
          <a:p>
            <a:endParaRPr lang="en-US" i="1" dirty="0"/>
          </a:p>
          <a:p>
            <a:r>
              <a:rPr lang="en-US" i="1" dirty="0" smtClean="0"/>
              <a:t>        </a:t>
            </a:r>
            <a:r>
              <a:rPr lang="en-US" dirty="0" err="1">
                <a:solidFill>
                  <a:schemeClr val="accent6"/>
                </a:solidFill>
              </a:rPr>
              <a:t>JavaRDD</a:t>
            </a:r>
            <a:r>
              <a:rPr lang="en-US" dirty="0">
                <a:solidFill>
                  <a:schemeClr val="accent6"/>
                </a:solidFill>
              </a:rPr>
              <a:t>&lt;</a:t>
            </a:r>
            <a:r>
              <a:rPr lang="en-US" dirty="0">
                <a:solidFill>
                  <a:schemeClr val="accent6"/>
                </a:solidFill>
              </a:rPr>
              <a:t>String</a:t>
            </a:r>
            <a:r>
              <a:rPr lang="en-US" dirty="0">
                <a:solidFill>
                  <a:schemeClr val="accent6"/>
                </a:solidFill>
              </a:rPr>
              <a:t>&gt;</a:t>
            </a:r>
            <a:r>
              <a:rPr lang="en-US" dirty="0">
                <a:solidFill>
                  <a:schemeClr val="accent6"/>
                </a:solidFill>
              </a:rPr>
              <a:t> lines </a:t>
            </a:r>
            <a:r>
              <a:rPr lang="en-US" dirty="0">
                <a:solidFill>
                  <a:schemeClr val="accent6"/>
                </a:solidFill>
              </a:rPr>
              <a:t>=</a:t>
            </a:r>
            <a:r>
              <a:rPr lang="en-US" dirty="0">
                <a:solidFill>
                  <a:schemeClr val="accent6"/>
                </a:solidFill>
              </a:rPr>
              <a:t> </a:t>
            </a:r>
            <a:r>
              <a:rPr lang="en-US" dirty="0" err="1">
                <a:solidFill>
                  <a:schemeClr val="accent6"/>
                </a:solidFill>
              </a:rPr>
              <a:t>sc</a:t>
            </a:r>
            <a:r>
              <a:rPr lang="en-US" dirty="0" err="1">
                <a:solidFill>
                  <a:schemeClr val="accent6"/>
                </a:solidFill>
              </a:rPr>
              <a:t>.textFile</a:t>
            </a:r>
            <a:r>
              <a:rPr lang="en-US" dirty="0">
                <a:solidFill>
                  <a:schemeClr val="accent6"/>
                </a:solidFill>
              </a:rPr>
              <a:t>("data.txt</a:t>
            </a:r>
            <a:r>
              <a:rPr lang="en-US" dirty="0" smtClean="0">
                <a:solidFill>
                  <a:schemeClr val="accent6"/>
                </a:solidFill>
              </a:rPr>
              <a:t>");</a:t>
            </a:r>
          </a:p>
          <a:p>
            <a:r>
              <a:rPr lang="en-US" dirty="0">
                <a:solidFill>
                  <a:schemeClr val="accent6"/>
                </a:solidFill>
              </a:rPr>
              <a:t> </a:t>
            </a:r>
            <a:r>
              <a:rPr lang="en-US" dirty="0" smtClean="0">
                <a:solidFill>
                  <a:schemeClr val="accent6"/>
                </a:solidFill>
              </a:rPr>
              <a:t>       </a:t>
            </a:r>
            <a:r>
              <a:rPr lang="en-US" dirty="0" err="1">
                <a:solidFill>
                  <a:schemeClr val="accent6"/>
                </a:solidFill>
              </a:rPr>
              <a:t>JavaRDD</a:t>
            </a:r>
            <a:r>
              <a:rPr lang="en-US" dirty="0">
                <a:solidFill>
                  <a:schemeClr val="accent6"/>
                </a:solidFill>
              </a:rPr>
              <a:t>&lt;Integer&gt; </a:t>
            </a:r>
            <a:r>
              <a:rPr lang="en-US" dirty="0" err="1">
                <a:solidFill>
                  <a:schemeClr val="accent6"/>
                </a:solidFill>
              </a:rPr>
              <a:t>lineLengths</a:t>
            </a:r>
            <a:r>
              <a:rPr lang="en-US" dirty="0">
                <a:solidFill>
                  <a:schemeClr val="accent6"/>
                </a:solidFill>
              </a:rPr>
              <a:t> = </a:t>
            </a:r>
            <a:r>
              <a:rPr lang="en-US" dirty="0" err="1">
                <a:solidFill>
                  <a:schemeClr val="accent6"/>
                </a:solidFill>
              </a:rPr>
              <a:t>lines.map</a:t>
            </a:r>
            <a:r>
              <a:rPr lang="en-US" dirty="0">
                <a:solidFill>
                  <a:schemeClr val="accent6"/>
                </a:solidFill>
              </a:rPr>
              <a:t>(s -&gt; </a:t>
            </a:r>
            <a:r>
              <a:rPr lang="en-US" dirty="0" err="1">
                <a:solidFill>
                  <a:schemeClr val="accent6"/>
                </a:solidFill>
              </a:rPr>
              <a:t>s.length</a:t>
            </a:r>
            <a:r>
              <a:rPr lang="en-US" dirty="0">
                <a:solidFill>
                  <a:schemeClr val="accent6"/>
                </a:solidFill>
              </a:rPr>
              <a:t>())</a:t>
            </a:r>
          </a:p>
          <a:p>
            <a:r>
              <a:rPr lang="en-US" dirty="0">
                <a:solidFill>
                  <a:schemeClr val="accent6"/>
                </a:solidFill>
              </a:rPr>
              <a:t> </a:t>
            </a:r>
            <a:r>
              <a:rPr lang="en-US" dirty="0">
                <a:solidFill>
                  <a:schemeClr val="accent6"/>
                </a:solidFill>
              </a:rPr>
              <a:t>       </a:t>
            </a:r>
            <a:r>
              <a:rPr lang="en-US" dirty="0" err="1">
                <a:solidFill>
                  <a:schemeClr val="accent6"/>
                </a:solidFill>
              </a:rPr>
              <a:t>int</a:t>
            </a:r>
            <a:r>
              <a:rPr lang="en-US" dirty="0">
                <a:solidFill>
                  <a:schemeClr val="accent6"/>
                </a:solidFill>
              </a:rPr>
              <a:t> </a:t>
            </a:r>
            <a:r>
              <a:rPr lang="en-US" dirty="0" err="1">
                <a:solidFill>
                  <a:schemeClr val="accent6"/>
                </a:solidFill>
              </a:rPr>
              <a:t>totalLength</a:t>
            </a:r>
            <a:r>
              <a:rPr lang="en-US" dirty="0">
                <a:solidFill>
                  <a:schemeClr val="accent6"/>
                </a:solidFill>
              </a:rPr>
              <a:t> = </a:t>
            </a:r>
            <a:r>
              <a:rPr lang="en-US" dirty="0" err="1">
                <a:solidFill>
                  <a:schemeClr val="accent6"/>
                </a:solidFill>
              </a:rPr>
              <a:t>lineLengths.reduce</a:t>
            </a:r>
            <a:r>
              <a:rPr lang="en-US" dirty="0">
                <a:solidFill>
                  <a:schemeClr val="accent6"/>
                </a:solidFill>
              </a:rPr>
              <a:t>((a, b) -&gt; a + b</a:t>
            </a:r>
            <a:r>
              <a:rPr lang="en-US" dirty="0" smtClean="0">
                <a:solidFill>
                  <a:schemeClr val="accent6"/>
                </a:solidFill>
              </a:rPr>
              <a:t>);</a:t>
            </a: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66837337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Text Placeholder 2"/>
          <p:cNvSpPr>
            <a:spLocks noGrp="1"/>
          </p:cNvSpPr>
          <p:nvPr>
            <p:ph type="body" idx="1"/>
          </p:nvPr>
        </p:nvSpPr>
        <p:spPr/>
        <p:txBody>
          <a:bodyPr/>
          <a:lstStyle/>
          <a:p>
            <a:r>
              <a:rPr lang="en-US" dirty="0">
                <a:solidFill>
                  <a:srgbClr val="FF0000"/>
                </a:solidFill>
                <a:latin typeface="Algerian" pitchFamily="82" charset="0"/>
              </a:rPr>
              <a:t>Passing Functions to Spark</a:t>
            </a:r>
          </a:p>
          <a:p>
            <a:endParaRPr lang="en-US" dirty="0" smtClean="0"/>
          </a:p>
          <a:p>
            <a:endParaRPr lang="en-US" dirty="0" smtClean="0"/>
          </a:p>
          <a:p>
            <a:pPr marL="285750" indent="-285750">
              <a:buFont typeface="Arial" pitchFamily="34" charset="0"/>
              <a:buChar char="•"/>
            </a:pPr>
            <a:r>
              <a:rPr lang="en-US" sz="1600" dirty="0"/>
              <a:t>In Java, functions are represented by classes implementing the interfaces </a:t>
            </a:r>
            <a:r>
              <a:rPr lang="en-US" sz="1600" dirty="0" smtClean="0"/>
              <a:t>in the</a:t>
            </a:r>
            <a:r>
              <a:rPr lang="en-US" sz="1600" dirty="0"/>
              <a:t> </a:t>
            </a:r>
            <a:r>
              <a:rPr lang="en-US" sz="1600" dirty="0" err="1">
                <a:hlinkClick r:id="rId2"/>
              </a:rPr>
              <a:t>org.apache.spark.api.java.function</a:t>
            </a:r>
            <a:r>
              <a:rPr lang="en-US" sz="1600" dirty="0"/>
              <a:t> </a:t>
            </a:r>
            <a:r>
              <a:rPr lang="en-US" sz="1600" dirty="0" smtClean="0"/>
              <a:t>package</a:t>
            </a:r>
          </a:p>
          <a:p>
            <a:pPr marL="285750" indent="-285750">
              <a:buFont typeface="Arial" pitchFamily="34" charset="0"/>
              <a:buChar char="•"/>
            </a:pPr>
            <a:endParaRPr lang="en-US" sz="1600" dirty="0" smtClean="0"/>
          </a:p>
          <a:p>
            <a:endParaRPr lang="en-US" sz="1600" dirty="0"/>
          </a:p>
          <a:p>
            <a:r>
              <a:rPr lang="en-US" sz="1600" dirty="0" smtClean="0"/>
              <a:t>   </a:t>
            </a:r>
            <a:r>
              <a:rPr lang="en-US" sz="1600" dirty="0" smtClean="0">
                <a:solidFill>
                  <a:schemeClr val="accent1"/>
                </a:solidFill>
              </a:rPr>
              <a:t>Two ways to create such functions </a:t>
            </a:r>
            <a:r>
              <a:rPr lang="en-US" sz="1600" dirty="0" smtClean="0"/>
              <a:t>: </a:t>
            </a:r>
          </a:p>
          <a:p>
            <a:endParaRPr lang="en-US" sz="1600" dirty="0" smtClean="0"/>
          </a:p>
          <a:p>
            <a:pPr marL="285750" indent="-285750">
              <a:buFont typeface="Arial" pitchFamily="34" charset="0"/>
              <a:buChar char="•"/>
            </a:pPr>
            <a:r>
              <a:rPr lang="en-US" sz="1600" dirty="0" smtClean="0"/>
              <a:t>Implement </a:t>
            </a:r>
            <a:r>
              <a:rPr lang="en-US" sz="1600" dirty="0"/>
              <a:t>the Function interfaces in your own </a:t>
            </a:r>
            <a:r>
              <a:rPr lang="en-US" sz="1600" dirty="0" smtClean="0"/>
              <a:t>class</a:t>
            </a:r>
          </a:p>
          <a:p>
            <a:pPr marL="285750" indent="-285750">
              <a:buFont typeface="Arial" pitchFamily="34" charset="0"/>
              <a:buChar char="•"/>
            </a:pPr>
            <a:r>
              <a:rPr lang="en-US" sz="1600" dirty="0" smtClean="0"/>
              <a:t>Lambda expressions in java 8</a:t>
            </a:r>
          </a:p>
          <a:p>
            <a:endParaRPr lang="en-US" sz="1600" dirty="0"/>
          </a:p>
        </p:txBody>
      </p:sp>
    </p:spTree>
    <p:extLst>
      <p:ext uri="{BB962C8B-B14F-4D97-AF65-F5344CB8AC3E}">
        <p14:creationId xmlns:p14="http://schemas.microsoft.com/office/powerpoint/2010/main" val="116758114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Text Placeholder 2"/>
          <p:cNvSpPr>
            <a:spLocks noGrp="1"/>
          </p:cNvSpPr>
          <p:nvPr>
            <p:ph type="body" idx="1"/>
          </p:nvPr>
        </p:nvSpPr>
        <p:spPr/>
        <p:txBody>
          <a:bodyPr/>
          <a:lstStyle/>
          <a:p>
            <a:r>
              <a:rPr lang="en-US" b="1" dirty="0" smtClean="0">
                <a:solidFill>
                  <a:schemeClr val="accent1"/>
                </a:solidFill>
              </a:rPr>
              <a:t>…Cont’d</a:t>
            </a:r>
            <a:endParaRPr lang="en-US" b="1" dirty="0"/>
          </a:p>
          <a:p>
            <a:r>
              <a:rPr lang="en-US" b="1" dirty="0" smtClean="0"/>
              <a:t>public </a:t>
            </a:r>
            <a:r>
              <a:rPr lang="en-US" b="1" dirty="0"/>
              <a:t>static Function&lt;Customer, Long&gt; </a:t>
            </a:r>
            <a:r>
              <a:rPr lang="en-US" b="1" i="1" dirty="0"/>
              <a:t>GET_CUSTOMER_ETIME = new Function&lt;Customer, Long&gt;() {</a:t>
            </a:r>
          </a:p>
          <a:p>
            <a:r>
              <a:rPr lang="en-US" b="1" dirty="0"/>
              <a:t>private static final long </a:t>
            </a:r>
            <a:r>
              <a:rPr lang="en-US" b="1" i="1" dirty="0" err="1"/>
              <a:t>serialVersionUID</a:t>
            </a:r>
            <a:r>
              <a:rPr lang="en-US" b="1" i="1" dirty="0"/>
              <a:t> = 1L</a:t>
            </a:r>
            <a:r>
              <a:rPr lang="en-US" b="1" i="1" dirty="0" smtClean="0"/>
              <a:t>;</a:t>
            </a:r>
            <a:endParaRPr lang="en-US" dirty="0"/>
          </a:p>
          <a:p>
            <a:r>
              <a:rPr lang="en-US" dirty="0"/>
              <a:t>@Override</a:t>
            </a:r>
          </a:p>
          <a:p>
            <a:r>
              <a:rPr lang="en-US" b="1" dirty="0"/>
              <a:t>public Long call(Customer customer) throws Exception {</a:t>
            </a:r>
          </a:p>
          <a:p>
            <a:r>
              <a:rPr lang="en-US" b="1" dirty="0"/>
              <a:t>return new Long(</a:t>
            </a:r>
            <a:r>
              <a:rPr lang="en-US" b="1" dirty="0" err="1"/>
              <a:t>customer.getTimeElapsed</a:t>
            </a:r>
            <a:r>
              <a:rPr lang="en-US" b="1" dirty="0"/>
              <a:t>());</a:t>
            </a:r>
          </a:p>
          <a:p>
            <a:r>
              <a:rPr lang="en-US" dirty="0"/>
              <a:t>}</a:t>
            </a:r>
          </a:p>
          <a:p>
            <a:r>
              <a:rPr lang="en-US" dirty="0" smtClean="0"/>
              <a:t>};</a:t>
            </a:r>
          </a:p>
          <a:p>
            <a:r>
              <a:rPr lang="en-US" dirty="0" smtClean="0"/>
              <a:t>------------------------------------------------------------------------------------------------------------------------------------</a:t>
            </a:r>
            <a:endParaRPr lang="en-US" dirty="0"/>
          </a:p>
          <a:p>
            <a:r>
              <a:rPr lang="en-US" sz="1200" dirty="0"/>
              <a:t> </a:t>
            </a:r>
            <a:r>
              <a:rPr lang="en-US" sz="1200" b="1" dirty="0" err="1"/>
              <a:t>JavaRDD</a:t>
            </a:r>
            <a:r>
              <a:rPr lang="en-US" sz="1200" b="1" dirty="0"/>
              <a:t>&lt;Long&gt; </a:t>
            </a:r>
            <a:r>
              <a:rPr lang="en-US" sz="1200" b="1" dirty="0" err="1"/>
              <a:t>elapsedTime</a:t>
            </a:r>
            <a:r>
              <a:rPr lang="en-US" sz="1200" b="1" dirty="0"/>
              <a:t> =</a:t>
            </a:r>
          </a:p>
          <a:p>
            <a:r>
              <a:rPr lang="en-US" sz="1200" b="1" dirty="0"/>
              <a:t>    </a:t>
            </a:r>
            <a:r>
              <a:rPr lang="en-US" sz="1200" b="1" dirty="0" err="1"/>
              <a:t>customers.</a:t>
            </a:r>
            <a:r>
              <a:rPr lang="en-US" sz="1200" b="1" dirty="0" err="1">
                <a:solidFill>
                  <a:schemeClr val="accent1"/>
                </a:solidFill>
              </a:rPr>
              <a:t>map</a:t>
            </a:r>
            <a:r>
              <a:rPr lang="en-US" sz="1200" b="1" dirty="0"/>
              <a:t>(</a:t>
            </a:r>
            <a:r>
              <a:rPr lang="en-US" sz="1200" b="1" dirty="0" err="1"/>
              <a:t>Functions.</a:t>
            </a:r>
            <a:r>
              <a:rPr lang="en-US" sz="1200" b="1" i="1" dirty="0" err="1"/>
              <a:t>GET_CUSTOMER_ETIME</a:t>
            </a:r>
            <a:r>
              <a:rPr lang="en-US" sz="1200" b="1" i="1" dirty="0"/>
              <a:t>).cache();</a:t>
            </a:r>
          </a:p>
          <a:p>
            <a:r>
              <a:rPr lang="en-US" sz="1200" b="1" dirty="0"/>
              <a:t>    </a:t>
            </a:r>
            <a:r>
              <a:rPr lang="en-US" sz="1200" b="1" dirty="0" err="1"/>
              <a:t>System.</a:t>
            </a:r>
            <a:r>
              <a:rPr lang="en-US" sz="1200" b="1" i="1" dirty="0" err="1"/>
              <a:t>out.println</a:t>
            </a:r>
            <a:r>
              <a:rPr lang="en-US" sz="1200" b="1" i="1" dirty="0"/>
              <a:t>(</a:t>
            </a:r>
            <a:r>
              <a:rPr lang="en-US" sz="1200" b="1" i="1" dirty="0" err="1"/>
              <a:t>String.format</a:t>
            </a:r>
            <a:r>
              <a:rPr lang="en-US" sz="1200" b="1" i="1" dirty="0"/>
              <a:t>("Average Elapsed Time By Customers on the </a:t>
            </a:r>
            <a:r>
              <a:rPr lang="en-US" sz="1200" b="1" i="1" dirty="0" err="1"/>
              <a:t>WebPage</a:t>
            </a:r>
            <a:r>
              <a:rPr lang="en-US" sz="1200" b="1" i="1" dirty="0"/>
              <a:t>: %s, Min: %s, Max: %s",</a:t>
            </a:r>
          </a:p>
          <a:p>
            <a:r>
              <a:rPr lang="en-US" sz="1200" b="1" dirty="0"/>
              <a:t>    </a:t>
            </a:r>
            <a:r>
              <a:rPr lang="en-US" sz="1200" b="1" dirty="0" err="1"/>
              <a:t>elapsedTime</a:t>
            </a:r>
            <a:r>
              <a:rPr lang="en-US" sz="1200" b="1" dirty="0" err="1">
                <a:solidFill>
                  <a:schemeClr val="accent1"/>
                </a:solidFill>
              </a:rPr>
              <a:t>.reduce</a:t>
            </a:r>
            <a:r>
              <a:rPr lang="en-US" sz="1200" b="1" dirty="0"/>
              <a:t>(</a:t>
            </a:r>
            <a:r>
              <a:rPr lang="en-US" sz="1200" b="1" dirty="0" err="1"/>
              <a:t>Functions.</a:t>
            </a:r>
            <a:r>
              <a:rPr lang="en-US" sz="1200" b="1" i="1" dirty="0" err="1"/>
              <a:t>SUM_REDUCER</a:t>
            </a:r>
            <a:r>
              <a:rPr lang="en-US" sz="1200" b="1" i="1" dirty="0"/>
              <a:t>) / </a:t>
            </a:r>
            <a:r>
              <a:rPr lang="en-US" sz="1200" b="1" i="1" dirty="0" err="1"/>
              <a:t>elapsedTime.count</a:t>
            </a:r>
            <a:r>
              <a:rPr lang="en-US" sz="1200" b="1" i="1" dirty="0"/>
              <a:t>(),</a:t>
            </a:r>
          </a:p>
          <a:p>
            <a:r>
              <a:rPr lang="en-US" sz="1200" b="1" dirty="0"/>
              <a:t>    </a:t>
            </a:r>
            <a:r>
              <a:rPr lang="en-US" sz="1200" b="1" dirty="0" err="1"/>
              <a:t>elapsedTime</a:t>
            </a:r>
            <a:r>
              <a:rPr lang="en-US" sz="1200" b="1" dirty="0" err="1">
                <a:solidFill>
                  <a:schemeClr val="accent1"/>
                </a:solidFill>
              </a:rPr>
              <a:t>.min</a:t>
            </a:r>
            <a:r>
              <a:rPr lang="en-US" sz="1200" b="1" dirty="0"/>
              <a:t>(</a:t>
            </a:r>
            <a:r>
              <a:rPr lang="en-US" sz="1200" b="1" dirty="0" err="1"/>
              <a:t>Functions.</a:t>
            </a:r>
            <a:r>
              <a:rPr lang="en-US" sz="1200" b="1" i="1" dirty="0" err="1"/>
              <a:t>LONG_NATURAL_ORDER_COMPARATOR</a:t>
            </a:r>
            <a:r>
              <a:rPr lang="en-US" sz="1200" b="1" i="1" dirty="0"/>
              <a:t>),</a:t>
            </a:r>
          </a:p>
          <a:p>
            <a:r>
              <a:rPr lang="en-US" sz="1200" b="1" dirty="0"/>
              <a:t>    </a:t>
            </a:r>
            <a:r>
              <a:rPr lang="en-US" sz="1200" b="1" dirty="0" err="1"/>
              <a:t>elapsedTime</a:t>
            </a:r>
            <a:r>
              <a:rPr lang="en-US" sz="1200" b="1" dirty="0" err="1">
                <a:solidFill>
                  <a:schemeClr val="accent1"/>
                </a:solidFill>
              </a:rPr>
              <a:t>.max</a:t>
            </a:r>
            <a:r>
              <a:rPr lang="en-US" sz="1200" b="1" dirty="0"/>
              <a:t>(</a:t>
            </a:r>
            <a:r>
              <a:rPr lang="en-US" sz="1200" b="1" dirty="0" err="1"/>
              <a:t>Functions.</a:t>
            </a:r>
            <a:r>
              <a:rPr lang="en-US" sz="1200" b="1" i="1" dirty="0" err="1"/>
              <a:t>LONG_NATURAL_ORDER_COMPARATOR</a:t>
            </a:r>
            <a:r>
              <a:rPr lang="en-US" sz="1200" b="1" i="1" dirty="0"/>
              <a:t>)));</a:t>
            </a:r>
            <a:endParaRPr lang="en-US" sz="1200" b="1" dirty="0"/>
          </a:p>
        </p:txBody>
      </p:sp>
    </p:spTree>
    <p:extLst>
      <p:ext uri="{BB962C8B-B14F-4D97-AF65-F5344CB8AC3E}">
        <p14:creationId xmlns:p14="http://schemas.microsoft.com/office/powerpoint/2010/main" val="143047180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06" name="Shape 106"/>
          <p:cNvSpPr>
            <a:spLocks noGrp="1"/>
          </p:cNvSpPr>
          <p:nvPr>
            <p:ph type="body" idx="1"/>
          </p:nvPr>
        </p:nvSpPr>
        <p:spPr>
          <a:prstGeom prst="rect">
            <a:avLst/>
          </a:prstGeom>
        </p:spPr>
        <p:txBody>
          <a:bodyPr lIns="0" tIns="0" rIns="0" bIns="0">
            <a:normAutofit/>
          </a:bodyPr>
          <a:lstStyle/>
          <a:p>
            <a:pPr lvl="0">
              <a:defRPr sz="1800"/>
            </a:pPr>
            <a:r>
              <a:rPr sz="1600" dirty="0">
                <a:solidFill>
                  <a:srgbClr val="FF0000"/>
                </a:solidFill>
                <a:latin typeface="Algerian" pitchFamily="82" charset="0"/>
                <a:sym typeface="Arial Bold"/>
              </a:rPr>
              <a:t>Spark Installation</a:t>
            </a:r>
          </a:p>
          <a:p>
            <a:pPr marL="326571" lvl="0" indent="-326571">
              <a:buSzPct val="100000"/>
              <a:buFont typeface="Arial"/>
              <a:buChar char="•"/>
              <a:defRPr sz="1800"/>
            </a:pPr>
            <a:r>
              <a:rPr sz="1600" dirty="0"/>
              <a:t>If we do </a:t>
            </a:r>
            <a:r>
              <a:rPr sz="1600" dirty="0" err="1"/>
              <a:t>MapReduce</a:t>
            </a:r>
            <a:r>
              <a:rPr sz="1600" dirty="0"/>
              <a:t> in Horton </a:t>
            </a:r>
            <a:r>
              <a:rPr sz="1600" dirty="0" err="1"/>
              <a:t>SandBox</a:t>
            </a:r>
            <a:r>
              <a:rPr sz="1600" dirty="0"/>
              <a:t> , there is no need for a separate spark installation. It is already installed in it.</a:t>
            </a:r>
          </a:p>
          <a:p>
            <a:pPr marL="326571" lvl="0" indent="-326571">
              <a:buSzPct val="100000"/>
              <a:buFont typeface="Arial"/>
              <a:buChar char="•"/>
              <a:defRPr sz="1800"/>
            </a:pPr>
            <a:r>
              <a:rPr sz="1600" dirty="0"/>
              <a:t>We can test the existence of spark by trying to run some of its commands like :    </a:t>
            </a:r>
          </a:p>
          <a:p>
            <a:pPr lvl="0">
              <a:defRPr sz="1800"/>
            </a:pPr>
            <a:r>
              <a:rPr sz="1600" dirty="0"/>
              <a:t>                &gt; spark-shell</a:t>
            </a:r>
          </a:p>
          <a:p>
            <a:pPr lvl="0">
              <a:defRPr sz="1800"/>
            </a:pPr>
            <a:r>
              <a:rPr sz="1600" dirty="0"/>
              <a:t>                &gt; spark-submit</a:t>
            </a:r>
          </a:p>
          <a:p>
            <a:pPr marL="326571" lvl="0" indent="-326571">
              <a:buSzPct val="100000"/>
              <a:buFont typeface="Arial"/>
              <a:buChar char="•"/>
              <a:defRPr sz="1800"/>
            </a:pPr>
            <a:r>
              <a:rPr sz="1600" dirty="0"/>
              <a:t> All the procedures we followed for </a:t>
            </a:r>
            <a:r>
              <a:rPr sz="1600" dirty="0" err="1"/>
              <a:t>hadoop</a:t>
            </a:r>
            <a:r>
              <a:rPr sz="1600" dirty="0"/>
              <a:t> </a:t>
            </a:r>
            <a:r>
              <a:rPr sz="1600" dirty="0" err="1"/>
              <a:t>MapReduce</a:t>
            </a:r>
            <a:r>
              <a:rPr sz="1600" dirty="0"/>
              <a:t> will be the same we just use different spark commands.</a:t>
            </a:r>
          </a:p>
          <a:p>
            <a:pPr marL="326571" lvl="0" indent="-326571">
              <a:buSzPct val="100000"/>
              <a:buFont typeface="Arial"/>
              <a:buChar char="•"/>
              <a:defRPr sz="1800"/>
            </a:pPr>
            <a:r>
              <a:rPr sz="1600" dirty="0"/>
              <a:t>Some how if we can’t find it installed, the steps are:-</a:t>
            </a:r>
          </a:p>
          <a:p>
            <a:pPr marL="391885" lvl="0" indent="-391885">
              <a:buSzPct val="100000"/>
              <a:buAutoNum type="arabicPeriod"/>
              <a:defRPr sz="1800"/>
            </a:pPr>
            <a:r>
              <a:rPr sz="1600" dirty="0"/>
              <a:t>Download tar file from this link </a:t>
            </a:r>
            <a:r>
              <a:rPr sz="1400" dirty="0"/>
              <a:t>(</a:t>
            </a:r>
            <a:r>
              <a:rPr sz="900" dirty="0">
                <a:hlinkClick r:id="rId2"/>
              </a:rPr>
              <a:t>http://public-repo-1.hortonworks.com/HDP-LABS/Projects/spark/1.2.0/spark-1.2.0.2.2.0.0-82-bin-2.6.0.2.2.0.0-2041.tgz</a:t>
            </a:r>
            <a:r>
              <a:rPr sz="1400" dirty="0"/>
              <a:t>)</a:t>
            </a:r>
          </a:p>
          <a:p>
            <a:pPr marL="391885" lvl="0" indent="-391885">
              <a:buSzPct val="100000"/>
              <a:buAutoNum type="arabicPeriod"/>
              <a:defRPr sz="1800"/>
            </a:pPr>
            <a:r>
              <a:rPr sz="1600" dirty="0"/>
              <a:t>Extract it </a:t>
            </a:r>
          </a:p>
          <a:p>
            <a:pPr lvl="0">
              <a:defRPr sz="1800"/>
            </a:pPr>
            <a:r>
              <a:rPr sz="1600" dirty="0"/>
              <a:t>       &gt; tar </a:t>
            </a:r>
            <a:r>
              <a:rPr sz="1600" dirty="0" err="1"/>
              <a:t>xvf</a:t>
            </a:r>
            <a:r>
              <a:rPr sz="1600" dirty="0"/>
              <a:t> spark-1.1.0.tgz</a:t>
            </a:r>
          </a:p>
          <a:p>
            <a:pPr lvl="0">
              <a:defRPr sz="1800"/>
            </a:pPr>
            <a:r>
              <a:rPr sz="1600" dirty="0"/>
              <a:t>3. Set spark </a:t>
            </a:r>
            <a:r>
              <a:rPr sz="1600" dirty="0" err="1"/>
              <a:t>hadoop</a:t>
            </a:r>
            <a:r>
              <a:rPr sz="1600" dirty="0"/>
              <a:t> version in </a:t>
            </a:r>
            <a:r>
              <a:rPr sz="1600" dirty="0" err="1"/>
              <a:t>env</a:t>
            </a:r>
            <a:r>
              <a:rPr sz="1600" dirty="0"/>
              <a:t> variables ;  </a:t>
            </a:r>
            <a:r>
              <a:rPr sz="1100" dirty="0"/>
              <a:t>&gt; SPARK_HADOOP_VERSION=2.6.0</a:t>
            </a:r>
          </a:p>
        </p:txBody>
      </p:sp>
    </p:spTree>
    <p:extLst>
      <p:ext uri="{BB962C8B-B14F-4D97-AF65-F5344CB8AC3E}">
        <p14:creationId xmlns:p14="http://schemas.microsoft.com/office/powerpoint/2010/main" val="180456112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09" name="Shape 109"/>
          <p:cNvSpPr>
            <a:spLocks noGrp="1"/>
          </p:cNvSpPr>
          <p:nvPr>
            <p:ph type="body" idx="1"/>
          </p:nvPr>
        </p:nvSpPr>
        <p:spPr>
          <a:prstGeom prst="rect">
            <a:avLst/>
          </a:prstGeom>
        </p:spPr>
        <p:txBody>
          <a:bodyPr lIns="0" tIns="0" rIns="0" bIns="0">
            <a:normAutofit/>
          </a:bodyPr>
          <a:lstStyle/>
          <a:p>
            <a:pPr lvl="0">
              <a:defRPr sz="1800"/>
            </a:pPr>
            <a:r>
              <a:rPr sz="1600" dirty="0">
                <a:solidFill>
                  <a:srgbClr val="FF0000"/>
                </a:solidFill>
                <a:latin typeface="Algerian" pitchFamily="82" charset="0"/>
                <a:sym typeface="Arial Bold"/>
              </a:rPr>
              <a:t>Eclipse Setup</a:t>
            </a:r>
          </a:p>
          <a:p>
            <a:pPr lvl="0">
              <a:defRPr sz="1800"/>
            </a:pPr>
            <a:endParaRPr dirty="0">
              <a:latin typeface="Arial Bold"/>
              <a:ea typeface="Arial Bold"/>
              <a:cs typeface="Arial Bold"/>
              <a:sym typeface="Arial Bold"/>
            </a:endParaRPr>
          </a:p>
          <a:p>
            <a:pPr marL="367392" lvl="0" indent="-367392">
              <a:buSzPct val="100000"/>
              <a:buFont typeface="Arial"/>
              <a:buChar char="•"/>
              <a:defRPr sz="1800"/>
            </a:pPr>
            <a:r>
              <a:rPr dirty="0"/>
              <a:t>First we create a java project</a:t>
            </a:r>
          </a:p>
          <a:p>
            <a:pPr marL="367392" lvl="0" indent="-367392">
              <a:buSzPct val="100000"/>
              <a:buFont typeface="Arial"/>
              <a:buChar char="•"/>
              <a:defRPr sz="1800"/>
            </a:pPr>
            <a:r>
              <a:rPr dirty="0"/>
              <a:t>Right click on the project  &gt; configure &gt; convert to maven</a:t>
            </a:r>
          </a:p>
          <a:p>
            <a:pPr marL="367392" lvl="0" indent="-367392">
              <a:buSzPct val="100000"/>
              <a:buFont typeface="Arial"/>
              <a:buChar char="•"/>
              <a:defRPr sz="1800"/>
            </a:pPr>
            <a:r>
              <a:rPr dirty="0"/>
              <a:t>Inside the POM file that will be created we append the following lines of code</a:t>
            </a:r>
          </a:p>
          <a:p>
            <a:pPr lvl="3">
              <a:defRPr sz="1800"/>
            </a:pPr>
            <a:r>
              <a:rPr dirty="0"/>
              <a:t>  </a:t>
            </a:r>
            <a:r>
              <a:rPr sz="1600" b="1" i="1" dirty="0"/>
              <a:t>&lt;dependencies&gt;</a:t>
            </a:r>
          </a:p>
          <a:p>
            <a:pPr lvl="3">
              <a:defRPr sz="1800"/>
            </a:pPr>
            <a:r>
              <a:rPr sz="1600" b="1" i="1" dirty="0"/>
              <a:t>  &lt;dependency&gt;</a:t>
            </a:r>
          </a:p>
          <a:p>
            <a:pPr lvl="3">
              <a:defRPr sz="1800"/>
            </a:pPr>
            <a:r>
              <a:rPr sz="1600" b="1" i="1" dirty="0"/>
              <a:t>  &lt;</a:t>
            </a:r>
            <a:r>
              <a:rPr sz="1600" b="1" i="1" dirty="0" err="1"/>
              <a:t>groupId</a:t>
            </a:r>
            <a:r>
              <a:rPr sz="1600" b="1" i="1" dirty="0"/>
              <a:t>&gt;</a:t>
            </a:r>
            <a:r>
              <a:rPr sz="1600" b="1" i="1" dirty="0" err="1"/>
              <a:t>org.apache.spark</a:t>
            </a:r>
            <a:r>
              <a:rPr sz="1600" b="1" i="1" dirty="0"/>
              <a:t>&lt;/</a:t>
            </a:r>
            <a:r>
              <a:rPr sz="1600" b="1" i="1" dirty="0" err="1"/>
              <a:t>groupId</a:t>
            </a:r>
            <a:r>
              <a:rPr sz="1600" b="1" i="1" dirty="0"/>
              <a:t>&gt;</a:t>
            </a:r>
          </a:p>
          <a:p>
            <a:pPr lvl="3">
              <a:defRPr sz="1800"/>
            </a:pPr>
            <a:r>
              <a:rPr sz="1600" b="1" i="1" dirty="0"/>
              <a:t>  &lt;</a:t>
            </a:r>
            <a:r>
              <a:rPr sz="1600" b="1" i="1" dirty="0" err="1"/>
              <a:t>artifactId</a:t>
            </a:r>
            <a:r>
              <a:rPr sz="1600" b="1" i="1" dirty="0"/>
              <a:t>&gt;spark-core_2.10&lt;/</a:t>
            </a:r>
            <a:r>
              <a:rPr sz="1600" b="1" i="1" dirty="0" err="1"/>
              <a:t>artifactId</a:t>
            </a:r>
            <a:r>
              <a:rPr sz="1600" b="1" i="1" dirty="0"/>
              <a:t>&gt;</a:t>
            </a:r>
          </a:p>
          <a:p>
            <a:pPr lvl="3">
              <a:defRPr sz="1800"/>
            </a:pPr>
            <a:r>
              <a:rPr sz="1600" b="1" i="1" dirty="0"/>
              <a:t>  &lt;version&gt;1.3.1&lt;/version&gt;</a:t>
            </a:r>
          </a:p>
          <a:p>
            <a:pPr lvl="3">
              <a:defRPr sz="1800"/>
            </a:pPr>
            <a:r>
              <a:rPr sz="1600" b="1" i="1" dirty="0"/>
              <a:t>  &lt;/dependency&gt;</a:t>
            </a:r>
          </a:p>
          <a:p>
            <a:pPr lvl="3">
              <a:defRPr sz="1800"/>
            </a:pPr>
            <a:r>
              <a:rPr sz="1600" b="1" i="1" dirty="0"/>
              <a:t>  &lt;/dependencies&gt;</a:t>
            </a:r>
          </a:p>
          <a:p>
            <a:pPr marL="326571" lvl="3" indent="-326571">
              <a:buSzPct val="100000"/>
              <a:buFont typeface="Arial"/>
              <a:buChar char="•"/>
              <a:defRPr sz="1800"/>
            </a:pPr>
            <a:r>
              <a:rPr sz="1600" dirty="0"/>
              <a:t>Finally we create the java files inside the project and we generate a jar file</a:t>
            </a:r>
          </a:p>
        </p:txBody>
      </p:sp>
    </p:spTree>
    <p:extLst>
      <p:ext uri="{BB962C8B-B14F-4D97-AF65-F5344CB8AC3E}">
        <p14:creationId xmlns:p14="http://schemas.microsoft.com/office/powerpoint/2010/main" val="275747429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12" name="Shape 112"/>
          <p:cNvSpPr>
            <a:spLocks noGrp="1"/>
          </p:cNvSpPr>
          <p:nvPr>
            <p:ph type="body" idx="1"/>
          </p:nvPr>
        </p:nvSpPr>
        <p:spPr>
          <a:prstGeom prst="rect">
            <a:avLst/>
          </a:prstGeom>
        </p:spPr>
        <p:txBody>
          <a:bodyPr lIns="0" tIns="0" rIns="0" bIns="0">
            <a:normAutofit/>
          </a:bodyPr>
          <a:lstStyle/>
          <a:p>
            <a:pPr lvl="0" algn="ctr">
              <a:defRPr sz="1800"/>
            </a:pPr>
            <a:r>
              <a:rPr sz="1600" dirty="0">
                <a:solidFill>
                  <a:srgbClr val="FF0000"/>
                </a:solidFill>
                <a:latin typeface="Algerian" pitchFamily="82" charset="0"/>
                <a:sym typeface="Arial Bold"/>
              </a:rPr>
              <a:t>Customer Log Analyzer</a:t>
            </a:r>
          </a:p>
          <a:p>
            <a:pPr lvl="0" algn="ctr">
              <a:defRPr sz="1800"/>
            </a:pPr>
            <a:endParaRPr sz="1600" u="sng" dirty="0">
              <a:latin typeface="Arial Bold"/>
              <a:ea typeface="Arial Bold"/>
              <a:cs typeface="Arial Bold"/>
              <a:sym typeface="Arial Bold"/>
            </a:endParaRPr>
          </a:p>
          <a:p>
            <a:pPr marL="367392" lvl="0" indent="-367392">
              <a:buSzPct val="100000"/>
              <a:buFont typeface="Arial"/>
              <a:buChar char="•"/>
              <a:defRPr sz="1800"/>
            </a:pPr>
            <a:r>
              <a:rPr dirty="0"/>
              <a:t>In this project we tried to analyze logs collected from an online shopping website</a:t>
            </a:r>
          </a:p>
          <a:p>
            <a:pPr marL="367392" lvl="0" indent="-367392">
              <a:buSzPct val="100000"/>
              <a:buFont typeface="Arial"/>
              <a:buChar char="•"/>
              <a:defRPr sz="1800"/>
            </a:pPr>
            <a:r>
              <a:rPr dirty="0"/>
              <a:t>We processed the log files using spark and we came out with the following outputs:</a:t>
            </a:r>
          </a:p>
          <a:p>
            <a:pPr lvl="0">
              <a:defRPr sz="1800"/>
            </a:pPr>
            <a:endParaRPr sz="1600" dirty="0"/>
          </a:p>
          <a:p>
            <a:pPr lvl="0">
              <a:defRPr sz="1800"/>
            </a:pPr>
            <a:r>
              <a:rPr sz="1600" dirty="0"/>
              <a:t>              </a:t>
            </a:r>
            <a:r>
              <a:rPr sz="1600" dirty="0">
                <a:solidFill>
                  <a:srgbClr val="CC0202"/>
                </a:solidFill>
              </a:rPr>
              <a:t>- We identified the Gold Customer of the website from the amount of money</a:t>
            </a:r>
          </a:p>
          <a:p>
            <a:pPr lvl="0">
              <a:defRPr sz="1800"/>
            </a:pPr>
            <a:r>
              <a:rPr sz="1600" dirty="0">
                <a:solidFill>
                  <a:srgbClr val="CC0202"/>
                </a:solidFill>
              </a:rPr>
              <a:t>                 they spend using the website.</a:t>
            </a:r>
          </a:p>
          <a:p>
            <a:pPr lvl="0">
              <a:defRPr sz="1800"/>
            </a:pPr>
            <a:r>
              <a:rPr sz="1600" dirty="0">
                <a:solidFill>
                  <a:srgbClr val="CC0202"/>
                </a:solidFill>
              </a:rPr>
              <a:t>              - Top ten customers by the amount of time they spent visiting the website.</a:t>
            </a:r>
          </a:p>
          <a:p>
            <a:pPr lvl="0">
              <a:defRPr sz="1800"/>
            </a:pPr>
            <a:r>
              <a:rPr sz="1600" dirty="0">
                <a:solidFill>
                  <a:srgbClr val="CC0202"/>
                </a:solidFill>
              </a:rPr>
              <a:t>              -  Average , MIN, and MAX time spent by customer on the website.</a:t>
            </a:r>
          </a:p>
          <a:p>
            <a:pPr lvl="0">
              <a:defRPr sz="1800"/>
            </a:pPr>
            <a:endParaRPr sz="1600" dirty="0"/>
          </a:p>
          <a:p>
            <a:pPr lvl="0">
              <a:defRPr sz="1800"/>
            </a:pPr>
            <a:r>
              <a:rPr sz="1600" dirty="0"/>
              <a:t>    </a:t>
            </a:r>
            <a:r>
              <a:rPr dirty="0"/>
              <a:t>and much more analysis can be done on demand.</a:t>
            </a:r>
          </a:p>
          <a:p>
            <a:pPr marL="367392" lvl="0" indent="-367392">
              <a:buSzPct val="100000"/>
              <a:buFont typeface="Arial"/>
              <a:buChar char="•"/>
              <a:defRPr sz="1800"/>
            </a:pPr>
            <a:r>
              <a:rPr dirty="0"/>
              <a:t>We have 3 classes namely </a:t>
            </a:r>
            <a:r>
              <a:rPr dirty="0" err="1">
                <a:latin typeface="Arial Bold"/>
                <a:ea typeface="Arial Bold"/>
                <a:cs typeface="Arial Bold"/>
                <a:sym typeface="Arial Bold"/>
              </a:rPr>
              <a:t>CustomerAnalyzer</a:t>
            </a:r>
            <a:r>
              <a:rPr dirty="0"/>
              <a:t>, </a:t>
            </a:r>
            <a:r>
              <a:rPr dirty="0" err="1">
                <a:latin typeface="Arial Bold"/>
                <a:ea typeface="Arial Bold"/>
                <a:cs typeface="Arial Bold"/>
                <a:sym typeface="Arial Bold"/>
              </a:rPr>
              <a:t>Customer,Functions</a:t>
            </a:r>
            <a:endParaRPr dirty="0">
              <a:latin typeface="Arial Bold"/>
              <a:ea typeface="Arial Bold"/>
              <a:cs typeface="Arial Bold"/>
              <a:sym typeface="Arial Bold"/>
            </a:endParaRPr>
          </a:p>
        </p:txBody>
      </p:sp>
    </p:spTree>
    <p:extLst>
      <p:ext uri="{BB962C8B-B14F-4D97-AF65-F5344CB8AC3E}">
        <p14:creationId xmlns:p14="http://schemas.microsoft.com/office/powerpoint/2010/main" val="399119489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15" name="Shape 115"/>
          <p:cNvSpPr>
            <a:spLocks noGrp="1"/>
          </p:cNvSpPr>
          <p:nvPr>
            <p:ph type="body" idx="1"/>
          </p:nvPr>
        </p:nvSpPr>
        <p:spPr>
          <a:prstGeom prst="rect">
            <a:avLst/>
          </a:prstGeom>
        </p:spPr>
        <p:txBody>
          <a:bodyPr lIns="0" tIns="0" rIns="0" bIns="0">
            <a:normAutofit/>
          </a:bodyPr>
          <a:lstStyle>
            <a:lvl1pPr>
              <a:defRPr sz="1600" u="sng">
                <a:latin typeface="Arial Bold"/>
                <a:ea typeface="Arial Bold"/>
                <a:cs typeface="Arial Bold"/>
                <a:sym typeface="Arial Bold"/>
              </a:defRPr>
            </a:lvl1pPr>
          </a:lstStyle>
          <a:p>
            <a:pPr lvl="0">
              <a:defRPr sz="1800" u="none"/>
            </a:pPr>
            <a:r>
              <a:rPr dirty="0">
                <a:solidFill>
                  <a:srgbClr val="FF0000"/>
                </a:solidFill>
                <a:latin typeface="Algerian" pitchFamily="82" charset="0"/>
                <a:ea typeface="Arial"/>
                <a:cs typeface="Arial"/>
                <a:sym typeface="Arial"/>
              </a:rPr>
              <a:t>Sample LOG file    </a:t>
            </a:r>
          </a:p>
        </p:txBody>
      </p:sp>
      <p:pic>
        <p:nvPicPr>
          <p:cNvPr id="116" name="image6.jpg"/>
          <p:cNvPicPr/>
          <p:nvPr/>
        </p:nvPicPr>
        <p:blipFill>
          <a:blip r:embed="rId2">
            <a:extLst/>
          </a:blip>
          <a:stretch>
            <a:fillRect/>
          </a:stretch>
        </p:blipFill>
        <p:spPr>
          <a:xfrm>
            <a:off x="2438400" y="1606550"/>
            <a:ext cx="4953000" cy="3671628"/>
          </a:xfrm>
          <a:prstGeom prst="rect">
            <a:avLst/>
          </a:prstGeom>
          <a:ln w="12700">
            <a:miter lim="400000"/>
          </a:ln>
        </p:spPr>
      </p:pic>
      <p:sp>
        <p:nvSpPr>
          <p:cNvPr id="117" name="Shape 117"/>
          <p:cNvSpPr/>
          <p:nvPr/>
        </p:nvSpPr>
        <p:spPr>
          <a:xfrm>
            <a:off x="2362989" y="1320597"/>
            <a:ext cx="6764644" cy="222656"/>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lvl="0" defTabSz="457200">
              <a:defRPr sz="1800"/>
            </a:pPr>
            <a:r>
              <a:rPr sz="800">
                <a:solidFill>
                  <a:srgbClr val="4E9072"/>
                </a:solidFill>
                <a:latin typeface="Monaco"/>
                <a:ea typeface="Monaco"/>
                <a:cs typeface="Monaco"/>
                <a:sym typeface="Monaco"/>
              </a:rPr>
              <a:t>//IP address, customer ID,</a:t>
            </a:r>
            <a:r>
              <a:rPr sz="800" u="sng">
                <a:solidFill>
                  <a:srgbClr val="4E9072"/>
                </a:solidFill>
                <a:latin typeface="Monaco"/>
                <a:ea typeface="Monaco"/>
                <a:cs typeface="Monaco"/>
                <a:sym typeface="Monaco"/>
              </a:rPr>
              <a:t>firs</a:t>
            </a:r>
            <a:r>
              <a:rPr sz="800">
                <a:solidFill>
                  <a:srgbClr val="4E9072"/>
                </a:solidFill>
                <a:latin typeface="Monaco"/>
                <a:ea typeface="Monaco"/>
                <a:cs typeface="Monaco"/>
                <a:sym typeface="Monaco"/>
              </a:rPr>
              <a:t> </a:t>
            </a:r>
            <a:r>
              <a:rPr sz="800" u="sng">
                <a:solidFill>
                  <a:srgbClr val="4E9072"/>
                </a:solidFill>
                <a:latin typeface="Monaco"/>
                <a:ea typeface="Monaco"/>
                <a:cs typeface="Monaco"/>
                <a:sym typeface="Monaco"/>
              </a:rPr>
              <a:t>tname, </a:t>
            </a:r>
            <a:r>
              <a:rPr sz="800">
                <a:solidFill>
                  <a:srgbClr val="4E9072"/>
                </a:solidFill>
                <a:latin typeface="Monaco"/>
                <a:ea typeface="Monaco"/>
                <a:cs typeface="Monaco"/>
                <a:sym typeface="Monaco"/>
              </a:rPr>
              <a:t>last name, time elapsed, order date, time elapsed, amount</a:t>
            </a:r>
          </a:p>
        </p:txBody>
      </p:sp>
    </p:spTree>
    <p:extLst>
      <p:ext uri="{BB962C8B-B14F-4D97-AF65-F5344CB8AC3E}">
        <p14:creationId xmlns:p14="http://schemas.microsoft.com/office/powerpoint/2010/main" val="202369006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29" name="Shape 129"/>
          <p:cNvSpPr>
            <a:spLocks noGrp="1"/>
          </p:cNvSpPr>
          <p:nvPr>
            <p:ph type="body" idx="1"/>
          </p:nvPr>
        </p:nvSpPr>
        <p:spPr>
          <a:prstGeom prst="rect">
            <a:avLst/>
          </a:prstGeom>
        </p:spPr>
        <p:txBody>
          <a:bodyPr lIns="0" tIns="0" rIns="0" bIns="0">
            <a:normAutofit/>
          </a:bodyPr>
          <a:lstStyle/>
          <a:p>
            <a:pPr lvl="0">
              <a:defRPr sz="1800"/>
            </a:pPr>
            <a:r>
              <a:rPr sz="1800" dirty="0" smtClean="0">
                <a:solidFill>
                  <a:srgbClr val="FF0000"/>
                </a:solidFill>
                <a:latin typeface="Algerian" pitchFamily="82" charset="0"/>
                <a:sym typeface="Arial Bold"/>
              </a:rPr>
              <a:t>Sample</a:t>
            </a:r>
            <a:r>
              <a:rPr lang="en-US" sz="1800" dirty="0" smtClean="0">
                <a:solidFill>
                  <a:srgbClr val="FF0000"/>
                </a:solidFill>
                <a:latin typeface="Algerian" pitchFamily="82" charset="0"/>
                <a:sym typeface="Arial Bold"/>
              </a:rPr>
              <a:t>-</a:t>
            </a:r>
            <a:r>
              <a:rPr sz="1800" dirty="0" smtClean="0">
                <a:solidFill>
                  <a:srgbClr val="FF0000"/>
                </a:solidFill>
                <a:latin typeface="Algerian" pitchFamily="82" charset="0"/>
                <a:sym typeface="Arial Bold"/>
              </a:rPr>
              <a:t> </a:t>
            </a:r>
            <a:r>
              <a:rPr sz="1800" dirty="0">
                <a:solidFill>
                  <a:srgbClr val="FF0000"/>
                </a:solidFill>
                <a:latin typeface="Algerian" pitchFamily="82" charset="0"/>
                <a:sym typeface="Arial Bold"/>
              </a:rPr>
              <a:t>Outputs </a:t>
            </a:r>
            <a:r>
              <a:rPr lang="en-US" sz="1800" dirty="0" smtClean="0">
                <a:solidFill>
                  <a:srgbClr val="FF0000"/>
                </a:solidFill>
                <a:latin typeface="Algerian" pitchFamily="82" charset="0"/>
                <a:sym typeface="Arial Bold"/>
              </a:rPr>
              <a:t>-</a:t>
            </a:r>
            <a:r>
              <a:rPr sz="1800" dirty="0" smtClean="0">
                <a:solidFill>
                  <a:srgbClr val="FF0000"/>
                </a:solidFill>
                <a:latin typeface="Algerian" pitchFamily="82" charset="0"/>
                <a:sym typeface="Arial Bold"/>
              </a:rPr>
              <a:t>Screenshots </a:t>
            </a:r>
            <a:r>
              <a:rPr lang="en-US" sz="1800" dirty="0" smtClean="0">
                <a:solidFill>
                  <a:srgbClr val="FF0000"/>
                </a:solidFill>
                <a:latin typeface="Algerian" pitchFamily="82" charset="0"/>
                <a:sym typeface="Arial Bold"/>
              </a:rPr>
              <a:t>-</a:t>
            </a:r>
            <a:r>
              <a:rPr sz="1800" dirty="0" smtClean="0">
                <a:solidFill>
                  <a:srgbClr val="FF0000"/>
                </a:solidFill>
                <a:latin typeface="Algerian" pitchFamily="82" charset="0"/>
                <a:sym typeface="Arial Bold"/>
              </a:rPr>
              <a:t>1</a:t>
            </a:r>
            <a:endParaRPr sz="1800" dirty="0">
              <a:solidFill>
                <a:srgbClr val="FF0000"/>
              </a:solidFill>
              <a:latin typeface="Algerian" pitchFamily="82" charset="0"/>
              <a:sym typeface="Arial Bold"/>
            </a:endParaRPr>
          </a:p>
          <a:p>
            <a:pPr lvl="0">
              <a:defRPr sz="1800"/>
            </a:pPr>
            <a:endParaRPr sz="1400" dirty="0"/>
          </a:p>
          <a:p>
            <a:pPr lvl="0">
              <a:defRPr sz="1800"/>
            </a:pPr>
            <a:r>
              <a:rPr sz="1600" dirty="0"/>
              <a:t>We are writing the outputs to HDFS in to 3 different files for the 3 different outputs</a:t>
            </a:r>
          </a:p>
          <a:p>
            <a:pPr lvl="0">
              <a:defRPr sz="1800"/>
            </a:pPr>
            <a:r>
              <a:rPr sz="1600" dirty="0"/>
              <a:t> </a:t>
            </a:r>
          </a:p>
          <a:p>
            <a:pPr lvl="0">
              <a:defRPr sz="1800"/>
            </a:pPr>
            <a:r>
              <a:rPr sz="1600" dirty="0"/>
              <a:t>* Top 10 Customers who spent time for our site, sorted by Times elapsed</a:t>
            </a:r>
          </a:p>
        </p:txBody>
      </p:sp>
      <p:pic>
        <p:nvPicPr>
          <p:cNvPr id="130" name="image7.jpg"/>
          <p:cNvPicPr/>
          <p:nvPr/>
        </p:nvPicPr>
        <p:blipFill>
          <a:blip r:embed="rId2">
            <a:extLst/>
          </a:blip>
          <a:stretch>
            <a:fillRect/>
          </a:stretch>
        </p:blipFill>
        <p:spPr>
          <a:xfrm>
            <a:off x="1371600" y="2495550"/>
            <a:ext cx="5133975" cy="2362200"/>
          </a:xfrm>
          <a:prstGeom prst="rect">
            <a:avLst/>
          </a:prstGeom>
          <a:ln w="12700">
            <a:miter lim="400000"/>
          </a:ln>
        </p:spPr>
      </p:pic>
    </p:spTree>
    <p:extLst>
      <p:ext uri="{BB962C8B-B14F-4D97-AF65-F5344CB8AC3E}">
        <p14:creationId xmlns:p14="http://schemas.microsoft.com/office/powerpoint/2010/main" val="173948611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33" name="Shape 133"/>
          <p:cNvSpPr>
            <a:spLocks noGrp="1"/>
          </p:cNvSpPr>
          <p:nvPr>
            <p:ph type="body" idx="1"/>
          </p:nvPr>
        </p:nvSpPr>
        <p:spPr>
          <a:prstGeom prst="rect">
            <a:avLst/>
          </a:prstGeom>
        </p:spPr>
        <p:txBody>
          <a:bodyPr lIns="0" tIns="0" rIns="0" bIns="0">
            <a:normAutofit/>
          </a:bodyPr>
          <a:lstStyle/>
          <a:p>
            <a:pPr lvl="0">
              <a:defRPr sz="1800"/>
            </a:pPr>
            <a:r>
              <a:rPr dirty="0" smtClean="0">
                <a:solidFill>
                  <a:srgbClr val="FF0000"/>
                </a:solidFill>
                <a:latin typeface="Algerian" pitchFamily="82" charset="0"/>
              </a:rPr>
              <a:t>Sample</a:t>
            </a:r>
            <a:r>
              <a:rPr lang="en-US" dirty="0" smtClean="0">
                <a:solidFill>
                  <a:srgbClr val="FF0000"/>
                </a:solidFill>
                <a:latin typeface="Algerian" pitchFamily="82" charset="0"/>
              </a:rPr>
              <a:t>-</a:t>
            </a:r>
            <a:r>
              <a:rPr dirty="0" smtClean="0">
                <a:solidFill>
                  <a:srgbClr val="FF0000"/>
                </a:solidFill>
                <a:latin typeface="Algerian" pitchFamily="82" charset="0"/>
              </a:rPr>
              <a:t> </a:t>
            </a:r>
            <a:r>
              <a:rPr dirty="0">
                <a:solidFill>
                  <a:srgbClr val="FF0000"/>
                </a:solidFill>
                <a:latin typeface="Algerian" pitchFamily="82" charset="0"/>
              </a:rPr>
              <a:t>Outputs </a:t>
            </a:r>
            <a:r>
              <a:rPr lang="en-US" dirty="0" smtClean="0">
                <a:solidFill>
                  <a:srgbClr val="FF0000"/>
                </a:solidFill>
                <a:latin typeface="Algerian" pitchFamily="82" charset="0"/>
              </a:rPr>
              <a:t>-</a:t>
            </a:r>
            <a:r>
              <a:rPr dirty="0" smtClean="0">
                <a:solidFill>
                  <a:srgbClr val="FF0000"/>
                </a:solidFill>
                <a:latin typeface="Algerian" pitchFamily="82" charset="0"/>
              </a:rPr>
              <a:t>Screenshots </a:t>
            </a:r>
            <a:r>
              <a:rPr lang="en-US" dirty="0" smtClean="0">
                <a:solidFill>
                  <a:srgbClr val="FF0000"/>
                </a:solidFill>
                <a:latin typeface="Algerian" pitchFamily="82" charset="0"/>
              </a:rPr>
              <a:t>-</a:t>
            </a:r>
            <a:r>
              <a:rPr dirty="0" smtClean="0">
                <a:solidFill>
                  <a:srgbClr val="FF0000"/>
                </a:solidFill>
                <a:latin typeface="Algerian" pitchFamily="82" charset="0"/>
              </a:rPr>
              <a:t>2</a:t>
            </a:r>
            <a:endParaRPr dirty="0">
              <a:solidFill>
                <a:srgbClr val="FF0000"/>
              </a:solidFill>
              <a:latin typeface="Algerian" pitchFamily="82" charset="0"/>
            </a:endParaRPr>
          </a:p>
          <a:p>
            <a:pPr lvl="0">
              <a:defRPr sz="1800"/>
            </a:pPr>
            <a:endParaRPr sz="1400" dirty="0"/>
          </a:p>
          <a:p>
            <a:pPr lvl="0">
              <a:defRPr sz="1800"/>
            </a:pPr>
            <a:r>
              <a:rPr sz="1400" dirty="0"/>
              <a:t>Top 10 Customers by the</a:t>
            </a:r>
          </a:p>
          <a:p>
            <a:pPr lvl="0">
              <a:defRPr sz="1800"/>
            </a:pPr>
            <a:r>
              <a:rPr sz="1400" dirty="0"/>
              <a:t>Amount of money they</a:t>
            </a:r>
          </a:p>
          <a:p>
            <a:pPr lvl="0">
              <a:defRPr sz="1800"/>
            </a:pPr>
            <a:r>
              <a:rPr sz="1400" dirty="0"/>
              <a:t>Spend.</a:t>
            </a:r>
          </a:p>
        </p:txBody>
      </p:sp>
      <p:pic>
        <p:nvPicPr>
          <p:cNvPr id="134" name="image8.jpg"/>
          <p:cNvPicPr/>
          <p:nvPr/>
        </p:nvPicPr>
        <p:blipFill>
          <a:blip r:embed="rId2">
            <a:extLst/>
          </a:blip>
          <a:stretch>
            <a:fillRect/>
          </a:stretch>
        </p:blipFill>
        <p:spPr>
          <a:xfrm>
            <a:off x="3124200" y="1581150"/>
            <a:ext cx="5316895" cy="3662749"/>
          </a:xfrm>
          <a:prstGeom prst="rect">
            <a:avLst/>
          </a:prstGeom>
          <a:ln w="12700">
            <a:miter lim="400000"/>
          </a:ln>
        </p:spPr>
      </p:pic>
    </p:spTree>
    <p:extLst>
      <p:ext uri="{BB962C8B-B14F-4D97-AF65-F5344CB8AC3E}">
        <p14:creationId xmlns:p14="http://schemas.microsoft.com/office/powerpoint/2010/main" val="277293667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457200" y="-1"/>
            <a:ext cx="8229600" cy="1063380"/>
          </a:xfrm>
          <a:prstGeom prst="rect">
            <a:avLst/>
          </a:prstGeom>
        </p:spPr>
        <p:txBody>
          <a:bodyPr lIns="0" tIns="0" rIns="0" bIns="0">
            <a:normAutofit/>
          </a:bodyPr>
          <a:lstStyle/>
          <a:p>
            <a:pPr lvl="0">
              <a:defRPr sz="1800">
                <a:solidFill>
                  <a:srgbClr val="000000"/>
                </a:solidFill>
              </a:defRPr>
            </a:pPr>
            <a:r>
              <a:rPr sz="1400">
                <a:solidFill>
                  <a:srgbClr val="DA0002"/>
                </a:solidFill>
              </a:rPr>
              <a:t>Spark</a:t>
            </a:r>
          </a:p>
        </p:txBody>
      </p:sp>
      <p:sp>
        <p:nvSpPr>
          <p:cNvPr id="137" name="Shape 137"/>
          <p:cNvSpPr>
            <a:spLocks noGrp="1"/>
          </p:cNvSpPr>
          <p:nvPr>
            <p:ph type="body" idx="1"/>
          </p:nvPr>
        </p:nvSpPr>
        <p:spPr>
          <a:prstGeom prst="rect">
            <a:avLst/>
          </a:prstGeom>
        </p:spPr>
        <p:txBody>
          <a:bodyPr lIns="0" tIns="0" rIns="0" bIns="0">
            <a:normAutofit/>
          </a:bodyPr>
          <a:lstStyle/>
          <a:p>
            <a:pPr lvl="0">
              <a:defRPr sz="1800"/>
            </a:pPr>
            <a:r>
              <a:rPr sz="1800" dirty="0">
                <a:solidFill>
                  <a:srgbClr val="FF0000"/>
                </a:solidFill>
                <a:latin typeface="Algerian" pitchFamily="82" charset="0"/>
              </a:rPr>
              <a:t>Sample </a:t>
            </a:r>
            <a:r>
              <a:rPr lang="en-US" sz="1800" dirty="0" smtClean="0">
                <a:solidFill>
                  <a:srgbClr val="FF0000"/>
                </a:solidFill>
                <a:latin typeface="Algerian" pitchFamily="82" charset="0"/>
              </a:rPr>
              <a:t>-</a:t>
            </a:r>
            <a:r>
              <a:rPr sz="1800" dirty="0" smtClean="0">
                <a:solidFill>
                  <a:srgbClr val="FF0000"/>
                </a:solidFill>
                <a:latin typeface="Algerian" pitchFamily="82" charset="0"/>
              </a:rPr>
              <a:t>Outputs </a:t>
            </a:r>
            <a:r>
              <a:rPr lang="en-US" sz="1800" dirty="0" smtClean="0">
                <a:solidFill>
                  <a:srgbClr val="FF0000"/>
                </a:solidFill>
                <a:latin typeface="Algerian" pitchFamily="82" charset="0"/>
              </a:rPr>
              <a:t>-</a:t>
            </a:r>
            <a:r>
              <a:rPr sz="1800" dirty="0" smtClean="0">
                <a:solidFill>
                  <a:srgbClr val="FF0000"/>
                </a:solidFill>
                <a:latin typeface="Algerian" pitchFamily="82" charset="0"/>
              </a:rPr>
              <a:t>Screenshots </a:t>
            </a:r>
            <a:r>
              <a:rPr lang="en-US" sz="1800" dirty="0" smtClean="0">
                <a:solidFill>
                  <a:srgbClr val="FF0000"/>
                </a:solidFill>
                <a:latin typeface="Algerian" pitchFamily="82" charset="0"/>
              </a:rPr>
              <a:t>-</a:t>
            </a:r>
            <a:r>
              <a:rPr sz="1800" dirty="0" smtClean="0">
                <a:solidFill>
                  <a:srgbClr val="FF0000"/>
                </a:solidFill>
                <a:latin typeface="Algerian" pitchFamily="82" charset="0"/>
              </a:rPr>
              <a:t>3</a:t>
            </a:r>
            <a:endParaRPr sz="1800" dirty="0">
              <a:solidFill>
                <a:srgbClr val="FF0000"/>
              </a:solidFill>
              <a:latin typeface="Algerian" pitchFamily="82" charset="0"/>
            </a:endParaRPr>
          </a:p>
          <a:p>
            <a:pPr lvl="0">
              <a:defRPr sz="1800"/>
            </a:pPr>
            <a:endParaRPr sz="1400" dirty="0"/>
          </a:p>
          <a:p>
            <a:pPr lvl="0">
              <a:defRPr sz="1800"/>
            </a:pPr>
            <a:r>
              <a:rPr sz="1400" dirty="0"/>
              <a:t>Average, MAX and MIN time </a:t>
            </a:r>
          </a:p>
          <a:p>
            <a:pPr lvl="0">
              <a:defRPr sz="1800"/>
            </a:pPr>
            <a:r>
              <a:rPr sz="1400" dirty="0"/>
              <a:t>elapsed by customers</a:t>
            </a:r>
          </a:p>
          <a:p>
            <a:pPr lvl="0">
              <a:defRPr sz="1800"/>
            </a:pPr>
            <a:r>
              <a:rPr sz="1400" dirty="0"/>
              <a:t>in seconds </a:t>
            </a:r>
          </a:p>
        </p:txBody>
      </p:sp>
      <p:pic>
        <p:nvPicPr>
          <p:cNvPr id="138" name="image9.jpg"/>
          <p:cNvPicPr/>
          <p:nvPr/>
        </p:nvPicPr>
        <p:blipFill>
          <a:blip r:embed="rId2">
            <a:extLst/>
          </a:blip>
          <a:stretch>
            <a:fillRect/>
          </a:stretch>
        </p:blipFill>
        <p:spPr>
          <a:xfrm>
            <a:off x="3124200" y="1532747"/>
            <a:ext cx="5619750" cy="3629025"/>
          </a:xfrm>
          <a:prstGeom prst="rect">
            <a:avLst/>
          </a:prstGeom>
          <a:ln w="12700">
            <a:miter lim="400000"/>
          </a:ln>
        </p:spPr>
      </p:pic>
    </p:spTree>
    <p:extLst>
      <p:ext uri="{BB962C8B-B14F-4D97-AF65-F5344CB8AC3E}">
        <p14:creationId xmlns:p14="http://schemas.microsoft.com/office/powerpoint/2010/main" val="106462390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Hadoop on Hortonworks</a:t>
            </a:r>
          </a:p>
        </p:txBody>
      </p:sp>
      <p:sp>
        <p:nvSpPr>
          <p:cNvPr id="51" name="Shape 51"/>
          <p:cNvSpPr>
            <a:spLocks noGrp="1"/>
          </p:cNvSpPr>
          <p:nvPr>
            <p:ph type="body" idx="1"/>
          </p:nvPr>
        </p:nvSpPr>
        <p:spPr>
          <a:prstGeom prst="rect">
            <a:avLst/>
          </a:prstGeom>
        </p:spPr>
        <p:txBody>
          <a:bodyPr/>
          <a:lstStyle/>
          <a:p>
            <a:pPr lvl="0" defTabSz="457200">
              <a:spcBef>
                <a:spcPts val="1200"/>
              </a:spcBef>
              <a:defRPr sz="1800"/>
            </a:pPr>
            <a:r>
              <a:rPr sz="1600">
                <a:latin typeface="Times Roman"/>
                <a:ea typeface="Times Roman"/>
                <a:cs typeface="Times Roman"/>
                <a:sym typeface="Times Roman"/>
              </a:rPr>
              <a:t>First we need to download the following applications and jar files.</a:t>
            </a:r>
            <a:endParaRPr sz="1200">
              <a:latin typeface="Times Roman"/>
              <a:ea typeface="Times Roman"/>
              <a:cs typeface="Times Roman"/>
              <a:sym typeface="Times Roman"/>
            </a:endParaRPr>
          </a:p>
          <a:p>
            <a:pPr lvl="0" defTabSz="457200">
              <a:spcBef>
                <a:spcPts val="1200"/>
              </a:spcBef>
              <a:defRPr sz="1800"/>
            </a:pPr>
            <a:r>
              <a:rPr sz="1600"/>
              <a:t>1- Download VirtualBox from Oracle (</a:t>
            </a:r>
            <a:r>
              <a:rPr sz="1600">
                <a:solidFill>
                  <a:srgbClr val="1255CC"/>
                </a:solidFill>
              </a:rPr>
              <a:t>https://www.virtualbox.org/wiki/Downloads</a:t>
            </a:r>
            <a:r>
              <a:rPr sz="1600"/>
              <a:t>) </a:t>
            </a:r>
          </a:p>
          <a:p>
            <a:pPr lvl="0" defTabSz="457200">
              <a:spcBef>
                <a:spcPts val="1200"/>
              </a:spcBef>
              <a:defRPr sz="1800"/>
            </a:pPr>
            <a:r>
              <a:rPr sz="1600"/>
              <a:t>2- Download Appliances(Sandbox) for the VirtualBox from Horton Works (</a:t>
            </a:r>
            <a:r>
              <a:rPr sz="1600">
                <a:solidFill>
                  <a:srgbClr val="1255CC"/>
                </a:solidFill>
              </a:rPr>
              <a:t>http://hortonworks.com/hdp/downloads/</a:t>
            </a:r>
            <a:r>
              <a:rPr sz="1600"/>
              <a:t>)</a:t>
            </a:r>
            <a:endParaRPr sz="1200">
              <a:latin typeface="Times Roman"/>
              <a:ea typeface="Times Roman"/>
              <a:cs typeface="Times Roman"/>
              <a:sym typeface="Times Roman"/>
            </a:endParaRPr>
          </a:p>
          <a:p>
            <a:pPr lvl="0" defTabSz="457200">
              <a:spcBef>
                <a:spcPts val="1200"/>
              </a:spcBef>
              <a:defRPr sz="1800"/>
            </a:pPr>
            <a:r>
              <a:rPr sz="1600"/>
              <a:t>Download the one that says for VirtualBox.</a:t>
            </a:r>
            <a:br>
              <a:rPr sz="1600"/>
            </a:br>
            <a:r>
              <a:rPr sz="1600"/>
              <a:t>3- Download Hadoop Version 2.6.0 from Apache using this link (</a:t>
            </a:r>
            <a:r>
              <a:rPr sz="1600">
                <a:solidFill>
                  <a:srgbClr val="1255CC"/>
                </a:solidFill>
              </a:rPr>
              <a:t>http://mirror.symnds.com/software/Apache/hadoop/common/hadoop-2.6.0/</a:t>
            </a:r>
            <a:r>
              <a:rPr sz="1600"/>
              <a:t>) The version needs to be the same with the one available inside horton.</a:t>
            </a:r>
            <a:endParaRPr sz="1200">
              <a:latin typeface="Times Roman"/>
              <a:ea typeface="Times Roman"/>
              <a:cs typeface="Times Roman"/>
              <a:sym typeface="Times Roman"/>
            </a:endParaRPr>
          </a:p>
        </p:txBody>
      </p:sp>
      <p:sp>
        <p:nvSpPr>
          <p:cNvPr id="52" name="Shape 5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3</a:t>
            </a:fld>
            <a:endParaRPr sz="13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Questions</a:t>
            </a:r>
          </a:p>
        </p:txBody>
      </p:sp>
      <p:sp>
        <p:nvSpPr>
          <p:cNvPr id="141" name="Shape 141"/>
          <p:cNvSpPr>
            <a:spLocks noGrp="1"/>
          </p:cNvSpPr>
          <p:nvPr>
            <p:ph type="body" idx="1"/>
          </p:nvPr>
        </p:nvSpPr>
        <p:spPr>
          <a:prstGeom prst="rect">
            <a:avLst/>
          </a:prstGeom>
        </p:spPr>
        <p:txBody>
          <a:bodyPr/>
          <a:lstStyle/>
          <a:p>
            <a:pPr lvl="0"/>
            <a:endParaRPr/>
          </a:p>
        </p:txBody>
      </p:sp>
      <p:sp>
        <p:nvSpPr>
          <p:cNvPr id="142" name="Shape 14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30</a:t>
            </a:fld>
            <a:endParaRPr sz="1300"/>
          </a:p>
        </p:txBody>
      </p:sp>
      <p:sp>
        <p:nvSpPr>
          <p:cNvPr id="143" name="Shape 143"/>
          <p:cNvSpPr/>
          <p:nvPr/>
        </p:nvSpPr>
        <p:spPr>
          <a:xfrm>
            <a:off x="3354690" y="3367502"/>
            <a:ext cx="2662997" cy="497839"/>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defRPr sz="2700" b="1">
                <a:solidFill>
                  <a:srgbClr val="CC0202"/>
                </a:solidFill>
              </a:defRPr>
            </a:lvl1pPr>
          </a:lstStyle>
          <a:p>
            <a:pPr lvl="0">
              <a:defRPr sz="1800" b="0">
                <a:solidFill>
                  <a:srgbClr val="000000"/>
                </a:solidFill>
              </a:defRPr>
            </a:pPr>
            <a:r>
              <a:rPr sz="2700" b="1">
                <a:solidFill>
                  <a:srgbClr val="CC0202"/>
                </a:solidFill>
              </a:rPr>
              <a:t>NO ANSWER :))</a:t>
            </a:r>
          </a:p>
        </p:txBody>
      </p:sp>
      <p:sp>
        <p:nvSpPr>
          <p:cNvPr id="144" name="Shape 144"/>
          <p:cNvSpPr/>
          <p:nvPr/>
        </p:nvSpPr>
        <p:spPr>
          <a:xfrm>
            <a:off x="4038837" y="1927646"/>
            <a:ext cx="1066326" cy="30733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CC0202"/>
                </a:solidFill>
              </a:defRPr>
            </a:lvl1pPr>
          </a:lstStyle>
          <a:p>
            <a:pPr lvl="0">
              <a:defRPr sz="1800">
                <a:solidFill>
                  <a:srgbClr val="000000"/>
                </a:solidFill>
              </a:defRPr>
            </a:pPr>
            <a:r>
              <a:rPr sz="1400">
                <a:solidFill>
                  <a:srgbClr val="CC0202"/>
                </a:solidFill>
              </a:rPr>
              <a:t>You can ask</a:t>
            </a:r>
          </a:p>
        </p:txBody>
      </p:sp>
      <p:sp>
        <p:nvSpPr>
          <p:cNvPr id="145" name="Shape 145"/>
          <p:cNvSpPr/>
          <p:nvPr/>
        </p:nvSpPr>
        <p:spPr>
          <a:xfrm>
            <a:off x="4297594" y="2643925"/>
            <a:ext cx="548812" cy="30733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CC0202"/>
                </a:solidFill>
              </a:defRPr>
            </a:lvl1pPr>
          </a:lstStyle>
          <a:p>
            <a:pPr lvl="0">
              <a:defRPr sz="1800">
                <a:solidFill>
                  <a:srgbClr val="000000"/>
                </a:solidFill>
              </a:defRPr>
            </a:pPr>
            <a:r>
              <a:rPr sz="1400">
                <a:solidFill>
                  <a:srgbClr val="CC0202"/>
                </a:solidFill>
              </a:rPr>
              <a:t>But…</a:t>
            </a:r>
          </a:p>
        </p:txBody>
      </p:sp>
    </p:spTree>
    <p:extLst>
      <p:ext uri="{BB962C8B-B14F-4D97-AF65-F5344CB8AC3E}">
        <p14:creationId xmlns:p14="http://schemas.microsoft.com/office/powerpoint/2010/main" val="38704197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fill="hold"/>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advAuto="0"/>
      <p:bldP spid="145"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Reference</a:t>
            </a:r>
          </a:p>
        </p:txBody>
      </p:sp>
      <p:sp>
        <p:nvSpPr>
          <p:cNvPr id="148" name="Shape 148"/>
          <p:cNvSpPr>
            <a:spLocks noGrp="1"/>
          </p:cNvSpPr>
          <p:nvPr>
            <p:ph type="body" idx="1"/>
          </p:nvPr>
        </p:nvSpPr>
        <p:spPr>
          <a:prstGeom prst="rect">
            <a:avLst/>
          </a:prstGeom>
        </p:spPr>
        <p:txBody>
          <a:bodyPr/>
          <a:lstStyle/>
          <a:p>
            <a:pPr lvl="0">
              <a:defRPr sz="1800"/>
            </a:pPr>
            <a:r>
              <a:rPr sz="1400" u="sng">
                <a:solidFill>
                  <a:srgbClr val="0000FF"/>
                </a:solidFill>
                <a:uFill>
                  <a:solidFill>
                    <a:srgbClr val="0000FF"/>
                  </a:solidFill>
                </a:uFill>
                <a:hlinkClick r:id="" action="ppaction://hlinkshowjump?jump=nextslide"/>
              </a:rPr>
              <a:t>1. https://spark.apache.org/examples.html</a:t>
            </a:r>
            <a:endParaRPr sz="1400"/>
          </a:p>
          <a:p>
            <a:pPr lvl="0">
              <a:defRPr sz="1800"/>
            </a:pPr>
            <a:endParaRPr sz="1400"/>
          </a:p>
          <a:p>
            <a:pPr lvl="0">
              <a:defRPr sz="1800"/>
            </a:pPr>
            <a:r>
              <a:rPr sz="1400" u="sng">
                <a:solidFill>
                  <a:srgbClr val="0000FF"/>
                </a:solidFill>
                <a:uFill>
                  <a:solidFill>
                    <a:srgbClr val="0000FF"/>
                  </a:solidFill>
                </a:uFill>
                <a:hlinkClick r:id="" action="ppaction://hlinkshowjump?jump=nextslide"/>
              </a:rPr>
              <a:t>2. https://github.com/hortonworks/hadoop-tutorials</a:t>
            </a:r>
            <a:endParaRPr sz="1400"/>
          </a:p>
          <a:p>
            <a:pPr lvl="0">
              <a:defRPr sz="1800"/>
            </a:pPr>
            <a:endParaRPr sz="1400"/>
          </a:p>
          <a:p>
            <a:pPr lvl="0">
              <a:defRPr sz="1800"/>
            </a:pPr>
            <a:r>
              <a:rPr sz="1400" u="sng">
                <a:solidFill>
                  <a:srgbClr val="0000FF"/>
                </a:solidFill>
                <a:uFill>
                  <a:solidFill>
                    <a:srgbClr val="0000FF"/>
                  </a:solidFill>
                </a:uFill>
                <a:hlinkClick r:id="" action="ppaction://hlinkshowjump?jump=nextslide"/>
              </a:rPr>
              <a:t>3. https://github.com/hortonworks/hadoop-tutorials/blob/master/Community/T09_Write_And_Run_Your_Own_MapReduce_Java_Program_Poll_Result_Analysis.md</a:t>
            </a:r>
          </a:p>
        </p:txBody>
      </p:sp>
      <p:sp>
        <p:nvSpPr>
          <p:cNvPr id="149" name="Shape 14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31</a:t>
            </a:fld>
            <a:endParaRPr sz="1300"/>
          </a:p>
        </p:txBody>
      </p:sp>
    </p:spTree>
    <p:extLst>
      <p:ext uri="{BB962C8B-B14F-4D97-AF65-F5344CB8AC3E}">
        <p14:creationId xmlns:p14="http://schemas.microsoft.com/office/powerpoint/2010/main" val="144665191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xfrm>
            <a:off x="457200" y="-1"/>
            <a:ext cx="8229600" cy="1063380"/>
          </a:xfrm>
          <a:prstGeom prst="rect">
            <a:avLst/>
          </a:prstGeom>
        </p:spPr>
        <p:txBody>
          <a:bodyPr lIns="0" tIns="0" rIns="0" bIns="0">
            <a:normAutofit/>
          </a:bodyPr>
          <a:lstStyle/>
          <a:p>
            <a:pPr lvl="0"/>
            <a:endParaRPr/>
          </a:p>
        </p:txBody>
      </p:sp>
      <p:sp>
        <p:nvSpPr>
          <p:cNvPr id="152" name="Shape 152"/>
          <p:cNvSpPr>
            <a:spLocks noGrp="1"/>
          </p:cNvSpPr>
          <p:nvPr>
            <p:ph type="body" idx="1"/>
          </p:nvPr>
        </p:nvSpPr>
        <p:spPr>
          <a:prstGeom prst="rect">
            <a:avLst/>
          </a:prstGeom>
        </p:spPr>
        <p:txBody>
          <a:bodyPr lIns="0" tIns="0" rIns="0" bIns="0">
            <a:normAutofit/>
          </a:bodyPr>
          <a:lstStyle/>
          <a:p>
            <a:pPr lvl="0">
              <a:defRPr sz="1800"/>
            </a:pPr>
            <a:r>
              <a:rPr sz="2400"/>
              <a:t>                                </a:t>
            </a:r>
          </a:p>
          <a:p>
            <a:pPr lvl="0">
              <a:defRPr sz="1800"/>
            </a:pPr>
            <a:r>
              <a:rPr sz="2400"/>
              <a:t>                             </a:t>
            </a:r>
            <a:r>
              <a:rPr sz="2400">
                <a:latin typeface="Arial Bold"/>
                <a:ea typeface="Arial Bold"/>
                <a:cs typeface="Arial Bold"/>
                <a:sym typeface="Arial Bold"/>
              </a:rPr>
              <a:t>That’s it Folks!!!</a:t>
            </a:r>
          </a:p>
          <a:p>
            <a:pPr lvl="0">
              <a:defRPr sz="1800"/>
            </a:pPr>
            <a:endParaRPr sz="2400">
              <a:latin typeface="Arial Bold"/>
              <a:ea typeface="Arial Bold"/>
              <a:cs typeface="Arial Bold"/>
              <a:sym typeface="Arial Bold"/>
            </a:endParaRPr>
          </a:p>
          <a:p>
            <a:pPr lvl="0">
              <a:defRPr sz="1800"/>
            </a:pPr>
            <a:r>
              <a:rPr sz="2400">
                <a:latin typeface="Arial Bold"/>
                <a:ea typeface="Arial Bold"/>
                <a:cs typeface="Arial Bold"/>
                <a:sym typeface="Arial Bold"/>
              </a:rPr>
              <a:t>                                 </a:t>
            </a:r>
          </a:p>
          <a:p>
            <a:pPr lvl="0">
              <a:defRPr sz="1800"/>
            </a:pPr>
            <a:r>
              <a:rPr sz="2400">
                <a:latin typeface="Arial Bold"/>
                <a:ea typeface="Arial Bold"/>
                <a:cs typeface="Arial Bold"/>
                <a:sym typeface="Arial Bold"/>
              </a:rPr>
              <a:t>                                  Thank you</a:t>
            </a:r>
          </a:p>
          <a:p>
            <a:pPr lvl="0">
              <a:defRPr sz="1800"/>
            </a:pPr>
            <a:endParaRPr sz="2400">
              <a:latin typeface="Arial Bold"/>
              <a:ea typeface="Arial Bold"/>
              <a:cs typeface="Arial Bold"/>
              <a:sym typeface="Arial Bold"/>
            </a:endParaRPr>
          </a:p>
          <a:p>
            <a:pPr lvl="0">
              <a:defRPr sz="1800"/>
            </a:pPr>
            <a:r>
              <a:rPr sz="2400">
                <a:latin typeface="Arial Bold"/>
                <a:ea typeface="Arial Bold"/>
                <a:cs typeface="Arial Bold"/>
                <a:sym typeface="Arial Bold"/>
              </a:rPr>
              <a:t>                                         &amp;</a:t>
            </a:r>
          </a:p>
          <a:p>
            <a:pPr lvl="0">
              <a:defRPr sz="1800"/>
            </a:pPr>
            <a:r>
              <a:rPr sz="2400">
                <a:latin typeface="Arial Bold"/>
                <a:ea typeface="Arial Bold"/>
                <a:cs typeface="Arial Bold"/>
                <a:sym typeface="Arial Bold"/>
              </a:rPr>
              <a:t>                            Happy Hadooping!!!</a:t>
            </a:r>
          </a:p>
        </p:txBody>
      </p:sp>
    </p:spTree>
    <p:extLst>
      <p:ext uri="{BB962C8B-B14F-4D97-AF65-F5344CB8AC3E}">
        <p14:creationId xmlns:p14="http://schemas.microsoft.com/office/powerpoint/2010/main" val="108314736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lvl1pPr>
              <a:defRPr u="sng">
                <a:solidFill>
                  <a:srgbClr val="0000FF"/>
                </a:solidFill>
                <a:uFill>
                  <a:solidFill>
                    <a:srgbClr val="0000FF"/>
                  </a:solidFill>
                </a:uFill>
                <a:hlinkClick r:id="rId2"/>
              </a:defRPr>
            </a:lvl1pPr>
          </a:lstStyle>
          <a:p>
            <a:pPr lvl="0">
              <a:defRPr sz="1800" u="none">
                <a:solidFill>
                  <a:srgbClr val="000000"/>
                </a:solidFill>
                <a:uFillTx/>
              </a:defRPr>
            </a:pPr>
            <a:r>
              <a:rPr sz="1400" u="sng">
                <a:solidFill>
                  <a:srgbClr val="0000FF"/>
                </a:solidFill>
                <a:uFill>
                  <a:solidFill>
                    <a:srgbClr val="0000FF"/>
                  </a:solidFill>
                </a:uFill>
                <a:hlinkClick r:id="rId2"/>
              </a:rPr>
              <a:t>https://github.com/taihuuho/Big-Data/blob/master/Steps%20for%20Getting%20Hadoop%20Up%20and%20Running%20on%20VitualBox.pdf</a:t>
            </a:r>
          </a:p>
        </p:txBody>
      </p:sp>
      <p:sp>
        <p:nvSpPr>
          <p:cNvPr id="55" name="Shape 55"/>
          <p:cNvSpPr>
            <a:spLocks noGrp="1"/>
          </p:cNvSpPr>
          <p:nvPr>
            <p:ph type="body" idx="1"/>
          </p:nvPr>
        </p:nvSpPr>
        <p:spPr>
          <a:prstGeom prst="rect">
            <a:avLst/>
          </a:prstGeom>
        </p:spPr>
        <p:txBody>
          <a:bodyPr/>
          <a:lstStyle/>
          <a:p>
            <a:pPr lvl="0"/>
            <a:endParaRPr/>
          </a:p>
        </p:txBody>
      </p:sp>
      <p:sp>
        <p:nvSpPr>
          <p:cNvPr id="56" name="Shape 5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4</a:t>
            </a:fld>
            <a:endParaRPr sz="1300"/>
          </a:p>
        </p:txBody>
      </p:sp>
      <p:pic>
        <p:nvPicPr>
          <p:cNvPr id="57" name="Screen Shot 2015-05-19 at 12.02.16 AM.png"/>
          <p:cNvPicPr/>
          <p:nvPr/>
        </p:nvPicPr>
        <p:blipFill>
          <a:blip r:embed="rId3">
            <a:extLst/>
          </a:blip>
          <a:stretch>
            <a:fillRect/>
          </a:stretch>
        </p:blipFill>
        <p:spPr>
          <a:xfrm>
            <a:off x="444500" y="1092200"/>
            <a:ext cx="5257800" cy="394335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lvl1pPr defTabSz="457200">
              <a:spcBef>
                <a:spcPts val="1200"/>
              </a:spcBef>
              <a:defRPr sz="1600">
                <a:solidFill>
                  <a:srgbClr val="CC0202"/>
                </a:solidFill>
                <a:latin typeface="Times Roman"/>
                <a:ea typeface="Times Roman"/>
                <a:cs typeface="Times Roman"/>
                <a:sym typeface="Times Roman"/>
              </a:defRPr>
            </a:lvl1pPr>
          </a:lstStyle>
          <a:p>
            <a:pPr lvl="0">
              <a:defRPr sz="1800">
                <a:solidFill>
                  <a:srgbClr val="000000"/>
                </a:solidFill>
              </a:defRPr>
            </a:pPr>
            <a:r>
              <a:rPr sz="1600">
                <a:solidFill>
                  <a:srgbClr val="CC0202"/>
                </a:solidFill>
              </a:rPr>
              <a:t>Using Maven Project and POM</a:t>
            </a:r>
          </a:p>
        </p:txBody>
      </p:sp>
      <p:sp>
        <p:nvSpPr>
          <p:cNvPr id="60" name="Shape 60"/>
          <p:cNvSpPr>
            <a:spLocks noGrp="1"/>
          </p:cNvSpPr>
          <p:nvPr>
            <p:ph type="body" idx="1"/>
          </p:nvPr>
        </p:nvSpPr>
        <p:spPr>
          <a:prstGeom prst="rect">
            <a:avLst/>
          </a:prstGeom>
        </p:spPr>
        <p:txBody>
          <a:bodyPr/>
          <a:lstStyle/>
          <a:p>
            <a:pPr lvl="0" defTabSz="457200">
              <a:spcBef>
                <a:spcPts val="1200"/>
              </a:spcBef>
              <a:defRPr sz="1800"/>
            </a:pPr>
            <a:r>
              <a:rPr sz="1600"/>
              <a:t>You should be connected to the Internet for the maven to download dependencies.</a:t>
            </a:r>
            <a:endParaRPr sz="1200">
              <a:latin typeface="Times Roman"/>
              <a:ea typeface="Times Roman"/>
              <a:cs typeface="Times Roman"/>
              <a:sym typeface="Times Roman"/>
            </a:endParaRPr>
          </a:p>
          <a:p>
            <a:pPr lvl="0" defTabSz="457200">
              <a:spcBef>
                <a:spcPts val="1200"/>
              </a:spcBef>
              <a:defRPr sz="1800"/>
            </a:pPr>
            <a:r>
              <a:rPr sz="1600"/>
              <a:t>This is a second way to get all the necessary jar files imported automatically. Here you only need to define the artifacts in the pom.xml.</a:t>
            </a:r>
            <a:endParaRPr sz="1200">
              <a:latin typeface="Times Roman"/>
              <a:ea typeface="Times Roman"/>
              <a:cs typeface="Times Roman"/>
              <a:sym typeface="Times Roman"/>
            </a:endParaRPr>
          </a:p>
          <a:p>
            <a:pPr marL="457200" lvl="0" indent="-457200" defTabSz="457200">
              <a:spcBef>
                <a:spcPts val="1600"/>
              </a:spcBef>
              <a:tabLst>
                <a:tab pos="139700" algn="l"/>
                <a:tab pos="457200" algn="l"/>
              </a:tabLst>
              <a:defRPr sz="1800"/>
            </a:pPr>
            <a:r>
              <a:rPr sz="1600"/>
              <a:t>	1.	First create an ordinary java project.Add all the necessary MapReduce classes. </a:t>
            </a:r>
          </a:p>
          <a:p>
            <a:pPr marL="457200" lvl="0" indent="-457200" defTabSz="457200">
              <a:spcBef>
                <a:spcPts val="1600"/>
              </a:spcBef>
              <a:tabLst>
                <a:tab pos="139700" algn="l"/>
                <a:tab pos="457200" algn="l"/>
              </a:tabLst>
              <a:defRPr sz="1800"/>
            </a:pPr>
            <a:r>
              <a:rPr sz="1600"/>
              <a:t>	2.	Right Click on the project and </a:t>
            </a:r>
            <a:r>
              <a:rPr sz="1600">
                <a:latin typeface="Times Roman"/>
                <a:ea typeface="Times Roman"/>
                <a:cs typeface="Times Roman"/>
                <a:sym typeface="Times Roman"/>
              </a:rPr>
              <a:t>&gt; </a:t>
            </a:r>
            <a:r>
              <a:rPr sz="1600"/>
              <a:t>configure </a:t>
            </a:r>
            <a:r>
              <a:rPr sz="1600">
                <a:latin typeface="Times Roman"/>
                <a:ea typeface="Times Roman"/>
                <a:cs typeface="Times Roman"/>
                <a:sym typeface="Times Roman"/>
              </a:rPr>
              <a:t>&gt; </a:t>
            </a:r>
            <a:r>
              <a:rPr sz="1600"/>
              <a:t>convert to maven project </a:t>
            </a:r>
          </a:p>
          <a:p>
            <a:pPr marL="457200" lvl="0" indent="-457200" defTabSz="457200">
              <a:spcBef>
                <a:spcPts val="1600"/>
              </a:spcBef>
              <a:tabLst>
                <a:tab pos="139700" algn="l"/>
                <a:tab pos="457200" algn="l"/>
              </a:tabLst>
              <a:defRPr sz="1800"/>
            </a:pPr>
            <a:r>
              <a:rPr sz="1600"/>
              <a:t>	3.	Open the pom file with text editor, and you will see something like this. At the bottom </a:t>
            </a:r>
            <a:br>
              <a:rPr sz="1600"/>
            </a:br>
            <a:r>
              <a:rPr sz="1600"/>
              <a:t>add dependencies for the hadoop depending on the version you want. </a:t>
            </a:r>
          </a:p>
          <a:p>
            <a:pPr marL="457200" lvl="0" indent="-457200" defTabSz="457200">
              <a:spcBef>
                <a:spcPts val="1600"/>
              </a:spcBef>
              <a:tabLst>
                <a:tab pos="139700" algn="l"/>
                <a:tab pos="457200" algn="l"/>
              </a:tabLst>
              <a:defRPr sz="1800"/>
            </a:pPr>
            <a:r>
              <a:rPr sz="1600"/>
              <a:t>	4.	Save it and it will fetch all the necessary jar</a:t>
            </a:r>
          </a:p>
        </p:txBody>
      </p:sp>
      <p:sp>
        <p:nvSpPr>
          <p:cNvPr id="61" name="Shape 6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5</a:t>
            </a:fld>
            <a:endParaRPr sz="13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pPr lvl="0">
              <a:defRPr sz="1800">
                <a:solidFill>
                  <a:srgbClr val="000000"/>
                </a:solidFill>
              </a:defRPr>
            </a:pPr>
            <a:r>
              <a:rPr sz="1400">
                <a:solidFill>
                  <a:srgbClr val="DA0002"/>
                </a:solidFill>
              </a:rPr>
              <a:t>Using Maven Project and POM</a:t>
            </a:r>
          </a:p>
        </p:txBody>
      </p:sp>
      <p:sp>
        <p:nvSpPr>
          <p:cNvPr id="64" name="Shape 64"/>
          <p:cNvSpPr>
            <a:spLocks noGrp="1"/>
          </p:cNvSpPr>
          <p:nvPr>
            <p:ph type="body" idx="1"/>
          </p:nvPr>
        </p:nvSpPr>
        <p:spPr>
          <a:prstGeom prst="rect">
            <a:avLst/>
          </a:prstGeom>
        </p:spPr>
        <p:txBody>
          <a:bodyPr/>
          <a:lstStyle/>
          <a:p>
            <a:pPr lvl="0"/>
            <a:endParaRPr/>
          </a:p>
        </p:txBody>
      </p:sp>
      <p:sp>
        <p:nvSpPr>
          <p:cNvPr id="65" name="Shape 6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300"/>
              <a:t>6</a:t>
            </a:fld>
            <a:endParaRPr sz="1300"/>
          </a:p>
        </p:txBody>
      </p:sp>
      <p:sp>
        <p:nvSpPr>
          <p:cNvPr id="66" name="Shape 66"/>
          <p:cNvSpPr/>
          <p:nvPr/>
        </p:nvSpPr>
        <p:spPr>
          <a:xfrm>
            <a:off x="4508499" y="2348231"/>
            <a:ext cx="127001" cy="447039"/>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defTabSz="457200">
              <a:defRPr sz="1800"/>
            </a:pPr>
            <a:endParaRPr sz="1200">
              <a:latin typeface="Times Roman"/>
              <a:ea typeface="Times Roman"/>
              <a:cs typeface="Times Roman"/>
              <a:sym typeface="Times Roman"/>
            </a:endParaRPr>
          </a:p>
        </p:txBody>
      </p:sp>
      <p:sp>
        <p:nvSpPr>
          <p:cNvPr id="67" name="Shape 67"/>
          <p:cNvSpPr/>
          <p:nvPr/>
        </p:nvSpPr>
        <p:spPr>
          <a:xfrm>
            <a:off x="4508499" y="2948306"/>
            <a:ext cx="127001" cy="447039"/>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defTabSz="457200">
              <a:defRPr sz="1800"/>
            </a:pPr>
            <a:endParaRPr sz="1200">
              <a:latin typeface="Times Roman"/>
              <a:ea typeface="Times Roman"/>
              <a:cs typeface="Times Roman"/>
              <a:sym typeface="Times Roman"/>
            </a:endParaRPr>
          </a:p>
        </p:txBody>
      </p:sp>
      <p:pic>
        <p:nvPicPr>
          <p:cNvPr id="68" name="Screen Shot 2015-05-18 at 11.49.19 PM.png"/>
          <p:cNvPicPr/>
          <p:nvPr/>
        </p:nvPicPr>
        <p:blipFill>
          <a:blip r:embed="rId2">
            <a:extLst/>
          </a:blip>
          <a:stretch>
            <a:fillRect/>
          </a:stretch>
        </p:blipFill>
        <p:spPr>
          <a:xfrm>
            <a:off x="929522" y="1150793"/>
            <a:ext cx="4347649" cy="404206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xfrm>
            <a:off x="457200" y="205978"/>
            <a:ext cx="8229600" cy="857400"/>
          </a:xfrm>
          <a:prstGeom prst="rect">
            <a:avLst/>
          </a:prstGeom>
        </p:spPr>
        <p:txBody>
          <a:bodyPr lIns="0" tIns="0" rIns="0" bIns="0">
            <a:normAutofit/>
          </a:bodyPr>
          <a:lstStyle/>
          <a:p>
            <a:pPr lvl="0">
              <a:defRPr sz="1800">
                <a:solidFill>
                  <a:srgbClr val="000000"/>
                </a:solidFill>
              </a:defRPr>
            </a:pPr>
            <a:r>
              <a:rPr sz="1400">
                <a:solidFill>
                  <a:srgbClr val="DA0002"/>
                </a:solidFill>
              </a:rPr>
              <a:t>Pair Approach - pseudo code</a:t>
            </a:r>
          </a:p>
        </p:txBody>
      </p:sp>
      <p:sp>
        <p:nvSpPr>
          <p:cNvPr id="71" name="Shape 71"/>
          <p:cNvSpPr>
            <a:spLocks noGrp="1"/>
          </p:cNvSpPr>
          <p:nvPr>
            <p:ph type="body" idx="1"/>
          </p:nvPr>
        </p:nvSpPr>
        <p:spPr>
          <a:xfrm>
            <a:off x="457200" y="1200150"/>
            <a:ext cx="8229600" cy="3725699"/>
          </a:xfrm>
          <a:prstGeom prst="rect">
            <a:avLst/>
          </a:prstGeom>
        </p:spPr>
        <p:txBody>
          <a:bodyPr lIns="0" tIns="0" rIns="0" bIns="0">
            <a:normAutofit/>
          </a:bodyPr>
          <a:lstStyle/>
          <a:p>
            <a:pPr lvl="0">
              <a:defRPr sz="1800"/>
            </a:pPr>
            <a:r>
              <a:rPr sz="1200"/>
              <a:t>class mapper</a:t>
            </a:r>
          </a:p>
          <a:p>
            <a:pPr lvl="0">
              <a:defRPr sz="1800"/>
            </a:pPr>
            <a:r>
              <a:rPr sz="1200"/>
              <a:t>          method initialize</a:t>
            </a:r>
          </a:p>
          <a:p>
            <a:pPr lvl="0">
              <a:defRPr sz="1800"/>
            </a:pPr>
            <a:r>
              <a:rPr sz="1200"/>
              <a:t> 	H = new AssociativeArray&lt;Pair,Integer&gt;</a:t>
            </a:r>
          </a:p>
          <a:p>
            <a:pPr lvl="0">
              <a:defRPr sz="1800"/>
            </a:pPr>
            <a:r>
              <a:rPr sz="1200"/>
              <a:t>          method map(docid id, document doc)</a:t>
            </a:r>
          </a:p>
          <a:p>
            <a:pPr lvl="0">
              <a:defRPr sz="1800"/>
            </a:pPr>
            <a:r>
              <a:rPr sz="1200"/>
              <a:t> 	for all term w in doc do</a:t>
            </a:r>
          </a:p>
          <a:p>
            <a:pPr lvl="0">
              <a:defRPr sz="1800"/>
            </a:pPr>
            <a:r>
              <a:rPr sz="1200"/>
              <a:t> 	        for all term u in N(w) do</a:t>
            </a:r>
          </a:p>
          <a:p>
            <a:pPr lvl="0">
              <a:defRPr sz="1800"/>
            </a:pPr>
            <a:r>
              <a:rPr sz="1200"/>
              <a:t> 	              H{pair(w,u)}+=1 ;</a:t>
            </a:r>
          </a:p>
          <a:p>
            <a:pPr lvl="0">
              <a:defRPr sz="1800"/>
            </a:pPr>
            <a:r>
              <a:rPr sz="1200"/>
              <a:t>                                    H{pair(w,*)}+=1;</a:t>
            </a:r>
          </a:p>
          <a:p>
            <a:pPr lvl="0">
              <a:defRPr sz="1800"/>
            </a:pPr>
            <a:r>
              <a:rPr sz="1200"/>
              <a:t>         method close</a:t>
            </a:r>
          </a:p>
          <a:p>
            <a:pPr lvl="0">
              <a:defRPr sz="1800"/>
            </a:pPr>
            <a:r>
              <a:rPr sz="1200"/>
              <a:t>           	for all element in H</a:t>
            </a:r>
          </a:p>
          <a:p>
            <a:pPr lvl="0">
              <a:defRPr sz="1800"/>
            </a:pPr>
            <a:r>
              <a:rPr sz="1200"/>
              <a:t> 	        emit(element.key, element.value)</a:t>
            </a:r>
          </a:p>
          <a:p>
            <a:pPr lvl="0">
              <a:defRPr sz="1800"/>
            </a:pPr>
            <a:endParaRPr sz="1200"/>
          </a:p>
          <a:p>
            <a:pPr lvl="0">
              <a:defRPr sz="1800"/>
            </a:pPr>
            <a:endParaRPr sz="1200"/>
          </a:p>
          <a:p>
            <a:pPr lvl="0">
              <a:defRPr sz="1800"/>
            </a:pPr>
            <a:r>
              <a:rPr sz="1200"/>
              <a:t>class partitioner</a:t>
            </a:r>
          </a:p>
          <a:p>
            <a:pPr lvl="0">
              <a:defRPr sz="1800"/>
            </a:pPr>
            <a:r>
              <a:rPr sz="1200"/>
              <a:t>         method getPartition(pair (w, u); value)</a:t>
            </a:r>
          </a:p>
          <a:p>
            <a:pPr lvl="0">
              <a:defRPr sz="1800"/>
            </a:pPr>
            <a:r>
              <a:rPr sz="1200"/>
              <a:t>	if value = 0</a:t>
            </a:r>
          </a:p>
          <a:p>
            <a:pPr lvl="0">
              <a:defRPr sz="1800"/>
            </a:pPr>
            <a:r>
              <a:rPr sz="1200"/>
              <a:t>	      return 0;</a:t>
            </a:r>
          </a:p>
          <a:p>
            <a:pPr lvl="0">
              <a:defRPr sz="1800"/>
            </a:pPr>
            <a:r>
              <a:rPr sz="1200"/>
              <a:t>                      return hash(w); </a:t>
            </a:r>
          </a:p>
        </p:txBody>
      </p:sp>
      <p:sp>
        <p:nvSpPr>
          <p:cNvPr id="72" name="Shape 72"/>
          <p:cNvSpPr/>
          <p:nvPr/>
        </p:nvSpPr>
        <p:spPr>
          <a:xfrm>
            <a:off x="5004587" y="1222621"/>
            <a:ext cx="3818331" cy="2220054"/>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defRPr sz="1800"/>
            </a:pPr>
            <a:r>
              <a:rPr sz="1200">
                <a:latin typeface="Arial"/>
                <a:ea typeface="Arial"/>
                <a:cs typeface="Arial"/>
                <a:sym typeface="Arial"/>
              </a:rPr>
              <a:t>class Reducer</a:t>
            </a:r>
            <a:endParaRPr>
              <a:latin typeface="Arial"/>
              <a:ea typeface="Arial"/>
              <a:cs typeface="Arial"/>
              <a:sym typeface="Arial"/>
            </a:endParaRPr>
          </a:p>
          <a:p>
            <a:pPr lvl="0">
              <a:defRPr sz="1800"/>
            </a:pPr>
            <a:r>
              <a:rPr sz="1200">
                <a:latin typeface="Arial"/>
                <a:ea typeface="Arial"/>
                <a:cs typeface="Arial"/>
                <a:sym typeface="Arial"/>
              </a:rPr>
              <a:t>        total = 0</a:t>
            </a:r>
            <a:endParaRPr>
              <a:latin typeface="Arial"/>
              <a:ea typeface="Arial"/>
              <a:cs typeface="Arial"/>
              <a:sym typeface="Arial"/>
            </a:endParaRPr>
          </a:p>
          <a:p>
            <a:pPr lvl="0">
              <a:defRPr sz="1800"/>
            </a:pPr>
            <a:r>
              <a:rPr sz="1200">
                <a:latin typeface="Arial"/>
                <a:ea typeface="Arial"/>
                <a:cs typeface="Arial"/>
                <a:sym typeface="Arial"/>
              </a:rPr>
              <a:t>        method reduce(pair p(w, u); counts[c1, c2, c3,...])</a:t>
            </a:r>
            <a:endParaRPr>
              <a:latin typeface="Arial"/>
              <a:ea typeface="Arial"/>
              <a:cs typeface="Arial"/>
              <a:sym typeface="Arial"/>
            </a:endParaRPr>
          </a:p>
          <a:p>
            <a:pPr lvl="0">
              <a:defRPr sz="1800"/>
            </a:pPr>
            <a:r>
              <a:rPr sz="1200">
                <a:latin typeface="Arial"/>
                <a:ea typeface="Arial"/>
                <a:cs typeface="Arial"/>
                <a:sym typeface="Arial"/>
              </a:rPr>
              <a:t>             s = 0</a:t>
            </a:r>
            <a:endParaRPr>
              <a:latin typeface="Arial"/>
              <a:ea typeface="Arial"/>
              <a:cs typeface="Arial"/>
              <a:sym typeface="Arial"/>
            </a:endParaRPr>
          </a:p>
          <a:p>
            <a:pPr lvl="0">
              <a:defRPr sz="1800"/>
            </a:pPr>
            <a:r>
              <a:rPr sz="1200">
                <a:latin typeface="Arial"/>
                <a:ea typeface="Arial"/>
                <a:cs typeface="Arial"/>
                <a:sym typeface="Arial"/>
              </a:rPr>
              <a:t>             for all count c in counts [c1; c2; …] do</a:t>
            </a:r>
            <a:endParaRPr>
              <a:latin typeface="Arial"/>
              <a:ea typeface="Arial"/>
              <a:cs typeface="Arial"/>
              <a:sym typeface="Arial"/>
            </a:endParaRPr>
          </a:p>
          <a:p>
            <a:pPr lvl="0">
              <a:defRPr sz="1800"/>
            </a:pPr>
            <a:r>
              <a:rPr sz="1200">
                <a:latin typeface="Arial"/>
                <a:ea typeface="Arial"/>
                <a:cs typeface="Arial"/>
                <a:sym typeface="Arial"/>
              </a:rPr>
              <a:t>                    s = s + c</a:t>
            </a:r>
            <a:endParaRPr>
              <a:latin typeface="Arial"/>
              <a:ea typeface="Arial"/>
              <a:cs typeface="Arial"/>
              <a:sym typeface="Arial"/>
            </a:endParaRPr>
          </a:p>
          <a:p>
            <a:pPr lvl="0">
              <a:defRPr sz="1800"/>
            </a:pPr>
            <a:r>
              <a:rPr sz="1200">
                <a:latin typeface="Arial"/>
                <a:ea typeface="Arial"/>
                <a:cs typeface="Arial"/>
                <a:sym typeface="Arial"/>
              </a:rPr>
              <a:t>                   if( u == “*”)</a:t>
            </a:r>
            <a:endParaRPr>
              <a:latin typeface="Arial"/>
              <a:ea typeface="Arial"/>
              <a:cs typeface="Arial"/>
              <a:sym typeface="Arial"/>
            </a:endParaRPr>
          </a:p>
          <a:p>
            <a:pPr lvl="0">
              <a:defRPr sz="1800"/>
            </a:pPr>
            <a:r>
              <a:rPr sz="1200">
                <a:latin typeface="Arial"/>
                <a:ea typeface="Arial"/>
                <a:cs typeface="Arial"/>
                <a:sym typeface="Arial"/>
              </a:rPr>
              <a:t>                          total = s</a:t>
            </a:r>
            <a:endParaRPr>
              <a:latin typeface="Arial"/>
              <a:ea typeface="Arial"/>
              <a:cs typeface="Arial"/>
              <a:sym typeface="Arial"/>
            </a:endParaRPr>
          </a:p>
          <a:p>
            <a:pPr lvl="0">
              <a:defRPr sz="1800"/>
            </a:pPr>
            <a:r>
              <a:rPr sz="1200">
                <a:latin typeface="Arial"/>
                <a:ea typeface="Arial"/>
                <a:cs typeface="Arial"/>
                <a:sym typeface="Arial"/>
              </a:rPr>
              <a:t>                   else {</a:t>
            </a:r>
            <a:endParaRPr>
              <a:latin typeface="Arial"/>
              <a:ea typeface="Arial"/>
              <a:cs typeface="Arial"/>
              <a:sym typeface="Arial"/>
            </a:endParaRPr>
          </a:p>
          <a:p>
            <a:pPr lvl="0">
              <a:defRPr sz="1800"/>
            </a:pPr>
            <a:r>
              <a:rPr sz="1200">
                <a:latin typeface="Arial"/>
                <a:ea typeface="Arial"/>
                <a:cs typeface="Arial"/>
                <a:sym typeface="Arial"/>
              </a:rPr>
              <a:t> 	     f = s/total</a:t>
            </a:r>
            <a:endParaRPr>
              <a:latin typeface="Arial"/>
              <a:ea typeface="Arial"/>
              <a:cs typeface="Arial"/>
              <a:sym typeface="Arial"/>
            </a:endParaRPr>
          </a:p>
          <a:p>
            <a:pPr lvl="0">
              <a:defRPr sz="1800"/>
            </a:pPr>
            <a:r>
              <a:rPr sz="1200">
                <a:latin typeface="Arial"/>
                <a:ea typeface="Arial"/>
                <a:cs typeface="Arial"/>
                <a:sym typeface="Arial"/>
              </a:rPr>
              <a:t>                           Emit(pair p; f)</a:t>
            </a:r>
            <a:endParaRPr>
              <a:latin typeface="Arial"/>
              <a:ea typeface="Arial"/>
              <a:cs typeface="Arial"/>
              <a:sym typeface="Arial"/>
            </a:endParaRPr>
          </a:p>
          <a:p>
            <a:pPr lvl="0">
              <a:defRPr sz="1800"/>
            </a:pPr>
            <a:r>
              <a:rPr sz="1200">
                <a:latin typeface="Arial"/>
                <a:ea typeface="Arial"/>
                <a:cs typeface="Arial"/>
                <a:sym typeface="Arial"/>
              </a:rP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xfrm>
            <a:off x="457200" y="205978"/>
            <a:ext cx="8229600" cy="857400"/>
          </a:xfrm>
          <a:prstGeom prst="rect">
            <a:avLst/>
          </a:prstGeom>
        </p:spPr>
        <p:txBody>
          <a:bodyPr lIns="0" tIns="0" rIns="0" bIns="0">
            <a:normAutofit/>
          </a:bodyPr>
          <a:lstStyle/>
          <a:p>
            <a:pPr lvl="0">
              <a:defRPr sz="1800">
                <a:solidFill>
                  <a:srgbClr val="000000"/>
                </a:solidFill>
              </a:defRPr>
            </a:pPr>
            <a:r>
              <a:rPr sz="1400">
                <a:solidFill>
                  <a:srgbClr val="DA0002"/>
                </a:solidFill>
              </a:rPr>
              <a:t>Stripe Approach - pseudo code</a:t>
            </a:r>
          </a:p>
        </p:txBody>
      </p:sp>
      <p:sp>
        <p:nvSpPr>
          <p:cNvPr id="75" name="Shape 75"/>
          <p:cNvSpPr>
            <a:spLocks noGrp="1"/>
          </p:cNvSpPr>
          <p:nvPr>
            <p:ph type="body" idx="1"/>
          </p:nvPr>
        </p:nvSpPr>
        <p:spPr>
          <a:xfrm>
            <a:off x="457199" y="1200150"/>
            <a:ext cx="4333560" cy="3725699"/>
          </a:xfrm>
          <a:prstGeom prst="rect">
            <a:avLst/>
          </a:prstGeom>
        </p:spPr>
        <p:txBody>
          <a:bodyPr lIns="0" tIns="0" rIns="0" bIns="0">
            <a:normAutofit/>
          </a:bodyPr>
          <a:lstStyle/>
          <a:p>
            <a:pPr lvl="0">
              <a:defRPr sz="1800"/>
            </a:pPr>
            <a:r>
              <a:rPr sz="1200"/>
              <a:t>class mapper</a:t>
            </a:r>
          </a:p>
          <a:p>
            <a:pPr lvl="0">
              <a:defRPr sz="1800"/>
            </a:pPr>
            <a:r>
              <a:rPr sz="1200"/>
              <a:t>         method initialize</a:t>
            </a:r>
          </a:p>
          <a:p>
            <a:pPr lvl="0">
              <a:defRPr sz="1800"/>
            </a:pPr>
            <a:r>
              <a:rPr sz="1200"/>
              <a:t>             H = new AssociativeArray&lt;Term,AssociativeArray&gt;</a:t>
            </a:r>
          </a:p>
          <a:p>
            <a:pPr lvl="0">
              <a:defRPr sz="1800"/>
            </a:pPr>
            <a:endParaRPr sz="1200"/>
          </a:p>
          <a:p>
            <a:pPr lvl="0">
              <a:defRPr sz="1800"/>
            </a:pPr>
            <a:r>
              <a:rPr sz="1200"/>
              <a:t>         method map(docid id, document doc)</a:t>
            </a:r>
          </a:p>
          <a:p>
            <a:pPr lvl="0">
              <a:defRPr sz="1800"/>
            </a:pPr>
            <a:r>
              <a:rPr sz="1200"/>
              <a:t>             for all term w in doc do</a:t>
            </a:r>
          </a:p>
          <a:p>
            <a:pPr lvl="0">
              <a:defRPr sz="1800"/>
            </a:pPr>
            <a:r>
              <a:rPr sz="1200"/>
              <a:t>                  temp = new AssociativeArray&lt;Term,Integer&gt;</a:t>
            </a:r>
          </a:p>
          <a:p>
            <a:pPr lvl="0">
              <a:defRPr sz="1800"/>
            </a:pPr>
            <a:r>
              <a:rPr sz="1200"/>
              <a:t>                  for all term u in N(w) do</a:t>
            </a:r>
          </a:p>
          <a:p>
            <a:pPr lvl="0">
              <a:defRPr sz="1800"/>
            </a:pPr>
            <a:r>
              <a:rPr sz="1200"/>
              <a:t>                       temp{u}+=1</a:t>
            </a:r>
          </a:p>
          <a:p>
            <a:pPr lvl="0">
              <a:defRPr sz="1800"/>
            </a:pPr>
            <a:r>
              <a:rPr sz="1200"/>
              <a:t>                       Sum(H{w},temp)</a:t>
            </a:r>
          </a:p>
          <a:p>
            <a:pPr lvl="0">
              <a:defRPr sz="1800"/>
            </a:pPr>
            <a:endParaRPr sz="1200"/>
          </a:p>
          <a:p>
            <a:pPr lvl="0">
              <a:defRPr sz="1800"/>
            </a:pPr>
            <a:r>
              <a:rPr sz="1200"/>
              <a:t>         method close</a:t>
            </a:r>
          </a:p>
          <a:p>
            <a:pPr lvl="0">
              <a:defRPr sz="1800"/>
            </a:pPr>
            <a:r>
              <a:rPr sz="1200"/>
              <a:t>                  for all element in H do</a:t>
            </a:r>
          </a:p>
          <a:p>
            <a:pPr lvl="0">
              <a:defRPr sz="1800"/>
            </a:pPr>
            <a:r>
              <a:rPr sz="1200"/>
              <a:t>                       emit(element.key,element.value)</a:t>
            </a:r>
          </a:p>
        </p:txBody>
      </p:sp>
      <p:sp>
        <p:nvSpPr>
          <p:cNvPr id="76" name="Shape 76"/>
          <p:cNvSpPr/>
          <p:nvPr/>
        </p:nvSpPr>
        <p:spPr>
          <a:xfrm>
            <a:off x="4599799" y="1222621"/>
            <a:ext cx="4333560" cy="2667063"/>
          </a:xfrm>
          <a:prstGeom prst="rect">
            <a:avLst/>
          </a:prstGeom>
          <a:ln w="12700">
            <a:miter lim="400000"/>
          </a:ln>
          <a:extLst>
            <a:ext uri="{C572A759-6A51-4108-AA02-DFA0A04FC94B}">
              <ma14:wrappingTextBoxFlag xmlns:ma14="http://schemas.microsoft.com/office/mac/drawingml/2011/main" xmlns="" val="1"/>
            </a:ext>
          </a:extLst>
        </p:spPr>
        <p:txBody>
          <a:bodyPr lIns="91423" tIns="91423" rIns="91423" bIns="91423">
            <a:spAutoFit/>
          </a:bodyPr>
          <a:lstStyle/>
          <a:p>
            <a:pPr lvl="0">
              <a:defRPr sz="1800"/>
            </a:pPr>
            <a:r>
              <a:rPr sz="1200">
                <a:latin typeface="Arial"/>
                <a:ea typeface="Arial"/>
                <a:cs typeface="Arial"/>
                <a:sym typeface="Arial"/>
              </a:rPr>
              <a:t>class reducer</a:t>
            </a:r>
            <a:endParaRPr>
              <a:latin typeface="Arial"/>
              <a:ea typeface="Arial"/>
              <a:cs typeface="Arial"/>
              <a:sym typeface="Arial"/>
            </a:endParaRPr>
          </a:p>
          <a:p>
            <a:pPr lvl="0">
              <a:defRPr sz="1800"/>
            </a:pPr>
            <a:r>
              <a:rPr sz="1200">
                <a:latin typeface="Arial"/>
                <a:ea typeface="Arial"/>
                <a:cs typeface="Arial"/>
                <a:sym typeface="Arial"/>
              </a:rPr>
              <a:t>        method reduce(Term key,List&lt;AssociativeArray&gt; values)</a:t>
            </a:r>
            <a:endParaRPr>
              <a:latin typeface="Arial"/>
              <a:ea typeface="Arial"/>
              <a:cs typeface="Arial"/>
              <a:sym typeface="Arial"/>
            </a:endParaRPr>
          </a:p>
          <a:p>
            <a:pPr lvl="0">
              <a:defRPr sz="1800"/>
            </a:pPr>
            <a:r>
              <a:rPr sz="1200">
                <a:latin typeface="Arial"/>
                <a:ea typeface="Arial"/>
                <a:cs typeface="Arial"/>
                <a:sym typeface="Arial"/>
              </a:rPr>
              <a:t>               H = new AssociativeArray&lt;Term,Integer&gt;</a:t>
            </a:r>
            <a:endParaRPr>
              <a:latin typeface="Arial"/>
              <a:ea typeface="Arial"/>
              <a:cs typeface="Arial"/>
              <a:sym typeface="Arial"/>
            </a:endParaRPr>
          </a:p>
          <a:p>
            <a:pPr lvl="0">
              <a:defRPr sz="1800"/>
            </a:pPr>
            <a:r>
              <a:rPr sz="1200">
                <a:latin typeface="Arial"/>
                <a:ea typeface="Arial"/>
                <a:cs typeface="Arial"/>
                <a:sym typeface="Arial"/>
              </a:rPr>
              <a:t>               count = new Integer;</a:t>
            </a:r>
            <a:endParaRPr>
              <a:latin typeface="Arial"/>
              <a:ea typeface="Arial"/>
              <a:cs typeface="Arial"/>
              <a:sym typeface="Arial"/>
            </a:endParaRPr>
          </a:p>
          <a:p>
            <a:pPr lvl="0">
              <a:defRPr sz="1800"/>
            </a:pPr>
            <a:endParaRPr sz="1200">
              <a:latin typeface="Arial"/>
              <a:ea typeface="Arial"/>
              <a:cs typeface="Arial"/>
              <a:sym typeface="Arial"/>
            </a:endParaRPr>
          </a:p>
          <a:p>
            <a:pPr lvl="0">
              <a:defRPr sz="1800"/>
            </a:pPr>
            <a:r>
              <a:rPr sz="1200">
                <a:latin typeface="Arial"/>
                <a:ea typeface="Arial"/>
                <a:cs typeface="Arial"/>
                <a:sym typeface="Arial"/>
              </a:rPr>
              <a:t>               for all arr in values do</a:t>
            </a:r>
            <a:endParaRPr>
              <a:latin typeface="Arial"/>
              <a:ea typeface="Arial"/>
              <a:cs typeface="Arial"/>
              <a:sym typeface="Arial"/>
            </a:endParaRPr>
          </a:p>
          <a:p>
            <a:pPr lvl="0">
              <a:defRPr sz="1800"/>
            </a:pPr>
            <a:r>
              <a:rPr sz="1200">
                <a:latin typeface="Arial"/>
                <a:ea typeface="Arial"/>
                <a:cs typeface="Arial"/>
                <a:sym typeface="Arial"/>
              </a:rPr>
              <a:t>                    for all e in arr do</a:t>
            </a:r>
            <a:endParaRPr>
              <a:latin typeface="Arial"/>
              <a:ea typeface="Arial"/>
              <a:cs typeface="Arial"/>
              <a:sym typeface="Arial"/>
            </a:endParaRPr>
          </a:p>
          <a:p>
            <a:pPr lvl="0">
              <a:defRPr sz="1800"/>
            </a:pPr>
            <a:r>
              <a:rPr sz="1200">
                <a:latin typeface="Arial"/>
                <a:ea typeface="Arial"/>
                <a:cs typeface="Arial"/>
                <a:sym typeface="Arial"/>
              </a:rPr>
              <a:t> 	    count+=e.value;</a:t>
            </a:r>
            <a:endParaRPr>
              <a:latin typeface="Arial"/>
              <a:ea typeface="Arial"/>
              <a:cs typeface="Arial"/>
              <a:sym typeface="Arial"/>
            </a:endParaRPr>
          </a:p>
          <a:p>
            <a:pPr lvl="0">
              <a:defRPr sz="1800"/>
            </a:pPr>
            <a:r>
              <a:rPr sz="1200">
                <a:latin typeface="Arial"/>
                <a:ea typeface="Arial"/>
                <a:cs typeface="Arial"/>
                <a:sym typeface="Arial"/>
              </a:rPr>
              <a:t>                          H{e.key}+=e.value;</a:t>
            </a:r>
            <a:endParaRPr>
              <a:latin typeface="Arial"/>
              <a:ea typeface="Arial"/>
              <a:cs typeface="Arial"/>
              <a:sym typeface="Arial"/>
            </a:endParaRPr>
          </a:p>
          <a:p>
            <a:pPr lvl="0">
              <a:defRPr sz="1800"/>
            </a:pPr>
            <a:endParaRPr sz="1200">
              <a:latin typeface="Arial"/>
              <a:ea typeface="Arial"/>
              <a:cs typeface="Arial"/>
              <a:sym typeface="Arial"/>
            </a:endParaRPr>
          </a:p>
          <a:p>
            <a:pPr lvl="0">
              <a:defRPr sz="1800"/>
            </a:pPr>
            <a:r>
              <a:rPr sz="1200">
                <a:latin typeface="Arial"/>
                <a:ea typeface="Arial"/>
                <a:cs typeface="Arial"/>
                <a:sym typeface="Arial"/>
              </a:rPr>
              <a:t>               for all element in H do</a:t>
            </a:r>
            <a:endParaRPr>
              <a:latin typeface="Arial"/>
              <a:ea typeface="Arial"/>
              <a:cs typeface="Arial"/>
              <a:sym typeface="Arial"/>
            </a:endParaRPr>
          </a:p>
          <a:p>
            <a:pPr lvl="0">
              <a:defRPr sz="1800"/>
            </a:pPr>
            <a:r>
              <a:rPr sz="1200">
                <a:latin typeface="Arial"/>
                <a:ea typeface="Arial"/>
                <a:cs typeface="Arial"/>
                <a:sym typeface="Arial"/>
              </a:rPr>
              <a:t>                     element.value = element.value/count</a:t>
            </a:r>
            <a:endParaRPr>
              <a:latin typeface="Arial"/>
              <a:ea typeface="Arial"/>
              <a:cs typeface="Arial"/>
              <a:sym typeface="Arial"/>
            </a:endParaRPr>
          </a:p>
          <a:p>
            <a:pPr lvl="0">
              <a:defRPr sz="1800"/>
            </a:pPr>
            <a:endParaRPr sz="1200">
              <a:latin typeface="Arial"/>
              <a:ea typeface="Arial"/>
              <a:cs typeface="Arial"/>
              <a:sym typeface="Arial"/>
            </a:endParaRPr>
          </a:p>
          <a:p>
            <a:pPr lvl="0">
              <a:defRPr sz="1800"/>
            </a:pPr>
            <a:r>
              <a:rPr sz="1200">
                <a:latin typeface="Arial"/>
                <a:ea typeface="Arial"/>
                <a:cs typeface="Arial"/>
                <a:sym typeface="Arial"/>
              </a:rPr>
              <a:t>               emit(key,H)</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xfrm>
            <a:off x="457200" y="205978"/>
            <a:ext cx="8229600" cy="857400"/>
          </a:xfrm>
          <a:prstGeom prst="rect">
            <a:avLst/>
          </a:prstGeom>
        </p:spPr>
        <p:txBody>
          <a:bodyPr lIns="0" tIns="0" rIns="0" bIns="0">
            <a:normAutofit/>
          </a:bodyPr>
          <a:lstStyle/>
          <a:p>
            <a:pPr lvl="0">
              <a:defRPr sz="1800">
                <a:solidFill>
                  <a:srgbClr val="000000"/>
                </a:solidFill>
              </a:defRPr>
            </a:pPr>
            <a:r>
              <a:rPr sz="1400">
                <a:solidFill>
                  <a:srgbClr val="DA0002"/>
                </a:solidFill>
              </a:rPr>
              <a:t>Hybrid Approach - pseudo code</a:t>
            </a:r>
          </a:p>
        </p:txBody>
      </p:sp>
      <p:sp>
        <p:nvSpPr>
          <p:cNvPr id="79" name="Shape 79"/>
          <p:cNvSpPr>
            <a:spLocks noGrp="1"/>
          </p:cNvSpPr>
          <p:nvPr>
            <p:ph type="body" idx="1"/>
          </p:nvPr>
        </p:nvSpPr>
        <p:spPr>
          <a:xfrm>
            <a:off x="221800" y="1200150"/>
            <a:ext cx="3594802" cy="3725699"/>
          </a:xfrm>
          <a:prstGeom prst="rect">
            <a:avLst/>
          </a:prstGeom>
        </p:spPr>
        <p:txBody>
          <a:bodyPr lIns="0" tIns="0" rIns="0" bIns="0">
            <a:normAutofit/>
          </a:bodyPr>
          <a:lstStyle/>
          <a:p>
            <a:pPr lvl="0">
              <a:defRPr sz="1800"/>
            </a:pPr>
            <a:r>
              <a:rPr sz="1200"/>
              <a:t>Class Mapper</a:t>
            </a:r>
          </a:p>
          <a:p>
            <a:pPr lvl="0">
              <a:defRPr sz="1800"/>
            </a:pPr>
            <a:r>
              <a:rPr sz="1200"/>
              <a:t>       method Initialize</a:t>
            </a:r>
          </a:p>
          <a:p>
            <a:pPr lvl="0">
              <a:defRPr sz="1800"/>
            </a:pPr>
            <a:r>
              <a:rPr sz="1200"/>
              <a:t>       H = new AssociativeArray()	</a:t>
            </a:r>
          </a:p>
          <a:p>
            <a:pPr lvl="0">
              <a:defRPr sz="1800"/>
            </a:pPr>
            <a:r>
              <a:rPr sz="1200"/>
              <a:t>	</a:t>
            </a:r>
          </a:p>
          <a:p>
            <a:pPr lvl="0">
              <a:defRPr sz="1800"/>
            </a:pPr>
            <a:r>
              <a:rPr sz="1200"/>
              <a:t>method Map(docid a; doc d)</a:t>
            </a:r>
          </a:p>
          <a:p>
            <a:pPr lvl="0">
              <a:defRPr sz="1800"/>
            </a:pPr>
            <a:r>
              <a:rPr sz="1200"/>
              <a:t>      for all term w in doc d do</a:t>
            </a:r>
          </a:p>
          <a:p>
            <a:pPr lvl="0">
              <a:defRPr sz="1800"/>
            </a:pPr>
            <a:r>
              <a:rPr sz="1200"/>
              <a:t>      for all term u in neighbor(w) do</a:t>
            </a:r>
          </a:p>
          <a:p>
            <a:pPr lvl="0">
              <a:defRPr sz="1800"/>
            </a:pPr>
            <a:r>
              <a:rPr sz="1200"/>
              <a:t>      H{pair(w; u)} </a:t>
            </a:r>
            <a:r>
              <a:rPr sz="1200">
                <a:latin typeface="Wingdings"/>
                <a:ea typeface="Wingdings"/>
                <a:cs typeface="Wingdings"/>
                <a:sym typeface="Wingdings"/>
              </a:rPr>
              <a:t></a:t>
            </a:r>
            <a:r>
              <a:rPr sz="1200"/>
              <a:t> H{pair(w; u)} + 1</a:t>
            </a:r>
          </a:p>
          <a:p>
            <a:pPr lvl="0">
              <a:defRPr sz="1800"/>
            </a:pPr>
            <a:r>
              <a:rPr sz="1200"/>
              <a:t> </a:t>
            </a:r>
          </a:p>
          <a:p>
            <a:pPr lvl="0">
              <a:defRPr sz="1800"/>
            </a:pPr>
            <a:r>
              <a:rPr sz="1200"/>
              <a:t>method Close</a:t>
            </a:r>
          </a:p>
          <a:p>
            <a:pPr lvl="0">
              <a:defRPr sz="1800"/>
            </a:pPr>
            <a:r>
              <a:rPr sz="1200"/>
              <a:t>      for all pair p in H do</a:t>
            </a:r>
          </a:p>
          <a:p>
            <a:pPr lvl="0">
              <a:defRPr sz="1800"/>
            </a:pPr>
            <a:r>
              <a:rPr sz="1200"/>
              <a:t>      Emit(pair p; count H{pair p})</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CC0202"/>
      </a:accent1>
      <a:accent2>
        <a:srgbClr val="228AFF"/>
      </a:accent2>
      <a:accent3>
        <a:srgbClr val="FBC82F"/>
      </a:accent3>
      <a:accent4>
        <a:srgbClr val="253E91"/>
      </a:accent4>
      <a:accent5>
        <a:srgbClr val="F68D0C"/>
      </a:accent5>
      <a:accent6>
        <a:srgbClr val="257E12"/>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0202"/>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0202"/>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0202"/>
      </a:accent1>
      <a:accent2>
        <a:srgbClr val="228AFF"/>
      </a:accent2>
      <a:accent3>
        <a:srgbClr val="FBC82F"/>
      </a:accent3>
      <a:accent4>
        <a:srgbClr val="253E91"/>
      </a:accent4>
      <a:accent5>
        <a:srgbClr val="F68D0C"/>
      </a:accent5>
      <a:accent6>
        <a:srgbClr val="257E12"/>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0202"/>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0202"/>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1318</Words>
  <Application>Microsoft Office PowerPoint</Application>
  <PresentationFormat>On-screen Show (16:9)</PresentationFormat>
  <Paragraphs>356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Default</vt:lpstr>
      <vt:lpstr>MapReduce on Hadoop - Spark  </vt:lpstr>
      <vt:lpstr>Agenda</vt:lpstr>
      <vt:lpstr>Hadoop on Hortonworks</vt:lpstr>
      <vt:lpstr>https://github.com/taihuuho/Big-Data/blob/master/Steps%20for%20Getting%20Hadoop%20Up%20and%20Running%20on%20VitualBox.pdf</vt:lpstr>
      <vt:lpstr>Using Maven Project and POM</vt:lpstr>
      <vt:lpstr>Using Maven Project and POM</vt:lpstr>
      <vt:lpstr>Pair Approach - pseudo code</vt:lpstr>
      <vt:lpstr>Stripe Approach - pseudo code</vt:lpstr>
      <vt:lpstr>Hybrid Approach - pseudo code</vt:lpstr>
      <vt:lpstr>Hybrid Approach - pseudo code</vt:lpstr>
      <vt:lpstr>Hybrid Approach - pseudo code</vt:lpstr>
      <vt:lpstr>Input</vt:lpstr>
      <vt:lpstr>Pair Approach </vt:lpstr>
      <vt:lpstr>Comparison</vt:lpstr>
      <vt:lpstr>Spark</vt:lpstr>
      <vt:lpstr>Spark</vt:lpstr>
      <vt:lpstr>Spark</vt:lpstr>
      <vt:lpstr>Spark</vt:lpstr>
      <vt:lpstr>Spark</vt:lpstr>
      <vt:lpstr>Spark</vt:lpstr>
      <vt:lpstr>Spark</vt:lpstr>
      <vt:lpstr>Spark</vt:lpstr>
      <vt:lpstr>Spark</vt:lpstr>
      <vt:lpstr>Spark</vt:lpstr>
      <vt:lpstr>Spark</vt:lpstr>
      <vt:lpstr>Spark</vt:lpstr>
      <vt:lpstr>Spark</vt:lpstr>
      <vt:lpstr>Spark</vt:lpstr>
      <vt:lpstr>Spark</vt:lpstr>
      <vt:lpstr>Questions</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on Hadoop - Spark</dc:title>
  <dc:creator>Na2</dc:creator>
  <cp:lastModifiedBy>Na2</cp:lastModifiedBy>
  <cp:revision>2</cp:revision>
  <dcterms:modified xsi:type="dcterms:W3CDTF">2015-05-19T05:36:12Z</dcterms:modified>
</cp:coreProperties>
</file>