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12801600" cy="9601200" type="A3"/>
  <p:notesSz cx="6858000" cy="9144000"/>
  <p:defaultTextStyle>
    <a:defPPr>
      <a:defRPr lang="vi-VN"/>
    </a:defPPr>
    <a:lvl1pPr marL="0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8" autoAdjust="0"/>
    <p:restoredTop sz="94660"/>
  </p:normalViewPr>
  <p:slideViewPr>
    <p:cSldViewPr snapToGrid="0">
      <p:cViewPr>
        <p:scale>
          <a:sx n="75" d="100"/>
          <a:sy n="75" d="100"/>
        </p:scale>
        <p:origin x="198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CBB6-AE38-43EA-8E0A-36C4CCDEA864}" type="datetimeFigureOut">
              <a:rPr lang="vi-VN" smtClean="0"/>
              <a:t>21/11/2015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864-1307-48E1-AF8A-CA5C22C2DA0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908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CBB6-AE38-43EA-8E0A-36C4CCDEA864}" type="datetimeFigureOut">
              <a:rPr lang="vi-VN" smtClean="0"/>
              <a:t>21/11/2015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864-1307-48E1-AF8A-CA5C22C2DA0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337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CBB6-AE38-43EA-8E0A-36C4CCDEA864}" type="datetimeFigureOut">
              <a:rPr lang="vi-VN" smtClean="0"/>
              <a:t>21/11/2015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864-1307-48E1-AF8A-CA5C22C2DA0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159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CBB6-AE38-43EA-8E0A-36C4CCDEA864}" type="datetimeFigureOut">
              <a:rPr lang="vi-VN" smtClean="0"/>
              <a:t>21/11/2015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864-1307-48E1-AF8A-CA5C22C2DA0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847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CBB6-AE38-43EA-8E0A-36C4CCDEA864}" type="datetimeFigureOut">
              <a:rPr lang="vi-VN" smtClean="0"/>
              <a:t>21/11/2015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864-1307-48E1-AF8A-CA5C22C2DA0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86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CBB6-AE38-43EA-8E0A-36C4CCDEA864}" type="datetimeFigureOut">
              <a:rPr lang="vi-VN" smtClean="0"/>
              <a:t>21/11/2015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864-1307-48E1-AF8A-CA5C22C2DA0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364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CBB6-AE38-43EA-8E0A-36C4CCDEA864}" type="datetimeFigureOut">
              <a:rPr lang="vi-VN" smtClean="0"/>
              <a:t>21/11/2015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864-1307-48E1-AF8A-CA5C22C2DA0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64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CBB6-AE38-43EA-8E0A-36C4CCDEA864}" type="datetimeFigureOut">
              <a:rPr lang="vi-VN" smtClean="0"/>
              <a:t>21/11/2015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864-1307-48E1-AF8A-CA5C22C2DA0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443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CBB6-AE38-43EA-8E0A-36C4CCDEA864}" type="datetimeFigureOut">
              <a:rPr lang="vi-VN" smtClean="0"/>
              <a:t>21/11/2015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864-1307-48E1-AF8A-CA5C22C2DA0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284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CBB6-AE38-43EA-8E0A-36C4CCDEA864}" type="datetimeFigureOut">
              <a:rPr lang="vi-VN" smtClean="0"/>
              <a:t>21/11/2015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864-1307-48E1-AF8A-CA5C22C2DA0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483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CBB6-AE38-43EA-8E0A-36C4CCDEA864}" type="datetimeFigureOut">
              <a:rPr lang="vi-VN" smtClean="0"/>
              <a:t>21/11/2015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864-1307-48E1-AF8A-CA5C22C2DA0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7800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1CBB6-AE38-43EA-8E0A-36C4CCDEA864}" type="datetimeFigureOut">
              <a:rPr lang="vi-VN" smtClean="0"/>
              <a:t>21/11/2015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5D864-1307-48E1-AF8A-CA5C22C2DA0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990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402771" y="4022793"/>
            <a:ext cx="7939474" cy="4492556"/>
            <a:chOff x="2402771" y="4022793"/>
            <a:chExt cx="7939474" cy="4492556"/>
          </a:xfrm>
        </p:grpSpPr>
        <p:sp>
          <p:nvSpPr>
            <p:cNvPr id="4" name="Rectangle 3"/>
            <p:cNvSpPr/>
            <p:nvPr/>
          </p:nvSpPr>
          <p:spPr>
            <a:xfrm>
              <a:off x="5366810" y="4907020"/>
              <a:ext cx="1270754" cy="550807"/>
            </a:xfrm>
            <a:prstGeom prst="rect">
              <a:avLst/>
            </a:prstGeom>
            <a:gradFill flip="none" rotWithShape="1">
              <a:gsLst>
                <a:gs pos="14000">
                  <a:schemeClr val="accent3">
                    <a:lumMod val="40000"/>
                    <a:lumOff val="60000"/>
                  </a:schemeClr>
                </a:gs>
                <a:gs pos="45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  <a:alpha val="5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8169" tIns="59084" rIns="118169" bIns="590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smtClean="0">
                  <a:solidFill>
                    <a:schemeClr val="tx1"/>
                  </a:solidFill>
                </a:rPr>
                <a:t>Plant/process</a:t>
              </a:r>
              <a:endParaRPr lang="vi-VN" sz="1400" b="1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32051" y="5752929"/>
              <a:ext cx="2340274" cy="724072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8169" tIns="59084" rIns="118169" bIns="590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smtClean="0">
                  <a:solidFill>
                    <a:schemeClr val="tx1"/>
                  </a:solidFill>
                </a:rPr>
                <a:t>P         K</a:t>
              </a:r>
              <a:r>
                <a:rPr lang="en-US" sz="2000" b="1" baseline="-25000" smtClean="0">
                  <a:solidFill>
                    <a:schemeClr val="tx1"/>
                  </a:solidFill>
                </a:rPr>
                <a:t>p</a:t>
              </a:r>
              <a:r>
                <a:rPr lang="en-US" sz="2000" b="1" smtClean="0">
                  <a:solidFill>
                    <a:schemeClr val="tx1"/>
                  </a:solidFill>
                </a:rPr>
                <a:t>e(t)</a:t>
              </a:r>
              <a:endParaRPr lang="vi-VN" sz="2000" b="1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/>
                <p:cNvSpPr/>
                <p:nvPr/>
              </p:nvSpPr>
              <p:spPr>
                <a:xfrm>
                  <a:off x="4832050" y="6772103"/>
                  <a:ext cx="2340275" cy="72407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Mod val="67000"/>
                      </a:schemeClr>
                    </a:gs>
                    <a:gs pos="48000">
                      <a:schemeClr val="accent3">
                        <a:lumMod val="97000"/>
                        <a:lumOff val="3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18169" tIns="59084" rIns="118169" bIns="5908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000" b="1" smtClean="0">
                      <a:solidFill>
                        <a:schemeClr val="tx1"/>
                      </a:solidFill>
                    </a:rPr>
                    <a:t>I         K</a:t>
                  </a:r>
                  <a:r>
                    <a:rPr lang="en-US" sz="2000" b="1" baseline="-25000" smtClean="0">
                      <a:solidFill>
                        <a:schemeClr val="tx1"/>
                      </a:solidFill>
                    </a:rPr>
                    <a:t>i</a:t>
                  </a:r>
                  <a14:m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𝝉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</m:nary>
                    </m:oMath>
                  </a14:m>
                  <a:endParaRPr lang="en-US" sz="2000" b="1" smtClean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2050" y="6772103"/>
                  <a:ext cx="2340275" cy="72407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65546" b="-10588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/>
                <p:cNvSpPr/>
                <p:nvPr/>
              </p:nvSpPr>
              <p:spPr>
                <a:xfrm>
                  <a:off x="4832050" y="7791277"/>
                  <a:ext cx="2340275" cy="72407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Mod val="67000"/>
                      </a:schemeClr>
                    </a:gs>
                    <a:gs pos="48000">
                      <a:schemeClr val="accent3">
                        <a:lumMod val="97000"/>
                        <a:lumOff val="3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18169" tIns="59084" rIns="118169" bIns="5908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000" b="1" smtClean="0">
                      <a:solidFill>
                        <a:schemeClr val="tx1"/>
                      </a:solidFill>
                    </a:rPr>
                    <a:t>I         K</a:t>
                  </a:r>
                  <a:r>
                    <a:rPr lang="en-US" sz="2000" b="1" baseline="-25000" smtClean="0">
                      <a:solidFill>
                        <a:schemeClr val="tx1"/>
                      </a:solidFill>
                    </a:rPr>
                    <a:t>d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𝒅𝒆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a14:m>
                  <a:endParaRPr lang="en-US" sz="2000" b="1" smtClean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2050" y="7791277"/>
                  <a:ext cx="2340275" cy="72407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Oval 13"/>
                <p:cNvSpPr/>
                <p:nvPr/>
              </p:nvSpPr>
              <p:spPr>
                <a:xfrm>
                  <a:off x="8448674" y="4770943"/>
                  <a:ext cx="822960" cy="8229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3">
                        <a:lumMod val="40000"/>
                        <a:lumOff val="60000"/>
                      </a:schemeClr>
                    </a:gs>
                    <a:gs pos="46000">
                      <a:schemeClr val="accent3">
                        <a:lumMod val="95000"/>
                        <a:lumOff val="5000"/>
                      </a:schemeClr>
                    </a:gs>
                    <a:gs pos="100000">
                      <a:schemeClr val="accent3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vi-V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∑</m:t>
                        </m:r>
                      </m:oMath>
                    </m:oMathPara>
                  </a14:m>
                  <a:endParaRPr lang="vi-VN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8674" y="4770943"/>
                  <a:ext cx="822960" cy="82296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>
              <a:stCxn id="4" idx="3"/>
              <a:endCxn id="14" idx="2"/>
            </p:cNvCxnSpPr>
            <p:nvPr/>
          </p:nvCxnSpPr>
          <p:spPr>
            <a:xfrm flipV="1">
              <a:off x="6637564" y="5182423"/>
              <a:ext cx="1811110" cy="1"/>
            </a:xfrm>
            <a:prstGeom prst="straightConnector1">
              <a:avLst/>
            </a:prstGeom>
            <a:ln w="41275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2867450" y="5172897"/>
              <a:ext cx="2468880" cy="1"/>
            </a:xfrm>
            <a:prstGeom prst="straightConnector1">
              <a:avLst/>
            </a:prstGeom>
            <a:ln w="41275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172325" y="6114965"/>
              <a:ext cx="1066800" cy="0"/>
            </a:xfrm>
            <a:prstGeom prst="straightConnector1">
              <a:avLst/>
            </a:prstGeom>
            <a:ln w="41275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7172325" y="7143578"/>
              <a:ext cx="1066800" cy="0"/>
            </a:xfrm>
            <a:prstGeom prst="straightConnector1">
              <a:avLst/>
            </a:prstGeom>
            <a:ln w="41275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172325" y="8153313"/>
              <a:ext cx="1066800" cy="0"/>
            </a:xfrm>
            <a:prstGeom prst="straightConnector1">
              <a:avLst/>
            </a:prstGeom>
            <a:ln w="41275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239125" y="6095915"/>
              <a:ext cx="0" cy="2075688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239125" y="7133759"/>
              <a:ext cx="2103120" cy="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325100" y="5172898"/>
              <a:ext cx="0" cy="1975104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705725" y="4527018"/>
              <a:ext cx="6447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400" smtClean="0"/>
                <a:t>y(t)  </a:t>
              </a:r>
              <a:r>
                <a:rPr lang="vi-VN" sz="3600" b="1" baseline="-25000" smtClean="0"/>
                <a:t>-</a:t>
              </a:r>
              <a:endParaRPr lang="vi-VN" b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418614" y="4865121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400"/>
                <a:t>e</a:t>
              </a:r>
              <a:r>
                <a:rPr lang="vi-VN" sz="1400" smtClean="0"/>
                <a:t>(t)</a:t>
              </a:r>
              <a:endParaRPr lang="vi-VN" b="1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9271634" y="5172898"/>
              <a:ext cx="1069848" cy="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8860154" y="4056653"/>
              <a:ext cx="0" cy="714290"/>
            </a:xfrm>
            <a:prstGeom prst="straightConnector1">
              <a:avLst/>
            </a:prstGeom>
            <a:ln w="41275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8433403" y="4022793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400" smtClean="0"/>
                <a:t>r(t)</a:t>
              </a:r>
              <a:endParaRPr lang="vi-VN" b="1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477298" y="445920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2000" b="1" smtClean="0"/>
                <a:t>+</a:t>
              </a:r>
              <a:endParaRPr lang="vi-VN" sz="3600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Oval 39"/>
                <p:cNvSpPr/>
                <p:nvPr/>
              </p:nvSpPr>
              <p:spPr>
                <a:xfrm>
                  <a:off x="3446570" y="6722279"/>
                  <a:ext cx="822960" cy="8229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3">
                        <a:lumMod val="40000"/>
                        <a:lumOff val="60000"/>
                      </a:schemeClr>
                    </a:gs>
                    <a:gs pos="46000">
                      <a:schemeClr val="accent3">
                        <a:lumMod val="95000"/>
                        <a:lumOff val="5000"/>
                      </a:schemeClr>
                    </a:gs>
                    <a:gs pos="100000">
                      <a:schemeClr val="accent3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vi-V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∑</m:t>
                        </m:r>
                      </m:oMath>
                    </m:oMathPara>
                  </a14:m>
                  <a:endParaRPr lang="vi-VN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0" name="Oval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6570" y="6722279"/>
                  <a:ext cx="822960" cy="82296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/>
            <p:cNvCxnSpPr>
              <a:stCxn id="12" idx="1"/>
            </p:cNvCxnSpPr>
            <p:nvPr/>
          </p:nvCxnSpPr>
          <p:spPr>
            <a:xfrm flipH="1" flipV="1">
              <a:off x="4269530" y="7127324"/>
              <a:ext cx="562520" cy="0"/>
            </a:xfrm>
            <a:prstGeom prst="straightConnector1">
              <a:avLst/>
            </a:prstGeom>
            <a:ln w="41275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3858050" y="6095915"/>
              <a:ext cx="0" cy="609601"/>
            </a:xfrm>
            <a:prstGeom prst="straightConnector1">
              <a:avLst/>
            </a:prstGeom>
            <a:ln w="41275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10" idx="1"/>
            </p:cNvCxnSpPr>
            <p:nvPr/>
          </p:nvCxnSpPr>
          <p:spPr>
            <a:xfrm>
              <a:off x="3858050" y="6095915"/>
              <a:ext cx="974001" cy="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858050" y="8153313"/>
              <a:ext cx="974001" cy="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 flipV="1">
              <a:off x="3858050" y="7562002"/>
              <a:ext cx="0" cy="609601"/>
            </a:xfrm>
            <a:prstGeom prst="straightConnector1">
              <a:avLst/>
            </a:prstGeom>
            <a:ln w="41275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2870200" y="7133759"/>
              <a:ext cx="576370" cy="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870200" y="5172898"/>
              <a:ext cx="0" cy="1975104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402771" y="6006561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400" smtClean="0"/>
                <a:t>u(t)</a:t>
              </a:r>
              <a:endParaRPr lang="vi-VN" b="1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90832" y="632216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2000" b="1" smtClean="0"/>
                <a:t>+</a:t>
              </a:r>
              <a:endParaRPr lang="vi-VN" sz="3600" b="1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194568" y="6731181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2000" b="1" smtClean="0"/>
                <a:t>+</a:t>
              </a:r>
              <a:endParaRPr lang="vi-VN" sz="3600" b="1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65656" y="7466692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2000" b="1" smtClean="0"/>
                <a:t>+</a:t>
              </a:r>
              <a:endParaRPr lang="vi-VN" sz="3600" b="1"/>
            </a:p>
          </p:txBody>
        </p:sp>
      </p:grpSp>
    </p:spTree>
    <p:extLst>
      <p:ext uri="{BB962C8B-B14F-4D97-AF65-F5344CB8AC3E}">
        <p14:creationId xmlns:p14="http://schemas.microsoft.com/office/powerpoint/2010/main" val="1587190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265" y="3474085"/>
            <a:ext cx="2719070" cy="265303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val Callout 4"/>
          <p:cNvSpPr/>
          <p:nvPr/>
        </p:nvSpPr>
        <p:spPr>
          <a:xfrm>
            <a:off x="5772150" y="3403600"/>
            <a:ext cx="444500" cy="279400"/>
          </a:xfrm>
          <a:prstGeom prst="wedgeEllipseCallout">
            <a:avLst>
              <a:gd name="adj1" fmla="val -82262"/>
              <a:gd name="adj2" fmla="val 1511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800" smtClean="0"/>
              <a:t>Ser vo X</a:t>
            </a:r>
            <a:endParaRPr lang="vi-VN" sz="800"/>
          </a:p>
        </p:txBody>
      </p:sp>
    </p:spTree>
    <p:extLst>
      <p:ext uri="{BB962C8B-B14F-4D97-AF65-F5344CB8AC3E}">
        <p14:creationId xmlns:p14="http://schemas.microsoft.com/office/powerpoint/2010/main" val="3474502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804587" y="2207940"/>
            <a:ext cx="4759717" cy="5489193"/>
            <a:chOff x="5500037" y="645840"/>
            <a:chExt cx="4759717" cy="5489193"/>
          </a:xfrm>
        </p:grpSpPr>
        <p:sp>
          <p:nvSpPr>
            <p:cNvPr id="6" name="Rectangle 5"/>
            <p:cNvSpPr/>
            <p:nvPr/>
          </p:nvSpPr>
          <p:spPr>
            <a:xfrm>
              <a:off x="5500037" y="2540551"/>
              <a:ext cx="1232452" cy="1091649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mtClean="0">
                  <a:solidFill>
                    <a:schemeClr val="tx1"/>
                  </a:solidFill>
                </a:rPr>
                <a:t>SDA</a:t>
              </a:r>
            </a:p>
            <a:p>
              <a:pPr algn="r"/>
              <a:endParaRPr lang="en-US" smtClean="0">
                <a:solidFill>
                  <a:schemeClr val="tx1"/>
                </a:solidFill>
              </a:endParaRPr>
            </a:p>
            <a:p>
              <a:pPr algn="r"/>
              <a:r>
                <a:rPr lang="en-US" smtClean="0">
                  <a:solidFill>
                    <a:schemeClr val="tx1"/>
                  </a:solidFill>
                </a:rPr>
                <a:t>SCL</a:t>
              </a:r>
              <a:endParaRPr lang="vi-VN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6732489" y="2726084"/>
              <a:ext cx="195044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732489" y="3420581"/>
              <a:ext cx="195044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660144" y="2078886"/>
              <a:ext cx="10723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Master</a:t>
              </a:r>
              <a:endParaRPr lang="vi-VN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775770" y="1999619"/>
              <a:ext cx="8289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Slave</a:t>
              </a:r>
              <a:endParaRPr lang="vi-V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694146" y="2534752"/>
              <a:ext cx="1232452" cy="1091649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mtClean="0">
                  <a:solidFill>
                    <a:schemeClr val="tx1"/>
                  </a:solidFill>
                </a:rPr>
                <a:t>SDA</a:t>
              </a:r>
            </a:p>
            <a:p>
              <a:endParaRPr lang="en-US" smtClean="0">
                <a:solidFill>
                  <a:schemeClr val="tx1"/>
                </a:solidFill>
              </a:endParaRPr>
            </a:p>
            <a:p>
              <a:r>
                <a:rPr lang="en-US" smtClean="0">
                  <a:solidFill>
                    <a:schemeClr val="tx1"/>
                  </a:solidFill>
                </a:rPr>
                <a:t>SCL</a:t>
              </a:r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98917" y="2303919"/>
              <a:ext cx="7374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data</a:t>
              </a:r>
              <a:endParaRPr lang="vi-VN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98917" y="2928767"/>
              <a:ext cx="816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clock</a:t>
              </a:r>
              <a:endParaRPr lang="vi-V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94146" y="3789068"/>
              <a:ext cx="1232452" cy="1091649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mtClean="0">
                  <a:solidFill>
                    <a:schemeClr val="tx1"/>
                  </a:solidFill>
                </a:rPr>
                <a:t>SDA</a:t>
              </a:r>
            </a:p>
            <a:p>
              <a:endParaRPr lang="en-US" smtClean="0">
                <a:solidFill>
                  <a:schemeClr val="tx1"/>
                </a:solidFill>
              </a:endParaRPr>
            </a:p>
            <a:p>
              <a:r>
                <a:rPr lang="en-US" smtClean="0">
                  <a:solidFill>
                    <a:schemeClr val="tx1"/>
                  </a:solidFill>
                </a:rPr>
                <a:t>SCL</a:t>
              </a:r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94146" y="5043384"/>
              <a:ext cx="1232452" cy="1091649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mtClean="0">
                  <a:solidFill>
                    <a:schemeClr val="tx1"/>
                  </a:solidFill>
                </a:rPr>
                <a:t>SDA</a:t>
              </a:r>
            </a:p>
            <a:p>
              <a:endParaRPr lang="en-US" smtClean="0">
                <a:solidFill>
                  <a:schemeClr val="tx1"/>
                </a:solidFill>
              </a:endParaRPr>
            </a:p>
            <a:p>
              <a:r>
                <a:rPr lang="en-US" smtClean="0">
                  <a:solidFill>
                    <a:schemeClr val="tx1"/>
                  </a:solidFill>
                </a:rPr>
                <a:t>SCL</a:t>
              </a:r>
              <a:endParaRPr lang="vi-VN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7768533" y="2726084"/>
              <a:ext cx="1" cy="260537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768532" y="5331460"/>
              <a:ext cx="91440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018064" y="3420581"/>
              <a:ext cx="0" cy="245761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18064" y="5878195"/>
              <a:ext cx="68322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018064" y="4620895"/>
              <a:ext cx="68322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786889" y="4064635"/>
              <a:ext cx="91440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7722812" y="2680363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3" name="Oval 22"/>
            <p:cNvSpPr/>
            <p:nvPr/>
          </p:nvSpPr>
          <p:spPr>
            <a:xfrm>
              <a:off x="7722812" y="4018915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4" name="Oval 23"/>
            <p:cNvSpPr/>
            <p:nvPr/>
          </p:nvSpPr>
          <p:spPr>
            <a:xfrm>
              <a:off x="7968143" y="4575175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5" name="Oval 24"/>
            <p:cNvSpPr/>
            <p:nvPr/>
          </p:nvSpPr>
          <p:spPr>
            <a:xfrm>
              <a:off x="7977668" y="3371437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7555384" y="1014840"/>
              <a:ext cx="729756" cy="2446738"/>
              <a:chOff x="7555384" y="1014840"/>
              <a:chExt cx="729756" cy="2446738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 flipH="1">
                <a:off x="7837254" y="1455538"/>
                <a:ext cx="17501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>
              <a:xfrm>
                <a:off x="7555384" y="1014840"/>
                <a:ext cx="729756" cy="2446738"/>
                <a:chOff x="7555384" y="1014840"/>
                <a:chExt cx="729756" cy="2446738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7555384" y="1938138"/>
                  <a:ext cx="119563" cy="399419"/>
                </a:xfrm>
                <a:prstGeom prst="rect">
                  <a:avLst/>
                </a:prstGeom>
                <a:noFill/>
                <a:ln w="381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8165577" y="1941438"/>
                  <a:ext cx="119563" cy="399419"/>
                </a:xfrm>
                <a:prstGeom prst="rect">
                  <a:avLst/>
                </a:prstGeom>
                <a:noFill/>
                <a:ln w="381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7615165" y="2335765"/>
                  <a:ext cx="0" cy="39031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32" idx="2"/>
                </p:cNvCxnSpPr>
                <p:nvPr/>
              </p:nvCxnSpPr>
              <p:spPr>
                <a:xfrm flipH="1">
                  <a:off x="8224043" y="2340857"/>
                  <a:ext cx="1316" cy="1079724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/>
                <p:cNvSpPr/>
                <p:nvPr/>
              </p:nvSpPr>
              <p:spPr>
                <a:xfrm>
                  <a:off x="7566067" y="2678469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8176157" y="3370138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7608612" y="1698226"/>
                  <a:ext cx="632302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8230003" y="1696838"/>
                  <a:ext cx="0" cy="24130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7621225" y="1696838"/>
                  <a:ext cx="0" cy="24130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7924763" y="1455538"/>
                  <a:ext cx="0" cy="24130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7572659" y="1014840"/>
                  <a:ext cx="610680" cy="4624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smtClean="0"/>
                    <a:t>Vcc</a:t>
                  </a:r>
                  <a:endParaRPr lang="vi-VN" b="1"/>
                </a:p>
              </p:txBody>
            </p:sp>
          </p:grpSp>
        </p:grpSp>
        <p:sp>
          <p:nvSpPr>
            <p:cNvPr id="27" name="TextBox 26"/>
            <p:cNvSpPr txBox="1"/>
            <p:nvPr/>
          </p:nvSpPr>
          <p:spPr>
            <a:xfrm>
              <a:off x="8075053" y="645840"/>
              <a:ext cx="2184701" cy="462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Điện trở kéo lên</a:t>
              </a:r>
              <a:endParaRPr lang="vi-VN"/>
            </a:p>
          </p:txBody>
        </p:sp>
        <p:sp>
          <p:nvSpPr>
            <p:cNvPr id="28" name="Lightning Bolt 27"/>
            <p:cNvSpPr/>
            <p:nvPr/>
          </p:nvSpPr>
          <p:spPr>
            <a:xfrm rot="4448536">
              <a:off x="8510920" y="1138320"/>
              <a:ext cx="503945" cy="697878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940296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641826" y="644072"/>
            <a:ext cx="6429602" cy="8071755"/>
            <a:chOff x="2845026" y="1050472"/>
            <a:chExt cx="6429602" cy="8071755"/>
          </a:xfrm>
          <a:noFill/>
        </p:grpSpPr>
        <p:sp>
          <p:nvSpPr>
            <p:cNvPr id="4" name="Diamond 3"/>
            <p:cNvSpPr/>
            <p:nvPr/>
          </p:nvSpPr>
          <p:spPr>
            <a:xfrm>
              <a:off x="2845026" y="5072743"/>
              <a:ext cx="4673373" cy="1966685"/>
            </a:xfrm>
            <a:prstGeom prst="diamond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smtClean="0">
                  <a:solidFill>
                    <a:schemeClr val="tx1"/>
                  </a:solidFill>
                </a:rPr>
                <a:t>TWCR &amp; (1&lt;&lt;TWINT) == 0</a:t>
              </a:r>
              <a:endParaRPr lang="vi-VN" sz="140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468460" y="1050472"/>
              <a:ext cx="3390900" cy="1092200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smtClean="0">
                  <a:solidFill>
                    <a:schemeClr val="tx1"/>
                  </a:solidFill>
                </a:rPr>
                <a:t>START waitTransmissionI2C</a:t>
              </a:r>
            </a:p>
            <a:p>
              <a:pPr algn="ctr"/>
              <a:r>
                <a:rPr lang="vi-VN" sz="1400" smtClean="0">
                  <a:solidFill>
                    <a:schemeClr val="tx1"/>
                  </a:solidFill>
                </a:rPr>
                <a:t>data_for_TWCR_reg</a:t>
              </a:r>
              <a:endParaRPr lang="vi-VN" sz="140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287486" y="3133272"/>
              <a:ext cx="3752849" cy="948871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smtClean="0">
                  <a:solidFill>
                    <a:schemeClr val="tx1"/>
                  </a:solidFill>
                </a:rPr>
                <a:t>TWCR = </a:t>
              </a:r>
              <a:r>
                <a:rPr lang="vi-VN" sz="1400" smtClean="0">
                  <a:solidFill>
                    <a:schemeClr val="tx1"/>
                  </a:solidFill>
                </a:rPr>
                <a:t>data_for_TWCR_reg</a:t>
              </a:r>
              <a:endParaRPr lang="vi-VN" sz="140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2"/>
              <a:endCxn id="4" idx="0"/>
            </p:cNvCxnSpPr>
            <p:nvPr/>
          </p:nvCxnSpPr>
          <p:spPr>
            <a:xfrm>
              <a:off x="5163911" y="4082143"/>
              <a:ext cx="17802" cy="990600"/>
            </a:xfrm>
            <a:prstGeom prst="straightConnector1">
              <a:avLst/>
            </a:prstGeom>
            <a:grpFill/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5181712" y="4412343"/>
              <a:ext cx="4092916" cy="0"/>
            </a:xfrm>
            <a:prstGeom prst="straightConnector1">
              <a:avLst/>
            </a:prstGeom>
            <a:grpFill/>
            <a:ln w="571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7518399" y="6056085"/>
              <a:ext cx="1756229" cy="0"/>
            </a:xfrm>
            <a:prstGeom prst="straightConnector1">
              <a:avLst/>
            </a:prstGeom>
            <a:grpFill/>
            <a:ln w="571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6200000">
              <a:off x="8422640" y="5218612"/>
              <a:ext cx="1645920" cy="0"/>
            </a:xfrm>
            <a:prstGeom prst="straightConnector1">
              <a:avLst/>
            </a:prstGeom>
            <a:grpFill/>
            <a:ln w="571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163910" y="2142672"/>
              <a:ext cx="17802" cy="990600"/>
            </a:xfrm>
            <a:prstGeom prst="straightConnector1">
              <a:avLst/>
            </a:prstGeom>
            <a:grpFill/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ounded Rectangle 31"/>
            <p:cNvSpPr/>
            <p:nvPr/>
          </p:nvSpPr>
          <p:spPr>
            <a:xfrm>
              <a:off x="3468460" y="8030027"/>
              <a:ext cx="3390900" cy="1092200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smtClean="0">
                  <a:solidFill>
                    <a:schemeClr val="tx1"/>
                  </a:solidFill>
                </a:rPr>
                <a:t>END waitTransmissionI2C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5163910" y="7039427"/>
              <a:ext cx="17802" cy="990600"/>
            </a:xfrm>
            <a:prstGeom prst="straightConnector1">
              <a:avLst/>
            </a:prstGeom>
            <a:grpFill/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7649028" y="5187251"/>
            <a:ext cx="808042" cy="462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mtClean="0"/>
              <a:t>True</a:t>
            </a:r>
            <a:endParaRPr lang="vi-VN"/>
          </a:p>
        </p:txBody>
      </p:sp>
      <p:sp>
        <p:nvSpPr>
          <p:cNvPr id="34" name="TextBox 33"/>
          <p:cNvSpPr txBox="1"/>
          <p:nvPr/>
        </p:nvSpPr>
        <p:spPr>
          <a:xfrm>
            <a:off x="4978512" y="6830993"/>
            <a:ext cx="939681" cy="462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mtClean="0"/>
              <a:t>False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12793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65501" y="650948"/>
            <a:ext cx="5815244" cy="8690723"/>
            <a:chOff x="2274090" y="1050472"/>
            <a:chExt cx="5815244" cy="8690723"/>
          </a:xfrm>
          <a:noFill/>
        </p:grpSpPr>
        <p:sp>
          <p:nvSpPr>
            <p:cNvPr id="5" name="Rounded Rectangle 4"/>
            <p:cNvSpPr/>
            <p:nvPr/>
          </p:nvSpPr>
          <p:spPr>
            <a:xfrm>
              <a:off x="3468460" y="1050472"/>
              <a:ext cx="3390900" cy="1092200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b="1" smtClean="0">
                  <a:solidFill>
                    <a:schemeClr val="tx1"/>
                  </a:solidFill>
                </a:rPr>
                <a:t>START i2c_writeReg</a:t>
              </a:r>
            </a:p>
            <a:p>
              <a:pPr algn="ctr"/>
              <a:r>
                <a:rPr lang="vi-VN" sz="1400" smtClean="0">
                  <a:solidFill>
                    <a:srgbClr val="C00000"/>
                  </a:solidFill>
                </a:rPr>
                <a:t>write_to_address</a:t>
              </a:r>
            </a:p>
            <a:p>
              <a:pPr algn="ctr"/>
              <a:r>
                <a:rPr lang="vi-VN" sz="1400" smtClean="0">
                  <a:solidFill>
                    <a:srgbClr val="C00000"/>
                  </a:solidFill>
                </a:rPr>
                <a:t>write_at_register</a:t>
              </a:r>
            </a:p>
            <a:p>
              <a:pPr algn="ctr"/>
              <a:r>
                <a:rPr lang="vi-VN" sz="1400" smtClean="0">
                  <a:solidFill>
                    <a:srgbClr val="C00000"/>
                  </a:solidFill>
                </a:rPr>
                <a:t>write_with_vaule</a:t>
              </a:r>
              <a:endParaRPr lang="vi-VN" sz="1400">
                <a:solidFill>
                  <a:srgbClr val="C0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274090" y="2932495"/>
              <a:ext cx="5815244" cy="1257300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smtClean="0">
                  <a:solidFill>
                    <a:srgbClr val="C00000"/>
                  </a:solidFill>
                </a:rPr>
                <a:t>write_to_address</a:t>
              </a:r>
              <a:r>
                <a:rPr lang="vi-VN" sz="1400" smtClean="0">
                  <a:solidFill>
                    <a:schemeClr val="tx1"/>
                  </a:solidFill>
                </a:rPr>
                <a:t> = </a:t>
              </a:r>
              <a:r>
                <a:rPr lang="vi-VN" sz="1400" smtClean="0">
                  <a:solidFill>
                    <a:srgbClr val="C00000"/>
                  </a:solidFill>
                </a:rPr>
                <a:t>write_to_address</a:t>
              </a:r>
              <a:r>
                <a:rPr lang="vi-VN" sz="1400" smtClean="0">
                  <a:solidFill>
                    <a:schemeClr val="tx1"/>
                  </a:solidFill>
                </a:rPr>
                <a:t> &lt;&lt; 1</a:t>
              </a:r>
              <a:endParaRPr lang="vi-VN" sz="1400" smtClean="0">
                <a:solidFill>
                  <a:schemeClr val="tx1"/>
                </a:solidFill>
              </a:endParaRPr>
            </a:p>
            <a:p>
              <a:pPr algn="ctr"/>
              <a:r>
                <a:rPr lang="pl-PL" sz="1400" smtClean="0">
                  <a:solidFill>
                    <a:schemeClr val="tx1"/>
                  </a:solidFill>
                </a:rPr>
                <a:t>waitTransmissionI2C((1&lt;&lt;TWINT) | (1&lt;&lt;TWSTA) | (1&lt;&lt;TWEN))</a:t>
              </a:r>
              <a:endParaRPr lang="vi-VN" sz="1400" smtClean="0">
                <a:solidFill>
                  <a:schemeClr val="tx1"/>
                </a:solidFill>
              </a:endParaRPr>
            </a:p>
            <a:p>
              <a:pPr algn="ctr"/>
              <a:r>
                <a:rPr lang="vi-VN" sz="1400" smtClean="0">
                  <a:solidFill>
                    <a:schemeClr val="tx1"/>
                  </a:solidFill>
                </a:rPr>
                <a:t>TWDR = </a:t>
              </a:r>
              <a:r>
                <a:rPr lang="vi-VN" sz="1400" smtClean="0">
                  <a:solidFill>
                    <a:srgbClr val="C00000"/>
                  </a:solidFill>
                </a:rPr>
                <a:t>write_to_address</a:t>
              </a:r>
            </a:p>
            <a:p>
              <a:pPr algn="ctr"/>
              <a:r>
                <a:rPr lang="vi-VN" sz="1400" smtClean="0">
                  <a:solidFill>
                    <a:schemeClr val="tx1"/>
                  </a:solidFill>
                </a:rPr>
                <a:t>waitTransmissionI2C((1&lt;&lt;TWINT) | (1&lt;&lt;TWEN))</a:t>
              </a:r>
              <a:endParaRPr lang="vi-VN" sz="1400" smtClean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5163910" y="4189795"/>
              <a:ext cx="17802" cy="628948"/>
            </a:xfrm>
            <a:prstGeom prst="straightConnector1">
              <a:avLst/>
            </a:prstGeom>
            <a:grpFill/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163910" y="2142672"/>
              <a:ext cx="0" cy="752125"/>
            </a:xfrm>
            <a:prstGeom prst="straightConnector1">
              <a:avLst/>
            </a:prstGeom>
            <a:grpFill/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ounded Rectangle 31"/>
            <p:cNvSpPr/>
            <p:nvPr/>
          </p:nvSpPr>
          <p:spPr>
            <a:xfrm>
              <a:off x="3486262" y="8648995"/>
              <a:ext cx="3390900" cy="1092200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b="1" smtClean="0">
                  <a:solidFill>
                    <a:schemeClr val="tx1"/>
                  </a:solidFill>
                </a:rPr>
                <a:t>END</a:t>
              </a:r>
              <a:r>
                <a:rPr lang="vi-VN" sz="1400" smtClean="0">
                  <a:solidFill>
                    <a:schemeClr val="tx1"/>
                  </a:solidFill>
                </a:rPr>
                <a:t> </a:t>
              </a:r>
              <a:r>
                <a:rPr lang="vi-VN" sz="1400" b="1" smtClean="0">
                  <a:solidFill>
                    <a:schemeClr val="tx1"/>
                  </a:solidFill>
                </a:rPr>
                <a:t>i2c_writeReg</a:t>
              </a:r>
              <a:endParaRPr lang="vi-VN" sz="1400" b="1" smtClean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74090" y="4818445"/>
              <a:ext cx="5815244" cy="1257300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TWDR = </a:t>
              </a:r>
              <a:r>
                <a:rPr lang="vi-VN" sz="1400" smtClean="0">
                  <a:solidFill>
                    <a:srgbClr val="C00000"/>
                  </a:solidFill>
                </a:rPr>
                <a:t>write_at_register</a:t>
              </a:r>
              <a:endParaRPr lang="en-US" sz="1400" smtClean="0">
                <a:solidFill>
                  <a:srgbClr val="C00000"/>
                </a:solidFill>
              </a:endParaRPr>
            </a:p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waitTransmissionI2C((1&lt;&lt;TWINT) | (1&lt;&lt;TWEN))</a:t>
              </a:r>
              <a:endParaRPr lang="vi-VN" sz="1400" smtClean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5163910" y="6105070"/>
              <a:ext cx="17802" cy="628948"/>
            </a:xfrm>
            <a:prstGeom prst="straightConnector1">
              <a:avLst/>
            </a:prstGeom>
            <a:grpFill/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2274090" y="6733720"/>
              <a:ext cx="5815244" cy="1257300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TWDR = </a:t>
              </a:r>
              <a:r>
                <a:rPr lang="vi-VN" sz="1400" smtClean="0">
                  <a:solidFill>
                    <a:srgbClr val="C00000"/>
                  </a:solidFill>
                </a:rPr>
                <a:t>write_with_vaule</a:t>
              </a:r>
              <a:endParaRPr lang="en-US" sz="1400" smtClean="0">
                <a:solidFill>
                  <a:srgbClr val="C00000"/>
                </a:solidFill>
              </a:endParaRPr>
            </a:p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waitTransmissionI2C((1&lt;&lt;TWINT) | (1&lt;&lt;TWEN))</a:t>
              </a:r>
              <a:endParaRPr lang="vi-VN" sz="1400" smtClean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>
              <a:off x="5193051" y="8020047"/>
              <a:ext cx="17802" cy="628948"/>
            </a:xfrm>
            <a:prstGeom prst="straightConnector1">
              <a:avLst/>
            </a:prstGeom>
            <a:grpFill/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9507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76709" y="449941"/>
            <a:ext cx="9978377" cy="8818061"/>
            <a:chOff x="776709" y="449941"/>
            <a:chExt cx="9978377" cy="8818061"/>
          </a:xfrm>
        </p:grpSpPr>
        <p:grpSp>
          <p:nvGrpSpPr>
            <p:cNvPr id="9" name="Group 8"/>
            <p:cNvGrpSpPr/>
            <p:nvPr/>
          </p:nvGrpSpPr>
          <p:grpSpPr>
            <a:xfrm>
              <a:off x="776709" y="449941"/>
              <a:ext cx="9978377" cy="8818061"/>
              <a:chOff x="391697" y="1081695"/>
              <a:chExt cx="9978377" cy="8818061"/>
            </a:xfrm>
            <a:noFill/>
          </p:grpSpPr>
          <p:sp>
            <p:nvSpPr>
              <p:cNvPr id="5" name="Rounded Rectangle 4"/>
              <p:cNvSpPr/>
              <p:nvPr/>
            </p:nvSpPr>
            <p:spPr>
              <a:xfrm>
                <a:off x="1082353" y="1081695"/>
                <a:ext cx="3390900" cy="1272835"/>
              </a:xfrm>
              <a:prstGeom prst="roundRect">
                <a:avLst>
                  <a:gd name="adj" fmla="val 50000"/>
                </a:avLst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400" b="1" smtClean="0">
                    <a:solidFill>
                      <a:schemeClr val="tx1"/>
                    </a:solidFill>
                  </a:rPr>
                  <a:t>START i2c_read_reg_to_buf</a:t>
                </a:r>
              </a:p>
              <a:p>
                <a:pPr algn="ctr"/>
                <a:r>
                  <a:rPr lang="vi-VN" sz="1400" smtClean="0">
                    <a:solidFill>
                      <a:srgbClr val="C00000"/>
                    </a:solidFill>
                  </a:rPr>
                  <a:t>write_to_address</a:t>
                </a:r>
              </a:p>
              <a:p>
                <a:pPr algn="ctr"/>
                <a:r>
                  <a:rPr lang="vi-VN" sz="1400" smtClean="0">
                    <a:solidFill>
                      <a:srgbClr val="C00000"/>
                    </a:solidFill>
                  </a:rPr>
                  <a:t>write_at_register</a:t>
                </a:r>
              </a:p>
              <a:p>
                <a:pPr algn="ctr"/>
                <a:r>
                  <a:rPr lang="vi-VN" sz="1400" smtClean="0">
                    <a:solidFill>
                      <a:srgbClr val="C00000"/>
                    </a:solidFill>
                  </a:rPr>
                  <a:t>*write_to_buffer</a:t>
                </a:r>
              </a:p>
              <a:p>
                <a:pPr algn="ctr"/>
                <a:r>
                  <a:rPr lang="vi-VN" sz="1400">
                    <a:solidFill>
                      <a:srgbClr val="C00000"/>
                    </a:solidFill>
                  </a:rPr>
                  <a:t>s</a:t>
                </a:r>
                <a:r>
                  <a:rPr lang="vi-VN" sz="1400" smtClean="0">
                    <a:solidFill>
                      <a:srgbClr val="C00000"/>
                    </a:solidFill>
                  </a:rPr>
                  <a:t>ize_of_buffer</a:t>
                </a:r>
                <a:endParaRPr lang="vi-VN" sz="1400">
                  <a:solidFill>
                    <a:srgbClr val="C00000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91697" y="2894797"/>
                <a:ext cx="4772213" cy="1257300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400" smtClean="0">
                    <a:solidFill>
                      <a:srgbClr val="C00000"/>
                    </a:solidFill>
                  </a:rPr>
                  <a:t>write_to_address</a:t>
                </a:r>
                <a:r>
                  <a:rPr lang="vi-VN" sz="1400" smtClean="0">
                    <a:solidFill>
                      <a:schemeClr val="tx1"/>
                    </a:solidFill>
                  </a:rPr>
                  <a:t> = </a:t>
                </a:r>
                <a:r>
                  <a:rPr lang="vi-VN" sz="1400" smtClean="0">
                    <a:solidFill>
                      <a:srgbClr val="C00000"/>
                    </a:solidFill>
                  </a:rPr>
                  <a:t>write_to_address</a:t>
                </a:r>
                <a:r>
                  <a:rPr lang="vi-VN" sz="1400" smtClean="0">
                    <a:solidFill>
                      <a:schemeClr val="tx1"/>
                    </a:solidFill>
                  </a:rPr>
                  <a:t> &lt;&lt; 1</a:t>
                </a:r>
                <a:endParaRPr lang="vi-VN" sz="140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pl-PL" sz="1400" smtClean="0">
                    <a:solidFill>
                      <a:schemeClr val="tx1"/>
                    </a:solidFill>
                  </a:rPr>
                  <a:t>waitTransmissionI2C((1&lt;&lt;TWINT) | (1&lt;&lt;TWSTA) | (1&lt;&lt;TWEN))</a:t>
                </a:r>
                <a:endParaRPr lang="vi-VN" sz="140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vi-VN" sz="1400" smtClean="0">
                    <a:solidFill>
                      <a:schemeClr val="tx1"/>
                    </a:solidFill>
                  </a:rPr>
                  <a:t>TWDR = </a:t>
                </a:r>
                <a:r>
                  <a:rPr lang="vi-VN" sz="1400" smtClean="0">
                    <a:solidFill>
                      <a:srgbClr val="C00000"/>
                    </a:solidFill>
                  </a:rPr>
                  <a:t>write_to_address</a:t>
                </a:r>
              </a:p>
              <a:p>
                <a:pPr algn="ctr"/>
                <a:r>
                  <a:rPr lang="vi-VN" sz="1400" smtClean="0">
                    <a:solidFill>
                      <a:schemeClr val="tx1"/>
                    </a:solidFill>
                  </a:rPr>
                  <a:t>waitTransmissionI2C((1&lt;&lt;TWINT) | (1&lt;&lt;TWEN))</a:t>
                </a:r>
                <a:endParaRPr lang="vi-VN" sz="140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712550" y="2889064"/>
                <a:ext cx="3770728" cy="1257300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TWDR = </a:t>
                </a:r>
                <a:r>
                  <a:rPr lang="vi-VN" sz="1400" smtClean="0">
                    <a:solidFill>
                      <a:srgbClr val="C00000"/>
                    </a:solidFill>
                  </a:rPr>
                  <a:t>write_at_register</a:t>
                </a:r>
                <a:endParaRPr lang="en-US" sz="1400" smtClean="0">
                  <a:solidFill>
                    <a:srgbClr val="C00000"/>
                  </a:solidFill>
                </a:endParaRPr>
              </a:p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waitTransmissionI2C((1&lt;&lt;TWINT) | (1&lt;&lt;TWEN))</a:t>
                </a:r>
                <a:endParaRPr lang="vi-VN" sz="140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Arrow Connector 25"/>
              <p:cNvCxnSpPr>
                <a:stCxn id="23" idx="2"/>
              </p:cNvCxnSpPr>
              <p:nvPr/>
            </p:nvCxnSpPr>
            <p:spPr>
              <a:xfrm>
                <a:off x="7597914" y="4146364"/>
                <a:ext cx="0" cy="433276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H="1">
                <a:off x="2767753" y="2354530"/>
                <a:ext cx="10050" cy="548640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4711065" y="4631389"/>
                <a:ext cx="4772213" cy="1257300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400" smtClean="0">
                    <a:solidFill>
                      <a:srgbClr val="C00000"/>
                    </a:solidFill>
                  </a:rPr>
                  <a:t>write_to_address</a:t>
                </a:r>
                <a:r>
                  <a:rPr lang="vi-VN" sz="1400" smtClean="0">
                    <a:solidFill>
                      <a:schemeClr val="tx1"/>
                    </a:solidFill>
                  </a:rPr>
                  <a:t> = ((</a:t>
                </a:r>
                <a:r>
                  <a:rPr lang="vi-VN" sz="1400" smtClean="0">
                    <a:solidFill>
                      <a:srgbClr val="C00000"/>
                    </a:solidFill>
                  </a:rPr>
                  <a:t>write_to_address</a:t>
                </a:r>
                <a:r>
                  <a:rPr lang="vi-VN" sz="1400" smtClean="0">
                    <a:solidFill>
                      <a:schemeClr val="tx1"/>
                    </a:solidFill>
                  </a:rPr>
                  <a:t> &lt;&lt; 1) | 1)</a:t>
                </a:r>
                <a:endParaRPr lang="vi-VN" sz="140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pl-PL" sz="1400" smtClean="0">
                    <a:solidFill>
                      <a:schemeClr val="tx1"/>
                    </a:solidFill>
                  </a:rPr>
                  <a:t>waitTransmissionI2C((1&lt;&lt;TWINT) | (1&lt;&lt;TWSTA) | (1&lt;&lt;TWEN))</a:t>
                </a:r>
                <a:endParaRPr lang="vi-VN" sz="140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vi-VN" sz="1400" smtClean="0">
                    <a:solidFill>
                      <a:schemeClr val="tx1"/>
                    </a:solidFill>
                  </a:rPr>
                  <a:t>TWDR = </a:t>
                </a:r>
                <a:r>
                  <a:rPr lang="vi-VN" sz="1400" smtClean="0">
                    <a:solidFill>
                      <a:srgbClr val="C00000"/>
                    </a:solidFill>
                  </a:rPr>
                  <a:t>write_to_address</a:t>
                </a:r>
              </a:p>
              <a:p>
                <a:pPr algn="ctr"/>
                <a:r>
                  <a:rPr lang="vi-VN" sz="1400" smtClean="0">
                    <a:solidFill>
                      <a:schemeClr val="tx1"/>
                    </a:solidFill>
                  </a:rPr>
                  <a:t>waitTransmissionI2C((1&lt;&lt;TWINT) | (1&lt;&lt;TWEN))</a:t>
                </a:r>
                <a:endParaRPr lang="vi-VN" sz="140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rot="16200000" flipH="1">
                <a:off x="5433205" y="3248420"/>
                <a:ext cx="10050" cy="548640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391697" y="4628128"/>
                <a:ext cx="3770728" cy="1257300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TWDR = </a:t>
                </a:r>
                <a:r>
                  <a:rPr lang="vi-VN" sz="1400" smtClean="0">
                    <a:solidFill>
                      <a:srgbClr val="C00000"/>
                    </a:solidFill>
                  </a:rPr>
                  <a:t>write_at_register</a:t>
                </a:r>
                <a:endParaRPr lang="en-US" sz="1400" smtClean="0">
                  <a:solidFill>
                    <a:srgbClr val="C00000"/>
                  </a:solidFill>
                </a:endParaRPr>
              </a:p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waitTransmissionI2C((1&lt;&lt;TWINT) | (1&lt;&lt;TWEN))</a:t>
                </a:r>
                <a:endParaRPr lang="vi-VN" sz="140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rot="5400000">
                <a:off x="4431720" y="4931833"/>
                <a:ext cx="10050" cy="548640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7" idx="2"/>
                <a:endCxn id="19" idx="0"/>
              </p:cNvCxnSpPr>
              <p:nvPr/>
            </p:nvCxnSpPr>
            <p:spPr>
              <a:xfrm>
                <a:off x="2277061" y="5885428"/>
                <a:ext cx="0" cy="1074864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H="1">
                <a:off x="2277061" y="8247190"/>
                <a:ext cx="0" cy="523049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/>
              <p:cNvSpPr/>
              <p:nvPr/>
            </p:nvSpPr>
            <p:spPr>
              <a:xfrm>
                <a:off x="4560158" y="7052270"/>
                <a:ext cx="5243859" cy="1102942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400" smtClean="0">
                    <a:solidFill>
                      <a:schemeClr val="tx1"/>
                    </a:solidFill>
                  </a:rPr>
                  <a:t>waitTransmissionI2C((1&lt;&lt;TWINT) | (1&lt;&lt;TWEN) | (1&lt;&lt;TWEA))</a:t>
                </a:r>
              </a:p>
              <a:p>
                <a:pPr algn="ctr"/>
                <a:r>
                  <a:rPr lang="vi-VN" sz="1400" smtClean="0">
                    <a:solidFill>
                      <a:srgbClr val="C00000"/>
                    </a:solidFill>
                  </a:rPr>
                  <a:t>*write_to_buffer++ = </a:t>
                </a:r>
                <a:r>
                  <a:rPr lang="vi-VN" sz="1400" b="1" smtClean="0">
                    <a:solidFill>
                      <a:schemeClr val="tx1"/>
                    </a:solidFill>
                  </a:rPr>
                  <a:t>TWDR</a:t>
                </a:r>
                <a:endParaRPr lang="vi-VN" sz="1400" b="1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vi-VN" sz="1400" smtClean="0">
                    <a:solidFill>
                      <a:srgbClr val="C00000"/>
                    </a:solidFill>
                  </a:rPr>
                  <a:t>size_of_buffer--</a:t>
                </a:r>
                <a:endParaRPr lang="vi-VN" sz="140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6210054" y="8759724"/>
                <a:ext cx="3390900" cy="1092200"/>
              </a:xfrm>
              <a:prstGeom prst="roundRect">
                <a:avLst>
                  <a:gd name="adj" fmla="val 50000"/>
                </a:avLst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400" b="1" smtClean="0">
                    <a:solidFill>
                      <a:schemeClr val="tx1"/>
                    </a:solidFill>
                  </a:rPr>
                  <a:t>END</a:t>
                </a:r>
                <a:r>
                  <a:rPr lang="vi-VN" sz="1400" smtClean="0">
                    <a:solidFill>
                      <a:schemeClr val="tx1"/>
                    </a:solidFill>
                  </a:rPr>
                  <a:t> </a:t>
                </a:r>
                <a:r>
                  <a:rPr lang="vi-VN" sz="1400" b="1" smtClean="0">
                    <a:solidFill>
                      <a:schemeClr val="tx1"/>
                    </a:solidFill>
                  </a:rPr>
                  <a:t>i2c_read_reg_to_buf</a:t>
                </a:r>
                <a:endParaRPr lang="vi-VN" sz="1400" b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91697" y="8766209"/>
                <a:ext cx="4579062" cy="1133547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400" smtClean="0">
                    <a:solidFill>
                      <a:schemeClr val="tx1"/>
                    </a:solidFill>
                  </a:rPr>
                  <a:t>waitTransmissionI2C((1&lt;&lt;TWINT) | (1&lt;&lt;TWEN))</a:t>
                </a:r>
              </a:p>
              <a:p>
                <a:pPr algn="ctr"/>
                <a:r>
                  <a:rPr lang="vi-VN" sz="1400" smtClean="0">
                    <a:solidFill>
                      <a:srgbClr val="C00000"/>
                    </a:solidFill>
                  </a:rPr>
                  <a:t>*write_to_buffer = </a:t>
                </a:r>
                <a:r>
                  <a:rPr lang="vi-VN" sz="1400" b="1" smtClean="0">
                    <a:solidFill>
                      <a:schemeClr val="tx1"/>
                    </a:solidFill>
                  </a:rPr>
                  <a:t>TWDR</a:t>
                </a:r>
              </a:p>
              <a:p>
                <a:pPr algn="ctr"/>
                <a:r>
                  <a:rPr lang="vi-VN" sz="1400" smtClean="0">
                    <a:solidFill>
                      <a:schemeClr val="tx1"/>
                    </a:solidFill>
                  </a:rPr>
                  <a:t>TWCR = (1 &lt;&lt; TWINT) | (1 &lt;&lt; TWEN) | (1 &lt;&lt; TWSTO)</a:t>
                </a:r>
                <a:endParaRPr lang="vi-VN" sz="140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 rot="16200000" flipH="1">
                <a:off x="4280813" y="7334706"/>
                <a:ext cx="10050" cy="548640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4970759" y="9305824"/>
                <a:ext cx="1239295" cy="1546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2277061" y="6286042"/>
                <a:ext cx="8092440" cy="0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V="1">
                <a:off x="9848293" y="7614051"/>
                <a:ext cx="521781" cy="0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10370074" y="6259978"/>
                <a:ext cx="0" cy="1371600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Diamond 18"/>
            <p:cNvSpPr/>
            <p:nvPr/>
          </p:nvSpPr>
          <p:spPr>
            <a:xfrm>
              <a:off x="927616" y="6328538"/>
              <a:ext cx="3468914" cy="1286898"/>
            </a:xfrm>
            <a:prstGeom prst="diamond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smtClean="0">
                  <a:solidFill>
                    <a:srgbClr val="C00000"/>
                  </a:solidFill>
                </a:rPr>
                <a:t>size_of_buffer </a:t>
              </a:r>
              <a:r>
                <a:rPr lang="vi-VN" sz="1400" smtClean="0">
                  <a:solidFill>
                    <a:schemeClr val="tx1"/>
                  </a:solidFill>
                </a:rPr>
                <a:t>== 0</a:t>
              </a:r>
              <a:endParaRPr lang="vi-VN" sz="1400">
                <a:solidFill>
                  <a:schemeClr val="tx1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826736" y="7580995"/>
            <a:ext cx="702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smtClean="0"/>
              <a:t>True</a:t>
            </a:r>
            <a:endParaRPr lang="vi-VN" sz="2000"/>
          </a:p>
        </p:txBody>
      </p:sp>
      <p:sp>
        <p:nvSpPr>
          <p:cNvPr id="42" name="TextBox 41"/>
          <p:cNvSpPr txBox="1"/>
          <p:nvPr/>
        </p:nvSpPr>
        <p:spPr>
          <a:xfrm>
            <a:off x="4096949" y="639448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smtClean="0"/>
              <a:t>False</a:t>
            </a:r>
            <a:endParaRPr lang="vi-VN" sz="2000"/>
          </a:p>
        </p:txBody>
      </p:sp>
    </p:spTree>
    <p:extLst>
      <p:ext uri="{BB962C8B-B14F-4D97-AF65-F5344CB8AC3E}">
        <p14:creationId xmlns:p14="http://schemas.microsoft.com/office/powerpoint/2010/main" val="14119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641599" y="420913"/>
            <a:ext cx="5210632" cy="7605495"/>
            <a:chOff x="2641599" y="420913"/>
            <a:chExt cx="5210632" cy="7605495"/>
          </a:xfrm>
        </p:grpSpPr>
        <p:grpSp>
          <p:nvGrpSpPr>
            <p:cNvPr id="10" name="Group 9"/>
            <p:cNvGrpSpPr/>
            <p:nvPr/>
          </p:nvGrpSpPr>
          <p:grpSpPr>
            <a:xfrm>
              <a:off x="3617682" y="420913"/>
              <a:ext cx="4234549" cy="6604010"/>
              <a:chOff x="2979054" y="2583542"/>
              <a:chExt cx="4234549" cy="660401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989943" y="2583542"/>
                <a:ext cx="1770744" cy="899887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400" smtClean="0">
                    <a:solidFill>
                      <a:schemeClr val="tx1"/>
                    </a:solidFill>
                  </a:rPr>
                  <a:t>Đọc cảm biến</a:t>
                </a:r>
                <a:endParaRPr lang="vi-V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442856" y="2583542"/>
                <a:ext cx="1770747" cy="899887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400" smtClean="0">
                    <a:solidFill>
                      <a:schemeClr val="tx1"/>
                    </a:solidFill>
                  </a:rPr>
                  <a:t>Bộ lọc kalman</a:t>
                </a:r>
                <a:endParaRPr lang="vi-V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442856" y="4484914"/>
                <a:ext cx="1770747" cy="899887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400" smtClean="0">
                    <a:solidFill>
                      <a:schemeClr val="tx1"/>
                    </a:solidFill>
                  </a:rPr>
                  <a:t>PID cho trục X</a:t>
                </a:r>
                <a:endParaRPr lang="vi-V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442856" y="6386286"/>
                <a:ext cx="1770747" cy="899885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400" smtClean="0">
                    <a:solidFill>
                      <a:schemeClr val="tx1"/>
                    </a:solidFill>
                  </a:rPr>
                  <a:t>PID cho trục Y</a:t>
                </a:r>
                <a:endParaRPr lang="vi-V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442856" y="8287656"/>
                <a:ext cx="1770747" cy="89989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400" smtClean="0">
                    <a:solidFill>
                      <a:schemeClr val="tx1"/>
                    </a:solidFill>
                  </a:rPr>
                  <a:t>PID cho trục Z</a:t>
                </a:r>
                <a:endParaRPr lang="vi-V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989943" y="4484914"/>
                <a:ext cx="1828802" cy="899887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400" smtClean="0">
                    <a:solidFill>
                      <a:schemeClr val="tx1"/>
                    </a:solidFill>
                  </a:rPr>
                  <a:t>PID cho trục X</a:t>
                </a:r>
                <a:endParaRPr lang="vi-V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979054" y="6386286"/>
                <a:ext cx="1850577" cy="899885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400" smtClean="0">
                    <a:solidFill>
                      <a:schemeClr val="tx1"/>
                    </a:solidFill>
                  </a:rPr>
                  <a:t>PID cho trục X</a:t>
                </a:r>
                <a:endParaRPr lang="vi-V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47999" y="8287656"/>
                <a:ext cx="1770746" cy="89989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400" smtClean="0">
                    <a:solidFill>
                      <a:schemeClr val="tx1"/>
                    </a:solidFill>
                  </a:rPr>
                  <a:t>PID cho trục X</a:t>
                </a:r>
                <a:endParaRPr lang="vi-V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Straight Connector 16"/>
            <p:cNvCxnSpPr>
              <a:stCxn id="8" idx="0"/>
              <a:endCxn id="7" idx="2"/>
            </p:cNvCxnSpPr>
            <p:nvPr/>
          </p:nvCxnSpPr>
          <p:spPr>
            <a:xfrm flipV="1">
              <a:off x="6966858" y="1320800"/>
              <a:ext cx="0" cy="1001485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966857" y="3222172"/>
              <a:ext cx="0" cy="1001485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6966857" y="5123542"/>
              <a:ext cx="0" cy="1001485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2" idx="3"/>
              <a:endCxn id="8" idx="1"/>
            </p:cNvCxnSpPr>
            <p:nvPr/>
          </p:nvCxnSpPr>
          <p:spPr>
            <a:xfrm>
              <a:off x="5457373" y="2772229"/>
              <a:ext cx="624111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428344" y="4673599"/>
              <a:ext cx="65314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421086" y="6604003"/>
              <a:ext cx="65314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641600" y="8011894"/>
              <a:ext cx="4325257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6952343" y="7024923"/>
              <a:ext cx="0" cy="1001485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2641601" y="870856"/>
              <a:ext cx="0" cy="715555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2641599" y="870856"/>
              <a:ext cx="91440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399315" y="870856"/>
              <a:ext cx="624111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8750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76709" y="449941"/>
            <a:ext cx="9091581" cy="8225675"/>
            <a:chOff x="391697" y="1081695"/>
            <a:chExt cx="9091581" cy="8225675"/>
          </a:xfrm>
          <a:noFill/>
        </p:grpSpPr>
        <p:sp>
          <p:nvSpPr>
            <p:cNvPr id="5" name="Rounded Rectangle 4"/>
            <p:cNvSpPr/>
            <p:nvPr/>
          </p:nvSpPr>
          <p:spPr>
            <a:xfrm>
              <a:off x="1082353" y="1081695"/>
              <a:ext cx="3390900" cy="1272835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b="1" smtClean="0">
                  <a:solidFill>
                    <a:schemeClr val="tx1"/>
                  </a:solidFill>
                </a:rPr>
                <a:t>START up_data_pid</a:t>
              </a:r>
            </a:p>
            <a:p>
              <a:pPr algn="ctr"/>
              <a:r>
                <a:rPr lang="vi-VN" sz="1400" smtClean="0">
                  <a:solidFill>
                    <a:srgbClr val="C00000"/>
                  </a:solidFill>
                </a:rPr>
                <a:t>pTerm</a:t>
              </a:r>
            </a:p>
            <a:p>
              <a:pPr algn="ctr"/>
              <a:r>
                <a:rPr lang="vi-VN" sz="1400" smtClean="0">
                  <a:solidFill>
                    <a:srgbClr val="C00000"/>
                  </a:solidFill>
                </a:rPr>
                <a:t>iTerm</a:t>
              </a:r>
            </a:p>
            <a:p>
              <a:pPr algn="ctr"/>
              <a:r>
                <a:rPr lang="vi-VN" sz="1400" smtClean="0">
                  <a:solidFill>
                    <a:srgbClr val="C00000"/>
                  </a:solidFill>
                </a:rPr>
                <a:t>dTerm</a:t>
              </a:r>
            </a:p>
            <a:p>
              <a:pPr algn="ctr"/>
              <a:r>
                <a:rPr lang="vi-VN" sz="1400">
                  <a:solidFill>
                    <a:srgbClr val="C00000"/>
                  </a:solidFill>
                </a:rPr>
                <a:t>r</a:t>
              </a:r>
              <a:r>
                <a:rPr lang="vi-VN" sz="1400" smtClean="0">
                  <a:solidFill>
                    <a:srgbClr val="C00000"/>
                  </a:solidFill>
                </a:rPr>
                <a:t>eturn_value</a:t>
              </a:r>
              <a:endParaRPr lang="vi-VN" sz="1400">
                <a:solidFill>
                  <a:srgbClr val="C0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1697" y="2894797"/>
              <a:ext cx="4772213" cy="1257300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i="1" smtClean="0">
                  <a:solidFill>
                    <a:schemeClr val="tx1"/>
                  </a:solidFill>
                </a:rPr>
                <a:t>err</a:t>
              </a:r>
              <a:r>
                <a:rPr lang="vi-VN" sz="1400" smtClean="0">
                  <a:solidFill>
                    <a:schemeClr val="tx1"/>
                  </a:solidFill>
                </a:rPr>
                <a:t> = 0 – </a:t>
              </a:r>
              <a:r>
                <a:rPr lang="vi-VN" sz="1400" b="1" smtClean="0">
                  <a:solidFill>
                    <a:schemeClr val="tx1"/>
                  </a:solidFill>
                </a:rPr>
                <a:t>global_angle</a:t>
              </a:r>
            </a:p>
            <a:p>
              <a:pPr algn="ctr"/>
              <a:r>
                <a:rPr lang="vi-VN" sz="1400" i="1" smtClean="0">
                  <a:solidFill>
                    <a:schemeClr val="tx1"/>
                  </a:solidFill>
                </a:rPr>
                <a:t>d</a:t>
              </a:r>
              <a:r>
                <a:rPr lang="vi-VN" sz="1400" i="1" smtClean="0">
                  <a:solidFill>
                    <a:schemeClr val="tx1"/>
                  </a:solidFill>
                </a:rPr>
                <a:t>elta_time</a:t>
              </a:r>
              <a:r>
                <a:rPr lang="vi-VN" sz="1400" smtClean="0">
                  <a:solidFill>
                    <a:schemeClr val="tx1"/>
                  </a:solidFill>
                </a:rPr>
                <a:t> = t_now – </a:t>
              </a:r>
              <a:r>
                <a:rPr lang="vi-VN" sz="1400" b="1" smtClean="0">
                  <a:solidFill>
                    <a:schemeClr val="tx1"/>
                  </a:solidFill>
                </a:rPr>
                <a:t>global_time_old</a:t>
              </a:r>
            </a:p>
            <a:p>
              <a:pPr algn="ctr"/>
              <a:r>
                <a:rPr lang="vi-VN" sz="1400" b="1" smtClean="0">
                  <a:solidFill>
                    <a:schemeClr val="tx1"/>
                  </a:solidFill>
                </a:rPr>
                <a:t>global_time_old</a:t>
              </a:r>
              <a:r>
                <a:rPr lang="vi-VN" sz="1400" smtClean="0">
                  <a:solidFill>
                    <a:schemeClr val="tx1"/>
                  </a:solidFill>
                </a:rPr>
                <a:t> = t_now</a:t>
              </a:r>
              <a:endParaRPr lang="vi-VN" sz="1400" smtClean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12550" y="2889064"/>
              <a:ext cx="3770728" cy="1257300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smtClean="0">
                  <a:solidFill>
                    <a:srgbClr val="C00000"/>
                  </a:solidFill>
                </a:rPr>
                <a:t>dTerm </a:t>
              </a:r>
              <a:r>
                <a:rPr lang="vi-VN" sz="1400" smtClean="0">
                  <a:solidFill>
                    <a:schemeClr val="tx1"/>
                  </a:solidFill>
                </a:rPr>
                <a:t>= </a:t>
              </a:r>
              <a:r>
                <a:rPr lang="vi-VN" sz="1400" b="1" smtClean="0">
                  <a:solidFill>
                    <a:schemeClr val="tx1"/>
                  </a:solidFill>
                </a:rPr>
                <a:t>global_Kd</a:t>
              </a:r>
              <a:r>
                <a:rPr lang="vi-VN" sz="1400" smtClean="0">
                  <a:solidFill>
                    <a:schemeClr val="tx1"/>
                  </a:solidFill>
                </a:rPr>
                <a:t> * </a:t>
              </a:r>
              <a:r>
                <a:rPr lang="vi-VN" sz="1400" i="1" smtClean="0">
                  <a:solidFill>
                    <a:schemeClr val="tx1"/>
                  </a:solidFill>
                </a:rPr>
                <a:t>err</a:t>
              </a:r>
              <a:endParaRPr lang="en-US" sz="1400" i="1" smtClean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3" idx="2"/>
            </p:cNvCxnSpPr>
            <p:nvPr/>
          </p:nvCxnSpPr>
          <p:spPr>
            <a:xfrm>
              <a:off x="7597914" y="4146364"/>
              <a:ext cx="0" cy="433276"/>
            </a:xfrm>
            <a:prstGeom prst="straightConnector1">
              <a:avLst/>
            </a:prstGeom>
            <a:grpFill/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2767753" y="2354530"/>
              <a:ext cx="0" cy="548640"/>
            </a:xfrm>
            <a:prstGeom prst="straightConnector1">
              <a:avLst/>
            </a:prstGeom>
            <a:grpFill/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711065" y="4631389"/>
              <a:ext cx="4772213" cy="1257300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b="1">
                  <a:solidFill>
                    <a:schemeClr val="tx1"/>
                  </a:solidFill>
                </a:rPr>
                <a:t>g</a:t>
              </a:r>
              <a:r>
                <a:rPr lang="vi-VN" sz="1400" b="1" smtClean="0">
                  <a:solidFill>
                    <a:schemeClr val="tx1"/>
                  </a:solidFill>
                </a:rPr>
                <a:t>lobal_i</a:t>
              </a:r>
              <a:r>
                <a:rPr lang="vi-VN" sz="1400" b="1" smtClean="0">
                  <a:solidFill>
                    <a:schemeClr val="tx1"/>
                  </a:solidFill>
                </a:rPr>
                <a:t>ntergral </a:t>
              </a:r>
              <a:r>
                <a:rPr lang="vi-VN" sz="1400" smtClean="0">
                  <a:solidFill>
                    <a:schemeClr val="tx1"/>
                  </a:solidFill>
                </a:rPr>
                <a:t>+= </a:t>
              </a:r>
              <a:r>
                <a:rPr lang="vi-VN" sz="1400" i="1" smtClean="0">
                  <a:solidFill>
                    <a:schemeClr val="tx1"/>
                  </a:solidFill>
                </a:rPr>
                <a:t>err</a:t>
              </a:r>
              <a:r>
                <a:rPr lang="vi-VN" sz="1400" smtClean="0">
                  <a:solidFill>
                    <a:schemeClr val="tx1"/>
                  </a:solidFill>
                </a:rPr>
                <a:t> * </a:t>
              </a:r>
              <a:r>
                <a:rPr lang="vi-VN" sz="1400" i="1" smtClean="0">
                  <a:solidFill>
                    <a:schemeClr val="tx1"/>
                  </a:solidFill>
                </a:rPr>
                <a:t>delta_time</a:t>
              </a:r>
            </a:p>
            <a:p>
              <a:pPr algn="ctr"/>
              <a:r>
                <a:rPr lang="vi-VN" sz="1400" smtClean="0">
                  <a:solidFill>
                    <a:srgbClr val="C00000"/>
                  </a:solidFill>
                </a:rPr>
                <a:t>iTerm = </a:t>
              </a:r>
              <a:r>
                <a:rPr lang="vi-VN" sz="1400" b="1" smtClean="0">
                  <a:solidFill>
                    <a:schemeClr val="tx1"/>
                  </a:solidFill>
                </a:rPr>
                <a:t>global_Ki</a:t>
              </a:r>
              <a:r>
                <a:rPr lang="vi-VN" sz="1400" smtClean="0">
                  <a:solidFill>
                    <a:schemeClr val="tx1"/>
                  </a:solidFill>
                </a:rPr>
                <a:t> * </a:t>
              </a:r>
              <a:r>
                <a:rPr lang="vi-VN" sz="1400" b="1" smtClean="0">
                  <a:solidFill>
                    <a:schemeClr val="tx1"/>
                  </a:solidFill>
                </a:rPr>
                <a:t>global_intergral </a:t>
              </a:r>
              <a:endParaRPr lang="vi-VN" sz="1400" i="1" smtClean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16200000" flipH="1">
              <a:off x="5438230" y="3253445"/>
              <a:ext cx="0" cy="548640"/>
            </a:xfrm>
            <a:prstGeom prst="straightConnector1">
              <a:avLst/>
            </a:prstGeom>
            <a:grpFill/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91697" y="4628128"/>
              <a:ext cx="3770728" cy="1257300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>
                  <a:solidFill>
                    <a:schemeClr val="tx1"/>
                  </a:solidFill>
                </a:rPr>
                <a:t>d</a:t>
              </a:r>
              <a:r>
                <a:rPr lang="vi-VN" sz="1400" smtClean="0">
                  <a:solidFill>
                    <a:schemeClr val="tx1"/>
                  </a:solidFill>
                </a:rPr>
                <a:t>erivative = (err – </a:t>
              </a:r>
              <a:r>
                <a:rPr lang="vi-VN" sz="1400" b="1" smtClean="0">
                  <a:solidFill>
                    <a:schemeClr val="tx1"/>
                  </a:solidFill>
                </a:rPr>
                <a:t>golabl_err_old</a:t>
              </a:r>
              <a:r>
                <a:rPr lang="vi-VN" sz="1400" smtClean="0">
                  <a:solidFill>
                    <a:schemeClr val="tx1"/>
                  </a:solidFill>
                </a:rPr>
                <a:t>)/delta_time</a:t>
              </a:r>
            </a:p>
            <a:p>
              <a:pPr algn="ctr"/>
              <a:r>
                <a:rPr lang="vi-VN" sz="1400" smtClean="0">
                  <a:solidFill>
                    <a:schemeClr val="tx1"/>
                  </a:solidFill>
                </a:rPr>
                <a:t>dTerm = </a:t>
              </a:r>
              <a:r>
                <a:rPr lang="vi-VN" sz="1400" b="1" smtClean="0">
                  <a:solidFill>
                    <a:schemeClr val="tx1"/>
                  </a:solidFill>
                </a:rPr>
                <a:t>global_Kd</a:t>
              </a:r>
              <a:r>
                <a:rPr lang="vi-VN" sz="1400" smtClean="0">
                  <a:solidFill>
                    <a:schemeClr val="tx1"/>
                  </a:solidFill>
                </a:rPr>
                <a:t> * derivative</a:t>
              </a:r>
              <a:endParaRPr lang="vi-VN" sz="1400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>
              <a:off x="4436745" y="4926808"/>
              <a:ext cx="0" cy="548640"/>
            </a:xfrm>
            <a:prstGeom prst="straightConnector1">
              <a:avLst/>
            </a:prstGeom>
            <a:grpFill/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7" idx="2"/>
              <a:endCxn id="27" idx="0"/>
            </p:cNvCxnSpPr>
            <p:nvPr/>
          </p:nvCxnSpPr>
          <p:spPr>
            <a:xfrm>
              <a:off x="2277061" y="5885428"/>
              <a:ext cx="0" cy="603595"/>
            </a:xfrm>
            <a:prstGeom prst="straightConnector1">
              <a:avLst/>
            </a:prstGeom>
            <a:grpFill/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4970759" y="9305824"/>
              <a:ext cx="1239295" cy="1546"/>
            </a:xfrm>
            <a:prstGeom prst="straightConnector1">
              <a:avLst/>
            </a:prstGeom>
            <a:grpFill/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391697" y="6489023"/>
              <a:ext cx="3770728" cy="1257300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b="1" smtClean="0">
                  <a:solidFill>
                    <a:schemeClr val="tx1"/>
                  </a:solidFill>
                </a:rPr>
                <a:t>golbal_err_old</a:t>
              </a:r>
              <a:r>
                <a:rPr lang="vi-VN" sz="1400" smtClean="0">
                  <a:solidFill>
                    <a:schemeClr val="tx1"/>
                  </a:solidFill>
                </a:rPr>
                <a:t> = </a:t>
              </a:r>
              <a:r>
                <a:rPr lang="vi-VN" sz="1400" i="1" smtClean="0">
                  <a:solidFill>
                    <a:schemeClr val="tx1"/>
                  </a:solidFill>
                </a:rPr>
                <a:t>err</a:t>
              </a:r>
            </a:p>
            <a:p>
              <a:pPr algn="ctr"/>
              <a:r>
                <a:rPr lang="vi-VN" sz="1400" smtClean="0">
                  <a:solidFill>
                    <a:srgbClr val="FF0000"/>
                  </a:solidFill>
                </a:rPr>
                <a:t>return_value</a:t>
              </a:r>
              <a:r>
                <a:rPr lang="vi-VN" sz="1400" smtClean="0">
                  <a:solidFill>
                    <a:schemeClr val="tx1"/>
                  </a:solidFill>
                </a:rPr>
                <a:t> = </a:t>
              </a:r>
              <a:r>
                <a:rPr lang="vi-VN" sz="1400" smtClean="0">
                  <a:solidFill>
                    <a:srgbClr val="FF0000"/>
                  </a:solidFill>
                </a:rPr>
                <a:t>pTerm</a:t>
              </a:r>
              <a:r>
                <a:rPr lang="vi-VN" sz="1400" smtClean="0">
                  <a:solidFill>
                    <a:schemeClr val="tx1"/>
                  </a:solidFill>
                </a:rPr>
                <a:t> + </a:t>
              </a:r>
              <a:r>
                <a:rPr lang="vi-VN" sz="1400" smtClean="0">
                  <a:solidFill>
                    <a:srgbClr val="FF0000"/>
                  </a:solidFill>
                </a:rPr>
                <a:t>iTerm</a:t>
              </a:r>
              <a:r>
                <a:rPr lang="vi-VN" sz="1400" smtClean="0">
                  <a:solidFill>
                    <a:schemeClr val="tx1"/>
                  </a:solidFill>
                </a:rPr>
                <a:t> + </a:t>
              </a:r>
              <a:r>
                <a:rPr lang="vi-VN" sz="1400" smtClean="0">
                  <a:solidFill>
                    <a:srgbClr val="FF0000"/>
                  </a:solidFill>
                </a:rPr>
                <a:t>dTerm</a:t>
              </a:r>
            </a:p>
            <a:p>
              <a:pPr algn="ctr"/>
              <a:r>
                <a:rPr lang="vi-VN" sz="1400" smtClean="0">
                  <a:solidFill>
                    <a:schemeClr val="tx1"/>
                  </a:solidFill>
                </a:rPr>
                <a:t>return </a:t>
              </a:r>
              <a:r>
                <a:rPr lang="vi-VN" sz="1400" smtClean="0">
                  <a:solidFill>
                    <a:srgbClr val="FF0000"/>
                  </a:solidFill>
                </a:rPr>
                <a:t>return_value</a:t>
              </a:r>
              <a:endParaRPr lang="vi-VN" sz="1400" smtClean="0">
                <a:solidFill>
                  <a:srgbClr val="FF0000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902464" y="6521851"/>
              <a:ext cx="3390900" cy="1092200"/>
            </a:xfrm>
            <a:prstGeom prst="roundRect">
              <a:avLst>
                <a:gd name="adj" fmla="val 50000"/>
              </a:avLst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b="1" smtClean="0">
                  <a:solidFill>
                    <a:schemeClr val="tx1"/>
                  </a:solidFill>
                </a:rPr>
                <a:t>END</a:t>
              </a:r>
              <a:r>
                <a:rPr lang="vi-VN" sz="1400" smtClean="0">
                  <a:solidFill>
                    <a:schemeClr val="tx1"/>
                  </a:solidFill>
                </a:rPr>
                <a:t> </a:t>
              </a:r>
              <a:r>
                <a:rPr lang="vi-VN" sz="1400" b="1" smtClean="0">
                  <a:solidFill>
                    <a:schemeClr val="tx1"/>
                  </a:solidFill>
                </a:rPr>
                <a:t>up_data_pid</a:t>
              </a:r>
              <a:endParaRPr lang="vi-VN" sz="1400" b="1" smtClean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6200000" flipH="1">
              <a:off x="5021893" y="6304763"/>
              <a:ext cx="0" cy="1645920"/>
            </a:xfrm>
            <a:prstGeom prst="straightConnector1">
              <a:avLst/>
            </a:prstGeom>
            <a:grpFill/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3600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1504260" y="647699"/>
            <a:ext cx="7830240" cy="6629401"/>
            <a:chOff x="1504260" y="647699"/>
            <a:chExt cx="9290550" cy="7434886"/>
          </a:xfrm>
        </p:grpSpPr>
        <p:grpSp>
          <p:nvGrpSpPr>
            <p:cNvPr id="3" name="Group 2"/>
            <p:cNvGrpSpPr/>
            <p:nvPr/>
          </p:nvGrpSpPr>
          <p:grpSpPr>
            <a:xfrm>
              <a:off x="1504260" y="647699"/>
              <a:ext cx="9290550" cy="7434886"/>
              <a:chOff x="2329760" y="-571501"/>
              <a:chExt cx="9290550" cy="7434886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329760" y="-571501"/>
                <a:ext cx="9290550" cy="7434886"/>
                <a:chOff x="1944748" y="60253"/>
                <a:chExt cx="9290550" cy="7434886"/>
              </a:xfrm>
              <a:noFill/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1944748" y="636278"/>
                  <a:ext cx="3390900" cy="1272835"/>
                </a:xfrm>
                <a:prstGeom prst="roundRect">
                  <a:avLst>
                    <a:gd name="adj" fmla="val 50000"/>
                  </a:avLst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1400" b="1" smtClean="0">
                      <a:solidFill>
                        <a:schemeClr val="tx1"/>
                      </a:solidFill>
                    </a:rPr>
                    <a:t>START prgram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6813453" y="6365403"/>
                  <a:ext cx="3376191" cy="1129736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1400" i="1">
                      <a:solidFill>
                        <a:schemeClr val="tx1"/>
                      </a:solidFill>
                    </a:rPr>
                    <a:t>p</a:t>
                  </a:r>
                  <a:r>
                    <a:rPr lang="vi-VN" sz="1400" i="1" smtClean="0">
                      <a:solidFill>
                        <a:schemeClr val="tx1"/>
                      </a:solidFill>
                    </a:rPr>
                    <a:t>wm_x = Up_data_pid_X()</a:t>
                  </a:r>
                </a:p>
                <a:p>
                  <a:pPr algn="ctr"/>
                  <a:r>
                    <a:rPr lang="vi-VN" sz="1400" i="1" smtClean="0">
                      <a:solidFill>
                        <a:schemeClr val="tx1"/>
                      </a:solidFill>
                    </a:rPr>
                    <a:t>pwm_y = Up_data_pid_Y()</a:t>
                  </a:r>
                  <a:endParaRPr lang="vi-VN" sz="140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vi-VN" sz="1400" i="1" smtClean="0">
                      <a:solidFill>
                        <a:schemeClr val="tx1"/>
                      </a:solidFill>
                    </a:rPr>
                    <a:t>pwm_z = Up_data_pid_Z()</a:t>
                  </a:r>
                  <a:endParaRPr lang="vi-VN" sz="1400" smtClean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" name="Straight Arrow Connector 12"/>
                <p:cNvCxnSpPr>
                  <a:endCxn id="38" idx="1"/>
                </p:cNvCxnSpPr>
                <p:nvPr/>
              </p:nvCxnSpPr>
              <p:spPr>
                <a:xfrm>
                  <a:off x="5360135" y="1272694"/>
                  <a:ext cx="1337399" cy="1"/>
                </a:xfrm>
                <a:prstGeom prst="straightConnector1">
                  <a:avLst/>
                </a:prstGeom>
                <a:grpFill/>
                <a:ln w="5715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Rectangle 36"/>
                <p:cNvSpPr/>
                <p:nvPr/>
              </p:nvSpPr>
              <p:spPr>
                <a:xfrm>
                  <a:off x="6790257" y="4757380"/>
                  <a:ext cx="3376191" cy="1129736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1400" i="1">
                      <a:solidFill>
                        <a:schemeClr val="tx1"/>
                      </a:solidFill>
                    </a:rPr>
                    <a:t>g</a:t>
                  </a:r>
                  <a:r>
                    <a:rPr lang="vi-VN" sz="1400" i="1" smtClean="0">
                      <a:solidFill>
                        <a:schemeClr val="tx1"/>
                      </a:solidFill>
                    </a:rPr>
                    <a:t>lobal_angle_x</a:t>
                  </a:r>
                  <a:r>
                    <a:rPr lang="vi-VN" sz="1400" i="1" smtClean="0">
                      <a:solidFill>
                        <a:schemeClr val="tx1"/>
                      </a:solidFill>
                    </a:rPr>
                    <a:t> = get_angle_x()</a:t>
                  </a:r>
                </a:p>
                <a:p>
                  <a:pPr algn="ctr"/>
                  <a:r>
                    <a:rPr lang="vi-VN" sz="1400" i="1" smtClean="0">
                      <a:solidFill>
                        <a:schemeClr val="tx1"/>
                      </a:solidFill>
                    </a:rPr>
                    <a:t>global_angle_y = get_angle_y()</a:t>
                  </a:r>
                </a:p>
                <a:p>
                  <a:pPr algn="ctr"/>
                  <a:r>
                    <a:rPr lang="vi-VN" sz="1400" i="1" smtClean="0">
                      <a:solidFill>
                        <a:schemeClr val="tx1"/>
                      </a:solidFill>
                    </a:rPr>
                    <a:t>global_angle_z = get_angle_z()</a:t>
                  </a:r>
                  <a:endParaRPr lang="vi-VN" sz="1400" i="1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6767094" y="3154928"/>
                  <a:ext cx="3376191" cy="1129736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1400" i="1">
                      <a:solidFill>
                        <a:schemeClr val="tx1"/>
                      </a:solidFill>
                    </a:rPr>
                    <a:t>g</a:t>
                  </a:r>
                  <a:r>
                    <a:rPr lang="vi-VN" sz="1400" i="1" smtClean="0">
                      <a:solidFill>
                        <a:schemeClr val="tx1"/>
                      </a:solidFill>
                    </a:rPr>
                    <a:t>et_raw_angle_x()</a:t>
                  </a:r>
                  <a:endParaRPr lang="vi-VN" sz="1400" i="1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vi-VN" sz="1400" i="1" smtClean="0">
                      <a:solidFill>
                        <a:schemeClr val="tx1"/>
                      </a:solidFill>
                    </a:rPr>
                    <a:t>get_raw_angle_y()</a:t>
                  </a:r>
                </a:p>
                <a:p>
                  <a:pPr algn="ctr"/>
                  <a:r>
                    <a:rPr lang="vi-VN" sz="1400" i="1" smtClean="0">
                      <a:solidFill>
                        <a:schemeClr val="tx1"/>
                      </a:solidFill>
                    </a:rPr>
                    <a:t>get_raw_angle_z()</a:t>
                  </a:r>
                  <a:endParaRPr lang="vi-VN" sz="1400" i="1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1978707" y="6365403"/>
                  <a:ext cx="3376191" cy="1129736"/>
                </a:xfrm>
                <a:prstGeom prst="rect">
                  <a:avLst/>
                </a:pr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1400" i="1" smtClean="0">
                      <a:solidFill>
                        <a:schemeClr val="tx1"/>
                      </a:solidFill>
                    </a:rPr>
                    <a:t>control_servo_x()</a:t>
                  </a:r>
                  <a:endParaRPr lang="vi-VN" sz="1400" i="1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vi-VN" sz="1400" i="1" smtClean="0">
                      <a:solidFill>
                        <a:schemeClr val="tx1"/>
                      </a:solidFill>
                    </a:rPr>
                    <a:t>control_servo_y()</a:t>
                  </a:r>
                </a:p>
                <a:p>
                  <a:pPr algn="ctr"/>
                  <a:r>
                    <a:rPr lang="vi-VN" sz="1400" i="1" smtClean="0">
                      <a:solidFill>
                        <a:schemeClr val="tx1"/>
                      </a:solidFill>
                    </a:rPr>
                    <a:t>control_servo_z()</a:t>
                  </a:r>
                  <a:endParaRPr lang="vi-VN" sz="1400" i="1" smtClean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2" name="Straight Arrow Connector 41"/>
                <p:cNvCxnSpPr>
                  <a:stCxn id="38" idx="2"/>
                  <a:endCxn id="39" idx="0"/>
                </p:cNvCxnSpPr>
                <p:nvPr/>
              </p:nvCxnSpPr>
              <p:spPr>
                <a:xfrm>
                  <a:off x="8431991" y="1909112"/>
                  <a:ext cx="23199" cy="1245816"/>
                </a:xfrm>
                <a:prstGeom prst="straightConnector1">
                  <a:avLst/>
                </a:prstGeom>
                <a:grpFill/>
                <a:ln w="5715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8478353" y="4284664"/>
                  <a:ext cx="0" cy="472716"/>
                </a:xfrm>
                <a:prstGeom prst="straightConnector1">
                  <a:avLst/>
                </a:prstGeom>
                <a:grpFill/>
                <a:ln w="5715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8501548" y="5892687"/>
                  <a:ext cx="0" cy="472716"/>
                </a:xfrm>
                <a:prstGeom prst="straightConnector1">
                  <a:avLst/>
                </a:prstGeom>
                <a:grpFill/>
                <a:ln w="5715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stCxn id="6" idx="1"/>
                  <a:endCxn id="40" idx="3"/>
                </p:cNvCxnSpPr>
                <p:nvPr/>
              </p:nvCxnSpPr>
              <p:spPr>
                <a:xfrm flipH="1">
                  <a:off x="5354898" y="6930271"/>
                  <a:ext cx="1458555" cy="0"/>
                </a:xfrm>
                <a:prstGeom prst="straightConnector1">
                  <a:avLst/>
                </a:prstGeom>
                <a:grpFill/>
                <a:ln w="5715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>
                  <a:stCxn id="40" idx="0"/>
                </p:cNvCxnSpPr>
                <p:nvPr/>
              </p:nvCxnSpPr>
              <p:spPr>
                <a:xfrm flipV="1">
                  <a:off x="3666803" y="2532021"/>
                  <a:ext cx="0" cy="3833382"/>
                </a:xfrm>
                <a:prstGeom prst="straightConnector1">
                  <a:avLst/>
                </a:prstGeom>
                <a:grpFill/>
                <a:ln w="5715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 flipH="1">
                  <a:off x="3641402" y="2532020"/>
                  <a:ext cx="2148840" cy="0"/>
                </a:xfrm>
                <a:prstGeom prst="straightConnector1">
                  <a:avLst/>
                </a:prstGeom>
                <a:grpFill/>
                <a:ln w="5715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 flipH="1">
                  <a:off x="10189644" y="1272694"/>
                  <a:ext cx="1032954" cy="0"/>
                </a:xfrm>
                <a:prstGeom prst="straightConnector1">
                  <a:avLst/>
                </a:prstGeom>
                <a:grpFill/>
                <a:ln w="5715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 flipV="1">
                  <a:off x="11209898" y="72954"/>
                  <a:ext cx="0" cy="1212441"/>
                </a:xfrm>
                <a:prstGeom prst="straightConnector1">
                  <a:avLst/>
                </a:prstGeom>
                <a:grpFill/>
                <a:ln w="5715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/>
                <p:nvPr/>
              </p:nvCxnSpPr>
              <p:spPr>
                <a:xfrm flipH="1">
                  <a:off x="5750114" y="85654"/>
                  <a:ext cx="5485184" cy="0"/>
                </a:xfrm>
                <a:prstGeom prst="straightConnector1">
                  <a:avLst/>
                </a:prstGeom>
                <a:grpFill/>
                <a:ln w="5715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/>
                <p:nvPr/>
              </p:nvCxnSpPr>
              <p:spPr>
                <a:xfrm flipV="1">
                  <a:off x="5775324" y="60253"/>
                  <a:ext cx="0" cy="1212441"/>
                </a:xfrm>
                <a:prstGeom prst="straightConnector1">
                  <a:avLst/>
                </a:prstGeom>
                <a:grpFill/>
                <a:ln w="5715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/>
                <p:nvPr/>
              </p:nvCxnSpPr>
              <p:spPr>
                <a:xfrm flipH="1">
                  <a:off x="5775515" y="1285395"/>
                  <a:ext cx="0" cy="1254591"/>
                </a:xfrm>
                <a:prstGeom prst="straightConnector1">
                  <a:avLst/>
                </a:prstGeom>
                <a:grpFill/>
                <a:ln w="5715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Diamond 37"/>
              <p:cNvSpPr/>
              <p:nvPr/>
            </p:nvSpPr>
            <p:spPr>
              <a:xfrm>
                <a:off x="7082546" y="4523"/>
                <a:ext cx="3468914" cy="1272835"/>
              </a:xfrm>
              <a:prstGeom prst="diamond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400" smtClean="0">
                    <a:solidFill>
                      <a:srgbClr val="C00000"/>
                    </a:solidFill>
                  </a:rPr>
                  <a:t>EVERY_1000_us()</a:t>
                </a:r>
                <a:endParaRPr lang="vi-VN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9859111" y="1472731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2000" smtClean="0"/>
                <a:t>False</a:t>
              </a:r>
              <a:endParaRPr lang="vi-VN" sz="20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061060" y="2740094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2000" smtClean="0"/>
                <a:t>False</a:t>
              </a:r>
              <a:endParaRPr lang="vi-VN" sz="2000"/>
            </a:p>
          </p:txBody>
        </p:sp>
      </p:grpSp>
    </p:spTree>
    <p:extLst>
      <p:ext uri="{BB962C8B-B14F-4D97-AF65-F5344CB8AC3E}">
        <p14:creationId xmlns:p14="http://schemas.microsoft.com/office/powerpoint/2010/main" val="243148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1889126" y="2447313"/>
            <a:ext cx="5921374" cy="5444008"/>
            <a:chOff x="1889126" y="2447313"/>
            <a:chExt cx="5921374" cy="5444008"/>
          </a:xfrm>
        </p:grpSpPr>
        <p:grpSp>
          <p:nvGrpSpPr>
            <p:cNvPr id="12" name="Group 11"/>
            <p:cNvGrpSpPr/>
            <p:nvPr/>
          </p:nvGrpSpPr>
          <p:grpSpPr>
            <a:xfrm>
              <a:off x="1889126" y="2545658"/>
              <a:ext cx="5921374" cy="5345663"/>
              <a:chOff x="1889126" y="2545658"/>
              <a:chExt cx="5921374" cy="5345663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flipH="1" flipV="1">
                <a:off x="4826180" y="2545658"/>
                <a:ext cx="0" cy="5345663"/>
              </a:xfrm>
              <a:prstGeom prst="straightConnector1">
                <a:avLst/>
              </a:prstGeom>
              <a:ln w="50800" cmpd="sng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Arrow Connector 3"/>
              <p:cNvCxnSpPr/>
              <p:nvPr/>
            </p:nvCxnSpPr>
            <p:spPr>
              <a:xfrm flipH="1">
                <a:off x="1889126" y="5600699"/>
                <a:ext cx="5921374" cy="0"/>
              </a:xfrm>
              <a:prstGeom prst="straightConnector1">
                <a:avLst/>
              </a:prstGeom>
              <a:ln w="50800" cmpd="sng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>
                <a:off x="2732659" y="3077029"/>
                <a:ext cx="4640598" cy="4615791"/>
              </a:xfrm>
              <a:prstGeom prst="straightConnector1">
                <a:avLst/>
              </a:prstGeom>
              <a:ln w="50800" cmpd="sng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Arrow Connector 20"/>
            <p:cNvCxnSpPr/>
            <p:nvPr/>
          </p:nvCxnSpPr>
          <p:spPr>
            <a:xfrm flipH="1" flipV="1">
              <a:off x="3733842" y="4884449"/>
              <a:ext cx="1087048" cy="695800"/>
            </a:xfrm>
            <a:prstGeom prst="straightConnector1">
              <a:avLst/>
            </a:prstGeom>
            <a:ln w="25400" cmpd="sng">
              <a:solidFill>
                <a:schemeClr val="accent2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4849813" y="3805837"/>
              <a:ext cx="2145052" cy="1781844"/>
            </a:xfrm>
            <a:prstGeom prst="straightConnector1">
              <a:avLst/>
            </a:prstGeom>
            <a:ln w="25400" cmpd="sng">
              <a:solidFill>
                <a:schemeClr val="accent2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4834297" y="4900031"/>
              <a:ext cx="1086643" cy="700736"/>
            </a:xfrm>
            <a:prstGeom prst="straightConnector1">
              <a:avLst/>
            </a:prstGeom>
            <a:ln w="41275" cmpd="sng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3506967" y="3773945"/>
              <a:ext cx="3744098" cy="2929616"/>
              <a:chOff x="3862567" y="4021886"/>
              <a:chExt cx="3744098" cy="2929616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4092119" y="6951502"/>
                <a:ext cx="2194560" cy="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18900000">
                <a:off x="6052185" y="6409640"/>
                <a:ext cx="1554480" cy="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18900000">
                <a:off x="3862567" y="4571478"/>
                <a:ext cx="1554480" cy="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rot="16200000">
                <a:off x="5364659" y="6025782"/>
                <a:ext cx="1828800" cy="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16200000">
                <a:off x="3177719" y="6037102"/>
                <a:ext cx="1828800" cy="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092119" y="5121070"/>
                <a:ext cx="2194560" cy="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18900000">
                <a:off x="6043793" y="4584496"/>
                <a:ext cx="1554480" cy="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5189399" y="4040758"/>
                <a:ext cx="2194560" cy="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16200000">
                <a:off x="6456225" y="4936286"/>
                <a:ext cx="1828800" cy="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Arc 71"/>
            <p:cNvSpPr/>
            <p:nvPr/>
          </p:nvSpPr>
          <p:spPr>
            <a:xfrm rot="14625088">
              <a:off x="4406143" y="4993913"/>
              <a:ext cx="436591" cy="517006"/>
            </a:xfrm>
            <a:prstGeom prst="arc">
              <a:avLst>
                <a:gd name="adj1" fmla="val 17205998"/>
                <a:gd name="adj2" fmla="val 4456285"/>
              </a:avLst>
            </a:prstGeom>
            <a:ln>
              <a:solidFill>
                <a:schemeClr val="accent2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4" name="Arc 73"/>
            <p:cNvSpPr/>
            <p:nvPr/>
          </p:nvSpPr>
          <p:spPr>
            <a:xfrm rot="16729783">
              <a:off x="5082951" y="3940312"/>
              <a:ext cx="620700" cy="1197311"/>
            </a:xfrm>
            <a:prstGeom prst="arc">
              <a:avLst>
                <a:gd name="adj1" fmla="val 17205998"/>
                <a:gd name="adj2" fmla="val 5369323"/>
              </a:avLst>
            </a:prstGeom>
            <a:ln>
              <a:solidFill>
                <a:schemeClr val="accent2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889254" y="5149673"/>
              <a:ext cx="389850" cy="462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b="1" smtClean="0"/>
                <a:t>X</a:t>
              </a:r>
              <a:endParaRPr lang="vi-VN" b="1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80756" y="2447313"/>
              <a:ext cx="389850" cy="462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b="1" smtClean="0"/>
                <a:t>Y</a:t>
              </a:r>
              <a:endParaRPr lang="vi-VN" b="1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545749" y="7177364"/>
              <a:ext cx="373820" cy="462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b="1" smtClean="0"/>
                <a:t>Z</a:t>
              </a:r>
              <a:endParaRPr lang="vi-VN" b="1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128871" y="4577977"/>
              <a:ext cx="623889" cy="462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b="1" smtClean="0">
                  <a:solidFill>
                    <a:schemeClr val="accent2"/>
                  </a:solidFill>
                </a:rPr>
                <a:t>R</a:t>
              </a:r>
              <a:r>
                <a:rPr lang="vi-VN" b="1" baseline="-25000" smtClean="0">
                  <a:solidFill>
                    <a:schemeClr val="accent2"/>
                  </a:solidFill>
                </a:rPr>
                <a:t>yz</a:t>
              </a:r>
              <a:endParaRPr lang="vi-VN" b="1">
                <a:solidFill>
                  <a:schemeClr val="accent2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079575" y="3555746"/>
              <a:ext cx="623889" cy="462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b="1" smtClean="0">
                  <a:solidFill>
                    <a:schemeClr val="accent2"/>
                  </a:solidFill>
                </a:rPr>
                <a:t>R</a:t>
              </a:r>
              <a:r>
                <a:rPr lang="vi-VN" b="1" baseline="-25000">
                  <a:solidFill>
                    <a:schemeClr val="accent2"/>
                  </a:solidFill>
                </a:rPr>
                <a:t>x</a:t>
              </a:r>
              <a:r>
                <a:rPr lang="vi-VN" b="1" baseline="-25000" smtClean="0">
                  <a:solidFill>
                    <a:schemeClr val="accent2"/>
                  </a:solidFill>
                </a:rPr>
                <a:t>z</a:t>
              </a:r>
              <a:endParaRPr lang="vi-VN" b="1">
                <a:solidFill>
                  <a:schemeClr val="accent2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886918" y="4675380"/>
              <a:ext cx="407484" cy="462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b="1" smtClean="0"/>
                <a:t>R</a:t>
              </a:r>
              <a:endParaRPr lang="vi-VN" b="1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979159" y="521228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800" smtClean="0"/>
                <a:t>R</a:t>
              </a:r>
              <a:r>
                <a:rPr lang="vi-VN" sz="1800" baseline="-25000" smtClean="0"/>
                <a:t>x</a:t>
              </a:r>
              <a:endParaRPr lang="vi-VN" sz="180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326509" y="6356693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800" smtClean="0"/>
                <a:t>R</a:t>
              </a:r>
              <a:r>
                <a:rPr lang="vi-VN" sz="1800" baseline="-25000" smtClean="0"/>
                <a:t>y</a:t>
              </a:r>
              <a:endParaRPr lang="vi-VN" sz="180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08272" y="343606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800" smtClean="0"/>
                <a:t>R</a:t>
              </a:r>
              <a:r>
                <a:rPr lang="vi-VN" sz="1800" baseline="-25000" smtClean="0"/>
                <a:t>z</a:t>
              </a:r>
              <a:endParaRPr lang="vi-VN" sz="1800"/>
            </a:p>
          </p:txBody>
        </p:sp>
      </p:grpSp>
    </p:spTree>
    <p:extLst>
      <p:ext uri="{BB962C8B-B14F-4D97-AF65-F5344CB8AC3E}">
        <p14:creationId xmlns:p14="http://schemas.microsoft.com/office/powerpoint/2010/main" val="121621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89126" y="2545658"/>
            <a:ext cx="5921374" cy="5345663"/>
            <a:chOff x="1889126" y="2545658"/>
            <a:chExt cx="5921374" cy="5345663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4826180" y="2545658"/>
              <a:ext cx="0" cy="5345663"/>
            </a:xfrm>
            <a:prstGeom prst="straightConnector1">
              <a:avLst/>
            </a:prstGeom>
            <a:ln w="50800" cmpd="sng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H="1">
              <a:off x="1889126" y="5600699"/>
              <a:ext cx="5921374" cy="0"/>
            </a:xfrm>
            <a:prstGeom prst="straightConnector1">
              <a:avLst/>
            </a:prstGeom>
            <a:ln w="50800" cmpd="sng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2732659" y="3077029"/>
              <a:ext cx="4640598" cy="4615791"/>
            </a:xfrm>
            <a:prstGeom prst="straightConnector1">
              <a:avLst/>
            </a:prstGeom>
            <a:ln w="50800" cmpd="sng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/>
          <p:nvPr/>
        </p:nvCxnSpPr>
        <p:spPr>
          <a:xfrm flipV="1">
            <a:off x="4834297" y="4908255"/>
            <a:ext cx="1070851" cy="692512"/>
          </a:xfrm>
          <a:prstGeom prst="straightConnector1">
            <a:avLst/>
          </a:prstGeom>
          <a:ln w="41275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rc 71"/>
          <p:cNvSpPr/>
          <p:nvPr/>
        </p:nvSpPr>
        <p:spPr>
          <a:xfrm rot="17811043">
            <a:off x="4941662" y="4580302"/>
            <a:ext cx="436591" cy="834664"/>
          </a:xfrm>
          <a:prstGeom prst="arc">
            <a:avLst>
              <a:gd name="adj1" fmla="val 17205998"/>
              <a:gd name="adj2" fmla="val 4456285"/>
            </a:avLst>
          </a:prstGeom>
          <a:ln>
            <a:solidFill>
              <a:schemeClr val="accent2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4" name="Arc 73"/>
          <p:cNvSpPr/>
          <p:nvPr/>
        </p:nvSpPr>
        <p:spPr>
          <a:xfrm rot="2978021">
            <a:off x="4758049" y="5221501"/>
            <a:ext cx="401897" cy="734832"/>
          </a:xfrm>
          <a:prstGeom prst="arc">
            <a:avLst>
              <a:gd name="adj1" fmla="val 16932522"/>
              <a:gd name="adj2" fmla="val 5369323"/>
            </a:avLst>
          </a:prstGeom>
          <a:ln>
            <a:solidFill>
              <a:schemeClr val="accent6">
                <a:lumMod val="5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5" name="TextBox 74"/>
          <p:cNvSpPr txBox="1"/>
          <p:nvPr/>
        </p:nvSpPr>
        <p:spPr>
          <a:xfrm>
            <a:off x="1889254" y="5149673"/>
            <a:ext cx="389850" cy="462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smtClean="0"/>
              <a:t>X</a:t>
            </a:r>
            <a:endParaRPr lang="vi-VN" b="1"/>
          </a:p>
        </p:txBody>
      </p:sp>
      <p:sp>
        <p:nvSpPr>
          <p:cNvPr id="76" name="TextBox 75"/>
          <p:cNvSpPr txBox="1"/>
          <p:nvPr/>
        </p:nvSpPr>
        <p:spPr>
          <a:xfrm>
            <a:off x="4380756" y="2447313"/>
            <a:ext cx="389850" cy="462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smtClean="0"/>
              <a:t>Y</a:t>
            </a:r>
            <a:endParaRPr lang="vi-VN" b="1"/>
          </a:p>
        </p:txBody>
      </p:sp>
      <p:sp>
        <p:nvSpPr>
          <p:cNvPr id="77" name="TextBox 76"/>
          <p:cNvSpPr txBox="1"/>
          <p:nvPr/>
        </p:nvSpPr>
        <p:spPr>
          <a:xfrm>
            <a:off x="2545749" y="7177364"/>
            <a:ext cx="373820" cy="462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smtClean="0"/>
              <a:t>Z</a:t>
            </a:r>
            <a:endParaRPr lang="vi-VN" b="1"/>
          </a:p>
        </p:txBody>
      </p:sp>
      <p:sp>
        <p:nvSpPr>
          <p:cNvPr id="79" name="TextBox 78"/>
          <p:cNvSpPr txBox="1"/>
          <p:nvPr/>
        </p:nvSpPr>
        <p:spPr>
          <a:xfrm>
            <a:off x="4994803" y="4369090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smtClean="0">
                <a:solidFill>
                  <a:schemeClr val="accent2"/>
                </a:solidFill>
              </a:rPr>
              <a:t>A</a:t>
            </a:r>
            <a:r>
              <a:rPr lang="vi-VN" sz="2000" b="1" baseline="-25000" smtClean="0">
                <a:solidFill>
                  <a:schemeClr val="accent2"/>
                </a:solidFill>
              </a:rPr>
              <a:t>zr</a:t>
            </a:r>
            <a:endParaRPr lang="vi-VN" sz="2000" b="1">
              <a:solidFill>
                <a:schemeClr val="accent2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979159" y="521228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800" smtClean="0"/>
              <a:t>R</a:t>
            </a:r>
            <a:r>
              <a:rPr lang="vi-VN" sz="1800" baseline="-25000" smtClean="0"/>
              <a:t>x</a:t>
            </a:r>
            <a:endParaRPr lang="vi-VN" sz="1800"/>
          </a:p>
        </p:txBody>
      </p:sp>
      <p:sp>
        <p:nvSpPr>
          <p:cNvPr id="82" name="TextBox 81"/>
          <p:cNvSpPr txBox="1"/>
          <p:nvPr/>
        </p:nvSpPr>
        <p:spPr>
          <a:xfrm>
            <a:off x="3326509" y="635669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800" smtClean="0"/>
              <a:t>R</a:t>
            </a:r>
            <a:r>
              <a:rPr lang="vi-VN" sz="1800" baseline="-25000" smtClean="0"/>
              <a:t>y</a:t>
            </a:r>
            <a:endParaRPr lang="vi-VN" sz="1800"/>
          </a:p>
        </p:txBody>
      </p:sp>
      <p:sp>
        <p:nvSpPr>
          <p:cNvPr id="83" name="TextBox 82"/>
          <p:cNvSpPr txBox="1"/>
          <p:nvPr/>
        </p:nvSpPr>
        <p:spPr>
          <a:xfrm>
            <a:off x="4808272" y="343606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800" smtClean="0"/>
              <a:t>R</a:t>
            </a:r>
            <a:r>
              <a:rPr lang="vi-VN" sz="1800" baseline="-25000" smtClean="0"/>
              <a:t>z</a:t>
            </a:r>
            <a:endParaRPr lang="vi-VN" sz="1800"/>
          </a:p>
        </p:txBody>
      </p:sp>
      <p:grpSp>
        <p:nvGrpSpPr>
          <p:cNvPr id="13" name="Group 12"/>
          <p:cNvGrpSpPr/>
          <p:nvPr/>
        </p:nvGrpSpPr>
        <p:grpSpPr>
          <a:xfrm>
            <a:off x="3506967" y="3773945"/>
            <a:ext cx="3744098" cy="2929616"/>
            <a:chOff x="3506967" y="3773945"/>
            <a:chExt cx="3744098" cy="2929616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3736519" y="6703561"/>
              <a:ext cx="2194560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8900000">
              <a:off x="5696585" y="6161699"/>
              <a:ext cx="1554480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8900000">
              <a:off x="3506967" y="4323537"/>
              <a:ext cx="1554480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>
              <a:off x="5009059" y="5777841"/>
              <a:ext cx="1828800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>
              <a:off x="2822119" y="5789161"/>
              <a:ext cx="1828800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736519" y="4873129"/>
              <a:ext cx="2194560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8900000">
              <a:off x="5688193" y="4336555"/>
              <a:ext cx="1554480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833799" y="3792817"/>
              <a:ext cx="2194560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>
              <a:off x="6100625" y="4688345"/>
              <a:ext cx="1828800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5922393" y="4873658"/>
              <a:ext cx="1079357" cy="72303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6665571" y="5486595"/>
              <a:ext cx="182880" cy="0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665571" y="5489712"/>
              <a:ext cx="141023" cy="96987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Arc 48"/>
          <p:cNvSpPr/>
          <p:nvPr/>
        </p:nvSpPr>
        <p:spPr>
          <a:xfrm rot="925805">
            <a:off x="5175544" y="5234302"/>
            <a:ext cx="315200" cy="477664"/>
          </a:xfrm>
          <a:prstGeom prst="arc">
            <a:avLst>
              <a:gd name="adj1" fmla="val 16411453"/>
              <a:gd name="adj2" fmla="val 1879620"/>
            </a:avLst>
          </a:prstGeom>
          <a:ln>
            <a:solidFill>
              <a:srgbClr val="FF000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0" name="TextBox 79"/>
          <p:cNvSpPr txBox="1"/>
          <p:nvPr/>
        </p:nvSpPr>
        <p:spPr>
          <a:xfrm>
            <a:off x="5839507" y="4549772"/>
            <a:ext cx="383072" cy="462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smtClean="0"/>
              <a:t>R</a:t>
            </a:r>
            <a:endParaRPr lang="vi-VN" b="1"/>
          </a:p>
        </p:txBody>
      </p:sp>
      <p:sp>
        <p:nvSpPr>
          <p:cNvPr id="50" name="TextBox 49"/>
          <p:cNvSpPr txBox="1"/>
          <p:nvPr/>
        </p:nvSpPr>
        <p:spPr>
          <a:xfrm>
            <a:off x="5450917" y="5180641"/>
            <a:ext cx="532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smtClean="0">
                <a:solidFill>
                  <a:srgbClr val="FF0000"/>
                </a:solidFill>
              </a:rPr>
              <a:t>A</a:t>
            </a:r>
            <a:r>
              <a:rPr lang="vi-VN" sz="2000" b="1" baseline="-25000">
                <a:solidFill>
                  <a:srgbClr val="FF0000"/>
                </a:solidFill>
              </a:rPr>
              <a:t>x</a:t>
            </a:r>
            <a:r>
              <a:rPr lang="vi-VN" sz="2000" b="1" baseline="-25000" smtClean="0">
                <a:solidFill>
                  <a:srgbClr val="FF0000"/>
                </a:solidFill>
              </a:rPr>
              <a:t>r</a:t>
            </a:r>
            <a:endParaRPr lang="vi-VN" sz="2000" b="1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49813" y="5644485"/>
            <a:ext cx="523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vi-VN" sz="2000" b="1" baseline="-25000">
                <a:solidFill>
                  <a:schemeClr val="accent6">
                    <a:lumMod val="50000"/>
                  </a:schemeClr>
                </a:solidFill>
              </a:rPr>
              <a:t>y</a:t>
            </a:r>
            <a:r>
              <a:rPr lang="vi-VN" sz="2000" b="1" baseline="-25000" smtClean="0">
                <a:solidFill>
                  <a:schemeClr val="accent6">
                    <a:lumMod val="50000"/>
                  </a:schemeClr>
                </a:solidFill>
              </a:rPr>
              <a:t>r</a:t>
            </a:r>
            <a:endParaRPr lang="vi-VN" sz="2000" b="1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67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89126" y="2545658"/>
            <a:ext cx="5921374" cy="5345663"/>
            <a:chOff x="1889126" y="2545658"/>
            <a:chExt cx="5921374" cy="5345663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4826180" y="2545658"/>
              <a:ext cx="0" cy="5345663"/>
            </a:xfrm>
            <a:prstGeom prst="straightConnector1">
              <a:avLst/>
            </a:prstGeom>
            <a:ln w="50800" cmpd="sng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H="1">
              <a:off x="1889126" y="5600699"/>
              <a:ext cx="5921374" cy="0"/>
            </a:xfrm>
            <a:prstGeom prst="straightConnector1">
              <a:avLst/>
            </a:prstGeom>
            <a:ln w="50800" cmpd="sng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2732659" y="3077029"/>
              <a:ext cx="4640598" cy="4615791"/>
            </a:xfrm>
            <a:prstGeom prst="straightConnector1">
              <a:avLst/>
            </a:prstGeom>
            <a:ln w="50800" cmpd="sng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/>
          <p:nvPr/>
        </p:nvCxnSpPr>
        <p:spPr>
          <a:xfrm flipV="1">
            <a:off x="4834297" y="4908255"/>
            <a:ext cx="1070851" cy="692512"/>
          </a:xfrm>
          <a:prstGeom prst="straightConnector1">
            <a:avLst/>
          </a:prstGeom>
          <a:ln w="41275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889254" y="5149673"/>
            <a:ext cx="389850" cy="462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smtClean="0"/>
              <a:t>X</a:t>
            </a:r>
            <a:endParaRPr lang="vi-VN" b="1"/>
          </a:p>
        </p:txBody>
      </p:sp>
      <p:sp>
        <p:nvSpPr>
          <p:cNvPr id="76" name="TextBox 75"/>
          <p:cNvSpPr txBox="1"/>
          <p:nvPr/>
        </p:nvSpPr>
        <p:spPr>
          <a:xfrm>
            <a:off x="4380756" y="2447313"/>
            <a:ext cx="389850" cy="462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smtClean="0"/>
              <a:t>Y</a:t>
            </a:r>
            <a:endParaRPr lang="vi-VN" b="1"/>
          </a:p>
        </p:txBody>
      </p:sp>
      <p:sp>
        <p:nvSpPr>
          <p:cNvPr id="77" name="TextBox 76"/>
          <p:cNvSpPr txBox="1"/>
          <p:nvPr/>
        </p:nvSpPr>
        <p:spPr>
          <a:xfrm>
            <a:off x="2545749" y="7177364"/>
            <a:ext cx="373820" cy="462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smtClean="0"/>
              <a:t>Z</a:t>
            </a:r>
            <a:endParaRPr lang="vi-VN" b="1"/>
          </a:p>
        </p:txBody>
      </p:sp>
      <p:sp>
        <p:nvSpPr>
          <p:cNvPr id="81" name="TextBox 80"/>
          <p:cNvSpPr txBox="1"/>
          <p:nvPr/>
        </p:nvSpPr>
        <p:spPr>
          <a:xfrm>
            <a:off x="6979159" y="521228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800" smtClean="0"/>
              <a:t>R</a:t>
            </a:r>
            <a:r>
              <a:rPr lang="vi-VN" sz="1800" baseline="-25000" smtClean="0"/>
              <a:t>x</a:t>
            </a:r>
            <a:endParaRPr lang="vi-VN" sz="1800"/>
          </a:p>
        </p:txBody>
      </p:sp>
      <p:sp>
        <p:nvSpPr>
          <p:cNvPr id="82" name="TextBox 81"/>
          <p:cNvSpPr txBox="1"/>
          <p:nvPr/>
        </p:nvSpPr>
        <p:spPr>
          <a:xfrm>
            <a:off x="3326509" y="635669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800" smtClean="0"/>
              <a:t>R</a:t>
            </a:r>
            <a:r>
              <a:rPr lang="vi-VN" sz="1800" baseline="-25000" smtClean="0"/>
              <a:t>y</a:t>
            </a:r>
            <a:endParaRPr lang="vi-VN" sz="1800"/>
          </a:p>
        </p:txBody>
      </p:sp>
      <p:sp>
        <p:nvSpPr>
          <p:cNvPr id="83" name="TextBox 82"/>
          <p:cNvSpPr txBox="1"/>
          <p:nvPr/>
        </p:nvSpPr>
        <p:spPr>
          <a:xfrm>
            <a:off x="4808272" y="343606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800" smtClean="0"/>
              <a:t>R</a:t>
            </a:r>
            <a:r>
              <a:rPr lang="vi-VN" sz="1800" baseline="-25000" smtClean="0"/>
              <a:t>z</a:t>
            </a:r>
            <a:endParaRPr lang="vi-VN" sz="1800"/>
          </a:p>
        </p:txBody>
      </p:sp>
      <p:grpSp>
        <p:nvGrpSpPr>
          <p:cNvPr id="13" name="Group 12"/>
          <p:cNvGrpSpPr/>
          <p:nvPr/>
        </p:nvGrpSpPr>
        <p:grpSpPr>
          <a:xfrm>
            <a:off x="3506967" y="3773945"/>
            <a:ext cx="3744098" cy="2929616"/>
            <a:chOff x="3506967" y="3773945"/>
            <a:chExt cx="3744098" cy="2929616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3736519" y="6703561"/>
              <a:ext cx="2194560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8900000">
              <a:off x="5696585" y="6161699"/>
              <a:ext cx="1554480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8900000">
              <a:off x="3506967" y="4323537"/>
              <a:ext cx="1554480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>
              <a:off x="5009059" y="5777841"/>
              <a:ext cx="1828800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>
              <a:off x="2822119" y="5789161"/>
              <a:ext cx="1828800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736519" y="4873129"/>
              <a:ext cx="2194560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8900000">
              <a:off x="5688193" y="4336555"/>
              <a:ext cx="1554480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833799" y="3792817"/>
              <a:ext cx="2194560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>
              <a:off x="6100625" y="4688345"/>
              <a:ext cx="1828800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5922393" y="4873658"/>
              <a:ext cx="1079357" cy="72303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6665571" y="5486595"/>
              <a:ext cx="182880" cy="0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665571" y="5489712"/>
              <a:ext cx="141023" cy="96987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5839507" y="4549772"/>
            <a:ext cx="383072" cy="462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smtClean="0"/>
              <a:t>R</a:t>
            </a:r>
            <a:endParaRPr lang="vi-VN" b="1"/>
          </a:p>
        </p:txBody>
      </p:sp>
    </p:spTree>
    <p:extLst>
      <p:ext uri="{BB962C8B-B14F-4D97-AF65-F5344CB8AC3E}">
        <p14:creationId xmlns:p14="http://schemas.microsoft.com/office/powerpoint/2010/main" val="314199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546506" y="1741770"/>
            <a:ext cx="6909276" cy="5592480"/>
            <a:chOff x="3546506" y="1741770"/>
            <a:chExt cx="6909276" cy="5592480"/>
          </a:xfrm>
        </p:grpSpPr>
        <p:grpSp>
          <p:nvGrpSpPr>
            <p:cNvPr id="20" name="Group 19"/>
            <p:cNvGrpSpPr/>
            <p:nvPr/>
          </p:nvGrpSpPr>
          <p:grpSpPr>
            <a:xfrm>
              <a:off x="3546506" y="1741770"/>
              <a:ext cx="5483191" cy="5592480"/>
              <a:chOff x="4441858" y="3913470"/>
              <a:chExt cx="4218772" cy="4206242"/>
            </a:xfrm>
          </p:grpSpPr>
          <p:sp>
            <p:nvSpPr>
              <p:cNvPr id="17" name="Trapezoid 16"/>
              <p:cNvSpPr/>
              <p:nvPr/>
            </p:nvSpPr>
            <p:spPr>
              <a:xfrm rot="16200000">
                <a:off x="6023395" y="5499148"/>
                <a:ext cx="4206240" cy="1034887"/>
              </a:xfrm>
              <a:prstGeom prst="trapezoid">
                <a:avLst>
                  <a:gd name="adj" fmla="val 100796"/>
                </a:avLst>
              </a:prstGeom>
              <a:ln>
                <a:solidFill>
                  <a:schemeClr val="accent1">
                    <a:shade val="50000"/>
                    <a:alpha val="9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8" name="Trapezoid 17"/>
              <p:cNvSpPr/>
              <p:nvPr/>
            </p:nvSpPr>
            <p:spPr>
              <a:xfrm rot="5400000" flipH="1">
                <a:off x="2877051" y="5478280"/>
                <a:ext cx="4206240" cy="1076624"/>
              </a:xfrm>
              <a:prstGeom prst="trapezoid">
                <a:avLst>
                  <a:gd name="adj" fmla="val 97963"/>
                </a:avLst>
              </a:prstGeom>
              <a:ln>
                <a:solidFill>
                  <a:schemeClr val="accent1">
                    <a:shade val="50000"/>
                    <a:alpha val="9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505950" y="4965032"/>
                <a:ext cx="2103120" cy="210312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6" name="Trapezoid 5"/>
              <p:cNvSpPr/>
              <p:nvPr/>
            </p:nvSpPr>
            <p:spPr>
              <a:xfrm rot="10800000">
                <a:off x="4441858" y="3913470"/>
                <a:ext cx="4206240" cy="1051562"/>
              </a:xfrm>
              <a:prstGeom prst="trapezoid">
                <a:avLst>
                  <a:gd name="adj" fmla="val 97963"/>
                </a:avLst>
              </a:prstGeom>
              <a:solidFill>
                <a:srgbClr val="C00000"/>
              </a:solidFill>
              <a:ln>
                <a:solidFill>
                  <a:schemeClr val="accent1">
                    <a:shade val="50000"/>
                    <a:alpha val="9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b="1" smtClean="0">
                    <a:solidFill>
                      <a:schemeClr val="tx1"/>
                    </a:solidFill>
                  </a:rPr>
                  <a:t>+Z</a:t>
                </a:r>
                <a:endParaRPr lang="vi-VN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rapezoid 18"/>
              <p:cNvSpPr/>
              <p:nvPr/>
            </p:nvSpPr>
            <p:spPr>
              <a:xfrm rot="10800000" flipV="1">
                <a:off x="4454390" y="7068151"/>
                <a:ext cx="4206240" cy="1051560"/>
              </a:xfrm>
              <a:prstGeom prst="trapezoid">
                <a:avLst>
                  <a:gd name="adj" fmla="val 97963"/>
                </a:avLst>
              </a:prstGeom>
              <a:solidFill>
                <a:srgbClr val="C00000"/>
              </a:solidFill>
              <a:ln>
                <a:solidFill>
                  <a:schemeClr val="accent1">
                    <a:shade val="50000"/>
                    <a:alpha val="9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21" name="Oval 20"/>
            <p:cNvSpPr/>
            <p:nvPr/>
          </p:nvSpPr>
          <p:spPr>
            <a:xfrm>
              <a:off x="5257800" y="3467100"/>
              <a:ext cx="2057400" cy="20574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9000">
                  <a:schemeClr val="accent3">
                    <a:lumMod val="95000"/>
                    <a:lumOff val="5000"/>
                  </a:schemeClr>
                </a:gs>
                <a:gs pos="83000">
                  <a:schemeClr val="accent3">
                    <a:lumMod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01554" y="4306794"/>
              <a:ext cx="569387" cy="462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b="1" smtClean="0"/>
                <a:t>X+</a:t>
              </a:r>
              <a:endParaRPr lang="vi-VN" b="1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78926" y="4307058"/>
              <a:ext cx="492443" cy="462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b="1" smtClean="0"/>
                <a:t>X-</a:t>
              </a:r>
              <a:endParaRPr lang="vi-VN" b="1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140707" y="3505487"/>
              <a:ext cx="475451" cy="462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b="1" smtClean="0"/>
                <a:t>Y-</a:t>
              </a:r>
              <a:endParaRPr lang="vi-VN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Oval 25"/>
                <p:cNvSpPr/>
                <p:nvPr/>
              </p:nvSpPr>
              <p:spPr>
                <a:xfrm>
                  <a:off x="5130420" y="5636250"/>
                  <a:ext cx="2299073" cy="1476937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rgbClr val="797979">
                        <a:alpha val="0"/>
                        <a:lumMod val="6000"/>
                      </a:srgbClr>
                    </a:gs>
                    <a:gs pos="0">
                      <a:schemeClr val="accent3">
                        <a:lumMod val="52000"/>
                      </a:schemeClr>
                    </a:gs>
                    <a:gs pos="0">
                      <a:srgbClr val="303030"/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78000">
                      <a:schemeClr val="tx1">
                        <a:alpha val="0"/>
                        <a:lumMod val="0"/>
                        <a:lumOff val="100000"/>
                      </a:schemeClr>
                    </a:gs>
                    <a:gs pos="64000">
                      <a:schemeClr val="tx1">
                        <a:lumMod val="0"/>
                        <a:lumOff val="100000"/>
                        <a:alpha val="0"/>
                      </a:schemeClr>
                    </a:gs>
                    <a:gs pos="93000">
                      <a:schemeClr val="tx1">
                        <a:alpha val="0"/>
                        <a:lumMod val="0"/>
                        <a:lumOff val="10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scene3d>
                  <a:camera prst="isometricOffAxis1To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vi-V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vi-VN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420" y="5636250"/>
                  <a:ext cx="2299073" cy="1476937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/>
            <p:cNvSpPr txBox="1"/>
            <p:nvPr/>
          </p:nvSpPr>
          <p:spPr>
            <a:xfrm>
              <a:off x="6019697" y="6459920"/>
              <a:ext cx="476412" cy="462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b="1" smtClean="0"/>
                <a:t>Z-</a:t>
              </a:r>
              <a:endParaRPr lang="vi-VN" b="1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355801" y="4228199"/>
              <a:ext cx="1099981" cy="12026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b="1" smtClean="0"/>
                <a:t>X = 0g</a:t>
              </a:r>
            </a:p>
            <a:p>
              <a:r>
                <a:rPr lang="vi-VN" b="1" smtClean="0"/>
                <a:t>Y = 0g</a:t>
              </a:r>
            </a:p>
            <a:p>
              <a:r>
                <a:rPr lang="vi-VN" b="1" smtClean="0"/>
                <a:t>Z = 0g</a:t>
              </a:r>
              <a:endParaRPr lang="vi-VN" b="1"/>
            </a:p>
          </p:txBody>
        </p:sp>
      </p:grpSp>
    </p:spTree>
    <p:extLst>
      <p:ext uri="{BB962C8B-B14F-4D97-AF65-F5344CB8AC3E}">
        <p14:creationId xmlns:p14="http://schemas.microsoft.com/office/powerpoint/2010/main" val="692071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24911" y="1551271"/>
            <a:ext cx="9578392" cy="5592480"/>
            <a:chOff x="1305861" y="2656171"/>
            <a:chExt cx="9578392" cy="5592480"/>
          </a:xfrm>
        </p:grpSpPr>
        <p:grpSp>
          <p:nvGrpSpPr>
            <p:cNvPr id="28" name="Group 27"/>
            <p:cNvGrpSpPr/>
            <p:nvPr/>
          </p:nvGrpSpPr>
          <p:grpSpPr>
            <a:xfrm>
              <a:off x="1305861" y="2656171"/>
              <a:ext cx="9578392" cy="5592480"/>
              <a:chOff x="1581633" y="1741770"/>
              <a:chExt cx="9578392" cy="559248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3546506" y="1741770"/>
                <a:ext cx="5483191" cy="5592480"/>
                <a:chOff x="4441858" y="3913470"/>
                <a:chExt cx="4218772" cy="4206242"/>
              </a:xfrm>
            </p:grpSpPr>
            <p:sp>
              <p:nvSpPr>
                <p:cNvPr id="17" name="Trapezoid 16"/>
                <p:cNvSpPr/>
                <p:nvPr/>
              </p:nvSpPr>
              <p:spPr>
                <a:xfrm rot="16200000">
                  <a:off x="6023395" y="5499148"/>
                  <a:ext cx="4206240" cy="1034887"/>
                </a:xfrm>
                <a:prstGeom prst="trapezoid">
                  <a:avLst>
                    <a:gd name="adj" fmla="val 100796"/>
                  </a:avLst>
                </a:prstGeom>
                <a:ln>
                  <a:solidFill>
                    <a:schemeClr val="accent1">
                      <a:shade val="50000"/>
                      <a:alpha val="9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8" name="Trapezoid 17"/>
                <p:cNvSpPr/>
                <p:nvPr/>
              </p:nvSpPr>
              <p:spPr>
                <a:xfrm rot="5400000" flipH="1">
                  <a:off x="2877051" y="5478280"/>
                  <a:ext cx="4206240" cy="1076624"/>
                </a:xfrm>
                <a:prstGeom prst="trapezoid">
                  <a:avLst>
                    <a:gd name="adj" fmla="val 97963"/>
                  </a:avLst>
                </a:prstGeom>
                <a:ln>
                  <a:solidFill>
                    <a:schemeClr val="accent1">
                      <a:shade val="50000"/>
                      <a:alpha val="9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505950" y="4965032"/>
                  <a:ext cx="2103120" cy="210312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6" name="Trapezoid 5"/>
                <p:cNvSpPr/>
                <p:nvPr/>
              </p:nvSpPr>
              <p:spPr>
                <a:xfrm rot="10800000">
                  <a:off x="4441858" y="3913470"/>
                  <a:ext cx="4206240" cy="1051562"/>
                </a:xfrm>
                <a:prstGeom prst="trapezoid">
                  <a:avLst>
                    <a:gd name="adj" fmla="val 97963"/>
                  </a:avLst>
                </a:prstGeom>
                <a:solidFill>
                  <a:srgbClr val="C00000"/>
                </a:solidFill>
                <a:ln>
                  <a:solidFill>
                    <a:schemeClr val="accent1">
                      <a:shade val="50000"/>
                      <a:alpha val="9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b="1" smtClean="0">
                      <a:solidFill>
                        <a:schemeClr val="tx1"/>
                      </a:solidFill>
                    </a:rPr>
                    <a:t>+Z</a:t>
                  </a:r>
                  <a:endParaRPr lang="vi-VN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Trapezoid 18"/>
                <p:cNvSpPr/>
                <p:nvPr/>
              </p:nvSpPr>
              <p:spPr>
                <a:xfrm rot="10800000" flipV="1">
                  <a:off x="4454390" y="7068151"/>
                  <a:ext cx="4206240" cy="1051560"/>
                </a:xfrm>
                <a:prstGeom prst="trapezoid">
                  <a:avLst>
                    <a:gd name="adj" fmla="val 97963"/>
                  </a:avLst>
                </a:prstGeom>
                <a:solidFill>
                  <a:srgbClr val="C00000"/>
                </a:solidFill>
                <a:ln>
                  <a:solidFill>
                    <a:schemeClr val="accent1">
                      <a:shade val="50000"/>
                      <a:alpha val="9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6257903" y="3439771"/>
                <a:ext cx="2057400" cy="2057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9000">
                    <a:schemeClr val="accent3">
                      <a:lumMod val="95000"/>
                      <a:lumOff val="5000"/>
                    </a:schemeClr>
                  </a:gs>
                  <a:gs pos="83000">
                    <a:schemeClr val="accent3">
                      <a:lumMod val="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innerShdw blurRad="114300">
                  <a:prstClr val="black"/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901554" y="4306794"/>
                <a:ext cx="569387" cy="462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 b="1" smtClean="0"/>
                  <a:t>X+</a:t>
                </a:r>
                <a:endParaRPr lang="vi-VN" b="1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443251" y="2446242"/>
                <a:ext cx="492443" cy="462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 b="1" smtClean="0"/>
                  <a:t>X-</a:t>
                </a:r>
                <a:endParaRPr lang="vi-VN" b="1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945810" y="3208554"/>
                <a:ext cx="475451" cy="462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 b="1" smtClean="0"/>
                  <a:t>Y-</a:t>
                </a:r>
                <a:endParaRPr lang="vi-VN" b="1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Oval 25"/>
                  <p:cNvSpPr/>
                  <p:nvPr/>
                </p:nvSpPr>
                <p:spPr>
                  <a:xfrm>
                    <a:off x="6187256" y="5636620"/>
                    <a:ext cx="2299073" cy="1476937"/>
                  </a:xfrm>
                  <a:prstGeom prst="ellipse">
                    <a:avLst/>
                  </a:prstGeom>
                  <a:gradFill flip="none" rotWithShape="1">
                    <a:gsLst>
                      <a:gs pos="51000">
                        <a:srgbClr val="797979">
                          <a:alpha val="0"/>
                          <a:lumMod val="6000"/>
                        </a:srgbClr>
                      </a:gs>
                      <a:gs pos="0">
                        <a:schemeClr val="accent3">
                          <a:lumMod val="52000"/>
                        </a:schemeClr>
                      </a:gs>
                      <a:gs pos="0">
                        <a:srgbClr val="303030"/>
                      </a:gs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78000">
                        <a:schemeClr val="tx1">
                          <a:alpha val="0"/>
                          <a:lumMod val="0"/>
                          <a:lumOff val="100000"/>
                        </a:schemeClr>
                      </a:gs>
                      <a:gs pos="64000">
                        <a:schemeClr val="tx1">
                          <a:lumMod val="0"/>
                          <a:lumOff val="100000"/>
                          <a:alpha val="0"/>
                        </a:schemeClr>
                      </a:gs>
                      <a:gs pos="93000">
                        <a:schemeClr val="tx1">
                          <a:alpha val="0"/>
                          <a:lumMod val="0"/>
                          <a:lumOff val="10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scene3d>
                    <a:camera prst="isometricOffAxis1Top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vi-VN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6" name="Oval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7256" y="5636620"/>
                    <a:ext cx="2299073" cy="1476937"/>
                  </a:xfrm>
                  <a:prstGeom prst="ellipse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vi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TextBox 26"/>
              <p:cNvSpPr txBox="1"/>
              <p:nvPr/>
            </p:nvSpPr>
            <p:spPr>
              <a:xfrm>
                <a:off x="6019697" y="6459920"/>
                <a:ext cx="476412" cy="462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 b="1" smtClean="0"/>
                  <a:t>Z-</a:t>
                </a:r>
                <a:endParaRPr lang="vi-VN" b="1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197256" y="6033870"/>
                <a:ext cx="1202573" cy="1202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 b="1" smtClean="0"/>
                  <a:t>X = -1g</a:t>
                </a:r>
              </a:p>
              <a:p>
                <a:r>
                  <a:rPr lang="vi-VN" b="1" smtClean="0"/>
                  <a:t>Y = 0g</a:t>
                </a:r>
              </a:p>
              <a:p>
                <a:r>
                  <a:rPr lang="vi-VN" b="1" smtClean="0"/>
                  <a:t>Z = 0g</a:t>
                </a:r>
                <a:endParaRPr lang="vi-VN" b="1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9471988" y="3023503"/>
                <a:ext cx="1688037" cy="832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b="1" smtClean="0"/>
                  <a:t>Lực quán tính ảo 1g</a:t>
                </a:r>
                <a:endParaRPr lang="vi-VN" b="1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581633" y="3453375"/>
                <a:ext cx="1688037" cy="462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b="1" smtClean="0"/>
                  <a:t>Gia tốc1g</a:t>
                </a:r>
                <a:endParaRPr lang="vi-VN" b="1"/>
              </a:p>
            </p:txBody>
          </p:sp>
        </p:grpSp>
        <p:sp>
          <p:nvSpPr>
            <p:cNvPr id="2" name="Arc 1"/>
            <p:cNvSpPr/>
            <p:nvPr/>
          </p:nvSpPr>
          <p:spPr>
            <a:xfrm>
              <a:off x="7465448" y="4758763"/>
              <a:ext cx="814952" cy="1208807"/>
            </a:xfrm>
            <a:prstGeom prst="arc">
              <a:avLst>
                <a:gd name="adj1" fmla="val 15957165"/>
                <a:gd name="adj2" fmla="val 5476599"/>
              </a:avLst>
            </a:prstGeom>
            <a:ln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5" name="Arc 24"/>
            <p:cNvSpPr/>
            <p:nvPr/>
          </p:nvSpPr>
          <p:spPr>
            <a:xfrm>
              <a:off x="7742702" y="4937253"/>
              <a:ext cx="396746" cy="860297"/>
            </a:xfrm>
            <a:prstGeom prst="arc">
              <a:avLst>
                <a:gd name="adj1" fmla="val 16215831"/>
                <a:gd name="adj2" fmla="val 5272639"/>
              </a:avLst>
            </a:prstGeom>
            <a:ln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0" name="Arc 29"/>
            <p:cNvSpPr/>
            <p:nvPr/>
          </p:nvSpPr>
          <p:spPr>
            <a:xfrm>
              <a:off x="7487116" y="4585389"/>
              <a:ext cx="900187" cy="1502829"/>
            </a:xfrm>
            <a:prstGeom prst="arc">
              <a:avLst>
                <a:gd name="adj1" fmla="val 15313402"/>
                <a:gd name="adj2" fmla="val 6015769"/>
              </a:avLst>
            </a:prstGeom>
            <a:ln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" name="Right Arrow 2"/>
            <p:cNvSpPr/>
            <p:nvPr/>
          </p:nvSpPr>
          <p:spPr>
            <a:xfrm>
              <a:off x="9082097" y="5079224"/>
              <a:ext cx="1162050" cy="746376"/>
            </a:xfrm>
            <a:prstGeom prst="rightArrow">
              <a:avLst>
                <a:gd name="adj1" fmla="val 50000"/>
                <a:gd name="adj2" fmla="val 6786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1" name="Right Arrow 30"/>
            <p:cNvSpPr/>
            <p:nvPr/>
          </p:nvSpPr>
          <p:spPr>
            <a:xfrm flipH="1">
              <a:off x="1725874" y="5079224"/>
              <a:ext cx="1162050" cy="746376"/>
            </a:xfrm>
            <a:prstGeom prst="rightArrow">
              <a:avLst>
                <a:gd name="adj1" fmla="val 50000"/>
                <a:gd name="adj2" fmla="val 67867"/>
              </a:avLst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1852620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6068" y="1551271"/>
            <a:ext cx="10177132" cy="6219622"/>
            <a:chOff x="186068" y="1551271"/>
            <a:chExt cx="10177132" cy="6219622"/>
          </a:xfrm>
        </p:grpSpPr>
        <p:grpSp>
          <p:nvGrpSpPr>
            <p:cNvPr id="20" name="Group 19"/>
            <p:cNvGrpSpPr/>
            <p:nvPr/>
          </p:nvGrpSpPr>
          <p:grpSpPr>
            <a:xfrm>
              <a:off x="3289784" y="1551271"/>
              <a:ext cx="5483191" cy="5592480"/>
              <a:chOff x="4441858" y="3913470"/>
              <a:chExt cx="4218772" cy="4206242"/>
            </a:xfrm>
          </p:grpSpPr>
          <p:sp>
            <p:nvSpPr>
              <p:cNvPr id="17" name="Trapezoid 16"/>
              <p:cNvSpPr/>
              <p:nvPr/>
            </p:nvSpPr>
            <p:spPr>
              <a:xfrm rot="16200000">
                <a:off x="6023395" y="5499148"/>
                <a:ext cx="4206240" cy="1034887"/>
              </a:xfrm>
              <a:prstGeom prst="trapezoid">
                <a:avLst>
                  <a:gd name="adj" fmla="val 100796"/>
                </a:avLst>
              </a:prstGeom>
              <a:ln>
                <a:solidFill>
                  <a:schemeClr val="accent1">
                    <a:shade val="50000"/>
                    <a:alpha val="9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8" name="Trapezoid 17"/>
              <p:cNvSpPr/>
              <p:nvPr/>
            </p:nvSpPr>
            <p:spPr>
              <a:xfrm rot="5400000" flipH="1">
                <a:off x="2877051" y="5478280"/>
                <a:ext cx="4206240" cy="1076624"/>
              </a:xfrm>
              <a:prstGeom prst="trapezoid">
                <a:avLst>
                  <a:gd name="adj" fmla="val 97963"/>
                </a:avLst>
              </a:prstGeom>
              <a:ln>
                <a:solidFill>
                  <a:schemeClr val="accent1">
                    <a:shade val="50000"/>
                    <a:alpha val="9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505950" y="4965032"/>
                <a:ext cx="2103120" cy="210312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6" name="Trapezoid 5"/>
              <p:cNvSpPr/>
              <p:nvPr/>
            </p:nvSpPr>
            <p:spPr>
              <a:xfrm rot="10800000">
                <a:off x="4441858" y="3913470"/>
                <a:ext cx="4206240" cy="1051562"/>
              </a:xfrm>
              <a:prstGeom prst="trapezoid">
                <a:avLst>
                  <a:gd name="adj" fmla="val 97963"/>
                </a:avLst>
              </a:prstGeom>
              <a:solidFill>
                <a:srgbClr val="C00000"/>
              </a:solidFill>
              <a:ln>
                <a:solidFill>
                  <a:schemeClr val="accent1">
                    <a:shade val="50000"/>
                    <a:alpha val="9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b="1" smtClean="0">
                    <a:solidFill>
                      <a:schemeClr val="tx1"/>
                    </a:solidFill>
                  </a:rPr>
                  <a:t>+Z</a:t>
                </a:r>
                <a:endParaRPr lang="vi-VN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rapezoid 18"/>
              <p:cNvSpPr/>
              <p:nvPr/>
            </p:nvSpPr>
            <p:spPr>
              <a:xfrm rot="10800000" flipV="1">
                <a:off x="4454390" y="7068151"/>
                <a:ext cx="4206240" cy="1051560"/>
              </a:xfrm>
              <a:prstGeom prst="trapezoid">
                <a:avLst>
                  <a:gd name="adj" fmla="val 97963"/>
                </a:avLst>
              </a:prstGeom>
              <a:solidFill>
                <a:srgbClr val="C00000"/>
              </a:solidFill>
              <a:ln>
                <a:solidFill>
                  <a:schemeClr val="accent1">
                    <a:shade val="50000"/>
                    <a:alpha val="9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644832" y="4116295"/>
              <a:ext cx="569387" cy="462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b="1" smtClean="0"/>
                <a:t>X+</a:t>
              </a:r>
              <a:endParaRPr lang="vi-VN" b="1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86529" y="2255743"/>
              <a:ext cx="492443" cy="462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b="1" smtClean="0"/>
                <a:t>X-</a:t>
              </a:r>
              <a:endParaRPr lang="vi-VN" b="1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89088" y="3018055"/>
              <a:ext cx="475451" cy="462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b="1" smtClean="0"/>
                <a:t>Y-</a:t>
              </a:r>
              <a:endParaRPr lang="vi-VN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Oval 25"/>
                <p:cNvSpPr/>
                <p:nvPr/>
              </p:nvSpPr>
              <p:spPr>
                <a:xfrm>
                  <a:off x="4810511" y="5606427"/>
                  <a:ext cx="2299073" cy="1476937"/>
                </a:xfrm>
                <a:prstGeom prst="ellipse">
                  <a:avLst/>
                </a:prstGeom>
                <a:gradFill flip="none" rotWithShape="1">
                  <a:gsLst>
                    <a:gs pos="51000">
                      <a:srgbClr val="797979">
                        <a:alpha val="0"/>
                        <a:lumMod val="6000"/>
                      </a:srgbClr>
                    </a:gs>
                    <a:gs pos="0">
                      <a:schemeClr val="accent3">
                        <a:lumMod val="52000"/>
                      </a:schemeClr>
                    </a:gs>
                    <a:gs pos="0">
                      <a:srgbClr val="303030"/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  <a:gs pos="78000">
                      <a:schemeClr val="tx1">
                        <a:alpha val="0"/>
                        <a:lumMod val="0"/>
                        <a:lumOff val="100000"/>
                      </a:schemeClr>
                    </a:gs>
                    <a:gs pos="64000">
                      <a:schemeClr val="tx1">
                        <a:lumMod val="0"/>
                        <a:lumOff val="100000"/>
                        <a:alpha val="0"/>
                      </a:schemeClr>
                    </a:gs>
                    <a:gs pos="93000">
                      <a:schemeClr val="tx1">
                        <a:alpha val="0"/>
                        <a:lumMod val="0"/>
                        <a:lumOff val="10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scene3d>
                  <a:camera prst="isometricOffAxis1To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vi-V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vi-VN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511" y="5606427"/>
                  <a:ext cx="2299073" cy="1476937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/>
            <p:cNvSpPr txBox="1"/>
            <p:nvPr/>
          </p:nvSpPr>
          <p:spPr>
            <a:xfrm>
              <a:off x="4235320" y="6415768"/>
              <a:ext cx="476412" cy="462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b="1" smtClean="0"/>
                <a:t>Z-</a:t>
              </a:r>
              <a:endParaRPr lang="vi-VN" b="1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940534" y="5843371"/>
              <a:ext cx="1202573" cy="12026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b="1" smtClean="0"/>
                <a:t>X = 0g</a:t>
              </a:r>
            </a:p>
            <a:p>
              <a:r>
                <a:rPr lang="vi-VN" b="1" smtClean="0"/>
                <a:t>Y = 0g</a:t>
              </a:r>
            </a:p>
            <a:p>
              <a:r>
                <a:rPr lang="vi-VN" b="1" smtClean="0"/>
                <a:t>Z = -1g</a:t>
              </a:r>
              <a:endParaRPr lang="vi-VN" b="1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324911" y="3262876"/>
              <a:ext cx="1688037" cy="832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smtClean="0"/>
                <a:t>Lực hấp dẫn 1g</a:t>
              </a:r>
              <a:endParaRPr lang="vi-VN" b="1"/>
            </a:p>
          </p:txBody>
        </p:sp>
        <p:sp>
          <p:nvSpPr>
            <p:cNvPr id="21" name="Oval 20"/>
            <p:cNvSpPr/>
            <p:nvPr/>
          </p:nvSpPr>
          <p:spPr>
            <a:xfrm>
              <a:off x="4965925" y="4242801"/>
              <a:ext cx="2057400" cy="20574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9000">
                  <a:schemeClr val="accent3">
                    <a:lumMod val="95000"/>
                    <a:lumOff val="5000"/>
                  </a:schemeClr>
                </a:gs>
                <a:gs pos="83000">
                  <a:schemeClr val="accent3">
                    <a:lumMod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5" name="Group 4"/>
            <p:cNvGrpSpPr/>
            <p:nvPr/>
          </p:nvGrpSpPr>
          <p:grpSpPr>
            <a:xfrm rot="5400000">
              <a:off x="5542544" y="5522343"/>
              <a:ext cx="900187" cy="1502829"/>
              <a:chOff x="5842868" y="5610728"/>
              <a:chExt cx="900187" cy="1502829"/>
            </a:xfrm>
          </p:grpSpPr>
          <p:sp>
            <p:nvSpPr>
              <p:cNvPr id="2" name="Arc 1"/>
              <p:cNvSpPr/>
              <p:nvPr/>
            </p:nvSpPr>
            <p:spPr>
              <a:xfrm>
                <a:off x="5904040" y="5760541"/>
                <a:ext cx="736947" cy="1208807"/>
              </a:xfrm>
              <a:prstGeom prst="arc">
                <a:avLst>
                  <a:gd name="adj1" fmla="val 15530191"/>
                  <a:gd name="adj2" fmla="val 5977540"/>
                </a:avLst>
              </a:prstGeom>
              <a:ln>
                <a:solidFill>
                  <a:srgbClr val="FFFF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5" name="Arc 24"/>
              <p:cNvSpPr/>
              <p:nvPr/>
            </p:nvSpPr>
            <p:spPr>
              <a:xfrm>
                <a:off x="6110837" y="5931994"/>
                <a:ext cx="396746" cy="860297"/>
              </a:xfrm>
              <a:prstGeom prst="arc">
                <a:avLst>
                  <a:gd name="adj1" fmla="val 15553655"/>
                  <a:gd name="adj2" fmla="val 5940129"/>
                </a:avLst>
              </a:prstGeom>
              <a:ln>
                <a:solidFill>
                  <a:srgbClr val="FFFF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0" name="Arc 29"/>
              <p:cNvSpPr/>
              <p:nvPr/>
            </p:nvSpPr>
            <p:spPr>
              <a:xfrm>
                <a:off x="5842868" y="5610728"/>
                <a:ext cx="900187" cy="1502829"/>
              </a:xfrm>
              <a:prstGeom prst="arc">
                <a:avLst>
                  <a:gd name="adj1" fmla="val 15056165"/>
                  <a:gd name="adj2" fmla="val 6366008"/>
                </a:avLst>
              </a:prstGeom>
              <a:ln>
                <a:solidFill>
                  <a:srgbClr val="FFFF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31" name="Right Arrow 30"/>
            <p:cNvSpPr/>
            <p:nvPr/>
          </p:nvSpPr>
          <p:spPr>
            <a:xfrm rot="16200000" flipH="1">
              <a:off x="1186238" y="5000405"/>
              <a:ext cx="1926285" cy="1366875"/>
            </a:xfrm>
            <a:prstGeom prst="rightArrow">
              <a:avLst>
                <a:gd name="adj1" fmla="val 50000"/>
                <a:gd name="adj2" fmla="val 67867"/>
              </a:avLst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999271" y="7648254"/>
              <a:ext cx="9363929" cy="122639"/>
              <a:chOff x="999271" y="7648254"/>
              <a:chExt cx="9363929" cy="122639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1026053" y="7648254"/>
                <a:ext cx="9337147" cy="2604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rot="-2700000">
                <a:off x="999271" y="7706235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rot="-2700000">
                <a:off x="1113571" y="7715760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rot="-2700000">
                <a:off x="1242886" y="7715761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-2700000">
                <a:off x="1357186" y="7725286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rot="-2700000">
                <a:off x="1483294" y="7715760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-2700000">
                <a:off x="1597594" y="7725285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-2700000">
                <a:off x="1726909" y="7725286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rot="-2700000">
                <a:off x="1841209" y="7734811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-2700000">
                <a:off x="1967317" y="7715761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-2700000">
                <a:off x="2081617" y="7725286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-2700000">
                <a:off x="2210932" y="7725287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-2700000">
                <a:off x="2325232" y="7734812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-2700000">
                <a:off x="2448120" y="7715760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-2700000">
                <a:off x="2562420" y="7725285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-2700000">
                <a:off x="2691735" y="7725286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-2700000">
                <a:off x="2806035" y="7734811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-2700000">
                <a:off x="2932065" y="7712912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-2700000">
                <a:off x="3046365" y="7722437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-2700000">
                <a:off x="3175680" y="7722438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-2700000">
                <a:off x="3289980" y="7731963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-2700000">
                <a:off x="3416088" y="7722437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-2700000">
                <a:off x="3530388" y="7731962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-2700000">
                <a:off x="3659703" y="7731963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-2700000">
                <a:off x="3774003" y="7741488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-2700000">
                <a:off x="3900111" y="7722438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-2700000">
                <a:off x="4014411" y="7731963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-2700000">
                <a:off x="4143726" y="7731964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rot="-2700000">
                <a:off x="4258026" y="7741489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-2700000">
                <a:off x="4380914" y="7722437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-2700000">
                <a:off x="4495214" y="7731962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-2700000">
                <a:off x="4624529" y="7731963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-2700000">
                <a:off x="4738829" y="7741488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-2700000">
                <a:off x="4885977" y="7722750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-2700000">
                <a:off x="5000277" y="7732275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-2700000">
                <a:off x="5129592" y="7732276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-2700000">
                <a:off x="5243892" y="7741801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-2700000">
                <a:off x="5370000" y="7732275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-2700000">
                <a:off x="5484300" y="7741800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-2700000">
                <a:off x="5613615" y="7741801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-2700000">
                <a:off x="5727915" y="7751326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-2700000">
                <a:off x="5854023" y="7732276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-2700000">
                <a:off x="5968323" y="7741801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-2700000">
                <a:off x="6097638" y="7741802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-2700000">
                <a:off x="6211938" y="7751327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-2700000">
                <a:off x="6334826" y="7732275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-2700000">
                <a:off x="6449126" y="7741800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-2700000">
                <a:off x="6578441" y="7741801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rot="-2700000">
                <a:off x="6692741" y="7751326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-2700000">
                <a:off x="6818771" y="7729427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-2700000">
                <a:off x="6933071" y="7738952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-2700000">
                <a:off x="7062386" y="7738953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-2700000">
                <a:off x="7176686" y="7748478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-2700000">
                <a:off x="7302794" y="7738952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-2700000">
                <a:off x="7417094" y="7748477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-2700000">
                <a:off x="7546409" y="7748478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-2700000">
                <a:off x="7660709" y="7758003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rot="-2700000">
                <a:off x="7786817" y="7738953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rot="-2700000">
                <a:off x="7901117" y="7748478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rot="-2700000">
                <a:off x="8030432" y="7748479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rot="-2700000">
                <a:off x="8144732" y="7758004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rot="-2700000">
                <a:off x="8267620" y="7738952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rot="-2700000">
                <a:off x="8381920" y="7748477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rot="-2700000">
                <a:off x="8511235" y="7748478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rot="-2700000">
                <a:off x="8625535" y="7758003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rot="-2700000">
                <a:off x="8782316" y="7751841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rot="-2700000">
                <a:off x="8896616" y="7761366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rot="-2700000">
                <a:off x="9025931" y="7761367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rot="-2700000">
                <a:off x="9140231" y="7770892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rot="-2700000">
                <a:off x="9266339" y="7751842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rot="-2700000">
                <a:off x="9380639" y="7761367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rot="-2700000">
                <a:off x="9509954" y="7761368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rot="-2700000">
                <a:off x="9624254" y="7770893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rot="-2700000">
                <a:off x="9747142" y="7751841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rot="-2700000">
                <a:off x="9861442" y="7761366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rot="-2700000">
                <a:off x="9990757" y="7761367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rot="-2700000">
                <a:off x="10105057" y="7770892"/>
                <a:ext cx="182880" cy="0"/>
              </a:xfrm>
              <a:prstGeom prst="line">
                <a:avLst/>
              </a:prstGeom>
              <a:ln w="412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/>
            <p:cNvSpPr txBox="1"/>
            <p:nvPr/>
          </p:nvSpPr>
          <p:spPr>
            <a:xfrm>
              <a:off x="186068" y="7172054"/>
              <a:ext cx="1688037" cy="462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smtClean="0"/>
                <a:t>Mặt đất</a:t>
              </a:r>
              <a:endParaRPr lang="vi-VN" b="1"/>
            </a:p>
          </p:txBody>
        </p:sp>
      </p:grpSp>
    </p:spTree>
    <p:extLst>
      <p:ext uri="{BB962C8B-B14F-4D97-AF65-F5344CB8AC3E}">
        <p14:creationId xmlns:p14="http://schemas.microsoft.com/office/powerpoint/2010/main" val="323175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9788767" y="6645661"/>
            <a:ext cx="1630575" cy="1202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smtClean="0"/>
              <a:t>X = -0.71g</a:t>
            </a:r>
          </a:p>
          <a:p>
            <a:r>
              <a:rPr lang="vi-VN" b="1" smtClean="0"/>
              <a:t>Y = 0g</a:t>
            </a:r>
          </a:p>
          <a:p>
            <a:r>
              <a:rPr lang="vi-VN" b="1" smtClean="0"/>
              <a:t>Z = -0.71g</a:t>
            </a:r>
            <a:endParaRPr lang="vi-VN" b="1"/>
          </a:p>
        </p:txBody>
      </p:sp>
      <p:sp>
        <p:nvSpPr>
          <p:cNvPr id="33" name="TextBox 32"/>
          <p:cNvSpPr txBox="1"/>
          <p:nvPr/>
        </p:nvSpPr>
        <p:spPr>
          <a:xfrm>
            <a:off x="814050" y="5063603"/>
            <a:ext cx="1688037" cy="832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smtClean="0"/>
              <a:t>Lực hấp dẫn 1g</a:t>
            </a:r>
            <a:endParaRPr lang="vi-VN" b="1"/>
          </a:p>
        </p:txBody>
      </p:sp>
      <p:grpSp>
        <p:nvGrpSpPr>
          <p:cNvPr id="20" name="Group 19"/>
          <p:cNvGrpSpPr/>
          <p:nvPr/>
        </p:nvGrpSpPr>
        <p:grpSpPr>
          <a:xfrm rot="18900000">
            <a:off x="3992046" y="1873503"/>
            <a:ext cx="5483191" cy="5592478"/>
            <a:chOff x="4441858" y="3913471"/>
            <a:chExt cx="4218772" cy="4206241"/>
          </a:xfrm>
        </p:grpSpPr>
        <p:sp>
          <p:nvSpPr>
            <p:cNvPr id="17" name="Trapezoid 16"/>
            <p:cNvSpPr/>
            <p:nvPr/>
          </p:nvSpPr>
          <p:spPr>
            <a:xfrm rot="16200000">
              <a:off x="6023395" y="5499148"/>
              <a:ext cx="4206240" cy="1034887"/>
            </a:xfrm>
            <a:prstGeom prst="trapezoid">
              <a:avLst>
                <a:gd name="adj" fmla="val 100796"/>
              </a:avLst>
            </a:prstGeom>
            <a:ln>
              <a:solidFill>
                <a:schemeClr val="accent1">
                  <a:shade val="50000"/>
                  <a:alpha val="9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Trapezoid 17"/>
            <p:cNvSpPr/>
            <p:nvPr/>
          </p:nvSpPr>
          <p:spPr>
            <a:xfrm rot="5400000" flipH="1">
              <a:off x="2877052" y="5478280"/>
              <a:ext cx="4206240" cy="1076624"/>
            </a:xfrm>
            <a:prstGeom prst="trapezoid">
              <a:avLst>
                <a:gd name="adj" fmla="val 97963"/>
              </a:avLst>
            </a:prstGeom>
            <a:ln>
              <a:solidFill>
                <a:schemeClr val="accent1">
                  <a:shade val="50000"/>
                  <a:alpha val="9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505950" y="4965032"/>
              <a:ext cx="2103120" cy="210312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" name="Trapezoid 5"/>
            <p:cNvSpPr/>
            <p:nvPr/>
          </p:nvSpPr>
          <p:spPr>
            <a:xfrm rot="10800000">
              <a:off x="4441858" y="3913471"/>
              <a:ext cx="4206240" cy="1051562"/>
            </a:xfrm>
            <a:prstGeom prst="trapezoid">
              <a:avLst>
                <a:gd name="adj" fmla="val 97963"/>
              </a:avLst>
            </a:prstGeom>
            <a:solidFill>
              <a:srgbClr val="C00000"/>
            </a:solidFill>
            <a:ln>
              <a:solidFill>
                <a:schemeClr val="accent1">
                  <a:shade val="50000"/>
                  <a:alpha val="9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b="1">
                <a:solidFill>
                  <a:schemeClr val="tx1"/>
                </a:solidFill>
              </a:endParaRPr>
            </a:p>
          </p:txBody>
        </p:sp>
        <p:sp>
          <p:nvSpPr>
            <p:cNvPr id="19" name="Trapezoid 18"/>
            <p:cNvSpPr/>
            <p:nvPr/>
          </p:nvSpPr>
          <p:spPr>
            <a:xfrm rot="10800000" flipV="1">
              <a:off x="4454390" y="7068151"/>
              <a:ext cx="4206240" cy="1051560"/>
            </a:xfrm>
            <a:prstGeom prst="trapezoid">
              <a:avLst>
                <a:gd name="adj" fmla="val 97963"/>
              </a:avLst>
            </a:prstGeom>
            <a:solidFill>
              <a:srgbClr val="C00000"/>
            </a:solidFill>
            <a:ln>
              <a:solidFill>
                <a:schemeClr val="accent1">
                  <a:shade val="50000"/>
                  <a:alpha val="9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683228" y="5415144"/>
            <a:ext cx="492443" cy="462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smtClean="0"/>
              <a:t>X-</a:t>
            </a:r>
            <a:endParaRPr lang="vi-VN" b="1"/>
          </a:p>
        </p:txBody>
      </p:sp>
      <p:sp>
        <p:nvSpPr>
          <p:cNvPr id="24" name="TextBox 23"/>
          <p:cNvSpPr txBox="1"/>
          <p:nvPr/>
        </p:nvSpPr>
        <p:spPr>
          <a:xfrm>
            <a:off x="6429144" y="3268942"/>
            <a:ext cx="475451" cy="462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smtClean="0"/>
              <a:t>Y-</a:t>
            </a:r>
            <a:endParaRPr lang="vi-VN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val 25"/>
              <p:cNvSpPr/>
              <p:nvPr/>
            </p:nvSpPr>
            <p:spPr>
              <a:xfrm rot="18900000">
                <a:off x="6389130" y="5966410"/>
                <a:ext cx="2299073" cy="1476937"/>
              </a:xfrm>
              <a:prstGeom prst="ellipse">
                <a:avLst/>
              </a:prstGeom>
              <a:gradFill flip="none" rotWithShape="1">
                <a:gsLst>
                  <a:gs pos="51000">
                    <a:srgbClr val="797979">
                      <a:alpha val="0"/>
                      <a:lumMod val="6000"/>
                    </a:srgbClr>
                  </a:gs>
                  <a:gs pos="0">
                    <a:schemeClr val="accent3">
                      <a:lumMod val="52000"/>
                    </a:schemeClr>
                  </a:gs>
                  <a:gs pos="0">
                    <a:srgbClr val="303030"/>
                  </a:gs>
                  <a:gs pos="0">
                    <a:schemeClr val="tx1">
                      <a:lumMod val="95000"/>
                      <a:lumOff val="5000"/>
                    </a:schemeClr>
                  </a:gs>
                  <a:gs pos="78000">
                    <a:schemeClr val="tx1">
                      <a:alpha val="0"/>
                      <a:lumMod val="0"/>
                      <a:lumOff val="100000"/>
                    </a:schemeClr>
                  </a:gs>
                  <a:gs pos="64000">
                    <a:schemeClr val="tx1">
                      <a:lumMod val="0"/>
                      <a:lumOff val="100000"/>
                      <a:alpha val="0"/>
                    </a:schemeClr>
                  </a:gs>
                  <a:gs pos="93000">
                    <a:schemeClr val="tx1">
                      <a:alpha val="0"/>
                      <a:lumMod val="0"/>
                      <a:lumOff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vi-VN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00000">
                <a:off x="6389130" y="5966410"/>
                <a:ext cx="2299073" cy="1476937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 rot="18900000">
            <a:off x="7165681" y="7166068"/>
            <a:ext cx="184731" cy="462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vi-VN" b="1"/>
          </a:p>
        </p:txBody>
      </p:sp>
      <p:grpSp>
        <p:nvGrpSpPr>
          <p:cNvPr id="4" name="Group 3"/>
          <p:cNvGrpSpPr/>
          <p:nvPr/>
        </p:nvGrpSpPr>
        <p:grpSpPr>
          <a:xfrm>
            <a:off x="6678542" y="6081938"/>
            <a:ext cx="1502829" cy="900187"/>
            <a:chOff x="7316896" y="5609106"/>
            <a:chExt cx="1502829" cy="900187"/>
          </a:xfrm>
        </p:grpSpPr>
        <p:sp>
          <p:nvSpPr>
            <p:cNvPr id="2" name="Arc 1"/>
            <p:cNvSpPr/>
            <p:nvPr/>
          </p:nvSpPr>
          <p:spPr>
            <a:xfrm rot="2700000">
              <a:off x="7683397" y="5442318"/>
              <a:ext cx="736947" cy="1208807"/>
            </a:xfrm>
            <a:prstGeom prst="arc">
              <a:avLst>
                <a:gd name="adj1" fmla="val 15530191"/>
                <a:gd name="adj2" fmla="val 5977540"/>
              </a:avLst>
            </a:prstGeom>
            <a:ln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5" name="Arc 24"/>
            <p:cNvSpPr/>
            <p:nvPr/>
          </p:nvSpPr>
          <p:spPr>
            <a:xfrm rot="2700000">
              <a:off x="7881427" y="5640540"/>
              <a:ext cx="396746" cy="860297"/>
            </a:xfrm>
            <a:prstGeom prst="arc">
              <a:avLst>
                <a:gd name="adj1" fmla="val 15553655"/>
                <a:gd name="adj2" fmla="val 5940129"/>
              </a:avLst>
            </a:prstGeom>
            <a:ln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0" name="Arc 29"/>
            <p:cNvSpPr/>
            <p:nvPr/>
          </p:nvSpPr>
          <p:spPr>
            <a:xfrm rot="2700000">
              <a:off x="7618217" y="5307785"/>
              <a:ext cx="900187" cy="1502829"/>
            </a:xfrm>
            <a:prstGeom prst="arc">
              <a:avLst>
                <a:gd name="adj1" fmla="val 15056165"/>
                <a:gd name="adj2" fmla="val 6366008"/>
              </a:avLst>
            </a:prstGeom>
            <a:ln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8795124" y="5127576"/>
            <a:ext cx="492443" cy="462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smtClean="0"/>
              <a:t>Z-</a:t>
            </a:r>
            <a:endParaRPr lang="vi-VN" b="1"/>
          </a:p>
        </p:txBody>
      </p:sp>
      <p:sp>
        <p:nvSpPr>
          <p:cNvPr id="114" name="TextBox 113"/>
          <p:cNvSpPr txBox="1"/>
          <p:nvPr/>
        </p:nvSpPr>
        <p:spPr>
          <a:xfrm>
            <a:off x="5706618" y="2381515"/>
            <a:ext cx="553357" cy="462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smtClean="0"/>
              <a:t>Z+</a:t>
            </a:r>
            <a:endParaRPr lang="vi-VN" b="1"/>
          </a:p>
        </p:txBody>
      </p:sp>
      <p:sp>
        <p:nvSpPr>
          <p:cNvPr id="115" name="TextBox 114"/>
          <p:cNvSpPr txBox="1"/>
          <p:nvPr/>
        </p:nvSpPr>
        <p:spPr>
          <a:xfrm>
            <a:off x="7669869" y="2706072"/>
            <a:ext cx="569387" cy="462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smtClean="0"/>
              <a:t>X+</a:t>
            </a:r>
            <a:endParaRPr lang="vi-VN" b="1"/>
          </a:p>
        </p:txBody>
      </p:sp>
      <p:sp>
        <p:nvSpPr>
          <p:cNvPr id="31" name="Right Arrow 30"/>
          <p:cNvSpPr/>
          <p:nvPr/>
        </p:nvSpPr>
        <p:spPr>
          <a:xfrm rot="16200000" flipH="1">
            <a:off x="1488156" y="6393319"/>
            <a:ext cx="1926285" cy="1366875"/>
          </a:xfrm>
          <a:prstGeom prst="rightArrow">
            <a:avLst>
              <a:gd name="adj1" fmla="val 50000"/>
              <a:gd name="adj2" fmla="val 678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1" name="Group 10"/>
          <p:cNvGrpSpPr/>
          <p:nvPr/>
        </p:nvGrpSpPr>
        <p:grpSpPr>
          <a:xfrm>
            <a:off x="1342171" y="8638854"/>
            <a:ext cx="9363929" cy="122639"/>
            <a:chOff x="999271" y="7648254"/>
            <a:chExt cx="9363929" cy="122639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026053" y="7648254"/>
              <a:ext cx="9337147" cy="2604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-2700000">
              <a:off x="999271" y="7706235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-2700000">
              <a:off x="1113571" y="7715760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-2700000">
              <a:off x="1242886" y="7715761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-2700000">
              <a:off x="1357186" y="7725286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-2700000">
              <a:off x="1483294" y="7715760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-2700000">
              <a:off x="1597594" y="7725285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-2700000">
              <a:off x="1726909" y="7725286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-2700000">
              <a:off x="1841209" y="7734811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-2700000">
              <a:off x="1967317" y="7715761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-2700000">
              <a:off x="2081617" y="7725286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-2700000">
              <a:off x="2210932" y="7725287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-2700000">
              <a:off x="2325232" y="7734812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-2700000">
              <a:off x="2448120" y="7715760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-2700000">
              <a:off x="2562420" y="7725285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-2700000">
              <a:off x="2691735" y="7725286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-2700000">
              <a:off x="2806035" y="7734811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-2700000">
              <a:off x="2932065" y="7712912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-2700000">
              <a:off x="3046365" y="7722437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-2700000">
              <a:off x="3175680" y="7722438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-2700000">
              <a:off x="3289980" y="7731963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-2700000">
              <a:off x="3416088" y="7722437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-2700000">
              <a:off x="3530388" y="7731962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-2700000">
              <a:off x="3659703" y="7731963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-2700000">
              <a:off x="3774003" y="7741488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-2700000">
              <a:off x="3900111" y="7722438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-2700000">
              <a:off x="4014411" y="7731963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-2700000">
              <a:off x="4143726" y="7731964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-2700000">
              <a:off x="4258026" y="7741489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-2700000">
              <a:off x="4380914" y="7722437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-2700000">
              <a:off x="4495214" y="7731962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-2700000">
              <a:off x="4624529" y="7731963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-2700000">
              <a:off x="4738829" y="7741488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-2700000">
              <a:off x="4885977" y="7722750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-2700000">
              <a:off x="5000277" y="7732275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-2700000">
              <a:off x="5129592" y="7732276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-2700000">
              <a:off x="5243892" y="7741801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-2700000">
              <a:off x="5370000" y="7732275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-2700000">
              <a:off x="5484300" y="7741800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-2700000">
              <a:off x="5613615" y="7741801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-2700000">
              <a:off x="5727915" y="7751326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-2700000">
              <a:off x="5854023" y="7732276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-2700000">
              <a:off x="5968323" y="7741801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-2700000">
              <a:off x="6097638" y="7741802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-2700000">
              <a:off x="6211938" y="7751327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-2700000">
              <a:off x="6334826" y="7732275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-2700000">
              <a:off x="6449126" y="7741800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-2700000">
              <a:off x="6578441" y="7741801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-2700000">
              <a:off x="6692741" y="7751326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-2700000">
              <a:off x="6818771" y="7729427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-2700000">
              <a:off x="6933071" y="7738952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-2700000">
              <a:off x="7062386" y="7738953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-2700000">
              <a:off x="7176686" y="7748478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-2700000">
              <a:off x="7302794" y="7738952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-2700000">
              <a:off x="7417094" y="7748477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-2700000">
              <a:off x="7546409" y="7748478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-2700000">
              <a:off x="7660709" y="7758003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-2700000">
              <a:off x="7786817" y="7738953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-2700000">
              <a:off x="7901117" y="7748478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-2700000">
              <a:off x="8030432" y="7748479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-2700000">
              <a:off x="8144732" y="7758004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-2700000">
              <a:off x="8267620" y="7738952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-2700000">
              <a:off x="8381920" y="7748477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-2700000">
              <a:off x="8511235" y="7748478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-2700000">
              <a:off x="8625535" y="7758003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-2700000">
              <a:off x="8782316" y="7751841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-2700000">
              <a:off x="8896616" y="7761366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-2700000">
              <a:off x="9025931" y="7761367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-2700000">
              <a:off x="9140231" y="7770892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-2700000">
              <a:off x="9266339" y="7751842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-2700000">
              <a:off x="9380639" y="7761367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-2700000">
              <a:off x="9509954" y="7761368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-2700000">
              <a:off x="9624254" y="7770893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-2700000">
              <a:off x="9747142" y="7751841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-2700000">
              <a:off x="9861442" y="7761366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-2700000">
              <a:off x="9990757" y="7761367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-2700000">
              <a:off x="10105057" y="7770892"/>
              <a:ext cx="182880" cy="0"/>
            </a:xfrm>
            <a:prstGeom prst="line">
              <a:avLst/>
            </a:prstGeom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/>
          <p:cNvSpPr txBox="1"/>
          <p:nvPr/>
        </p:nvSpPr>
        <p:spPr>
          <a:xfrm>
            <a:off x="528968" y="8162654"/>
            <a:ext cx="1688037" cy="462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smtClean="0"/>
              <a:t>Mặt đất</a:t>
            </a:r>
            <a:endParaRPr lang="vi-VN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Oval 115"/>
              <p:cNvSpPr/>
              <p:nvPr/>
            </p:nvSpPr>
            <p:spPr>
              <a:xfrm rot="3061147">
                <a:off x="4677949" y="5813959"/>
                <a:ext cx="2299073" cy="1476937"/>
              </a:xfrm>
              <a:prstGeom prst="ellipse">
                <a:avLst/>
              </a:prstGeom>
              <a:gradFill flip="none" rotWithShape="1">
                <a:gsLst>
                  <a:gs pos="51000">
                    <a:srgbClr val="797979">
                      <a:alpha val="0"/>
                      <a:lumMod val="6000"/>
                    </a:srgbClr>
                  </a:gs>
                  <a:gs pos="0">
                    <a:schemeClr val="accent3">
                      <a:lumMod val="52000"/>
                    </a:schemeClr>
                  </a:gs>
                  <a:gs pos="0">
                    <a:srgbClr val="303030"/>
                  </a:gs>
                  <a:gs pos="0">
                    <a:schemeClr val="tx1">
                      <a:lumMod val="95000"/>
                      <a:lumOff val="5000"/>
                    </a:schemeClr>
                  </a:gs>
                  <a:gs pos="78000">
                    <a:schemeClr val="tx1">
                      <a:alpha val="0"/>
                      <a:lumMod val="0"/>
                      <a:lumOff val="100000"/>
                    </a:schemeClr>
                  </a:gs>
                  <a:gs pos="64000">
                    <a:schemeClr val="tx1">
                      <a:lumMod val="0"/>
                      <a:lumOff val="100000"/>
                      <a:alpha val="0"/>
                    </a:schemeClr>
                  </a:gs>
                  <a:gs pos="93000">
                    <a:schemeClr val="tx1">
                      <a:alpha val="0"/>
                      <a:lumMod val="0"/>
                      <a:lumOff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vi-VN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6" name="Oval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061147">
                <a:off x="4677949" y="5813959"/>
                <a:ext cx="2299073" cy="1476937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Group 116"/>
          <p:cNvGrpSpPr/>
          <p:nvPr/>
        </p:nvGrpSpPr>
        <p:grpSpPr>
          <a:xfrm rot="5761147">
            <a:off x="5187480" y="6022721"/>
            <a:ext cx="1502829" cy="900187"/>
            <a:chOff x="7316896" y="5609106"/>
            <a:chExt cx="1502829" cy="900187"/>
          </a:xfrm>
        </p:grpSpPr>
        <p:sp>
          <p:nvSpPr>
            <p:cNvPr id="118" name="Arc 117"/>
            <p:cNvSpPr/>
            <p:nvPr/>
          </p:nvSpPr>
          <p:spPr>
            <a:xfrm rot="2700000">
              <a:off x="7683397" y="5442318"/>
              <a:ext cx="736947" cy="1208807"/>
            </a:xfrm>
            <a:prstGeom prst="arc">
              <a:avLst>
                <a:gd name="adj1" fmla="val 15530191"/>
                <a:gd name="adj2" fmla="val 5977540"/>
              </a:avLst>
            </a:prstGeom>
            <a:ln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9" name="Arc 118"/>
            <p:cNvSpPr/>
            <p:nvPr/>
          </p:nvSpPr>
          <p:spPr>
            <a:xfrm rot="2700000">
              <a:off x="7881427" y="5640540"/>
              <a:ext cx="396746" cy="860297"/>
            </a:xfrm>
            <a:prstGeom prst="arc">
              <a:avLst>
                <a:gd name="adj1" fmla="val 15553655"/>
                <a:gd name="adj2" fmla="val 5940129"/>
              </a:avLst>
            </a:prstGeom>
            <a:ln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0" name="Arc 119"/>
            <p:cNvSpPr/>
            <p:nvPr/>
          </p:nvSpPr>
          <p:spPr>
            <a:xfrm rot="2700000">
              <a:off x="7618217" y="5307785"/>
              <a:ext cx="900187" cy="1502829"/>
            </a:xfrm>
            <a:prstGeom prst="arc">
              <a:avLst>
                <a:gd name="adj1" fmla="val 15056165"/>
                <a:gd name="adj2" fmla="val 6366008"/>
              </a:avLst>
            </a:prstGeom>
            <a:ln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1" name="Oval 20"/>
          <p:cNvSpPr/>
          <p:nvPr/>
        </p:nvSpPr>
        <p:spPr>
          <a:xfrm rot="18900000">
            <a:off x="5682236" y="4792781"/>
            <a:ext cx="2057400" cy="2057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9000">
                <a:schemeClr val="accent3">
                  <a:lumMod val="95000"/>
                  <a:lumOff val="5000"/>
                </a:schemeClr>
              </a:gs>
              <a:gs pos="83000">
                <a:schemeClr val="accent3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9236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:\Users\QuocTuanIT\Desktop\3000-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5" y="3510596"/>
            <a:ext cx="2137410" cy="2149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3737361" y="2871945"/>
            <a:ext cx="4913658" cy="3797519"/>
            <a:chOff x="1063734" y="-695845"/>
            <a:chExt cx="4913658" cy="3797519"/>
          </a:xfrm>
        </p:grpSpPr>
        <p:sp>
          <p:nvSpPr>
            <p:cNvPr id="5" name="Oval Callout 4"/>
            <p:cNvSpPr/>
            <p:nvPr/>
          </p:nvSpPr>
          <p:spPr>
            <a:xfrm>
              <a:off x="3873500" y="0"/>
              <a:ext cx="1428031" cy="714375"/>
            </a:xfrm>
            <a:prstGeom prst="wedgeEllipseCallout">
              <a:avLst>
                <a:gd name="adj1" fmla="val -108362"/>
                <a:gd name="adj2" fmla="val 2541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1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Vi điều khiển Atmega644p</a:t>
              </a:r>
              <a:endParaRPr lang="vi-VN" sz="110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36850" y="12700"/>
              <a:ext cx="285293" cy="2779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vi-VN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635250" y="355600"/>
              <a:ext cx="640080" cy="280670"/>
              <a:chOff x="0" y="0"/>
              <a:chExt cx="640080" cy="280670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0" y="16510"/>
                <a:ext cx="64008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16200000" flipV="1">
                <a:off x="-133350" y="137160"/>
                <a:ext cx="27432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16200000" flipV="1">
                <a:off x="495300" y="143510"/>
                <a:ext cx="27432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Callout 12"/>
            <p:cNvSpPr/>
            <p:nvPr/>
          </p:nvSpPr>
          <p:spPr>
            <a:xfrm>
              <a:off x="4225152" y="771569"/>
              <a:ext cx="1752240" cy="714375"/>
            </a:xfrm>
            <a:prstGeom prst="wedgeEllipseCallout">
              <a:avLst>
                <a:gd name="adj1" fmla="val -96691"/>
                <a:gd name="adj2" fmla="val -4915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110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LCD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1100" smtClean="0">
                  <a:solidFill>
                    <a:srgbClr val="000000"/>
                  </a:solidFill>
                  <a:latin typeface="Arial" panose="020B060402020202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(không sử dụng)</a:t>
              </a:r>
              <a:endParaRPr lang="vi-VN" sz="110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14" name="Oval Callout 13"/>
            <p:cNvSpPr/>
            <p:nvPr/>
          </p:nvSpPr>
          <p:spPr>
            <a:xfrm>
              <a:off x="2391590" y="2460793"/>
              <a:ext cx="1752240" cy="640881"/>
            </a:xfrm>
            <a:prstGeom prst="wedgeEllipseCallout">
              <a:avLst>
                <a:gd name="adj1" fmla="val -7750"/>
                <a:gd name="adj2" fmla="val -14220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1100" smtClean="0">
                  <a:solidFill>
                    <a:srgbClr val="000000"/>
                  </a:solidFill>
                  <a:latin typeface="Arial" panose="020B060402020202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4x key</a:t>
              </a:r>
              <a:endParaRPr lang="vi-VN" sz="110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1100" smtClean="0">
                  <a:solidFill>
                    <a:srgbClr val="000000"/>
                  </a:solidFill>
                  <a:latin typeface="Arial" panose="020B060402020202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(không sử dụng)</a:t>
              </a:r>
              <a:endParaRPr lang="vi-VN" sz="110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18" name="Oval Callout 17"/>
            <p:cNvSpPr/>
            <p:nvPr/>
          </p:nvSpPr>
          <p:spPr>
            <a:xfrm>
              <a:off x="1063734" y="2460793"/>
              <a:ext cx="1152692" cy="609600"/>
            </a:xfrm>
            <a:prstGeom prst="wedgeEllipseCallout">
              <a:avLst>
                <a:gd name="adj1" fmla="val 29678"/>
                <a:gd name="adj2" fmla="val -16828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1100" smtClean="0">
                  <a:solidFill>
                    <a:srgbClr val="000000"/>
                  </a:solidFill>
                  <a:latin typeface="Arial" panose="020B060402020202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Nạp code qua ISP</a:t>
              </a:r>
              <a:endParaRPr lang="vi-VN" sz="110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6" name="Oval Callout 5"/>
            <p:cNvSpPr/>
            <p:nvPr/>
          </p:nvSpPr>
          <p:spPr>
            <a:xfrm>
              <a:off x="2331236" y="-695845"/>
              <a:ext cx="1152692" cy="556358"/>
            </a:xfrm>
            <a:prstGeom prst="wedgeEllipseCallout">
              <a:avLst>
                <a:gd name="adj1" fmla="val -2742"/>
                <a:gd name="adj2" fmla="val 9388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1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Cảm biến mpu6050</a:t>
              </a:r>
              <a:endParaRPr lang="vi-VN" sz="110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22" name="Oval Callout 21"/>
            <p:cNvSpPr/>
            <p:nvPr/>
          </p:nvSpPr>
          <p:spPr>
            <a:xfrm>
              <a:off x="4282273" y="1814102"/>
              <a:ext cx="1152692" cy="406658"/>
            </a:xfrm>
            <a:prstGeom prst="wedgeEllipseCallout">
              <a:avLst>
                <a:gd name="adj1" fmla="val -82069"/>
                <a:gd name="adj2" fmla="val -14049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110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GPIO</a:t>
              </a:r>
              <a:endParaRPr lang="vi-VN" sz="110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4818490" y="4204060"/>
            <a:ext cx="1494846" cy="849674"/>
          </a:xfrm>
          <a:prstGeom prst="rect">
            <a:avLst/>
          </a:prstGeom>
          <a:solidFill>
            <a:schemeClr val="bg1">
              <a:lumMod val="85000"/>
              <a:alpha val="7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Rectangle 15"/>
          <p:cNvSpPr/>
          <p:nvPr/>
        </p:nvSpPr>
        <p:spPr>
          <a:xfrm>
            <a:off x="4818490" y="5229540"/>
            <a:ext cx="1494846" cy="430531"/>
          </a:xfrm>
          <a:prstGeom prst="rect">
            <a:avLst/>
          </a:prstGeom>
          <a:solidFill>
            <a:schemeClr val="bg1">
              <a:lumMod val="85000"/>
              <a:alpha val="7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Rectangle 16"/>
          <p:cNvSpPr/>
          <p:nvPr/>
        </p:nvSpPr>
        <p:spPr>
          <a:xfrm>
            <a:off x="4479539" y="5014274"/>
            <a:ext cx="410514" cy="43053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Rectangle 19"/>
          <p:cNvSpPr/>
          <p:nvPr/>
        </p:nvSpPr>
        <p:spPr>
          <a:xfrm>
            <a:off x="4768631" y="3567790"/>
            <a:ext cx="338952" cy="173135"/>
          </a:xfrm>
          <a:prstGeom prst="rect">
            <a:avLst/>
          </a:prstGeom>
          <a:solidFill>
            <a:schemeClr val="bg1">
              <a:lumMod val="85000"/>
              <a:alpha val="7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Rectangle 18"/>
          <p:cNvSpPr/>
          <p:nvPr/>
        </p:nvSpPr>
        <p:spPr>
          <a:xfrm>
            <a:off x="4479539" y="4282165"/>
            <a:ext cx="338952" cy="663937"/>
          </a:xfrm>
          <a:prstGeom prst="rect">
            <a:avLst/>
          </a:prstGeom>
          <a:solidFill>
            <a:schemeClr val="bg1">
              <a:lumMod val="85000"/>
              <a:alpha val="7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Rectangle 20"/>
          <p:cNvSpPr/>
          <p:nvPr/>
        </p:nvSpPr>
        <p:spPr>
          <a:xfrm>
            <a:off x="4510752" y="3880412"/>
            <a:ext cx="338952" cy="173135"/>
          </a:xfrm>
          <a:prstGeom prst="rect">
            <a:avLst/>
          </a:prstGeom>
          <a:solidFill>
            <a:schemeClr val="bg1">
              <a:lumMod val="85000"/>
              <a:alpha val="7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Rectangle 23"/>
          <p:cNvSpPr/>
          <p:nvPr/>
        </p:nvSpPr>
        <p:spPr>
          <a:xfrm>
            <a:off x="6221564" y="4197710"/>
            <a:ext cx="507861" cy="1097859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8882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792</TotalTime>
  <Words>600</Words>
  <Application>Microsoft Office PowerPoint</Application>
  <PresentationFormat>A3 Paper (297x420 mm)</PresentationFormat>
  <Paragraphs>198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MS Mincho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Võ Hữu Tài</dc:creator>
  <cp:lastModifiedBy>Võ Hữu Tài</cp:lastModifiedBy>
  <cp:revision>52</cp:revision>
  <dcterms:created xsi:type="dcterms:W3CDTF">2015-11-21T02:03:43Z</dcterms:created>
  <dcterms:modified xsi:type="dcterms:W3CDTF">2015-11-21T15:16:31Z</dcterms:modified>
</cp:coreProperties>
</file>