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it Data" id="{FBE8C22E-2232-4753-9D99-036F69B5C07F}">
          <p14:sldIdLst>
            <p14:sldId id="266"/>
            <p14:sldId id="267"/>
            <p14:sldId id="268"/>
          </p14:sldIdLst>
        </p14:section>
        <p14:section name="Combat" id="{D4F24E09-CCB6-44FD-B6BC-1C22D4DA664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CA3E-5EC9-4F47-8323-C49C7E940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D6A67-0ABC-4BE4-AF1B-0CE811F6D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8D5B3-209E-45D8-B47E-7ACAD220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E8F4-5B99-4B71-BB1D-EEE3C8F976D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41C3E-CC84-4EB1-B636-1CF55B3E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EFE45-CA16-4AB4-8395-E8FEBB46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CFBA-034E-4758-8E2A-920490E7E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9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A196-2526-4D74-BF6A-4F78FABE1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281B1-539C-4976-8F16-703D848F4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72D7-1896-47DF-92D6-0AA4E053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E8F4-5B99-4B71-BB1D-EEE3C8F976D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69C3C-D3A7-486F-A9C8-098758C0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59C16-C7B6-49E0-A3B7-B24D955C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CFBA-034E-4758-8E2A-920490E7E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7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06777-296F-41D1-A6D1-91A3C3774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B417C-B841-4C5E-A951-8C23EF99E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283F1-C86C-42D5-B54C-CF1E8BFA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E8F4-5B99-4B71-BB1D-EEE3C8F976D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34DC0-031B-4C30-97F0-5DB6511A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C9359-28DB-4B01-ACFB-ED9D98A1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CFBA-034E-4758-8E2A-920490E7E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0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2376-3B87-4052-8B3E-DF3367D6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04FE-DAA1-40FC-BE62-F452D619C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1D5BB-8885-4438-AE5A-650F45C0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E8F4-5B99-4B71-BB1D-EEE3C8F976D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0D7E8-0E45-4F79-A108-8A5DD2D0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DEC8-C63C-4723-810D-6957F870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CFBA-034E-4758-8E2A-920490E7E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4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512D-AE10-4B7D-82EA-539B3B98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5806A-93B4-4960-A019-213D8F604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8DCB6-02D4-48B9-95BD-20FAF9107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E8F4-5B99-4B71-BB1D-EEE3C8F976D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1C0AC-6BF1-43C9-87AA-0514DC10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F2A8F-DD74-4193-9BEC-8193B1B6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CFBA-034E-4758-8E2A-920490E7E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3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83DD-8FEE-4560-BD84-3907E4D1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CBEF3-8928-420C-B70B-757E2330B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0EE57-3AFD-4C7C-8961-CC5869DF6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EA539-C9C8-439A-BCEA-C5E3F3BE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E8F4-5B99-4B71-BB1D-EEE3C8F976D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ED498-271A-4BDB-94EC-BF7AF9D2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EA6CA-EF56-4E54-B7A2-8549D6A6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CFBA-034E-4758-8E2A-920490E7E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8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382E-7947-4A89-86ED-3219ABCAE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551BF-EB79-4CDC-9F73-DBD665C18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3E7B5-9BE8-4308-932E-C5BA56854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12088-38CA-4A0F-AAA9-55FC7B936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90371-AE0D-4236-870A-F491E4697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B68AB-1FA3-42FD-8BA4-C2CD5252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E8F4-5B99-4B71-BB1D-EEE3C8F976D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B93568-63F2-47C5-A2DA-1D59DD7B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D894D-4144-41A3-BA1F-AA9B20E8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CFBA-034E-4758-8E2A-920490E7E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9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83B7-58EE-4D13-8045-133E2D66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C3613-6B83-4916-970E-5029734C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E8F4-5B99-4B71-BB1D-EEE3C8F976D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F976C-3D46-42B1-B63A-A957E156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28A7B-2282-4D89-9109-F69FCD77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CFBA-034E-4758-8E2A-920490E7E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0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2844A-099D-4771-A1AC-805479CF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E8F4-5B99-4B71-BB1D-EEE3C8F976D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705D9-7C75-460C-BAE2-7532FF87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71C11-30DD-48D0-8B37-1BD59E49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CFBA-034E-4758-8E2A-920490E7E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E777-A3F0-41F8-87BA-05083309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4B9CF-70DD-47C4-85F0-348A14CB0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25078-A5CA-452A-AA6B-C7FABEAF8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4704-769A-4A8E-B446-0ECF112A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E8F4-5B99-4B71-BB1D-EEE3C8F976D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4B0C1-6F58-42B0-A57A-03158772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ED389-4F9D-4A93-AA6D-083C0BBF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CFBA-034E-4758-8E2A-920490E7E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7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B60D-2B10-4DB7-BF76-10D8B045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CC8BE-D7BB-4E5B-87FA-B62E92073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E1A8C-A03D-4977-A732-74F3091E0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80504-B885-40D6-A23B-705F8032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E8F4-5B99-4B71-BB1D-EEE3C8F976D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44054-76FA-4CD7-940E-1330DDE0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D2839-7A6C-4AEB-8F80-D1FF2E4D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CFBA-034E-4758-8E2A-920490E7E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7724C4-5C44-465B-A74F-837EAEBA5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E6B50-1881-4670-8AEC-578F3D21E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7066A-21AF-488B-A3AE-C23A579C8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CE8F4-5B99-4B71-BB1D-EEE3C8F976D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A606-CCEF-4C96-9F10-6FE0DE89A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3FB15-FB49-424C-854D-237BF38FE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6CFBA-034E-4758-8E2A-920490E7E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3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0954-9FED-4DC4-BE8E-B09C97627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856F9-3A1C-4677-9F72-2CDC2265E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Talon Prototype</a:t>
            </a:r>
          </a:p>
        </p:txBody>
      </p:sp>
    </p:spTree>
    <p:extLst>
      <p:ext uri="{BB962C8B-B14F-4D97-AF65-F5344CB8AC3E}">
        <p14:creationId xmlns:p14="http://schemas.microsoft.com/office/powerpoint/2010/main" val="276425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55EEF-CC2B-4308-9F67-85C0F941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Detailed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CB09F-1C2E-4991-BAC8-5EC277788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SITUATION:</a:t>
            </a:r>
          </a:p>
          <a:p>
            <a:pPr lvl="1"/>
            <a:r>
              <a:rPr lang="en-US" dirty="0"/>
              <a:t>The attacking unit is an infantry fire team:</a:t>
            </a:r>
          </a:p>
          <a:p>
            <a:pPr lvl="2"/>
            <a:r>
              <a:rPr lang="en-US" dirty="0"/>
              <a:t>Rated as Veteran</a:t>
            </a:r>
          </a:p>
          <a:p>
            <a:pPr lvl="2"/>
            <a:r>
              <a:rPr lang="en-US" dirty="0"/>
              <a:t>Soft FP rating = 2</a:t>
            </a:r>
          </a:p>
          <a:p>
            <a:pPr lvl="2"/>
            <a:r>
              <a:rPr lang="en-US" dirty="0"/>
              <a:t>Hard FP rating = 0</a:t>
            </a:r>
          </a:p>
          <a:p>
            <a:pPr lvl="2"/>
            <a:r>
              <a:rPr lang="en-US" dirty="0"/>
              <a:t>Max </a:t>
            </a:r>
            <a:r>
              <a:rPr lang="en-US" dirty="0" err="1"/>
              <a:t>Rg</a:t>
            </a:r>
            <a:r>
              <a:rPr lang="en-US" dirty="0"/>
              <a:t> = 6 hexes</a:t>
            </a:r>
          </a:p>
          <a:p>
            <a:pPr lvl="2"/>
            <a:r>
              <a:rPr lang="en-US" dirty="0"/>
              <a:t>Eff </a:t>
            </a:r>
            <a:r>
              <a:rPr lang="en-US" dirty="0" err="1"/>
              <a:t>Rg</a:t>
            </a:r>
            <a:r>
              <a:rPr lang="en-US" dirty="0"/>
              <a:t> = 4 hexes</a:t>
            </a:r>
          </a:p>
          <a:p>
            <a:pPr lvl="1"/>
            <a:r>
              <a:rPr lang="en-US" dirty="0"/>
              <a:t>The target unit is an insurgent fire team:</a:t>
            </a:r>
          </a:p>
          <a:p>
            <a:pPr lvl="2"/>
            <a:r>
              <a:rPr lang="en-US" dirty="0"/>
              <a:t>Currently in rough terrain</a:t>
            </a:r>
          </a:p>
          <a:p>
            <a:pPr marL="0" indent="0">
              <a:buNone/>
            </a:pPr>
            <a:r>
              <a:rPr lang="en-US" dirty="0"/>
              <a:t>The target unit is three hexes from the attacking unit.</a:t>
            </a:r>
          </a:p>
        </p:txBody>
      </p:sp>
    </p:spTree>
    <p:extLst>
      <p:ext uri="{BB962C8B-B14F-4D97-AF65-F5344CB8AC3E}">
        <p14:creationId xmlns:p14="http://schemas.microsoft.com/office/powerpoint/2010/main" val="64400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331B-0B9D-4CA8-B8A0-08BB1F55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Hit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45DC3-4E8C-41B0-AEF8-BDCA4D5D4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die roll modifiers apply in this situation?</a:t>
            </a:r>
          </a:p>
          <a:p>
            <a:r>
              <a:rPr lang="en-US" dirty="0"/>
              <a:t>+1 Target range is less than Eff </a:t>
            </a:r>
            <a:r>
              <a:rPr lang="en-US" dirty="0" err="1"/>
              <a:t>Rg</a:t>
            </a:r>
            <a:r>
              <a:rPr lang="en-US" dirty="0"/>
              <a:t>.</a:t>
            </a:r>
          </a:p>
          <a:p>
            <a:r>
              <a:rPr lang="en-US" dirty="0"/>
              <a:t>+1 Attacking unit is Veteran</a:t>
            </a:r>
          </a:p>
          <a:p>
            <a:r>
              <a:rPr lang="en-US" dirty="0"/>
              <a:t>-1 Target unit is in rough terrain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Add all DRMs</a:t>
            </a:r>
          </a:p>
          <a:p>
            <a:pPr lvl="1"/>
            <a:r>
              <a:rPr lang="en-US" dirty="0"/>
              <a:t>1+1-1 = 1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Roll 1d6 = 3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1d6 + DRM</a:t>
            </a:r>
          </a:p>
          <a:p>
            <a:pPr lvl="1"/>
            <a:r>
              <a:rPr lang="en-US" dirty="0"/>
              <a:t>3 + 1 = 4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 “4” means there is a hit.  Remember 4, 5, or 6 is a hit.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9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A8F5-10BE-4BE4-A847-5FD6125F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Combat Differential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F0E8D-5609-4963-8C6B-40D34F578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Now we compute the attack factor.  We roll 1d6 and add the attackers soft fp.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Roll 1d6 for a 4 then add the attackers soft </a:t>
            </a:r>
            <a:r>
              <a:rPr lang="en-US" dirty="0" err="1"/>
              <a:t>fp</a:t>
            </a:r>
            <a:r>
              <a:rPr lang="en-US" dirty="0"/>
              <a:t> of 2 for an attack factor of 5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Example: 4 + 2 = 6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Now we compute the defense factor.  We roll 1d6 and add the terrain defensive </a:t>
            </a:r>
            <a:r>
              <a:rPr lang="en-US" dirty="0" err="1"/>
              <a:t>valye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Roll 1d6 for a 2 and add the terrain defensive value of 3 for a defense factor of 5.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Example: 2 + 3 = 5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Now we compute the combat differential by subtracting the defense factor from the attack factor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Example: 6 – 5 = 1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The combat differential is “1”</a:t>
            </a:r>
          </a:p>
        </p:txBody>
      </p:sp>
    </p:spTree>
    <p:extLst>
      <p:ext uri="{BB962C8B-B14F-4D97-AF65-F5344CB8AC3E}">
        <p14:creationId xmlns:p14="http://schemas.microsoft.com/office/powerpoint/2010/main" val="1813025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3414-3073-41A6-BEB1-F6A10E43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Combat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45B50-3D4C-4B28-85EF-C19D6538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combat differential is +1 which means the target </a:t>
            </a:r>
            <a:r>
              <a:rPr lang="en-US"/>
              <a:t>is disorganized.</a:t>
            </a:r>
            <a:endParaRPr lang="en-US" dirty="0"/>
          </a:p>
          <a:p>
            <a:r>
              <a:rPr lang="en-US" dirty="0"/>
              <a:t>According to the Combat Effects chart:</a:t>
            </a:r>
          </a:p>
          <a:p>
            <a:pPr lvl="1"/>
            <a:r>
              <a:rPr lang="en-US" dirty="0"/>
              <a:t>Combat Differential &lt; 0 No Effect</a:t>
            </a:r>
          </a:p>
          <a:p>
            <a:pPr lvl="1"/>
            <a:r>
              <a:rPr lang="en-US" dirty="0"/>
              <a:t>Combat Differential = 1 Disorganized</a:t>
            </a:r>
          </a:p>
          <a:p>
            <a:pPr lvl="1"/>
            <a:r>
              <a:rPr lang="en-US" dirty="0"/>
              <a:t>Combat Differential = 2 Suppressed </a:t>
            </a:r>
          </a:p>
          <a:p>
            <a:pPr lvl="1"/>
            <a:r>
              <a:rPr lang="en-US" dirty="0"/>
              <a:t>Combat Differential =&gt; 3 Destroyed</a:t>
            </a:r>
          </a:p>
          <a:p>
            <a:pPr marL="0" indent="0">
              <a:buNone/>
            </a:pPr>
            <a:r>
              <a:rPr lang="en-US" dirty="0"/>
              <a:t>The result of this situation is the target unit is Disorganized.  It cannot move and it gets a -1 during the “To Hit” procedure.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47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A9AA62-359C-4F68-AA56-EBBDCBDA3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9" y="0"/>
            <a:ext cx="712269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76531-B043-498B-B4FA-88603BBBE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54" y="5305337"/>
            <a:ext cx="375589" cy="375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26F677-DC94-48D6-BFD4-20CB6A76C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243" y="5826852"/>
            <a:ext cx="375589" cy="3755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021D48-ABFA-446C-9959-BB94648EA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235" y="3441765"/>
            <a:ext cx="428200" cy="428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65C1F7-4247-47E2-8004-A3C9B5150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06" y="3122103"/>
            <a:ext cx="428200" cy="42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8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7BED-4914-4119-9CBF-77464270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9BEDB-030A-4AC6-8295-9A86A385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– Type of unit for example “Infantry Fire Tm”</a:t>
            </a:r>
          </a:p>
          <a:p>
            <a:r>
              <a:rPr lang="en-US" dirty="0"/>
              <a:t>Unit ID – A unique unit ID.</a:t>
            </a:r>
          </a:p>
          <a:p>
            <a:r>
              <a:rPr lang="en-US" dirty="0"/>
              <a:t>Movement Type – Leg, Track, Wheeled, Off-Road, Air, Amphibious</a:t>
            </a:r>
          </a:p>
          <a:p>
            <a:r>
              <a:rPr lang="en-US" dirty="0"/>
              <a:t>Movement Points – Number of movement points available to the unit.</a:t>
            </a:r>
          </a:p>
          <a:p>
            <a:r>
              <a:rPr lang="en-US" dirty="0"/>
              <a:t>Firepower Soft – Firepower used against a soft target type.</a:t>
            </a:r>
          </a:p>
          <a:p>
            <a:r>
              <a:rPr lang="en-US" dirty="0"/>
              <a:t>Firepower Hard – Firepower used against a hard target type.</a:t>
            </a:r>
          </a:p>
          <a:p>
            <a:r>
              <a:rPr lang="en-US" dirty="0"/>
              <a:t>Effective Range – The most effective range a unit can fire at a target.  </a:t>
            </a:r>
          </a:p>
          <a:p>
            <a:r>
              <a:rPr lang="en-US" dirty="0"/>
              <a:t>Max Range – Maximum range a unit can fire at a target.  A unit cannot fire beyond this range.</a:t>
            </a:r>
          </a:p>
          <a:p>
            <a:r>
              <a:rPr lang="en-US" dirty="0"/>
              <a:t>Proficiency – How good a unit is at performing certain actions or applying damage.  Affects movement points, soft fire power, and effective range.</a:t>
            </a:r>
          </a:p>
          <a:p>
            <a:r>
              <a:rPr lang="en-US" dirty="0"/>
              <a:t>Defense – How well a unit is protected.  Vehicles have armor values.</a:t>
            </a:r>
          </a:p>
        </p:txBody>
      </p:sp>
    </p:spTree>
    <p:extLst>
      <p:ext uri="{BB962C8B-B14F-4D97-AF65-F5344CB8AC3E}">
        <p14:creationId xmlns:p14="http://schemas.microsoft.com/office/powerpoint/2010/main" val="201450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093F-9AA2-4F2D-BBC5-7647A28D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Miscellaneous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D6923-EF9C-4C25-BE8E-63D914D3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Active Image – This is the image that is displayed on the screen when the unit is still “alive”</a:t>
            </a:r>
          </a:p>
          <a:p>
            <a:r>
              <a:rPr lang="en-US" dirty="0"/>
              <a:t>Inactive Image – This is the image that is displayed on the screen when the unit is “dead”</a:t>
            </a:r>
          </a:p>
          <a:p>
            <a:r>
              <a:rPr lang="en-US" dirty="0"/>
              <a:t>Unknown Image – This is the image that is displayed on the screen when the unit is “unidentified”</a:t>
            </a:r>
          </a:p>
          <a:p>
            <a:r>
              <a:rPr lang="en-US" dirty="0"/>
              <a:t>Active – Is the unit alive? Yes or no.</a:t>
            </a:r>
          </a:p>
          <a:p>
            <a:r>
              <a:rPr lang="en-US" dirty="0"/>
              <a:t>Current Location – Current location for that unit.</a:t>
            </a:r>
          </a:p>
          <a:p>
            <a:r>
              <a:rPr lang="en-US" dirty="0"/>
              <a:t>Destination Location – The last point in the units route.</a:t>
            </a:r>
          </a:p>
          <a:p>
            <a:r>
              <a:rPr lang="en-US" dirty="0"/>
              <a:t>Fired Status – Did the unit fire this turn yes or no.</a:t>
            </a:r>
          </a:p>
          <a:p>
            <a:r>
              <a:rPr lang="en-US" dirty="0"/>
              <a:t>Combat Effects – Is the unit currently suppressed or disorganized? Yes or no</a:t>
            </a:r>
          </a:p>
        </p:txBody>
      </p:sp>
    </p:spTree>
    <p:extLst>
      <p:ext uri="{BB962C8B-B14F-4D97-AF65-F5344CB8AC3E}">
        <p14:creationId xmlns:p14="http://schemas.microsoft.com/office/powerpoint/2010/main" val="227364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3481-EEB2-421C-83F5-3FE2548E9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Combat Procedure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53BEC-B6AE-425F-B2CC-10D4585BE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Talon Prototype</a:t>
            </a:r>
          </a:p>
        </p:txBody>
      </p:sp>
    </p:spTree>
    <p:extLst>
      <p:ext uri="{BB962C8B-B14F-4D97-AF65-F5344CB8AC3E}">
        <p14:creationId xmlns:p14="http://schemas.microsoft.com/office/powerpoint/2010/main" val="276581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E38B-620B-4046-8DF9-136835A8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Combat Procedures: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1273-5B11-4130-8BF7-FE5B9484E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Attacker must have a clear Line of Sight (LOS) to the target unit.</a:t>
            </a:r>
          </a:p>
          <a:p>
            <a:r>
              <a:rPr lang="en-US" dirty="0"/>
              <a:t>Attacker must spot the target unit (see spotting procedures).</a:t>
            </a:r>
          </a:p>
          <a:p>
            <a:r>
              <a:rPr lang="en-US" dirty="0"/>
              <a:t>The target must be within the Max </a:t>
            </a:r>
            <a:r>
              <a:rPr lang="en-US" dirty="0" err="1"/>
              <a:t>Rg</a:t>
            </a:r>
            <a:r>
              <a:rPr lang="en-US" dirty="0"/>
              <a:t> of the attacker.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7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75B7-192A-47F3-8136-5C0545D6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Combat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A30B-618A-4A14-9CCC-B35FB6F6A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Determine if the attacking unit hits the target unit.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attacking unit misses end combat procedure.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attacking unit hits the target determine the combat differential.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combat differential from step 3 to determine combat effects.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9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B108-BF66-4CA9-92A5-AD4BF9A6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 Hit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17D41-FB78-459D-95BE-4C177065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Roll 1d6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Add the following modifiers that apply:</a:t>
            </a:r>
          </a:p>
          <a:p>
            <a:pPr lvl="1"/>
            <a:r>
              <a:rPr lang="en-US" dirty="0"/>
              <a:t>-1 Target &gt; Eff </a:t>
            </a:r>
            <a:r>
              <a:rPr lang="en-US" dirty="0" err="1"/>
              <a:t>Rg</a:t>
            </a:r>
            <a:endParaRPr lang="en-US" dirty="0"/>
          </a:p>
          <a:p>
            <a:pPr lvl="1"/>
            <a:r>
              <a:rPr lang="en-US" dirty="0"/>
              <a:t>-1 Target in Rough, rubble, or building</a:t>
            </a:r>
          </a:p>
          <a:p>
            <a:pPr lvl="1"/>
            <a:r>
              <a:rPr lang="en-US" dirty="0"/>
              <a:t>-1 Firing unit is Green</a:t>
            </a:r>
          </a:p>
          <a:p>
            <a:pPr lvl="1"/>
            <a:r>
              <a:rPr lang="en-US" dirty="0"/>
              <a:t>-1 Firing unit is Suppressed</a:t>
            </a:r>
          </a:p>
          <a:p>
            <a:pPr lvl="1"/>
            <a:r>
              <a:rPr lang="en-US" dirty="0"/>
              <a:t>+1 Firing unit is Veteran</a:t>
            </a:r>
          </a:p>
          <a:p>
            <a:pPr lvl="1"/>
            <a:r>
              <a:rPr lang="en-US" dirty="0"/>
              <a:t>+1 </a:t>
            </a:r>
            <a:r>
              <a:rPr lang="en-US" dirty="0" err="1"/>
              <a:t>Tgt</a:t>
            </a:r>
            <a:r>
              <a:rPr lang="en-US" dirty="0"/>
              <a:t> &lt; Eff </a:t>
            </a:r>
            <a:r>
              <a:rPr lang="en-US" dirty="0" err="1"/>
              <a:t>Rg</a:t>
            </a:r>
            <a:endParaRPr lang="en-US" dirty="0"/>
          </a:p>
          <a:p>
            <a:pPr lvl="1"/>
            <a:r>
              <a:rPr lang="en-US" dirty="0"/>
              <a:t>+2 Firing unit is Elite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If the 1d6 is a 4 and the modifiers total is 2 the total is a 6.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If the total is 4, 5, or 6 then a hit occurs.  In this example 6 is a hit.</a:t>
            </a:r>
          </a:p>
        </p:txBody>
      </p:sp>
    </p:spTree>
    <p:extLst>
      <p:ext uri="{BB962C8B-B14F-4D97-AF65-F5344CB8AC3E}">
        <p14:creationId xmlns:p14="http://schemas.microsoft.com/office/powerpoint/2010/main" val="317917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EF57-333C-42B7-A3DA-C7DB26F2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3 Determine Combat Differential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A185-8C86-4319-871B-535F11E11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Determine Attack Factor</a:t>
            </a:r>
          </a:p>
          <a:p>
            <a:pPr lvl="1"/>
            <a:r>
              <a:rPr lang="en-US" dirty="0"/>
              <a:t>Roll 1d6 and add the units soft or hard firepower to determine the attack factor.</a:t>
            </a:r>
          </a:p>
          <a:p>
            <a:pPr lvl="1"/>
            <a:r>
              <a:rPr lang="en-US" dirty="0"/>
              <a:t>Example: 1d6 = 3 + soft firepower of 3 total is 6.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Determine Defense Factor</a:t>
            </a:r>
          </a:p>
          <a:p>
            <a:pPr lvl="1"/>
            <a:r>
              <a:rPr lang="en-US" dirty="0"/>
              <a:t>Roll 1d6 and add the terrain defensive value to determine the defense factor.</a:t>
            </a:r>
          </a:p>
          <a:p>
            <a:pPr lvl="1"/>
            <a:r>
              <a:rPr lang="en-US" dirty="0"/>
              <a:t>Example: 1d6 = 2 and the terrain defensive value equals 3 for a total of 5.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Determine Combat Differential</a:t>
            </a:r>
          </a:p>
          <a:p>
            <a:pPr lvl="1"/>
            <a:r>
              <a:rPr lang="en-US" dirty="0"/>
              <a:t>Subtract the Defense Factor from the Attack Factor to determine the Combat Differential.</a:t>
            </a:r>
          </a:p>
          <a:p>
            <a:pPr lvl="1"/>
            <a:r>
              <a:rPr lang="en-US" dirty="0"/>
              <a:t>Attack Factor – Defense Factor = Combat Differential</a:t>
            </a:r>
          </a:p>
          <a:p>
            <a:pPr lvl="1"/>
            <a:r>
              <a:rPr lang="en-US" dirty="0"/>
              <a:t>Example: Attack Factor of 6 minus a Defense Factor of 5.  The Combat Differential equals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014D-8A98-434D-A7AA-39E74735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Determine Combat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3A2E5-CF4C-4250-83D0-76D0199E7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On the previous slide the combat differential is equal to 1.  The result is the target unit is disorganized.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Compare Combat Differential to the Combat Effects Chart: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Combat Differential &lt; 0 No Effect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Combat Differential = 1 Disorganized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Combat Differential = 2 Suppressed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Combat Differential =&gt; 3 Destroyed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Disorganized</a:t>
            </a:r>
          </a:p>
          <a:p>
            <a:pPr lvl="1"/>
            <a:r>
              <a:rPr lang="en-US" dirty="0"/>
              <a:t>Unit cannot move.</a:t>
            </a:r>
          </a:p>
          <a:p>
            <a:pPr lvl="1"/>
            <a:r>
              <a:rPr lang="en-US" dirty="0"/>
              <a:t>-1 to hit when firing.</a:t>
            </a:r>
          </a:p>
          <a:p>
            <a:pPr marL="0" indent="0">
              <a:buNone/>
            </a:pPr>
            <a:r>
              <a:rPr lang="en-US" dirty="0"/>
              <a:t>Suppressed</a:t>
            </a:r>
          </a:p>
          <a:p>
            <a:pPr lvl="1"/>
            <a:r>
              <a:rPr lang="en-US" dirty="0"/>
              <a:t>Unit cannot move or fire.</a:t>
            </a:r>
          </a:p>
          <a:p>
            <a:pPr lvl="1"/>
            <a:r>
              <a:rPr lang="en-US" dirty="0"/>
              <a:t>If the unit suffers another suppressed result it is destroyed.</a:t>
            </a:r>
          </a:p>
        </p:txBody>
      </p:sp>
    </p:spTree>
    <p:extLst>
      <p:ext uri="{BB962C8B-B14F-4D97-AF65-F5344CB8AC3E}">
        <p14:creationId xmlns:p14="http://schemas.microsoft.com/office/powerpoint/2010/main" val="127406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996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Unit Data</vt:lpstr>
      <vt:lpstr>Data</vt:lpstr>
      <vt:lpstr>Miscellaneous Data</vt:lpstr>
      <vt:lpstr>Combat Procedure</vt:lpstr>
      <vt:lpstr>Combat Procedures: Conditions</vt:lpstr>
      <vt:lpstr>Combat Sequence</vt:lpstr>
      <vt:lpstr>Step 1 Hit Procedure</vt:lpstr>
      <vt:lpstr>Step 3 Determine Combat Differential</vt:lpstr>
      <vt:lpstr>Step 4 Determine Combat Effects</vt:lpstr>
      <vt:lpstr>Detailed Example</vt:lpstr>
      <vt:lpstr>Example: Hit Procedure</vt:lpstr>
      <vt:lpstr>Example: Combat Differential</vt:lpstr>
      <vt:lpstr>Example: Combat Effects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Combat Procedure</dc:title>
  <dc:creator>Vincent Taijeron</dc:creator>
  <cp:lastModifiedBy>Vincent Taijeron</cp:lastModifiedBy>
  <cp:revision>20</cp:revision>
  <dcterms:created xsi:type="dcterms:W3CDTF">2018-06-28T15:59:12Z</dcterms:created>
  <dcterms:modified xsi:type="dcterms:W3CDTF">2018-07-09T04:33:53Z</dcterms:modified>
</cp:coreProperties>
</file>