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Roboto Mono Light"/>
      <p:regular r:id="rId31"/>
      <p:bold r:id="rId32"/>
      <p:italic r:id="rId33"/>
      <p:boldItalic r:id="rId34"/>
    </p:embeddedFont>
    <p:embeddedFont>
      <p:font typeface="Montserrat Light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Light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Light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Light-bold.fntdata"/><Relationship Id="rId13" Type="http://schemas.openxmlformats.org/officeDocument/2006/relationships/slide" Target="slides/slide8.xml"/><Relationship Id="rId35" Type="http://schemas.openxmlformats.org/officeDocument/2006/relationships/font" Target="fonts/MontserratLight-regular.fntdata"/><Relationship Id="rId12" Type="http://schemas.openxmlformats.org/officeDocument/2006/relationships/slide" Target="slides/slide7.xml"/><Relationship Id="rId34" Type="http://schemas.openxmlformats.org/officeDocument/2006/relationships/font" Target="fonts/RobotoMonoLight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Light-bold.fntdata"/><Relationship Id="rId17" Type="http://schemas.openxmlformats.org/officeDocument/2006/relationships/slide" Target="slides/slide12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7a75cc5b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7a75cc5b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7a75cc5b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7a75cc5b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c837049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8c837049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c837049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c837049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4f3234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a4f3234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60b896e4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60b896e4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Ideas for the demo: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Reactor API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list all startups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List reactor members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List events/talks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8c83704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8c83704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7a75cc5b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7a75cc5b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0b896e4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0b896e4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a75cc5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a75cc5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7a75cc5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7a75cc5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7a75cc5b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7a75cc5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c837049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c837049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c837049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c837049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a75cc5b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a75cc5b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8c837049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8c837049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981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-160798" y="47036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-160798" y="47036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-160798" y="47036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>
                <a:solidFill>
                  <a:srgbClr val="000000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-160798" y="47036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-160798" y="47036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-160798" y="47036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-160798" y="47036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-160798" y="47036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-160798" y="47036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-160798" y="47036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160798" y="47036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13725" y="4749677"/>
            <a:ext cx="1113950" cy="1937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40" Type="http://schemas.openxmlformats.org/officeDocument/2006/relationships/hyperlink" Target="https://graphql.org/code/#ruby" TargetMode="External"/><Relationship Id="rId20" Type="http://schemas.openxmlformats.org/officeDocument/2006/relationships/hyperlink" Target="https://graphql.org/code/#go-1" TargetMode="External"/><Relationship Id="rId22" Type="http://schemas.openxmlformats.org/officeDocument/2006/relationships/hyperlink" Target="https://graphql.org/code/#java-android" TargetMode="External"/><Relationship Id="rId21" Type="http://schemas.openxmlformats.org/officeDocument/2006/relationships/hyperlink" Target="https://graphql.org/code/#java-android" TargetMode="External"/><Relationship Id="rId24" Type="http://schemas.openxmlformats.org/officeDocument/2006/relationships/hyperlink" Target="https://graphql.org/code/#javascript-1" TargetMode="External"/><Relationship Id="rId23" Type="http://schemas.openxmlformats.org/officeDocument/2006/relationships/hyperlink" Target="https://graphql.org/code/#javascript-1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raphql.org/code/#c-net" TargetMode="External"/><Relationship Id="rId4" Type="http://schemas.openxmlformats.org/officeDocument/2006/relationships/hyperlink" Target="https://graphql.org/code/#c-net" TargetMode="External"/><Relationship Id="rId9" Type="http://schemas.openxmlformats.org/officeDocument/2006/relationships/hyperlink" Target="https://graphql.org/code/#erlang" TargetMode="External"/><Relationship Id="rId26" Type="http://schemas.openxmlformats.org/officeDocument/2006/relationships/hyperlink" Target="https://graphql.org/code/#swift-objective-c-ios" TargetMode="External"/><Relationship Id="rId25" Type="http://schemas.openxmlformats.org/officeDocument/2006/relationships/hyperlink" Target="https://graphql.org/code/#swift-objective-c-ios" TargetMode="External"/><Relationship Id="rId28" Type="http://schemas.openxmlformats.org/officeDocument/2006/relationships/hyperlink" Target="https://graphql.org/code/#python-1" TargetMode="External"/><Relationship Id="rId27" Type="http://schemas.openxmlformats.org/officeDocument/2006/relationships/hyperlink" Target="https://graphql.org/code/#python-1" TargetMode="External"/><Relationship Id="rId5" Type="http://schemas.openxmlformats.org/officeDocument/2006/relationships/hyperlink" Target="https://graphql.org/code/#clojure" TargetMode="External"/><Relationship Id="rId6" Type="http://schemas.openxmlformats.org/officeDocument/2006/relationships/hyperlink" Target="https://graphql.org/code/#clojure" TargetMode="External"/><Relationship Id="rId29" Type="http://schemas.openxmlformats.org/officeDocument/2006/relationships/hyperlink" Target="https://graphql.org/code/#java" TargetMode="External"/><Relationship Id="rId7" Type="http://schemas.openxmlformats.org/officeDocument/2006/relationships/hyperlink" Target="https://graphql.org/code/#elixir" TargetMode="External"/><Relationship Id="rId8" Type="http://schemas.openxmlformats.org/officeDocument/2006/relationships/hyperlink" Target="https://graphql.org/code/#elixir" TargetMode="External"/><Relationship Id="rId31" Type="http://schemas.openxmlformats.org/officeDocument/2006/relationships/hyperlink" Target="https://graphql.org/code/#javascript" TargetMode="External"/><Relationship Id="rId30" Type="http://schemas.openxmlformats.org/officeDocument/2006/relationships/hyperlink" Target="https://graphql.org/code/#java" TargetMode="External"/><Relationship Id="rId11" Type="http://schemas.openxmlformats.org/officeDocument/2006/relationships/hyperlink" Target="https://graphql.org/code/#go" TargetMode="External"/><Relationship Id="rId33" Type="http://schemas.openxmlformats.org/officeDocument/2006/relationships/hyperlink" Target="https://graphql.org/code/#php" TargetMode="External"/><Relationship Id="rId10" Type="http://schemas.openxmlformats.org/officeDocument/2006/relationships/hyperlink" Target="https://graphql.org/code/#erlang" TargetMode="External"/><Relationship Id="rId32" Type="http://schemas.openxmlformats.org/officeDocument/2006/relationships/hyperlink" Target="https://graphql.org/code/#javascript" TargetMode="External"/><Relationship Id="rId13" Type="http://schemas.openxmlformats.org/officeDocument/2006/relationships/hyperlink" Target="https://graphql.org/code/#groovy" TargetMode="External"/><Relationship Id="rId35" Type="http://schemas.openxmlformats.org/officeDocument/2006/relationships/hyperlink" Target="https://graphql.org/code/#python" TargetMode="External"/><Relationship Id="rId12" Type="http://schemas.openxmlformats.org/officeDocument/2006/relationships/hyperlink" Target="https://graphql.org/code/#go" TargetMode="External"/><Relationship Id="rId34" Type="http://schemas.openxmlformats.org/officeDocument/2006/relationships/hyperlink" Target="https://graphql.org/code/#php" TargetMode="External"/><Relationship Id="rId15" Type="http://schemas.openxmlformats.org/officeDocument/2006/relationships/hyperlink" Target="https://graphql.org/code/#c-net-1" TargetMode="External"/><Relationship Id="rId37" Type="http://schemas.openxmlformats.org/officeDocument/2006/relationships/hyperlink" Target="https://graphql.org/code/#scala" TargetMode="External"/><Relationship Id="rId14" Type="http://schemas.openxmlformats.org/officeDocument/2006/relationships/hyperlink" Target="https://graphql.org/code/#ruby" TargetMode="External"/><Relationship Id="rId36" Type="http://schemas.openxmlformats.org/officeDocument/2006/relationships/hyperlink" Target="https://graphql.org/code/#python" TargetMode="External"/><Relationship Id="rId17" Type="http://schemas.openxmlformats.org/officeDocument/2006/relationships/hyperlink" Target="https://graphql.org/code/#clojurescript-1" TargetMode="External"/><Relationship Id="rId39" Type="http://schemas.openxmlformats.org/officeDocument/2006/relationships/hyperlink" Target="https://graphql.org/code/#ruby" TargetMode="External"/><Relationship Id="rId16" Type="http://schemas.openxmlformats.org/officeDocument/2006/relationships/hyperlink" Target="https://graphql.org/code/#c-net-1" TargetMode="External"/><Relationship Id="rId38" Type="http://schemas.openxmlformats.org/officeDocument/2006/relationships/hyperlink" Target="https://graphql.org/code/#scala" TargetMode="External"/><Relationship Id="rId19" Type="http://schemas.openxmlformats.org/officeDocument/2006/relationships/hyperlink" Target="https://graphql.org/code/#go-1" TargetMode="External"/><Relationship Id="rId18" Type="http://schemas.openxmlformats.org/officeDocument/2006/relationships/hyperlink" Target="https://graphql.org/code/#clojurescript-1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raphql.org/" TargetMode="External"/><Relationship Id="rId4" Type="http://schemas.openxmlformats.org/officeDocument/2006/relationships/hyperlink" Target="https://www.graphqlweekly.com/" TargetMode="External"/><Relationship Id="rId9" Type="http://schemas.openxmlformats.org/officeDocument/2006/relationships/hyperlink" Target="https://github.com/prisma/graphql-yoga" TargetMode="External"/><Relationship Id="rId5" Type="http://schemas.openxmlformats.org/officeDocument/2006/relationships/hyperlink" Target="https://github.com/sogko/graphql-schema-language-cheat-sheet" TargetMode="External"/><Relationship Id="rId6" Type="http://schemas.openxmlformats.org/officeDocument/2006/relationships/hyperlink" Target="https://www.apollographql.com/" TargetMode="External"/><Relationship Id="rId7" Type="http://schemas.openxmlformats.org/officeDocument/2006/relationships/hyperlink" Target="https://www.prisma.io/" TargetMode="External"/><Relationship Id="rId8" Type="http://schemas.openxmlformats.org/officeDocument/2006/relationships/hyperlink" Target="https://hasura.io/" TargetMode="External"/><Relationship Id="rId11" Type="http://schemas.openxmlformats.org/officeDocument/2006/relationships/hyperlink" Target="https://graphqlradio.com/" TargetMode="External"/><Relationship Id="rId10" Type="http://schemas.openxmlformats.org/officeDocument/2006/relationships/hyperlink" Target="https://graphqlpatterns.simplecast.fm/" TargetMode="External"/><Relationship Id="rId12" Type="http://schemas.openxmlformats.org/officeDocument/2006/relationships/hyperlink" Target="https://roadtoreact.com/course-details?courseId=THE_ROAD_TO_GRAPHQ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1596775" y="2347725"/>
            <a:ext cx="63849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Modern Web APIs with GraphQL</a:t>
            </a:r>
            <a:endParaRPr sz="30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596775" y="2877375"/>
            <a:ext cx="36639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Hélder Vasconcelos</a:t>
            </a:r>
            <a:endParaRPr sz="1800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Luis Gonçalves</a:t>
            </a:r>
            <a:endParaRPr sz="1800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300" y="1458850"/>
            <a:ext cx="2703874" cy="9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Mutation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Used to change resources data or execute actions on the server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Client specifies the arguments and the action to be executed and at the end receives a response or a resource updated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1150050" y="2966000"/>
            <a:ext cx="6653100" cy="1715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mutation</a:t>
            </a: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createPost {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 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createPost</a:t>
            </a: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({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	title: “Reactor is celebrating a party”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    Description: “Beer, sparkling water and much more….:)” }) 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{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 	id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	title	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}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Subscription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to get realtime resource or data updates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get a </a:t>
            </a:r>
            <a:r>
              <a:rPr lang="en"/>
              <a:t>notification</a:t>
            </a:r>
            <a:r>
              <a:rPr lang="en"/>
              <a:t> every time the resource subscribed gets updated or changed.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157" name="Google Shape;157;p23"/>
          <p:cNvSpPr txBox="1"/>
          <p:nvPr/>
        </p:nvSpPr>
        <p:spPr>
          <a:xfrm>
            <a:off x="1150050" y="2838600"/>
            <a:ext cx="6408000" cy="188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subscription</a:t>
            </a: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newSubscriber {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 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newsLetterSubscriberCreated</a:t>
            </a: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{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 	id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	subscriber {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      fullName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      email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createAt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}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Advantages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get the data </a:t>
            </a:r>
            <a:r>
              <a:rPr lang="en"/>
              <a:t>you request and need for a particular scope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Excellent  developer tooling and experiences since the </a:t>
            </a:r>
            <a:r>
              <a:rPr lang="en"/>
              <a:t>specification</a:t>
            </a:r>
            <a:r>
              <a:rPr lang="en"/>
              <a:t> defines API introspection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one endpoint to connect,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Mono Light"/>
              <a:buChar char="○"/>
            </a:pPr>
            <a:r>
              <a:rPr lang="en">
                <a:latin typeface="Roboto Mono Light"/>
                <a:ea typeface="Roboto Mono Light"/>
                <a:cs typeface="Roboto Mono Light"/>
                <a:sym typeface="Roboto Mono Light"/>
              </a:rPr>
              <a:t>Example POST api.reactorhub.com /graphql/api</a:t>
            </a: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vs REST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GraphQL has only one url/endpoint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REST, the layout and size of data returned is determined by the server . The server has a </a:t>
            </a:r>
            <a:r>
              <a:rPr lang="en"/>
              <a:t>predetermined</a:t>
            </a:r>
            <a:r>
              <a:rPr lang="en"/>
              <a:t> </a:t>
            </a:r>
            <a:r>
              <a:rPr lang="en"/>
              <a:t>amount</a:t>
            </a:r>
            <a:r>
              <a:rPr lang="en"/>
              <a:t> of properties and relations that sends on a call.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REST, to retrieve relational data you need to make multiples API calls making the data data rendering more 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>
            <a:off x="4991775" y="1979245"/>
            <a:ext cx="2591700" cy="304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500"/>
              </a:spcBef>
              <a:spcAft>
                <a:spcPts val="39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implementations</a:t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840575" y="1967125"/>
            <a:ext cx="3682500" cy="30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729450" y="2143775"/>
            <a:ext cx="20514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736600" rtl="0" algn="l">
              <a:lnSpc>
                <a:spcPct val="2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C# / .NET</a:t>
            </a:r>
            <a:endParaRPr sz="1200">
              <a:uFill>
                <a:noFill/>
              </a:uFill>
              <a:latin typeface="Raleway"/>
              <a:ea typeface="Raleway"/>
              <a:cs typeface="Raleway"/>
              <a:sym typeface="Raleway"/>
              <a:hlinkClick r:id="rId4"/>
            </a:endParaRPr>
          </a:p>
          <a:p>
            <a:pPr indent="-304800" lvl="0" marL="736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/>
              </a:rPr>
              <a:t>Clojure</a:t>
            </a:r>
            <a:endParaRPr sz="1200">
              <a:uFill>
                <a:noFill/>
              </a:uFill>
              <a:latin typeface="Raleway"/>
              <a:ea typeface="Raleway"/>
              <a:cs typeface="Raleway"/>
              <a:sym typeface="Raleway"/>
              <a:hlinkClick r:id="rId6"/>
            </a:endParaRPr>
          </a:p>
          <a:p>
            <a:pPr indent="-304800" lvl="0" marL="736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7"/>
              </a:rPr>
              <a:t>Elixir</a:t>
            </a:r>
            <a:endParaRPr sz="1200">
              <a:uFill>
                <a:noFill/>
              </a:uFill>
              <a:latin typeface="Raleway"/>
              <a:ea typeface="Raleway"/>
              <a:cs typeface="Raleway"/>
              <a:sym typeface="Raleway"/>
              <a:hlinkClick r:id="rId8"/>
            </a:endParaRPr>
          </a:p>
          <a:p>
            <a:pPr indent="-304800" lvl="0" marL="736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9"/>
              </a:rPr>
              <a:t>Erlang</a:t>
            </a:r>
            <a:endParaRPr sz="1200">
              <a:uFill>
                <a:noFill/>
              </a:uFill>
              <a:latin typeface="Raleway"/>
              <a:ea typeface="Raleway"/>
              <a:cs typeface="Raleway"/>
              <a:sym typeface="Raleway"/>
              <a:hlinkClick r:id="rId10"/>
            </a:endParaRPr>
          </a:p>
          <a:p>
            <a:pPr indent="-304800" lvl="0" marL="736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1"/>
              </a:rPr>
              <a:t>Go</a:t>
            </a:r>
            <a:endParaRPr sz="1200">
              <a:uFill>
                <a:noFill/>
              </a:uFill>
              <a:latin typeface="Raleway"/>
              <a:ea typeface="Raleway"/>
              <a:cs typeface="Raleway"/>
              <a:sym typeface="Raleway"/>
              <a:hlinkClick r:id="rId12"/>
            </a:endParaRPr>
          </a:p>
          <a:p>
            <a:pPr indent="-304800" lvl="0" marL="736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3"/>
              </a:rPr>
              <a:t>Groovy</a:t>
            </a:r>
            <a:endParaRPr sz="1200">
              <a:uFill>
                <a:noFill/>
              </a:uFill>
              <a:latin typeface="Raleway"/>
              <a:ea typeface="Raleway"/>
              <a:cs typeface="Raleway"/>
              <a:sym typeface="Raleway"/>
              <a:hlinkClick r:id="rId14"/>
            </a:endParaRPr>
          </a:p>
          <a:p>
            <a:pPr indent="0" lvl="0" marL="0" rtl="0" algn="l">
              <a:lnSpc>
                <a:spcPct val="200000"/>
              </a:lnSpc>
              <a:spcBef>
                <a:spcPts val="39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5058875" y="2069500"/>
            <a:ext cx="19413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Client: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1153075" y="2069500"/>
            <a:ext cx="19413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Server: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4991775" y="2439400"/>
            <a:ext cx="2742900" cy="3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5"/>
              </a:rPr>
              <a:t>C# / .NET</a:t>
            </a:r>
            <a:endParaRPr sz="1200">
              <a:uFill>
                <a:noFill/>
              </a:uFill>
              <a:latin typeface="Raleway"/>
              <a:ea typeface="Raleway"/>
              <a:cs typeface="Raleway"/>
              <a:sym typeface="Raleway"/>
              <a:hlinkClick r:id="rId16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7"/>
              </a:rPr>
              <a:t>Clojurescript</a:t>
            </a:r>
            <a:endParaRPr sz="1200">
              <a:uFill>
                <a:noFill/>
              </a:uFill>
              <a:latin typeface="Raleway"/>
              <a:ea typeface="Raleway"/>
              <a:cs typeface="Raleway"/>
              <a:sym typeface="Raleway"/>
              <a:hlinkClick r:id="rId18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9"/>
              </a:rPr>
              <a:t>Go</a:t>
            </a:r>
            <a:endParaRPr sz="1200">
              <a:uFill>
                <a:noFill/>
              </a:uFill>
              <a:latin typeface="Raleway"/>
              <a:ea typeface="Raleway"/>
              <a:cs typeface="Raleway"/>
              <a:sym typeface="Raleway"/>
              <a:hlinkClick r:id="rId20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1"/>
              </a:rPr>
              <a:t>Java / Android</a:t>
            </a:r>
            <a:endParaRPr sz="1200">
              <a:uFill>
                <a:noFill/>
              </a:uFill>
              <a:latin typeface="Raleway"/>
              <a:ea typeface="Raleway"/>
              <a:cs typeface="Raleway"/>
              <a:sym typeface="Raleway"/>
              <a:hlinkClick r:id="rId22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3"/>
              </a:rPr>
              <a:t>JavaScript</a:t>
            </a:r>
            <a:endParaRPr sz="1200">
              <a:uFill>
                <a:noFill/>
              </a:uFill>
              <a:latin typeface="Raleway"/>
              <a:ea typeface="Raleway"/>
              <a:cs typeface="Raleway"/>
              <a:sym typeface="Raleway"/>
              <a:hlinkClick r:id="rId24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5"/>
              </a:rPr>
              <a:t>Swift / Objective-C iOS</a:t>
            </a:r>
            <a:endParaRPr sz="1200">
              <a:uFill>
                <a:noFill/>
              </a:uFill>
              <a:latin typeface="Raleway"/>
              <a:ea typeface="Raleway"/>
              <a:cs typeface="Raleway"/>
              <a:sym typeface="Raleway"/>
              <a:hlinkClick r:id="rId26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7"/>
              </a:rPr>
              <a:t>Python</a:t>
            </a:r>
            <a:endParaRPr sz="1200">
              <a:uFill>
                <a:noFill/>
              </a:uFill>
              <a:latin typeface="Raleway"/>
              <a:ea typeface="Raleway"/>
              <a:cs typeface="Raleway"/>
              <a:sym typeface="Raleway"/>
              <a:hlinkClick r:id="rId28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2478275" y="2187600"/>
            <a:ext cx="20514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736600" rtl="0" algn="l">
              <a:lnSpc>
                <a:spcPct val="2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9"/>
              </a:rPr>
              <a:t>Java</a:t>
            </a:r>
            <a:endParaRPr sz="1200">
              <a:uFill>
                <a:noFill/>
              </a:uFill>
              <a:latin typeface="Raleway"/>
              <a:ea typeface="Raleway"/>
              <a:cs typeface="Raleway"/>
              <a:sym typeface="Raleway"/>
              <a:hlinkClick r:id="rId30"/>
            </a:endParaRPr>
          </a:p>
          <a:p>
            <a:pPr indent="-304800" lvl="0" marL="736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1"/>
              </a:rPr>
              <a:t>JavaScript</a:t>
            </a:r>
            <a:endParaRPr sz="1200">
              <a:uFill>
                <a:noFill/>
              </a:uFill>
              <a:latin typeface="Raleway"/>
              <a:ea typeface="Raleway"/>
              <a:cs typeface="Raleway"/>
              <a:sym typeface="Raleway"/>
              <a:hlinkClick r:id="rId32"/>
            </a:endParaRPr>
          </a:p>
          <a:p>
            <a:pPr indent="-304800" lvl="0" marL="736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3"/>
              </a:rPr>
              <a:t>PHP</a:t>
            </a:r>
            <a:endParaRPr sz="1200">
              <a:uFill>
                <a:noFill/>
              </a:uFill>
              <a:latin typeface="Raleway"/>
              <a:ea typeface="Raleway"/>
              <a:cs typeface="Raleway"/>
              <a:sym typeface="Raleway"/>
              <a:hlinkClick r:id="rId34"/>
            </a:endParaRPr>
          </a:p>
          <a:p>
            <a:pPr indent="-304800" lvl="0" marL="736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5"/>
              </a:rPr>
              <a:t>Python</a:t>
            </a:r>
            <a:endParaRPr sz="1200">
              <a:uFill>
                <a:noFill/>
              </a:uFill>
              <a:latin typeface="Raleway"/>
              <a:ea typeface="Raleway"/>
              <a:cs typeface="Raleway"/>
              <a:sym typeface="Raleway"/>
              <a:hlinkClick r:id="rId36"/>
            </a:endParaRPr>
          </a:p>
          <a:p>
            <a:pPr indent="-304800" lvl="0" marL="736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7"/>
              </a:rPr>
              <a:t>Scala</a:t>
            </a:r>
            <a:endParaRPr sz="1200">
              <a:uFill>
                <a:noFill/>
              </a:uFill>
              <a:latin typeface="Raleway"/>
              <a:ea typeface="Raleway"/>
              <a:cs typeface="Raleway"/>
              <a:sym typeface="Raleway"/>
              <a:hlinkClick r:id="rId38"/>
            </a:endParaRPr>
          </a:p>
          <a:p>
            <a:pPr indent="-304800" lvl="0" marL="736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" sz="12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9"/>
              </a:rPr>
              <a:t>Ruby</a:t>
            </a:r>
            <a:endParaRPr sz="1200">
              <a:uFill>
                <a:noFill/>
              </a:uFill>
              <a:latin typeface="Raleway"/>
              <a:ea typeface="Raleway"/>
              <a:cs typeface="Raleway"/>
              <a:sym typeface="Raleway"/>
              <a:hlinkClick r:id="rId40"/>
            </a:endParaRPr>
          </a:p>
          <a:p>
            <a:pPr indent="0" lvl="0" marL="0" rtl="0" algn="l">
              <a:lnSpc>
                <a:spcPct val="200000"/>
              </a:lnSpc>
              <a:spcBef>
                <a:spcPts val="39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Let’s create a GraphQL API in node.js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/>
              <a:t>Create GraphQL server with ApolloServer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gql to define schema ( typedefs 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types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Queries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Mutations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Define resolvers.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Show playground to explore and test API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729450" y="2078875"/>
            <a:ext cx="7776300" cy="26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GraphQL ( </a:t>
            </a: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https://graphql.org/</a:t>
            </a:r>
            <a:r>
              <a:rPr lang="en"/>
              <a:t>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GraphQL Weekly newsletter (  </a:t>
            </a: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https://www.graphqlweekly.com/</a:t>
            </a:r>
            <a:r>
              <a:rPr lang="en"/>
              <a:t> 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GraphQL Cheat Sheet (  </a:t>
            </a: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https://github.com/sogko/graphql-schema-language-cheat-sheet</a:t>
            </a:r>
            <a:r>
              <a:rPr lang="en"/>
              <a:t>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Apollo (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https://www.apollographql.com/</a:t>
            </a:r>
            <a:r>
              <a:rPr lang="en"/>
              <a:t>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Prisma (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https://www.prisma.io/</a:t>
            </a:r>
            <a:r>
              <a:rPr lang="en"/>
              <a:t>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Hasura (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https://hasura.io/</a:t>
            </a:r>
            <a:r>
              <a:rPr lang="en"/>
              <a:t>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GraphQL Yoga (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https://github.com/prisma/graphql-yoga</a:t>
            </a:r>
            <a:r>
              <a:rPr lang="en"/>
              <a:t>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Podcasts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https://graphqlpatterns.simplecast.fm/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https://graphqlradio.com/</a:t>
            </a:r>
            <a:r>
              <a:rPr lang="en"/>
              <a:t> ( last episode &gt; 1 year ago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Books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12"/>
              </a:rPr>
              <a:t>The Road to GraphQL</a:t>
            </a:r>
            <a:r>
              <a:rPr lang="en"/>
              <a:t> (free ebook)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979718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>
            <p:ph type="title"/>
          </p:nvPr>
        </p:nvSpPr>
        <p:spPr>
          <a:xfrm>
            <a:off x="2600700" y="480600"/>
            <a:ext cx="41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Thanks!  Any Questions 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4000" y="1416100"/>
            <a:ext cx="1736100" cy="17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2965800" y="4310150"/>
            <a:ext cx="4101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helder@taikai.network		@heldervasc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2965800" y="3776950"/>
            <a:ext cx="4281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luis</a:t>
            </a:r>
            <a:r>
              <a:rPr lang="en" sz="1300">
                <a:solidFill>
                  <a:srgbClr val="FFFFFF"/>
                </a:solidFill>
              </a:rPr>
              <a:t>@taikai.network	          </a:t>
            </a:r>
            <a:r>
              <a:rPr lang="en" sz="1300">
                <a:solidFill>
                  <a:schemeClr val="lt1"/>
                </a:solidFill>
              </a:rPr>
              <a:t>@luisfigoncalves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03" name="Google Shape;203;p29"/>
          <p:cNvSpPr txBox="1"/>
          <p:nvPr>
            <p:ph type="title"/>
          </p:nvPr>
        </p:nvSpPr>
        <p:spPr>
          <a:xfrm>
            <a:off x="3002375" y="3196975"/>
            <a:ext cx="360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www.taikai.network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5374" y="3819474"/>
            <a:ext cx="353350" cy="3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0135" y="4376938"/>
            <a:ext cx="353350" cy="3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7450" y="3890150"/>
            <a:ext cx="287675" cy="1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7450" y="4423550"/>
            <a:ext cx="287675" cy="1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1897025"/>
            <a:ext cx="7688700" cy="28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 are we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a Web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API Technologies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GraphQL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GraphQL advantages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GraphQL vs REST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Languages that implement GraphQL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 - build GraphQL Api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Web API?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" sz="18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Application Programming Interface </a:t>
            </a:r>
            <a:r>
              <a:rPr lang="en" sz="18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– is software programmed </a:t>
            </a:r>
            <a:r>
              <a:rPr b="1" lang="en" sz="18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contract</a:t>
            </a:r>
            <a:r>
              <a:rPr lang="en" sz="18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written to function as a communication bridge between the web applications running on the browser and the backend or cloud services.</a:t>
            </a:r>
            <a:endParaRPr sz="18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APIS Technologies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solidFill>
                  <a:srgbClr val="000000"/>
                </a:solidFill>
              </a:rPr>
              <a:t>XML Based RPC APIs</a:t>
            </a:r>
            <a:r>
              <a:rPr b="1" lang="en">
                <a:solidFill>
                  <a:srgbClr val="434343"/>
                </a:solidFill>
              </a:rPr>
              <a:t> (SOAP)</a:t>
            </a:r>
            <a:r>
              <a:rPr b="1" lang="en"/>
              <a:t>-</a:t>
            </a:r>
            <a:r>
              <a:rPr lang="en"/>
              <a:t> a XML based protocol </a:t>
            </a:r>
            <a:r>
              <a:rPr lang="en"/>
              <a:t>Introduced in Late 90’s. 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solidFill>
                  <a:srgbClr val="000000"/>
                </a:solidFill>
              </a:rPr>
              <a:t>AJAX</a:t>
            </a:r>
            <a:r>
              <a:rPr lang="en"/>
              <a:t> - Introduced in 2005 soon became a popular approach for making web sites dynamic, giving birth to the "Web 2.0" concept.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solidFill>
                  <a:srgbClr val="000000"/>
                </a:solidFill>
              </a:rPr>
              <a:t>REST</a:t>
            </a:r>
            <a:r>
              <a:rPr lang="en">
                <a:solidFill>
                  <a:srgbClr val="000000"/>
                </a:solidFill>
              </a:rPr>
              <a:t> (Representational State Transfer) </a:t>
            </a:r>
            <a:r>
              <a:rPr lang="en"/>
              <a:t>- Introduced on 2000 ,  uses a  passing of resource representations, as opposed to messages or function calls.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>
                <a:solidFill>
                  <a:srgbClr val="000000"/>
                </a:solidFill>
              </a:rPr>
              <a:t>GraphQL</a:t>
            </a:r>
            <a:r>
              <a:rPr lang="en"/>
              <a:t> - based on schema types. It was developed internally by Facebook and released as open source on 2015.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GraphQL?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GraphQL is just a web </a:t>
            </a:r>
            <a:r>
              <a:rPr b="1" lang="en">
                <a:solidFill>
                  <a:srgbClr val="000000"/>
                </a:solidFill>
              </a:rPr>
              <a:t>protocol</a:t>
            </a:r>
            <a:r>
              <a:rPr lang="en"/>
              <a:t> that  specifies the way we build and query remote APIs using a Tree/JSON like syntax.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Based on a strongly </a:t>
            </a:r>
            <a:r>
              <a:rPr b="1" lang="en" sz="1400">
                <a:solidFill>
                  <a:srgbClr val="000000"/>
                </a:solidFill>
              </a:rPr>
              <a:t>typed</a:t>
            </a:r>
            <a:r>
              <a:rPr lang="en" sz="1400"/>
              <a:t> language -</a:t>
            </a:r>
            <a:r>
              <a:rPr lang="en" sz="1400"/>
              <a:t> GraphQL Schema Definition Language (SDL)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It allows the client to  specify exactly what data it needs from a model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3506850" y="2506375"/>
            <a:ext cx="2466900" cy="80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reactorHubNews {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  title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  description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506850" y="4080425"/>
            <a:ext cx="2466900" cy="80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type Post {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title: String!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description: String!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GraphQL?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529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A protocol that allows the client to  specify exactly </a:t>
            </a:r>
            <a:r>
              <a:rPr b="1" lang="en" sz="1400">
                <a:solidFill>
                  <a:srgbClr val="000000"/>
                </a:solidFill>
              </a:rPr>
              <a:t>what data it needs </a:t>
            </a:r>
            <a:r>
              <a:rPr lang="en" sz="1400"/>
              <a:t>from a model.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allows to aggregate data from </a:t>
            </a:r>
            <a:r>
              <a:rPr b="1" lang="en" sz="1400">
                <a:solidFill>
                  <a:srgbClr val="000000"/>
                </a:solidFill>
              </a:rPr>
              <a:t>multiple relations</a:t>
            </a:r>
            <a:r>
              <a:rPr lang="en" sz="1400"/>
              <a:t> in a single query. 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It allows the client to  specify exactly what data it needs from a model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It allows to aggregate data from multiple relations in a single query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It allows to aggregate data from multiple sources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6198025" y="3327425"/>
            <a:ext cx="1923600" cy="1282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posts {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 title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 description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 user {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	name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 }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198025" y="2124500"/>
            <a:ext cx="1923600" cy="709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posts {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 title 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Type System - Built in scalar types 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Int</a:t>
            </a:r>
            <a:r>
              <a:rPr lang="en"/>
              <a:t> - An Integer type, example 10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Float</a:t>
            </a:r>
            <a:r>
              <a:rPr lang="en"/>
              <a:t> - Floating point number , example 3.43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String</a:t>
            </a:r>
            <a:r>
              <a:rPr lang="en"/>
              <a:t> - A sequence of characters , example “Hello World”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Boolean</a:t>
            </a:r>
            <a:r>
              <a:rPr lang="en"/>
              <a:t> -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ID</a:t>
            </a:r>
            <a:r>
              <a:rPr lang="en"/>
              <a:t> - Object identifier </a:t>
            </a:r>
            <a:endParaRPr b="1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Type System - </a:t>
            </a:r>
            <a:r>
              <a:rPr lang="en"/>
              <a:t>User Defined Types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GraphQL uses types to ensure the clients know the fields supported by a resource. The types are defined by the user following the GraphQL SDL specification </a:t>
            </a:r>
            <a:endParaRPr u="sng"/>
          </a:p>
        </p:txBody>
      </p:sp>
      <p:sp>
        <p:nvSpPr>
          <p:cNvPr id="136" name="Google Shape;136;p20"/>
          <p:cNvSpPr txBox="1"/>
          <p:nvPr/>
        </p:nvSpPr>
        <p:spPr>
          <a:xfrm>
            <a:off x="1150050" y="2854525"/>
            <a:ext cx="6191100" cy="192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type 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title: String! 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description: String!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author: User!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type 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{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fullName: String!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email: String!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Query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Used to fetch data from the server using the GraphQL SDL syntax.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Describe what data the requester wishes to fetch from whoever is fulfilling the GraphQL query.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143" name="Google Shape;143;p21"/>
          <p:cNvSpPr txBox="1"/>
          <p:nvPr/>
        </p:nvSpPr>
        <p:spPr>
          <a:xfrm>
            <a:off x="1150050" y="2854525"/>
            <a:ext cx="6653100" cy="1628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query reactorNews {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 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posts</a:t>
            </a: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(sortedBy: createdDesc) {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	</a:t>
            </a: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t</a:t>
            </a: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itle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	description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    author {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     fullName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   }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   }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