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9" r:id="rId3"/>
    <p:sldId id="260" r:id="rId4"/>
    <p:sldId id="267" r:id="rId5"/>
    <p:sldId id="258" r:id="rId6"/>
    <p:sldId id="268" r:id="rId7"/>
    <p:sldId id="266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4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FC5E9-9BCE-4523-82C7-CD8386E1DDD6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D58FE-597F-4C9E-8903-F5F4CF4121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67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58FE-597F-4C9E-8903-F5F4CF4121F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71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6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38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64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67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56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2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00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35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15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41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71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3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1539" y="2132856"/>
            <a:ext cx="8136904" cy="1686049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Segoe UI Variable Display Light" pitchFamily="2" charset="0"/>
              </a:rPr>
              <a:t>Чат-бот – </a:t>
            </a:r>
            <a:r>
              <a:rPr lang="ru-RU" sz="3600" dirty="0">
                <a:latin typeface="Segoe UI Variable Display Light" pitchFamily="2" charset="0"/>
              </a:rPr>
              <a:t>помощник по </a:t>
            </a:r>
            <a:r>
              <a:rPr lang="ru-RU" sz="3600" dirty="0" smtClean="0">
                <a:latin typeface="Segoe UI Variable Display Light" pitchFamily="2" charset="0"/>
              </a:rPr>
              <a:t>проверке</a:t>
            </a:r>
            <a:br>
              <a:rPr lang="ru-RU" sz="3600" dirty="0" smtClean="0">
                <a:latin typeface="Segoe UI Variable Display Light" pitchFamily="2" charset="0"/>
              </a:rPr>
            </a:br>
            <a:r>
              <a:rPr lang="ru-RU" sz="3600" dirty="0" smtClean="0">
                <a:latin typeface="Segoe UI Variable Display Light" pitchFamily="2" charset="0"/>
              </a:rPr>
              <a:t>сочинений </a:t>
            </a:r>
            <a:r>
              <a:rPr lang="ru-RU" sz="3600" dirty="0">
                <a:latin typeface="Segoe UI Variable Display Light" pitchFamily="2" charset="0"/>
              </a:rPr>
              <a:t>для ЕГЭ по русскому </a:t>
            </a:r>
            <a:r>
              <a:rPr lang="ru-RU" sz="3600" dirty="0" smtClean="0">
                <a:latin typeface="Segoe UI Variable Display Light" pitchFamily="2" charset="0"/>
              </a:rPr>
              <a:t>языку</a:t>
            </a:r>
            <a:br>
              <a:rPr lang="ru-RU" sz="3600" dirty="0" smtClean="0">
                <a:latin typeface="Segoe UI Variable Display Light" pitchFamily="2" charset="0"/>
              </a:rPr>
            </a:br>
            <a:r>
              <a:rPr lang="ru-RU" sz="3600" dirty="0" smtClean="0">
                <a:latin typeface="Segoe UI Variable Display Light" pitchFamily="2" charset="0"/>
              </a:rPr>
              <a:t>по </a:t>
            </a:r>
            <a:r>
              <a:rPr lang="ru-RU" sz="3600" dirty="0">
                <a:latin typeface="Segoe UI Variable Display Light" pitchFamily="2" charset="0"/>
              </a:rPr>
              <a:t>критериям 2025 </a:t>
            </a:r>
            <a:r>
              <a:rPr lang="ru-RU" sz="3600" dirty="0" smtClean="0">
                <a:latin typeface="Segoe UI Variable Display Light" pitchFamily="2" charset="0"/>
              </a:rPr>
              <a:t>года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71970" y="5845914"/>
            <a:ext cx="4856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Segoe UI Variable Display Light" pitchFamily="2" charset="0"/>
              </a:rPr>
              <a:t>Иванова  Мария 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13991" y="62068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latin typeface="Segoe UI Variable Text Semiligh" pitchFamily="2" charset="0"/>
              </a:rPr>
              <a:t>Проект ДПО</a:t>
            </a:r>
            <a:endParaRPr lang="ru-RU" sz="2400" b="1" dirty="0">
              <a:latin typeface="Segoe UI Variable Text Semilig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2856" y="476672"/>
            <a:ext cx="7763560" cy="1354162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 smtClean="0">
                <a:latin typeface="Segoe UI Variable Display Light" pitchFamily="2" charset="0"/>
              </a:rPr>
              <a:t>Цель:</a:t>
            </a:r>
            <a:r>
              <a:rPr lang="en-US" sz="2400" b="1" dirty="0" smtClean="0">
                <a:latin typeface="Segoe UI Variable Display Light" pitchFamily="2" charset="0"/>
              </a:rPr>
              <a:t> </a:t>
            </a:r>
            <a:r>
              <a:rPr lang="ru-RU" sz="2400" dirty="0" smtClean="0">
                <a:latin typeface="Segoe UI Variable Display Light" pitchFamily="2" charset="0"/>
              </a:rPr>
              <a:t>создать бота, который будет помогать </a:t>
            </a:r>
            <a:r>
              <a:rPr lang="ru-RU" sz="2400" dirty="0" smtClean="0">
                <a:latin typeface="Segoe UI Variable Display Light" pitchFamily="2" charset="0"/>
              </a:rPr>
              <a:t>проверять задание № 27 из ЕГЭ по русскому языку в соответствии</a:t>
            </a:r>
            <a:br>
              <a:rPr lang="ru-RU" sz="2400" dirty="0" smtClean="0">
                <a:latin typeface="Segoe UI Variable Display Light" pitchFamily="2" charset="0"/>
              </a:rPr>
            </a:br>
            <a:r>
              <a:rPr lang="ru-RU" sz="2400" dirty="0" smtClean="0">
                <a:latin typeface="Segoe UI Variable Display Light" pitchFamily="2" charset="0"/>
              </a:rPr>
              <a:t>с критериями оценивания 2025 года.</a:t>
            </a:r>
            <a:endParaRPr lang="ru-RU" sz="2400" b="1" dirty="0">
              <a:latin typeface="Segoe UI Variable Display Light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862" y="2708920"/>
            <a:ext cx="7662546" cy="374441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ru-RU" sz="2200" dirty="0" smtClean="0">
                <a:latin typeface="Segoe UI Variable Display Light" pitchFamily="2" charset="0"/>
              </a:rPr>
              <a:t>Создать </a:t>
            </a:r>
            <a:r>
              <a:rPr lang="ru-RU" sz="2200" dirty="0" err="1" smtClean="0">
                <a:latin typeface="Segoe UI Variable Display Light" pitchFamily="2" charset="0"/>
              </a:rPr>
              <a:t>датасет</a:t>
            </a:r>
            <a:r>
              <a:rPr lang="ru-RU" sz="2200" dirty="0" smtClean="0">
                <a:latin typeface="Segoe UI Variable Display Light" pitchFamily="2" charset="0"/>
              </a:rPr>
              <a:t> из примеров готовых сочинений.</a:t>
            </a:r>
          </a:p>
          <a:p>
            <a:pPr marL="0" indent="0" algn="just">
              <a:buNone/>
            </a:pPr>
            <a:endParaRPr lang="ru-RU" sz="2200" dirty="0" smtClean="0">
              <a:latin typeface="Segoe UI Variable Display Light" pitchFamily="2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ru-RU" sz="2200" dirty="0" smtClean="0">
                <a:latin typeface="Segoe UI Variable Display Light" pitchFamily="2" charset="0"/>
              </a:rPr>
              <a:t>Обучить </a:t>
            </a:r>
            <a:r>
              <a:rPr lang="ru-RU" sz="2200" dirty="0">
                <a:latin typeface="Segoe UI Variable Display Light" pitchFamily="2" charset="0"/>
              </a:rPr>
              <a:t>модель, которая </a:t>
            </a:r>
            <a:r>
              <a:rPr lang="ru-RU" sz="2200" dirty="0" smtClean="0">
                <a:latin typeface="Segoe UI Variable Display Light" pitchFamily="2" charset="0"/>
              </a:rPr>
              <a:t>будет автоматически выставлять </a:t>
            </a:r>
            <a:r>
              <a:rPr lang="ru-RU" sz="2200" dirty="0">
                <a:latin typeface="Segoe UI Variable Display Light" pitchFamily="2" charset="0"/>
              </a:rPr>
              <a:t>оценку </a:t>
            </a:r>
            <a:r>
              <a:rPr lang="ru-RU" sz="2200" dirty="0" smtClean="0">
                <a:latin typeface="Segoe UI Variable Display Light" pitchFamily="2" charset="0"/>
              </a:rPr>
              <a:t>по </a:t>
            </a:r>
            <a:r>
              <a:rPr lang="ru-RU" sz="2200" dirty="0">
                <a:latin typeface="Segoe UI Variable Display Light" pitchFamily="2" charset="0"/>
              </a:rPr>
              <a:t>каждому из </a:t>
            </a:r>
            <a:r>
              <a:rPr lang="ru-RU" sz="2200" dirty="0" smtClean="0">
                <a:latin typeface="Segoe UI Variable Display Light" pitchFamily="2" charset="0"/>
              </a:rPr>
              <a:t>10 </a:t>
            </a:r>
            <a:r>
              <a:rPr lang="ru-RU" sz="2200" dirty="0">
                <a:latin typeface="Segoe UI Variable Display Light" pitchFamily="2" charset="0"/>
              </a:rPr>
              <a:t>критериев</a:t>
            </a:r>
            <a:r>
              <a:rPr lang="ru-RU" sz="2200" dirty="0" smtClean="0">
                <a:latin typeface="Segoe UI Variable Display Light" pitchFamily="2" charset="0"/>
              </a:rPr>
              <a:t>.</a:t>
            </a:r>
          </a:p>
          <a:p>
            <a:pPr marL="0" indent="0" algn="just">
              <a:buNone/>
            </a:pPr>
            <a:endParaRPr lang="ru-RU" sz="2200" dirty="0" smtClean="0">
              <a:latin typeface="Segoe UI Variable Display Light" pitchFamily="2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ru-RU" sz="2200" dirty="0" smtClean="0">
                <a:latin typeface="Segoe UI Variable Display Light" pitchFamily="2" charset="0"/>
              </a:rPr>
              <a:t>Создать бота</a:t>
            </a:r>
            <a:r>
              <a:rPr lang="ru-RU" sz="2200" dirty="0" smtClean="0">
                <a:latin typeface="Segoe UI Variable Display Light" pitchFamily="2" charset="0"/>
              </a:rPr>
              <a:t>, который будет принимать от пользователя текст сочинения и отправлять в ответ выставленные баллы с объяснениями по критериям, подсчитывая их общее количество.  </a:t>
            </a:r>
            <a:endParaRPr lang="ru-RU" sz="2200" dirty="0">
              <a:latin typeface="Segoe UI Variable Display Light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1862" y="2132856"/>
            <a:ext cx="2651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Segoe UI Variable Display Light" pitchFamily="2" charset="0"/>
              </a:rPr>
              <a:t>Основные  задачи:</a:t>
            </a:r>
            <a:endParaRPr lang="ru-RU" sz="2400" b="1" dirty="0">
              <a:latin typeface="Segoe UI Variable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7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56992"/>
            <a:ext cx="3384376" cy="144016"/>
          </a:xfrm>
        </p:spPr>
        <p:txBody>
          <a:bodyPr>
            <a:noAutofit/>
          </a:bodyPr>
          <a:lstStyle/>
          <a:p>
            <a:pPr algn="l"/>
            <a:endParaRPr lang="ru-RU" sz="1800" dirty="0">
              <a:latin typeface="Segoe UI Variable Display Light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198726"/>
            <a:ext cx="8712968" cy="51105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123728" y="476672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Segoe UI Variable Display Light" pitchFamily="2" charset="0"/>
                <a:cs typeface="Segoe UI Semilight" pitchFamily="34" charset="0"/>
              </a:rPr>
              <a:t>Изменения в критериях в 2025 году</a:t>
            </a:r>
            <a:endParaRPr lang="ru-RU" sz="2400" b="1" dirty="0">
              <a:latin typeface="Segoe UI Variable Display Light" pitchFamily="2" charset="0"/>
              <a:cs typeface="Segoe UI Semilight" pitchFamily="34" charset="0"/>
            </a:endParaRPr>
          </a:p>
        </p:txBody>
      </p:sp>
      <p:pic>
        <p:nvPicPr>
          <p:cNvPr id="1029" name="Picture 5" descr="C:\Users\taike\Downloads\Illustr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568952" cy="496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9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600" b="1" dirty="0">
                <a:latin typeface="Segoe UI Variable Display Light" pitchFamily="2" charset="0"/>
              </a:rPr>
              <a:t> </a:t>
            </a:r>
            <a:r>
              <a:rPr lang="ru-RU" sz="2600" b="1" dirty="0" smtClean="0">
                <a:latin typeface="Segoe UI Variable Display Light" pitchFamily="2" charset="0"/>
              </a:rPr>
              <a:t>  Модель:</a:t>
            </a:r>
          </a:p>
          <a:p>
            <a:pPr marL="0" indent="0">
              <a:buNone/>
            </a:pPr>
            <a:endParaRPr lang="ru-RU" dirty="0">
              <a:latin typeface="Segoe UI Variable Display Light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ru-RU" sz="2200" dirty="0" smtClean="0">
                <a:latin typeface="Segoe UI Variable Display Light" pitchFamily="2" charset="0"/>
              </a:rPr>
              <a:t>В основе </a:t>
            </a:r>
            <a:r>
              <a:rPr lang="ru-RU" sz="2200" b="1" dirty="0" err="1" smtClean="0">
                <a:latin typeface="Segoe UI Variable Display Light" pitchFamily="2" charset="0"/>
              </a:rPr>
              <a:t>rubert-tiny</a:t>
            </a:r>
            <a:r>
              <a:rPr lang="ru-RU" sz="2200" dirty="0">
                <a:latin typeface="Segoe UI Variable Display Light" pitchFamily="2" charset="0"/>
              </a:rPr>
              <a:t> — </a:t>
            </a:r>
            <a:r>
              <a:rPr lang="ru-RU" sz="2200" dirty="0" err="1">
                <a:latin typeface="Segoe UI Variable Display Light" pitchFamily="2" charset="0"/>
              </a:rPr>
              <a:t>трансформер</a:t>
            </a:r>
            <a:r>
              <a:rPr lang="ru-RU" sz="2200" dirty="0">
                <a:latin typeface="Segoe UI Variable Display Light" pitchFamily="2" charset="0"/>
              </a:rPr>
              <a:t> </a:t>
            </a:r>
            <a:r>
              <a:rPr lang="ru-RU" sz="2200" dirty="0" smtClean="0">
                <a:latin typeface="Segoe UI Variable Display Light" pitchFamily="2" charset="0"/>
              </a:rPr>
              <a:t>с </a:t>
            </a:r>
            <a:r>
              <a:rPr lang="ru-RU" sz="2200" dirty="0" err="1">
                <a:latin typeface="Segoe UI Variable Display Light" pitchFamily="2" charset="0"/>
              </a:rPr>
              <a:t>предобученными</a:t>
            </a:r>
            <a:r>
              <a:rPr lang="ru-RU" sz="2200" dirty="0">
                <a:latin typeface="Segoe UI Variable Display Light" pitchFamily="2" charset="0"/>
              </a:rPr>
              <a:t> </a:t>
            </a:r>
            <a:r>
              <a:rPr lang="ru-RU" sz="2200" dirty="0" smtClean="0">
                <a:latin typeface="Segoe UI Variable Display Light" pitchFamily="2" charset="0"/>
              </a:rPr>
              <a:t>весами </a:t>
            </a:r>
          </a:p>
          <a:p>
            <a:pPr marL="457200" lvl="1" indent="0" algn="just">
              <a:buNone/>
            </a:pPr>
            <a:r>
              <a:rPr lang="ru-RU" sz="2200" dirty="0">
                <a:latin typeface="Segoe UI Variable Display Light" pitchFamily="2" charset="0"/>
              </a:rPr>
              <a:t> </a:t>
            </a:r>
            <a:r>
              <a:rPr lang="ru-RU" sz="2200" dirty="0" smtClean="0">
                <a:latin typeface="Segoe UI Variable Display Light" pitchFamily="2" charset="0"/>
              </a:rPr>
              <a:t>    </a:t>
            </a:r>
            <a:r>
              <a:rPr lang="en-US" sz="2200" dirty="0" smtClean="0">
                <a:latin typeface="Segoe UI Variable Display Light" pitchFamily="2" charset="0"/>
              </a:rPr>
              <a:t>(</a:t>
            </a:r>
            <a:r>
              <a:rPr lang="en-US" sz="2200" dirty="0">
                <a:latin typeface="Segoe UI Variable Display Light" pitchFamily="2" charset="0"/>
              </a:rPr>
              <a:t>class weights</a:t>
            </a:r>
            <a:r>
              <a:rPr lang="en-US" sz="2200" dirty="0" smtClean="0">
                <a:latin typeface="Segoe UI Variable Display Light" pitchFamily="2" charset="0"/>
              </a:rPr>
              <a:t>)</a:t>
            </a:r>
            <a:r>
              <a:rPr lang="ru-RU" sz="2200" dirty="0" smtClean="0">
                <a:latin typeface="Segoe UI Variable Display Light" pitchFamily="2" charset="0"/>
              </a:rPr>
              <a:t>.</a:t>
            </a:r>
          </a:p>
          <a:p>
            <a:pPr marL="457200" lvl="1" indent="0" algn="just">
              <a:buNone/>
            </a:pPr>
            <a:endParaRPr lang="ru-RU" sz="2200" dirty="0">
              <a:latin typeface="Segoe UI Variable Display Light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ru-RU" sz="2200" dirty="0" smtClean="0">
                <a:latin typeface="Segoe UI Variable Display Light" pitchFamily="2" charset="0"/>
              </a:rPr>
              <a:t>Параметры слоя </a:t>
            </a:r>
            <a:r>
              <a:rPr lang="ru-RU" sz="2200" b="1" dirty="0">
                <a:latin typeface="Segoe UI Variable Display Light" pitchFamily="2" charset="0"/>
              </a:rPr>
              <a:t>BERT</a:t>
            </a:r>
            <a:r>
              <a:rPr lang="ru-RU" sz="2200" dirty="0">
                <a:latin typeface="Segoe UI Variable Display Light" pitchFamily="2" charset="0"/>
              </a:rPr>
              <a:t> </a:t>
            </a:r>
            <a:r>
              <a:rPr lang="ru-RU" sz="2200" dirty="0" smtClean="0">
                <a:latin typeface="Segoe UI Variable Display Light" pitchFamily="2" charset="0"/>
              </a:rPr>
              <a:t>не обучаются, </a:t>
            </a:r>
            <a:r>
              <a:rPr lang="ru-RU" sz="2200" dirty="0">
                <a:latin typeface="Segoe UI Variable Display Light" pitchFamily="2" charset="0"/>
              </a:rPr>
              <a:t>чтобы избежать переобучения при </a:t>
            </a:r>
            <a:r>
              <a:rPr lang="ru-RU" sz="2200" dirty="0" smtClean="0">
                <a:latin typeface="Segoe UI Variable Display Light" pitchFamily="2" charset="0"/>
              </a:rPr>
              <a:t>небольшом </a:t>
            </a:r>
            <a:r>
              <a:rPr lang="ru-RU" sz="2200" dirty="0" err="1" smtClean="0">
                <a:latin typeface="Segoe UI Variable Display Light" pitchFamily="2" charset="0"/>
              </a:rPr>
              <a:t>датасете</a:t>
            </a:r>
            <a:r>
              <a:rPr lang="ru-RU" sz="2200" dirty="0" smtClean="0">
                <a:latin typeface="Segoe UI Variable Display Light" pitchFamily="2" charset="0"/>
              </a:rPr>
              <a:t> (</a:t>
            </a:r>
            <a:r>
              <a:rPr lang="en-US" sz="2200" dirty="0" smtClean="0">
                <a:latin typeface="Segoe UI Variable Display Light" pitchFamily="2" charset="0"/>
              </a:rPr>
              <a:t>~</a:t>
            </a:r>
            <a:r>
              <a:rPr lang="ru-RU" sz="2200" dirty="0" smtClean="0">
                <a:latin typeface="Segoe UI Variable Display Light" pitchFamily="2" charset="0"/>
              </a:rPr>
              <a:t>250 сочинений).</a:t>
            </a:r>
          </a:p>
          <a:p>
            <a:pPr marL="457200" lvl="1" indent="0" algn="just">
              <a:buNone/>
            </a:pPr>
            <a:endParaRPr lang="ru-RU" sz="2200" dirty="0">
              <a:latin typeface="Segoe UI Variable Display Light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ru-RU" sz="2200" dirty="0" smtClean="0">
                <a:latin typeface="Segoe UI Variable Display Light" pitchFamily="2" charset="0"/>
              </a:rPr>
              <a:t>Поверх</a:t>
            </a:r>
            <a:r>
              <a:rPr lang="ru-RU" sz="2200" dirty="0">
                <a:latin typeface="Segoe UI Variable Display Light" pitchFamily="2" charset="0"/>
              </a:rPr>
              <a:t> </a:t>
            </a:r>
            <a:r>
              <a:rPr lang="ru-RU" sz="2200" b="1" dirty="0" err="1">
                <a:latin typeface="Segoe UI Variable Display Light" pitchFamily="2" charset="0"/>
              </a:rPr>
              <a:t>Multi-head</a:t>
            </a:r>
            <a:r>
              <a:rPr lang="ru-RU" sz="2200" dirty="0">
                <a:latin typeface="Segoe UI Variable Display Light" pitchFamily="2" charset="0"/>
              </a:rPr>
              <a:t> структура — </a:t>
            </a:r>
            <a:r>
              <a:rPr lang="ru-RU" sz="2200" dirty="0" smtClean="0">
                <a:latin typeface="Segoe UI Variable Display Light" pitchFamily="2" charset="0"/>
              </a:rPr>
              <a:t>по </a:t>
            </a:r>
            <a:r>
              <a:rPr lang="ru-RU" sz="2200" dirty="0">
                <a:latin typeface="Segoe UI Variable Display Light" pitchFamily="2" charset="0"/>
              </a:rPr>
              <a:t>одному линейному </a:t>
            </a:r>
            <a:r>
              <a:rPr lang="ru-RU" sz="2200" dirty="0" smtClean="0">
                <a:latin typeface="Segoe UI Variable Display Light" pitchFamily="2" charset="0"/>
              </a:rPr>
              <a:t>классификатору</a:t>
            </a:r>
          </a:p>
          <a:p>
            <a:pPr marL="457200" lvl="1" indent="0" algn="just">
              <a:buNone/>
            </a:pPr>
            <a:r>
              <a:rPr lang="ru-RU" sz="2200" dirty="0">
                <a:latin typeface="Segoe UI Variable Display Light" pitchFamily="2" charset="0"/>
              </a:rPr>
              <a:t> </a:t>
            </a:r>
            <a:r>
              <a:rPr lang="ru-RU" sz="2200" dirty="0" smtClean="0">
                <a:latin typeface="Segoe UI Variable Display Light" pitchFamily="2" charset="0"/>
              </a:rPr>
              <a:t>    для каждого из 10 критериев, чтобы модель предсказывала баллы</a:t>
            </a:r>
          </a:p>
          <a:p>
            <a:pPr marL="457200" lvl="1" indent="0" algn="just">
              <a:buNone/>
            </a:pPr>
            <a:r>
              <a:rPr lang="ru-RU" sz="2200" dirty="0">
                <a:latin typeface="Segoe UI Variable Display Light" pitchFamily="2" charset="0"/>
              </a:rPr>
              <a:t> </a:t>
            </a:r>
            <a:r>
              <a:rPr lang="ru-RU" sz="2200" dirty="0" smtClean="0">
                <a:latin typeface="Segoe UI Variable Display Light" pitchFamily="2" charset="0"/>
              </a:rPr>
              <a:t>    по всем одновременно.</a:t>
            </a:r>
          </a:p>
          <a:p>
            <a:pPr marL="457200" lvl="1" indent="0" algn="just">
              <a:buNone/>
            </a:pPr>
            <a:endParaRPr lang="ru-RU" sz="2200" dirty="0" smtClean="0">
              <a:latin typeface="Segoe UI Variable Display Light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ru-RU" sz="2200" dirty="0">
                <a:latin typeface="Segoe UI Variable Display Light" pitchFamily="2" charset="0"/>
              </a:rPr>
              <a:t>Для каждого критерия считается </a:t>
            </a:r>
            <a:r>
              <a:rPr lang="ru-RU" sz="2200" b="1" dirty="0">
                <a:latin typeface="Segoe UI Variable Display Light" pitchFamily="2" charset="0"/>
              </a:rPr>
              <a:t>кросс-</a:t>
            </a:r>
            <a:r>
              <a:rPr lang="ru-RU" sz="2200" b="1" dirty="0" err="1">
                <a:latin typeface="Segoe UI Variable Display Light" pitchFamily="2" charset="0"/>
              </a:rPr>
              <a:t>энтропийная</a:t>
            </a:r>
            <a:r>
              <a:rPr lang="ru-RU" sz="2200" b="1" dirty="0">
                <a:latin typeface="Segoe UI Variable Display Light" pitchFamily="2" charset="0"/>
              </a:rPr>
              <a:t> потеря </a:t>
            </a:r>
            <a:endParaRPr lang="ru-RU" sz="2200" b="1" dirty="0" smtClean="0">
              <a:latin typeface="Segoe UI Variable Display Light" pitchFamily="2" charset="0"/>
            </a:endParaRPr>
          </a:p>
          <a:p>
            <a:pPr marL="457200" lvl="1" indent="0" algn="just">
              <a:buNone/>
            </a:pPr>
            <a:r>
              <a:rPr lang="ru-RU" sz="2200" dirty="0" smtClean="0">
                <a:latin typeface="Segoe UI Variable Display Light" pitchFamily="2" charset="0"/>
              </a:rPr>
              <a:t>     с учётом </a:t>
            </a:r>
            <a:r>
              <a:rPr lang="ru-RU" sz="2200" dirty="0">
                <a:latin typeface="Segoe UI Variable Display Light" pitchFamily="2" charset="0"/>
              </a:rPr>
              <a:t>весов </a:t>
            </a:r>
            <a:r>
              <a:rPr lang="ru-RU" sz="2200" dirty="0" smtClean="0">
                <a:latin typeface="Segoe UI Variable Display Light" pitchFamily="2" charset="0"/>
              </a:rPr>
              <a:t>классов, средняя по всем критериям.</a:t>
            </a:r>
          </a:p>
          <a:p>
            <a:pPr marL="457200" lvl="1" indent="0" algn="just">
              <a:buNone/>
            </a:pPr>
            <a:endParaRPr lang="ru-RU" sz="2200" dirty="0" smtClean="0">
              <a:latin typeface="Segoe UI Variable Display Light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ru-RU" sz="2200" dirty="0" smtClean="0">
                <a:latin typeface="Segoe UI Variable Display Light" pitchFamily="2" charset="0"/>
              </a:rPr>
              <a:t>Обучается с </a:t>
            </a:r>
            <a:r>
              <a:rPr lang="ru-RU" sz="2200" dirty="0">
                <a:latin typeface="Segoe UI Variable Display Light" pitchFamily="2" charset="0"/>
              </a:rPr>
              <a:t>помощью </a:t>
            </a:r>
            <a:r>
              <a:rPr lang="ru-RU" sz="2200" b="1" dirty="0" err="1">
                <a:latin typeface="Segoe UI Variable Display Light" pitchFamily="2" charset="0"/>
              </a:rPr>
              <a:t>Trainer</a:t>
            </a:r>
            <a:r>
              <a:rPr lang="ru-RU" sz="2200" dirty="0">
                <a:latin typeface="Segoe UI Variable Display Light" pitchFamily="2" charset="0"/>
              </a:rPr>
              <a:t> из библиотеки </a:t>
            </a:r>
            <a:r>
              <a:rPr lang="ru-RU" sz="2200" b="1" dirty="0" err="1">
                <a:latin typeface="Segoe UI Variable Display Light" pitchFamily="2" charset="0"/>
              </a:rPr>
              <a:t>Hugging</a:t>
            </a:r>
            <a:r>
              <a:rPr lang="ru-RU" sz="2200" b="1" dirty="0">
                <a:latin typeface="Segoe UI Variable Display Light" pitchFamily="2" charset="0"/>
              </a:rPr>
              <a:t> </a:t>
            </a:r>
            <a:r>
              <a:rPr lang="ru-RU" sz="2200" b="1" dirty="0" err="1" smtClean="0">
                <a:latin typeface="Segoe UI Variable Display Light" pitchFamily="2" charset="0"/>
              </a:rPr>
              <a:t>Face</a:t>
            </a:r>
            <a:r>
              <a:rPr lang="ru-RU" sz="2200" b="1" dirty="0" smtClean="0">
                <a:latin typeface="Segoe UI Variable Display Light" pitchFamily="2" charset="0"/>
              </a:rPr>
              <a:t>.</a:t>
            </a:r>
          </a:p>
          <a:p>
            <a:pPr marL="457200" lvl="1" indent="0" algn="just">
              <a:buNone/>
            </a:pPr>
            <a:endParaRPr lang="ru-RU" sz="2200" b="1" dirty="0" smtClean="0">
              <a:latin typeface="Segoe UI Variable Display Light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ru-RU" sz="2200" dirty="0" smtClean="0">
                <a:latin typeface="Segoe UI Variable Display Light" pitchFamily="2" charset="0"/>
              </a:rPr>
              <a:t>Сочинениям объёмом менее 150 слов ставит 0 баллов</a:t>
            </a:r>
          </a:p>
          <a:p>
            <a:pPr marL="457200" lvl="1" indent="0" algn="just">
              <a:buNone/>
            </a:pPr>
            <a:r>
              <a:rPr lang="ru-RU" sz="2200" dirty="0">
                <a:latin typeface="Segoe UI Variable Display Light" pitchFamily="2" charset="0"/>
              </a:rPr>
              <a:t> </a:t>
            </a:r>
            <a:r>
              <a:rPr lang="ru-RU" sz="2200" dirty="0" smtClean="0">
                <a:latin typeface="Segoe UI Variable Display Light" pitchFamily="2" charset="0"/>
              </a:rPr>
              <a:t>    вне зависимости от соблюдения критериев.</a:t>
            </a:r>
          </a:p>
        </p:txBody>
      </p:sp>
    </p:spTree>
    <p:extLst>
      <p:ext uri="{BB962C8B-B14F-4D97-AF65-F5344CB8AC3E}">
        <p14:creationId xmlns:p14="http://schemas.microsoft.com/office/powerpoint/2010/main" val="22842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132" y="97565"/>
            <a:ext cx="8229600" cy="969235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Segoe UI Variable Display Light" pitchFamily="2" charset="0"/>
              </a:rPr>
              <a:t>Примеры оценивания:</a:t>
            </a:r>
            <a:endParaRPr lang="ru-RU" sz="3600" dirty="0">
              <a:latin typeface="Segoe UI Variable Display Light" pitchFamily="2" charset="0"/>
            </a:endParaRPr>
          </a:p>
        </p:txBody>
      </p:sp>
      <p:sp>
        <p:nvSpPr>
          <p:cNvPr id="4" name="AutoShape 4" descr="blob:https://web.telegram.org/bfa9f168-0f41-47c8-b553-fc65b4e61c1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blob:https://web.telegram.org/bfa9f168-0f41-47c8-b553-fc65b4e61c1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blob:https://web.telegram.org/bfa9f168-0f41-47c8-b553-fc65b4e61c18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blob:https://web.telegram.org/bfa9f168-0f41-47c8-b553-fc65b4e61c18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2" descr="blob:https://web.telegram.org/bfa9f168-0f41-47c8-b553-fc65b4e61c18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blob:https://web.telegram.org/3412f2dc-65df-43c6-8d07-2eba41ede081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4" descr="blob:https://web.telegram.org/3412f2dc-65df-43c6-8d07-2eba41ede081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3" name="Picture 5" descr="C:\Users\taike\Downloads\61735fea-b317-4fcb-b376-2d656604109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219092"/>
            <a:ext cx="2122818" cy="528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taike\Downloads\3412f2dc-65df-43c6-8d07-2eba41ede08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27138"/>
            <a:ext cx="2199406" cy="528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9" descr="blob:https://web.telegram.org/f8bebd68-8581-4f30-8839-7044d20cd931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 descr="C:\Users\taike\Downloads\f8bebd68-8581-4f30-8839-7044d20cd931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227138"/>
            <a:ext cx="2160240" cy="528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4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922114"/>
          </a:xfrm>
        </p:spPr>
        <p:txBody>
          <a:bodyPr/>
          <a:lstStyle/>
          <a:p>
            <a:pPr algn="l"/>
            <a:r>
              <a:rPr lang="ru-RU" b="1" dirty="0" smtClean="0">
                <a:latin typeface="Segoe UI Variable Display Light" pitchFamily="2" charset="0"/>
              </a:rPr>
              <a:t>Выводы:</a:t>
            </a:r>
            <a:endParaRPr lang="ru-RU" b="1" dirty="0">
              <a:latin typeface="Segoe UI Variable Display Light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800" dirty="0" smtClean="0">
                <a:latin typeface="Segoe UI Variable Display Light" pitchFamily="2" charset="0"/>
              </a:rPr>
              <a:t>Нужно расширять объём данных и добавлять больше сочинений с ошибками.</a:t>
            </a:r>
          </a:p>
          <a:p>
            <a:pPr marL="0" indent="0">
              <a:buNone/>
            </a:pPr>
            <a:endParaRPr lang="ru-RU" sz="2800" dirty="0" smtClean="0">
              <a:latin typeface="Segoe UI Variable Display Light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800" dirty="0" smtClean="0">
                <a:latin typeface="Segoe UI Variable Display Light" pitchFamily="2" charset="0"/>
              </a:rPr>
              <a:t>В дальнейшем стоит обучить модель принимать также исходный текст, по которому написано сочинение, чтобы она могла более точно оценивать К1–К3, так как сейчас она опирается лишь на шаблоны готовых сочинений.</a:t>
            </a:r>
            <a:endParaRPr lang="ru-RU" sz="2800" dirty="0">
              <a:latin typeface="Segoe UI Variable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424936" cy="2016224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Segoe UI Variable Display Light" pitchFamily="2" charset="0"/>
              </a:rPr>
              <a:t>Спасибо за внимание! </a:t>
            </a:r>
            <a:endParaRPr lang="ru-RU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145</Words>
  <Application>Microsoft Office PowerPoint</Application>
  <PresentationFormat>Экран (4:3)</PresentationFormat>
  <Paragraphs>36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Чат-бот – помощник по проверке сочинений для ЕГЭ по русскому языку по критериям 2025 года</vt:lpstr>
      <vt:lpstr>Цель: создать бота, который будет помогать проверять задание № 27 из ЕГЭ по русскому языку в соответствии с критериями оценивания 2025 года.</vt:lpstr>
      <vt:lpstr>Презентация PowerPoint</vt:lpstr>
      <vt:lpstr>Презентация PowerPoint</vt:lpstr>
      <vt:lpstr>Примеры оценивания:</vt:lpstr>
      <vt:lpstr>Выводы:</vt:lpstr>
      <vt:lpstr>Спасибо за внимание!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– помощник по созданию персонажа для настольной игры  Dungeons &amp; Dragons</dc:title>
  <dc:creator>Мария Иванова</dc:creator>
  <cp:lastModifiedBy>Мария Иванова</cp:lastModifiedBy>
  <cp:revision>33</cp:revision>
  <dcterms:created xsi:type="dcterms:W3CDTF">2025-02-28T21:42:51Z</dcterms:created>
  <dcterms:modified xsi:type="dcterms:W3CDTF">2025-07-11T23:45:20Z</dcterms:modified>
</cp:coreProperties>
</file>