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9" r:id="rId2"/>
    <p:sldId id="258" r:id="rId3"/>
    <p:sldId id="260" r:id="rId4"/>
    <p:sldId id="272" r:id="rId5"/>
    <p:sldId id="273" r:id="rId6"/>
    <p:sldId id="274" r:id="rId7"/>
    <p:sldId id="275" r:id="rId8"/>
    <p:sldId id="276" r:id="rId9"/>
    <p:sldId id="277" r:id="rId10"/>
    <p:sldId id="278" r:id="rId11"/>
    <p:sldId id="284" r:id="rId12"/>
    <p:sldId id="285" r:id="rId13"/>
    <p:sldId id="286" r:id="rId14"/>
    <p:sldId id="287" r:id="rId15"/>
    <p:sldId id="288" r:id="rId16"/>
    <p:sldId id="289" r:id="rId17"/>
    <p:sldId id="290" r:id="rId18"/>
    <p:sldId id="291" r:id="rId19"/>
    <p:sldId id="292" r:id="rId20"/>
    <p:sldId id="293" r:id="rId21"/>
    <p:sldId id="294" r:id="rId22"/>
    <p:sldId id="279" r:id="rId23"/>
    <p:sldId id="280" r:id="rId24"/>
    <p:sldId id="281" r:id="rId25"/>
    <p:sldId id="282" r:id="rId26"/>
    <p:sldId id="348" r:id="rId27"/>
    <p:sldId id="283" r:id="rId28"/>
    <p:sldId id="295" r:id="rId29"/>
    <p:sldId id="296" r:id="rId30"/>
    <p:sldId id="349" r:id="rId31"/>
    <p:sldId id="297" r:id="rId32"/>
    <p:sldId id="298" r:id="rId33"/>
    <p:sldId id="350" r:id="rId34"/>
    <p:sldId id="299" r:id="rId35"/>
    <p:sldId id="300" r:id="rId36"/>
    <p:sldId id="301" r:id="rId37"/>
    <p:sldId id="351" r:id="rId38"/>
    <p:sldId id="302" r:id="rId39"/>
    <p:sldId id="303" r:id="rId40"/>
    <p:sldId id="304" r:id="rId41"/>
    <p:sldId id="352" r:id="rId42"/>
    <p:sldId id="305" r:id="rId43"/>
    <p:sldId id="306" r:id="rId44"/>
    <p:sldId id="307" r:id="rId45"/>
    <p:sldId id="353" r:id="rId46"/>
    <p:sldId id="308" r:id="rId47"/>
    <p:sldId id="309" r:id="rId48"/>
    <p:sldId id="310" r:id="rId49"/>
    <p:sldId id="311" r:id="rId50"/>
    <p:sldId id="261" r:id="rId51"/>
    <p:sldId id="263" r:id="rId52"/>
    <p:sldId id="262" r:id="rId53"/>
    <p:sldId id="312" r:id="rId54"/>
    <p:sldId id="313" r:id="rId55"/>
    <p:sldId id="314" r:id="rId56"/>
    <p:sldId id="315" r:id="rId57"/>
    <p:sldId id="316" r:id="rId58"/>
    <p:sldId id="317" r:id="rId59"/>
    <p:sldId id="354" r:id="rId60"/>
    <p:sldId id="318" r:id="rId61"/>
    <p:sldId id="319" r:id="rId62"/>
    <p:sldId id="320" r:id="rId63"/>
    <p:sldId id="321" r:id="rId64"/>
    <p:sldId id="322" r:id="rId65"/>
    <p:sldId id="355" r:id="rId66"/>
    <p:sldId id="323" r:id="rId67"/>
    <p:sldId id="324" r:id="rId68"/>
    <p:sldId id="325" r:id="rId69"/>
    <p:sldId id="356" r:id="rId70"/>
    <p:sldId id="326" r:id="rId71"/>
    <p:sldId id="327" r:id="rId72"/>
    <p:sldId id="328" r:id="rId73"/>
    <p:sldId id="357" r:id="rId74"/>
    <p:sldId id="329" r:id="rId75"/>
    <p:sldId id="330" r:id="rId76"/>
    <p:sldId id="331" r:id="rId77"/>
    <p:sldId id="358" r:id="rId78"/>
    <p:sldId id="332" r:id="rId79"/>
    <p:sldId id="333" r:id="rId80"/>
    <p:sldId id="334" r:id="rId81"/>
    <p:sldId id="335" r:id="rId82"/>
    <p:sldId id="264" r:id="rId83"/>
    <p:sldId id="336" r:id="rId84"/>
    <p:sldId id="337" r:id="rId85"/>
    <p:sldId id="359" r:id="rId86"/>
    <p:sldId id="338" r:id="rId87"/>
    <p:sldId id="339" r:id="rId88"/>
    <p:sldId id="340" r:id="rId89"/>
    <p:sldId id="341" r:id="rId90"/>
    <p:sldId id="342" r:id="rId91"/>
    <p:sldId id="343" r:id="rId92"/>
    <p:sldId id="344" r:id="rId93"/>
    <p:sldId id="345" r:id="rId94"/>
    <p:sldId id="346" r:id="rId95"/>
    <p:sldId id="347" r:id="rId96"/>
    <p:sldId id="265" r:id="rId97"/>
    <p:sldId id="266" r:id="rId98"/>
    <p:sldId id="267" r:id="rId99"/>
    <p:sldId id="268" r:id="rId100"/>
    <p:sldId id="269" r:id="rId101"/>
    <p:sldId id="270" r:id="rId102"/>
    <p:sldId id="271" r:id="rId103"/>
    <p:sldId id="360"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84BCCD-7B88-4916-9EE9-659F3614B316}">
          <p14:sldIdLst>
            <p14:sldId id="259"/>
            <p14:sldId id="258"/>
            <p14:sldId id="260"/>
            <p14:sldId id="272"/>
            <p14:sldId id="273"/>
            <p14:sldId id="274"/>
            <p14:sldId id="275"/>
            <p14:sldId id="276"/>
            <p14:sldId id="277"/>
            <p14:sldId id="278"/>
            <p14:sldId id="284"/>
            <p14:sldId id="285"/>
            <p14:sldId id="286"/>
            <p14:sldId id="287"/>
            <p14:sldId id="288"/>
            <p14:sldId id="289"/>
            <p14:sldId id="290"/>
            <p14:sldId id="291"/>
            <p14:sldId id="292"/>
            <p14:sldId id="293"/>
            <p14:sldId id="294"/>
            <p14:sldId id="279"/>
            <p14:sldId id="280"/>
            <p14:sldId id="281"/>
            <p14:sldId id="282"/>
            <p14:sldId id="348"/>
            <p14:sldId id="283"/>
            <p14:sldId id="295"/>
            <p14:sldId id="296"/>
            <p14:sldId id="349"/>
            <p14:sldId id="297"/>
            <p14:sldId id="298"/>
            <p14:sldId id="350"/>
            <p14:sldId id="299"/>
            <p14:sldId id="300"/>
            <p14:sldId id="301"/>
            <p14:sldId id="351"/>
            <p14:sldId id="302"/>
            <p14:sldId id="303"/>
            <p14:sldId id="304"/>
            <p14:sldId id="352"/>
            <p14:sldId id="305"/>
            <p14:sldId id="306"/>
            <p14:sldId id="307"/>
            <p14:sldId id="353"/>
            <p14:sldId id="308"/>
            <p14:sldId id="309"/>
            <p14:sldId id="310"/>
            <p14:sldId id="311"/>
            <p14:sldId id="261"/>
            <p14:sldId id="263"/>
            <p14:sldId id="262"/>
            <p14:sldId id="312"/>
            <p14:sldId id="313"/>
            <p14:sldId id="314"/>
            <p14:sldId id="315"/>
            <p14:sldId id="316"/>
            <p14:sldId id="317"/>
            <p14:sldId id="354"/>
            <p14:sldId id="318"/>
            <p14:sldId id="319"/>
            <p14:sldId id="320"/>
            <p14:sldId id="321"/>
            <p14:sldId id="322"/>
            <p14:sldId id="355"/>
            <p14:sldId id="323"/>
            <p14:sldId id="324"/>
            <p14:sldId id="325"/>
            <p14:sldId id="356"/>
            <p14:sldId id="326"/>
            <p14:sldId id="327"/>
            <p14:sldId id="328"/>
            <p14:sldId id="357"/>
            <p14:sldId id="329"/>
            <p14:sldId id="330"/>
            <p14:sldId id="331"/>
            <p14:sldId id="358"/>
            <p14:sldId id="332"/>
            <p14:sldId id="333"/>
            <p14:sldId id="334"/>
            <p14:sldId id="335"/>
            <p14:sldId id="264"/>
            <p14:sldId id="336"/>
            <p14:sldId id="337"/>
            <p14:sldId id="359"/>
            <p14:sldId id="338"/>
            <p14:sldId id="339"/>
            <p14:sldId id="340"/>
            <p14:sldId id="341"/>
            <p14:sldId id="342"/>
            <p14:sldId id="343"/>
            <p14:sldId id="344"/>
            <p14:sldId id="345"/>
            <p14:sldId id="346"/>
            <p14:sldId id="347"/>
            <p14:sldId id="265"/>
            <p14:sldId id="266"/>
            <p14:sldId id="267"/>
            <p14:sldId id="268"/>
            <p14:sldId id="269"/>
            <p14:sldId id="270"/>
            <p14:sldId id="271"/>
            <p14:sldId id="3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94" autoAdjust="0"/>
  </p:normalViewPr>
  <p:slideViewPr>
    <p:cSldViewPr snapToGrid="0">
      <p:cViewPr varScale="1">
        <p:scale>
          <a:sx n="85" d="100"/>
          <a:sy n="85" d="100"/>
        </p:scale>
        <p:origin x="590"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552D1D-709C-4A65-9969-A27661784AF2}"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74036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552D1D-709C-4A65-9969-A27661784AF2}"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383338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552D1D-709C-4A65-9969-A27661784AF2}"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E507-BF66-40BC-8D45-B2A3D47FDC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146516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552D1D-709C-4A65-9969-A27661784AF2}"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1693604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552D1D-709C-4A65-9969-A27661784AF2}"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E507-BF66-40BC-8D45-B2A3D47FDC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4942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552D1D-709C-4A65-9969-A27661784AF2}"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1328457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552D1D-709C-4A65-9969-A27661784AF2}"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100874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552D1D-709C-4A65-9969-A27661784AF2}"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113809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552D1D-709C-4A65-9969-A27661784AF2}"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71717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552D1D-709C-4A65-9969-A27661784AF2}" type="datetimeFigureOut">
              <a:rPr lang="en-US" smtClean="0"/>
              <a:t>12/12/2020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128219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552D1D-709C-4A65-9969-A27661784AF2}"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87858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552D1D-709C-4A65-9969-A27661784AF2}" type="datetimeFigureOut">
              <a:rPr lang="en-US" smtClean="0"/>
              <a:t>12/12/2020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64847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552D1D-709C-4A65-9969-A27661784AF2}" type="datetimeFigureOut">
              <a:rPr lang="en-US" smtClean="0"/>
              <a:t>12/12/2020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215094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52D1D-709C-4A65-9969-A27661784AF2}" type="datetimeFigureOut">
              <a:rPr lang="en-US" smtClean="0"/>
              <a:t>12/12/2020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244614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52D1D-709C-4A65-9969-A27661784AF2}"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256181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52D1D-709C-4A65-9969-A27661784AF2}" type="datetimeFigureOut">
              <a:rPr lang="en-US" smtClean="0"/>
              <a:t>12/12/2020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BE507-BF66-40BC-8D45-B2A3D47FDCCA}" type="slidenum">
              <a:rPr lang="en-US" smtClean="0"/>
              <a:t>‹#›</a:t>
            </a:fld>
            <a:endParaRPr lang="en-US"/>
          </a:p>
        </p:txBody>
      </p:sp>
    </p:spTree>
    <p:extLst>
      <p:ext uri="{BB962C8B-B14F-4D97-AF65-F5344CB8AC3E}">
        <p14:creationId xmlns:p14="http://schemas.microsoft.com/office/powerpoint/2010/main" val="75098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552D1D-709C-4A65-9969-A27661784AF2}" type="datetimeFigureOut">
              <a:rPr lang="en-US" smtClean="0"/>
              <a:t>12/12/2020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7BE507-BF66-40BC-8D45-B2A3D47FDCCA}" type="slidenum">
              <a:rPr lang="en-US" smtClean="0"/>
              <a:t>‹#›</a:t>
            </a:fld>
            <a:endParaRPr lang="en-US"/>
          </a:p>
        </p:txBody>
      </p:sp>
    </p:spTree>
    <p:extLst>
      <p:ext uri="{BB962C8B-B14F-4D97-AF65-F5344CB8AC3E}">
        <p14:creationId xmlns:p14="http://schemas.microsoft.com/office/powerpoint/2010/main" val="32874077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052" y="0"/>
            <a:ext cx="8695280" cy="1936376"/>
          </a:xfrm>
        </p:spPr>
        <p:txBody>
          <a:bodyPr>
            <a:noAutofit/>
          </a:bodyPr>
          <a:lstStyle/>
          <a:p>
            <a:pPr algn="ctr"/>
            <a:r>
              <a:rPr lang="en-US" b="1" i="1" smtClean="0">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
            </a:r>
            <a:br>
              <a:rPr lang="en-US" i="1" smtClean="0">
                <a:latin typeface="Times New Roman" panose="02020603050405020304" pitchFamily="18" charset="0"/>
                <a:cs typeface="Times New Roman" panose="02020603050405020304" pitchFamily="18" charset="0"/>
              </a:rPr>
            </a:br>
            <a:r>
              <a:rPr lang="nl-NL" b="1" i="1" smtClean="0">
                <a:latin typeface="Times New Roman" panose="02020603050405020304" pitchFamily="18" charset="0"/>
                <a:cs typeface="Times New Roman" panose="02020603050405020304" pitchFamily="18" charset="0"/>
              </a:rPr>
              <a:t>TRƯỜNG ĐẠI HỌC THỦ DẦU MỘT</a:t>
            </a:r>
            <a:r>
              <a:rPr lang="en-US" i="1" smtClean="0">
                <a:latin typeface="Times New Roman" panose="02020603050405020304" pitchFamily="18" charset="0"/>
                <a:cs typeface="Times New Roman" panose="02020603050405020304" pitchFamily="18" charset="0"/>
              </a:rPr>
              <a:t/>
            </a:r>
            <a:br>
              <a:rPr lang="en-US" i="1" smtClean="0">
                <a:latin typeface="Times New Roman" panose="02020603050405020304" pitchFamily="18" charset="0"/>
                <a:cs typeface="Times New Roman" panose="02020603050405020304" pitchFamily="18" charset="0"/>
              </a:rPr>
            </a:br>
            <a:r>
              <a:rPr lang="en-US" b="1" i="1" smtClean="0">
                <a:latin typeface="Times New Roman" panose="02020603050405020304" pitchFamily="18" charset="0"/>
                <a:cs typeface="Times New Roman" panose="02020603050405020304" pitchFamily="18" charset="0"/>
              </a:rPr>
              <a:t>VIỆN KỸ THUẬT – CÔNG NGHỆ</a:t>
            </a:r>
            <a:r>
              <a:rPr lang="en-US" sz="3500" i="1">
                <a:latin typeface="Times New Roman" panose="02020603050405020304" pitchFamily="18" charset="0"/>
                <a:cs typeface="Times New Roman" panose="02020603050405020304" pitchFamily="18" charset="0"/>
              </a:rPr>
              <a:t/>
            </a:r>
            <a:br>
              <a:rPr lang="en-US" sz="3500" i="1">
                <a:latin typeface="Times New Roman" panose="02020603050405020304" pitchFamily="18" charset="0"/>
                <a:cs typeface="Times New Roman" panose="02020603050405020304" pitchFamily="18" charset="0"/>
              </a:rPr>
            </a:br>
            <a:r>
              <a:rPr lang="en-US" sz="3500" i="1">
                <a:latin typeface="Times New Roman" panose="02020603050405020304" pitchFamily="18" charset="0"/>
                <a:cs typeface="Times New Roman" panose="02020603050405020304" pitchFamily="18" charset="0"/>
              </a:rPr>
              <a:t/>
            </a:r>
            <a:br>
              <a:rPr lang="en-US" sz="3500" i="1">
                <a:latin typeface="Times New Roman" panose="02020603050405020304" pitchFamily="18" charset="0"/>
                <a:cs typeface="Times New Roman" panose="02020603050405020304" pitchFamily="18" charset="0"/>
              </a:rPr>
            </a:br>
            <a:endParaRPr lang="en-US" sz="35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r>
              <a:rPr lang="nl-NL" sz="3600" b="1" i="1">
                <a:solidFill>
                  <a:schemeClr val="accent1"/>
                </a:solidFill>
                <a:latin typeface="Times New Roman" panose="02020603050405020304" pitchFamily="18" charset="0"/>
                <a:cs typeface="Times New Roman" panose="02020603050405020304" pitchFamily="18" charset="0"/>
              </a:rPr>
              <a:t>XÂY DỰNG WEBSITE BÁN HÀNG ĐA SẢN PHẨM</a:t>
            </a:r>
            <a:r>
              <a:rPr lang="nl-NL" sz="3500" b="1" i="1">
                <a:solidFill>
                  <a:schemeClr val="accent1"/>
                </a:solidFill>
                <a:latin typeface="Times New Roman" panose="02020603050405020304" pitchFamily="18" charset="0"/>
                <a:cs typeface="Times New Roman" panose="02020603050405020304" pitchFamily="18" charset="0"/>
              </a:rPr>
              <a:t>	</a:t>
            </a:r>
            <a:endParaRPr lang="nl-NL" sz="3500" b="1" i="1" smtClean="0">
              <a:solidFill>
                <a:schemeClr val="accent1"/>
              </a:solidFill>
              <a:latin typeface="Times New Roman" panose="02020603050405020304" pitchFamily="18" charset="0"/>
              <a:cs typeface="Times New Roman" panose="02020603050405020304" pitchFamily="18" charset="0"/>
            </a:endParaRPr>
          </a:p>
          <a:p>
            <a:pPr marL="0" indent="0" algn="ctr">
              <a:buNone/>
            </a:pPr>
            <a:endParaRPr lang="en-US" sz="3500" i="1">
              <a:solidFill>
                <a:schemeClr val="accent1"/>
              </a:solidFill>
              <a:latin typeface="Times New Roman" panose="02020603050405020304" pitchFamily="18" charset="0"/>
              <a:cs typeface="Times New Roman" panose="02020603050405020304" pitchFamily="18" charset="0"/>
            </a:endParaRPr>
          </a:p>
          <a:p>
            <a:pPr marL="3543300" lvl="8" indent="0">
              <a:buNone/>
            </a:pPr>
            <a:r>
              <a:rPr lang="vi-VN" sz="1800" b="1" i="1">
                <a:solidFill>
                  <a:schemeClr val="accent1"/>
                </a:solidFill>
                <a:latin typeface="Times New Roman" panose="02020603050405020304" pitchFamily="18" charset="0"/>
                <a:cs typeface="Times New Roman" panose="02020603050405020304" pitchFamily="18" charset="0"/>
              </a:rPr>
              <a:t>GVHD</a:t>
            </a:r>
            <a:r>
              <a:rPr lang="en-US" sz="1800" b="1" i="1">
                <a:solidFill>
                  <a:schemeClr val="accent1"/>
                </a:solidFill>
                <a:latin typeface="Times New Roman" panose="02020603050405020304" pitchFamily="18" charset="0"/>
                <a:cs typeface="Times New Roman" panose="02020603050405020304" pitchFamily="18" charset="0"/>
              </a:rPr>
              <a:t>:</a:t>
            </a:r>
            <a:r>
              <a:rPr lang="en-US" sz="1800" b="1" i="1" err="1">
                <a:solidFill>
                  <a:schemeClr val="accent1"/>
                </a:solidFill>
                <a:latin typeface="Times New Roman" panose="02020603050405020304" pitchFamily="18" charset="0"/>
                <a:cs typeface="Times New Roman" panose="02020603050405020304" pitchFamily="18" charset="0"/>
              </a:rPr>
              <a:t>Ths</a:t>
            </a:r>
            <a:r>
              <a:rPr lang="nl-NL" sz="1800" b="1" i="1">
                <a:solidFill>
                  <a:schemeClr val="accent1"/>
                </a:solidFill>
                <a:latin typeface="Times New Roman" panose="02020603050405020304" pitchFamily="18" charset="0"/>
                <a:cs typeface="Times New Roman" panose="02020603050405020304" pitchFamily="18" charset="0"/>
              </a:rPr>
              <a:t>.BÙI THANH KHIẾT</a:t>
            </a:r>
            <a:endParaRPr lang="en-US" sz="1800" i="1">
              <a:solidFill>
                <a:schemeClr val="accent1"/>
              </a:solidFill>
              <a:latin typeface="Times New Roman" panose="02020603050405020304" pitchFamily="18" charset="0"/>
              <a:cs typeface="Times New Roman" panose="02020603050405020304" pitchFamily="18" charset="0"/>
            </a:endParaRPr>
          </a:p>
          <a:p>
            <a:pPr marL="3543300" lvl="8" indent="0">
              <a:buNone/>
            </a:pPr>
            <a:r>
              <a:rPr lang="vi-VN" sz="1800" b="1" i="1">
                <a:solidFill>
                  <a:schemeClr val="accent1"/>
                </a:solidFill>
                <a:latin typeface="Times New Roman" panose="02020603050405020304" pitchFamily="18" charset="0"/>
                <a:cs typeface="Times New Roman" panose="02020603050405020304" pitchFamily="18" charset="0"/>
              </a:rPr>
              <a:t>SVTH</a:t>
            </a:r>
            <a:r>
              <a:rPr lang="en-US" sz="1800" b="1" i="1">
                <a:solidFill>
                  <a:schemeClr val="accent1"/>
                </a:solidFill>
                <a:latin typeface="Times New Roman" panose="02020603050405020304" pitchFamily="18" charset="0"/>
                <a:cs typeface="Times New Roman" panose="02020603050405020304" pitchFamily="18" charset="0"/>
              </a:rPr>
              <a:t>: NGUYỄN TUẤN VŨ</a:t>
            </a:r>
            <a:endParaRPr lang="en-US" sz="1800" i="1">
              <a:solidFill>
                <a:schemeClr val="accent1"/>
              </a:solidFill>
              <a:latin typeface="Times New Roman" panose="02020603050405020304" pitchFamily="18" charset="0"/>
              <a:cs typeface="Times New Roman" panose="02020603050405020304" pitchFamily="18" charset="0"/>
            </a:endParaRPr>
          </a:p>
          <a:p>
            <a:pPr marL="3543300" lvl="8" indent="0">
              <a:buNone/>
            </a:pPr>
            <a:r>
              <a:rPr lang="en-US" sz="1800" b="1" i="1">
                <a:solidFill>
                  <a:schemeClr val="accent1"/>
                </a:solidFill>
                <a:latin typeface="Times New Roman" panose="02020603050405020304" pitchFamily="18" charset="0"/>
                <a:cs typeface="Times New Roman" panose="02020603050405020304" pitchFamily="18" charset="0"/>
              </a:rPr>
              <a:t>MSSV: 1724801030172</a:t>
            </a:r>
            <a:endParaRPr lang="en-US" sz="1800" i="1">
              <a:solidFill>
                <a:schemeClr val="accent1"/>
              </a:solidFill>
              <a:latin typeface="Times New Roman" panose="02020603050405020304" pitchFamily="18" charset="0"/>
              <a:cs typeface="Times New Roman" panose="02020603050405020304" pitchFamily="18" charset="0"/>
            </a:endParaRPr>
          </a:p>
          <a:p>
            <a:pPr marL="3543300" lvl="8" indent="0">
              <a:buNone/>
            </a:pPr>
            <a:r>
              <a:rPr lang="nl-NL" sz="1800" b="1" i="1">
                <a:solidFill>
                  <a:schemeClr val="accent1"/>
                </a:solidFill>
                <a:latin typeface="Times New Roman" panose="02020603050405020304" pitchFamily="18" charset="0"/>
                <a:cs typeface="Times New Roman" panose="02020603050405020304" pitchFamily="18" charset="0"/>
              </a:rPr>
              <a:t>LỚP: </a:t>
            </a:r>
            <a:r>
              <a:rPr lang="vi-VN" sz="1800" b="1" i="1">
                <a:solidFill>
                  <a:schemeClr val="accent1"/>
                </a:solidFill>
                <a:latin typeface="Times New Roman" panose="02020603050405020304" pitchFamily="18" charset="0"/>
                <a:cs typeface="Times New Roman" panose="02020603050405020304" pitchFamily="18" charset="0"/>
              </a:rPr>
              <a:t>D</a:t>
            </a:r>
            <a:r>
              <a:rPr lang="en-US" sz="1800" b="1" i="1">
                <a:solidFill>
                  <a:schemeClr val="accent1"/>
                </a:solidFill>
                <a:latin typeface="Times New Roman" panose="02020603050405020304" pitchFamily="18" charset="0"/>
                <a:cs typeface="Times New Roman" panose="02020603050405020304" pitchFamily="18" charset="0"/>
              </a:rPr>
              <a:t>17PM03</a:t>
            </a:r>
            <a:endParaRPr lang="en-US" sz="1800" i="1">
              <a:solidFill>
                <a:schemeClr val="accent1"/>
              </a:solidFill>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525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500" b="1">
                <a:solidFill>
                  <a:schemeClr val="accent1"/>
                </a:solidFill>
                <a:latin typeface="Times New Roman" panose="02020603050405020304" pitchFamily="18" charset="0"/>
                <a:cs typeface="Times New Roman" panose="02020603050405020304" pitchFamily="18" charset="0"/>
              </a:rPr>
              <a:t>Biểu đồ Usecase Quản lý giỏ hàng</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1908333" y="2160588"/>
            <a:ext cx="6135372" cy="3881437"/>
          </a:xfrm>
          <a:prstGeom prst="rect">
            <a:avLst/>
          </a:prstGeom>
        </p:spPr>
      </p:pic>
    </p:spTree>
    <p:extLst>
      <p:ext uri="{BB962C8B-B14F-4D97-AF65-F5344CB8AC3E}">
        <p14:creationId xmlns:p14="http://schemas.microsoft.com/office/powerpoint/2010/main" val="33394229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latin typeface="Times New Roman" panose="02020603050405020304" pitchFamily="18" charset="0"/>
                <a:cs typeface="Times New Roman" panose="02020603050405020304" pitchFamily="18" charset="0"/>
              </a:rPr>
              <a:t>Kết quả đạt được</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sz="1900"/>
              <a:t>Sau thời gian thực hiện đề tài, website đã hoàn thành và đạt được một số kết quả sau:</a:t>
            </a:r>
            <a:endParaRPr lang="en-US" sz="1900" i="1"/>
          </a:p>
          <a:p>
            <a:pPr lvl="0">
              <a:buFont typeface="Wingdings" panose="05000000000000000000" pitchFamily="2" charset="2"/>
              <a:buChar char="Ø"/>
            </a:pPr>
            <a:r>
              <a:rPr lang="en-US" sz="1900"/>
              <a:t>Hiểu rõ quy trình bán hàng trực tuyến.</a:t>
            </a:r>
            <a:endParaRPr lang="en-US" sz="1900" i="1"/>
          </a:p>
          <a:p>
            <a:pPr lvl="0">
              <a:buFont typeface="Wingdings" panose="05000000000000000000" pitchFamily="2" charset="2"/>
              <a:buChar char="Ø"/>
            </a:pPr>
            <a:r>
              <a:rPr lang="en-US" sz="1900"/>
              <a:t>Xây dựng thành công website bán hàng đáp ứng nhu cầu đặt ra của người tiêu dùng.</a:t>
            </a:r>
            <a:endParaRPr lang="en-US" sz="1900" i="1"/>
          </a:p>
          <a:p>
            <a:pPr lvl="0">
              <a:buFont typeface="Wingdings" panose="05000000000000000000" pitchFamily="2" charset="2"/>
              <a:buChar char="Ø"/>
            </a:pPr>
            <a:r>
              <a:rPr lang="en-US" sz="1900"/>
              <a:t>Tìm hiểu và nắm khá rõ về các công cụ để xây dựng website như: MySQL, Sublime text 3.</a:t>
            </a:r>
            <a:endParaRPr lang="en-US" sz="1900" i="1"/>
          </a:p>
          <a:p>
            <a:pPr lvl="0">
              <a:buFont typeface="Wingdings" panose="05000000000000000000" pitchFamily="2" charset="2"/>
              <a:buChar char="Ø"/>
            </a:pPr>
            <a:r>
              <a:rPr lang="en-US" sz="1900"/>
              <a:t>Giao diện của website thân thiện, dễ sử dụng,</a:t>
            </a:r>
            <a:endParaRPr lang="en-US" sz="1900" i="1"/>
          </a:p>
          <a:p>
            <a:pPr lvl="0">
              <a:buFont typeface="Wingdings" panose="05000000000000000000" pitchFamily="2" charset="2"/>
              <a:buChar char="Ø"/>
            </a:pPr>
            <a:r>
              <a:rPr lang="en-US" sz="1900"/>
              <a:t>Website đã giúp người dùng tiết kiệm thời gian, công sức để có được một sản phẩm ưng ý. Dễ dàng quản lý thông tin chi tiết người dùng, các thông tin về sản phẩm và những đơn hàng của người mua sản phẩm từ đó sẽ thuận tiện cho việc thanh toán và giao hàng.</a:t>
            </a:r>
            <a:endParaRPr lang="en-US" sz="1900" i="1"/>
          </a:p>
          <a:p>
            <a:pPr lvl="0">
              <a:buFont typeface="Wingdings" panose="05000000000000000000" pitchFamily="2" charset="2"/>
              <a:buChar char="Ø"/>
            </a:pPr>
            <a:r>
              <a:rPr lang="en-US" sz="1900"/>
              <a:t>Thực hiện kiểm thử phần mềm ở mức độ lập trình.</a:t>
            </a:r>
            <a:endParaRPr lang="en-US" sz="1900" i="1"/>
          </a:p>
          <a:p>
            <a:endParaRPr lang="en-US"/>
          </a:p>
        </p:txBody>
      </p:sp>
    </p:spTree>
    <p:extLst>
      <p:ext uri="{BB962C8B-B14F-4D97-AF65-F5344CB8AC3E}">
        <p14:creationId xmlns:p14="http://schemas.microsoft.com/office/powerpoint/2010/main" val="3156197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latin typeface="Times New Roman" panose="02020603050405020304" pitchFamily="18" charset="0"/>
                <a:cs typeface="Times New Roman" panose="02020603050405020304" pitchFamily="18" charset="0"/>
              </a:rPr>
              <a:t>Hướng phát triển đề tài	</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Với nỗ lực của bản thân, nhóm em đã cố gắng hoàn thành yêu cầu đề tài. Do thời gian và năng lực có hạn nên website của nhóm mới chỉ đi sâu vào chức năng bán sản phẩm.</a:t>
            </a:r>
            <a:endParaRPr lang="en-US" i="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Nhóm em sẽ cố gắng hướng phát triển website trở thành một website bán hàng chuyên nghiệp. Cung cấp đầy đủ những mặt hàng hiện đang có trên thị trường với giá cả hợp lý, phải chăng. Đi kèm với bán hàng là những dịch vụ uy tín và chất lượng nhất để phục vụ đến khách hàng</a:t>
            </a:r>
            <a:endParaRPr lang="en-US" i="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69802434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latin typeface="Times New Roman" panose="02020603050405020304" pitchFamily="18" charset="0"/>
                <a:cs typeface="Times New Roman" panose="02020603050405020304" pitchFamily="18" charset="0"/>
              </a:rPr>
              <a:t>Tài liệu kham khảo</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900" b="1" i="1" u="sng">
                <a:latin typeface="Times New Roman" panose="02020603050405020304" pitchFamily="18" charset="0"/>
                <a:cs typeface="Times New Roman" panose="02020603050405020304" pitchFamily="18" charset="0"/>
              </a:rPr>
              <a:t>Tiếng Việt</a:t>
            </a:r>
            <a:endParaRPr lang="en-US" sz="1900" i="1">
              <a:latin typeface="Times New Roman" panose="02020603050405020304" pitchFamily="18" charset="0"/>
              <a:cs typeface="Times New Roman" panose="02020603050405020304" pitchFamily="18" charset="0"/>
            </a:endParaRPr>
          </a:p>
          <a:p>
            <a:pPr lvl="0">
              <a:buFont typeface="Courier New" panose="02070309020205020404" pitchFamily="49" charset="0"/>
              <a:buChar char="o"/>
            </a:pPr>
            <a:r>
              <a:rPr lang="en-US" sz="1900" i="1">
                <a:latin typeface="Times New Roman" panose="02020603050405020304" pitchFamily="18" charset="0"/>
                <a:cs typeface="Times New Roman" panose="02020603050405020304" pitchFamily="18" charset="0"/>
              </a:rPr>
              <a:t>Bryan Syverson, Joel Murach, SQL Server hướng dẫn học qua ví dụ, NXB Khoa học và Kỹ thuật, 2013.</a:t>
            </a:r>
          </a:p>
          <a:p>
            <a:pPr marL="0" indent="0">
              <a:buNone/>
            </a:pPr>
            <a:r>
              <a:rPr lang="en-US" sz="1900" i="1">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900" b="1" i="1" u="sng">
                <a:latin typeface="Times New Roman" panose="02020603050405020304" pitchFamily="18" charset="0"/>
                <a:cs typeface="Times New Roman" panose="02020603050405020304" pitchFamily="18" charset="0"/>
              </a:rPr>
              <a:t>Tiếng Anh</a:t>
            </a:r>
            <a:endParaRPr lang="en-US" sz="1900" i="1">
              <a:latin typeface="Times New Roman" panose="02020603050405020304" pitchFamily="18" charset="0"/>
              <a:cs typeface="Times New Roman" panose="02020603050405020304" pitchFamily="18" charset="0"/>
            </a:endParaRPr>
          </a:p>
          <a:p>
            <a:pPr lvl="0">
              <a:buFont typeface="Courier New" panose="02070309020205020404" pitchFamily="49" charset="0"/>
              <a:buChar char="o"/>
            </a:pPr>
            <a:r>
              <a:rPr lang="en-US" sz="1900" i="1">
                <a:latin typeface="Times New Roman" panose="02020603050405020304" pitchFamily="18" charset="0"/>
                <a:cs typeface="Times New Roman" panose="02020603050405020304" pitchFamily="18" charset="0"/>
              </a:rPr>
              <a:t>Floyd Sally, Jacobson Van (1993), Random Early Detection gateways for Congestion Avoidance, IEEE/ACM Transactions on Networking.</a:t>
            </a:r>
          </a:p>
          <a:p>
            <a:pPr marL="0" indent="0">
              <a:buNone/>
            </a:pPr>
            <a:r>
              <a:rPr lang="en-US" sz="1900" i="1">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900" b="1" i="1" u="sng">
                <a:latin typeface="Times New Roman" panose="02020603050405020304" pitchFamily="18" charset="0"/>
                <a:cs typeface="Times New Roman" panose="02020603050405020304" pitchFamily="18" charset="0"/>
              </a:rPr>
              <a:t>Website</a:t>
            </a:r>
            <a:endParaRPr lang="en-US" sz="1900" i="1">
              <a:latin typeface="Times New Roman" panose="02020603050405020304" pitchFamily="18" charset="0"/>
              <a:cs typeface="Times New Roman" panose="02020603050405020304" pitchFamily="18" charset="0"/>
            </a:endParaRPr>
          </a:p>
          <a:p>
            <a:pPr lvl="0">
              <a:buFont typeface="Courier New" panose="02070309020205020404" pitchFamily="49" charset="0"/>
              <a:buChar char="o"/>
            </a:pPr>
            <a:r>
              <a:rPr lang="en-US" sz="1900" i="1">
                <a:latin typeface="Times New Roman" panose="02020603050405020304" pitchFamily="18" charset="0"/>
                <a:cs typeface="Times New Roman" panose="02020603050405020304" pitchFamily="18" charset="0"/>
              </a:rPr>
              <a:t>http://hiepsiit.com </a:t>
            </a:r>
          </a:p>
        </p:txBody>
      </p:sp>
    </p:spTree>
    <p:extLst>
      <p:ext uri="{BB962C8B-B14F-4D97-AF65-F5344CB8AC3E}">
        <p14:creationId xmlns:p14="http://schemas.microsoft.com/office/powerpoint/2010/main" val="25333059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45" y="2698377"/>
            <a:ext cx="8596668" cy="1320800"/>
          </a:xfrm>
        </p:spPr>
        <p:txBody>
          <a:bodyPr>
            <a:normAutofit/>
          </a:bodyPr>
          <a:lstStyle/>
          <a:p>
            <a:pPr algn="ctr"/>
            <a:r>
              <a:rPr lang="en-US" sz="4000" b="1" smtClean="0">
                <a:latin typeface="Times New Roman" panose="02020603050405020304" pitchFamily="18" charset="0"/>
                <a:cs typeface="Times New Roman" panose="02020603050405020304" pitchFamily="18" charset="0"/>
              </a:rPr>
              <a:t>THE END</a:t>
            </a:r>
            <a:endParaRPr lang="en-US" sz="4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50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500" b="1">
                <a:solidFill>
                  <a:schemeClr val="accent1"/>
                </a:solidFill>
                <a:latin typeface="Times New Roman" panose="02020603050405020304" pitchFamily="18" charset="0"/>
                <a:cs typeface="Times New Roman" panose="02020603050405020304" pitchFamily="18" charset="0"/>
              </a:rPr>
              <a:t>Biểu đồ Usecase Thanh toán đơn hàng</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1665211" y="2160588"/>
            <a:ext cx="6621615" cy="3881437"/>
          </a:xfrm>
          <a:prstGeom prst="rect">
            <a:avLst/>
          </a:prstGeom>
        </p:spPr>
      </p:pic>
    </p:spTree>
    <p:extLst>
      <p:ext uri="{BB962C8B-B14F-4D97-AF65-F5344CB8AC3E}">
        <p14:creationId xmlns:p14="http://schemas.microsoft.com/office/powerpoint/2010/main" val="1951214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500" b="1">
                <a:solidFill>
                  <a:schemeClr val="accent1"/>
                </a:solidFill>
                <a:latin typeface="Times New Roman" panose="02020603050405020304" pitchFamily="18" charset="0"/>
                <a:cs typeface="Times New Roman" panose="02020603050405020304" pitchFamily="18" charset="0"/>
              </a:rPr>
              <a:t>Biểu đồ Usecase Xem chi tiết đơn hàng</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1764510" y="2160588"/>
            <a:ext cx="6423018" cy="3881437"/>
          </a:xfrm>
          <a:prstGeom prst="rect">
            <a:avLst/>
          </a:prstGeom>
        </p:spPr>
      </p:pic>
    </p:spTree>
    <p:extLst>
      <p:ext uri="{BB962C8B-B14F-4D97-AF65-F5344CB8AC3E}">
        <p14:creationId xmlns:p14="http://schemas.microsoft.com/office/powerpoint/2010/main" val="3742254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500" b="1">
                <a:solidFill>
                  <a:schemeClr val="accent1"/>
                </a:solidFill>
                <a:latin typeface="Times New Roman" panose="02020603050405020304" pitchFamily="18" charset="0"/>
                <a:cs typeface="Times New Roman" panose="02020603050405020304" pitchFamily="18" charset="0"/>
              </a:rPr>
              <a:t>Biểu đồ Usecase Quản lý danh mục</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442303" y="2160588"/>
            <a:ext cx="5067431" cy="3881437"/>
          </a:xfrm>
          <a:prstGeom prst="rect">
            <a:avLst/>
          </a:prstGeom>
        </p:spPr>
      </p:pic>
    </p:spTree>
    <p:extLst>
      <p:ext uri="{BB962C8B-B14F-4D97-AF65-F5344CB8AC3E}">
        <p14:creationId xmlns:p14="http://schemas.microsoft.com/office/powerpoint/2010/main" val="3028669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US" sz="3500" b="1">
                <a:solidFill>
                  <a:schemeClr val="accent1"/>
                </a:solidFill>
                <a:latin typeface="Times New Roman" panose="02020603050405020304" pitchFamily="18" charset="0"/>
                <a:cs typeface="Times New Roman" panose="02020603050405020304" pitchFamily="18" charset="0"/>
              </a:rPr>
              <a:t>Biểu đồ Usecase Quản lý thương hiệu</a:t>
            </a:r>
            <a:br>
              <a:rPr lang="en-US" sz="3500" b="1">
                <a:solidFill>
                  <a:schemeClr val="accent1"/>
                </a:solidFill>
                <a:latin typeface="Times New Roman" panose="02020603050405020304" pitchFamily="18" charset="0"/>
                <a:cs typeface="Times New Roman" panose="02020603050405020304" pitchFamily="18" charset="0"/>
              </a:rPr>
            </a:br>
            <a:endParaRPr lang="en-US" sz="3500">
              <a:solidFill>
                <a:schemeClr val="accent1"/>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2280102" y="2160588"/>
            <a:ext cx="5391834" cy="3881437"/>
          </a:xfrm>
          <a:prstGeom prst="rect">
            <a:avLst/>
          </a:prstGeom>
        </p:spPr>
      </p:pic>
    </p:spTree>
    <p:extLst>
      <p:ext uri="{BB962C8B-B14F-4D97-AF65-F5344CB8AC3E}">
        <p14:creationId xmlns:p14="http://schemas.microsoft.com/office/powerpoint/2010/main" val="12785742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500" b="1">
                <a:solidFill>
                  <a:schemeClr val="accent1"/>
                </a:solidFill>
                <a:latin typeface="Times New Roman" panose="02020603050405020304" pitchFamily="18" charset="0"/>
                <a:cs typeface="Times New Roman" panose="02020603050405020304" pitchFamily="18" charset="0"/>
              </a:rPr>
              <a:t>Biểu đồ Usecase Quản lý sản phẩm</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353182" y="2160588"/>
            <a:ext cx="5245674" cy="3881437"/>
          </a:xfrm>
          <a:prstGeom prst="rect">
            <a:avLst/>
          </a:prstGeom>
        </p:spPr>
      </p:pic>
    </p:spTree>
    <p:extLst>
      <p:ext uri="{BB962C8B-B14F-4D97-AF65-F5344CB8AC3E}">
        <p14:creationId xmlns:p14="http://schemas.microsoft.com/office/powerpoint/2010/main" val="3495212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500" b="1">
                <a:solidFill>
                  <a:schemeClr val="accent1"/>
                </a:solidFill>
                <a:latin typeface="Times New Roman" panose="02020603050405020304" pitchFamily="18" charset="0"/>
                <a:cs typeface="Times New Roman" panose="02020603050405020304" pitchFamily="18" charset="0"/>
              </a:rPr>
              <a:t>Biểu đồ Usecase Quản lý slider cửa hàng</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1711083" y="2160588"/>
            <a:ext cx="6529872" cy="3881437"/>
          </a:xfrm>
          <a:prstGeom prst="rect">
            <a:avLst/>
          </a:prstGeom>
        </p:spPr>
      </p:pic>
    </p:spTree>
    <p:extLst>
      <p:ext uri="{BB962C8B-B14F-4D97-AF65-F5344CB8AC3E}">
        <p14:creationId xmlns:p14="http://schemas.microsoft.com/office/powerpoint/2010/main" val="2664079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b="1"/>
              <a:t/>
            </a:r>
            <a:br>
              <a:rPr lang="en-US" b="1"/>
            </a:br>
            <a:r>
              <a:rPr lang="en-US" sz="3500" b="1">
                <a:solidFill>
                  <a:schemeClr val="accent1"/>
                </a:solidFill>
                <a:latin typeface="Times New Roman" panose="02020603050405020304" pitchFamily="18" charset="0"/>
                <a:cs typeface="Times New Roman" panose="02020603050405020304" pitchFamily="18" charset="0"/>
              </a:rPr>
              <a:t>Biểu đồ Usecase Quản lý đơn hàng</a:t>
            </a:r>
            <a:endParaRPr lang="en-US" sz="3500"/>
          </a:p>
        </p:txBody>
      </p:sp>
      <p:pic>
        <p:nvPicPr>
          <p:cNvPr id="4" name="Content Placeholder 3"/>
          <p:cNvPicPr>
            <a:picLocks noGrp="1"/>
          </p:cNvPicPr>
          <p:nvPr>
            <p:ph idx="1"/>
          </p:nvPr>
        </p:nvPicPr>
        <p:blipFill>
          <a:blip r:embed="rId2"/>
          <a:stretch>
            <a:fillRect/>
          </a:stretch>
        </p:blipFill>
        <p:spPr>
          <a:xfrm>
            <a:off x="1711198" y="2160588"/>
            <a:ext cx="6529641" cy="3881437"/>
          </a:xfrm>
          <a:prstGeom prst="rect">
            <a:avLst/>
          </a:prstGeom>
        </p:spPr>
      </p:pic>
    </p:spTree>
    <p:extLst>
      <p:ext uri="{BB962C8B-B14F-4D97-AF65-F5344CB8AC3E}">
        <p14:creationId xmlns:p14="http://schemas.microsoft.com/office/powerpoint/2010/main" val="3775426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05" y="3137647"/>
            <a:ext cx="8596668" cy="1320800"/>
          </a:xfrm>
        </p:spPr>
        <p:txBody>
          <a:bodyPr/>
          <a:lstStyle/>
          <a:p>
            <a:pPr lvl="2" algn="ctr" defTabSz="457200" rtl="0">
              <a:spcBef>
                <a:spcPct val="0"/>
              </a:spcBef>
            </a:pPr>
            <a:r>
              <a:rPr lang="en-US" sz="3500" b="1">
                <a:solidFill>
                  <a:schemeClr val="accent1"/>
                </a:solidFill>
                <a:latin typeface="Times New Roman" panose="02020603050405020304" pitchFamily="18" charset="0"/>
                <a:cs typeface="Times New Roman" panose="02020603050405020304" pitchFamily="18" charset="0"/>
              </a:rPr>
              <a:t>Đặc tả Usecase</a:t>
            </a:r>
            <a:r>
              <a:rPr lang="en-US" b="1"/>
              <a:t/>
            </a:r>
            <a:br>
              <a:rPr lang="en-US" b="1"/>
            </a:br>
            <a:endParaRPr lang="en-US"/>
          </a:p>
        </p:txBody>
      </p:sp>
    </p:spTree>
    <p:extLst>
      <p:ext uri="{BB962C8B-B14F-4D97-AF65-F5344CB8AC3E}">
        <p14:creationId xmlns:p14="http://schemas.microsoft.com/office/powerpoint/2010/main" val="2240126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500" b="1">
                <a:latin typeface="Times New Roman" panose="02020603050405020304" pitchFamily="18" charset="0"/>
                <a:cs typeface="Times New Roman" panose="02020603050405020304" pitchFamily="18" charset="0"/>
              </a:rPr>
              <a:t>Đặc tả Usecase Đăng nhập</a:t>
            </a:r>
            <a:r>
              <a:rPr lang="en-US" b="1"/>
              <a:t/>
            </a:r>
            <a:br>
              <a:rPr lang="en-US" b="1"/>
            </a:b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đăng nhập vào hệ</a:t>
            </a:r>
            <a:r>
              <a:rPr lang="en-US" b="1" i="1">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Khách hàng, Admin.</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muốn đăng nhập vào hệ thống.</a:t>
            </a:r>
          </a:p>
          <a:p>
            <a:pPr marL="400050" lvl="1" indent="0">
              <a:buNone/>
            </a:pPr>
            <a:r>
              <a:rPr lang="en-US" sz="1800" i="1">
                <a:latin typeface="Times New Roman" panose="02020603050405020304" pitchFamily="18" charset="0"/>
                <a:cs typeface="Times New Roman" panose="02020603050405020304" pitchFamily="18" charset="0"/>
              </a:rPr>
              <a:t>-Người dùng nhập tên đăng nhập và mật khẩu.</a:t>
            </a:r>
          </a:p>
          <a:p>
            <a:pPr marL="400050" lvl="1" indent="0">
              <a:buNone/>
            </a:pPr>
            <a:r>
              <a:rPr lang="en-US" sz="1800" i="1">
                <a:latin typeface="Times New Roman" panose="02020603050405020304" pitchFamily="18" charset="0"/>
                <a:cs typeface="Times New Roman" panose="02020603050405020304" pitchFamily="18" charset="0"/>
              </a:rPr>
              <a:t>-Hệ thống kiểm chứng thông tin đăng nhập, nếu trùng khớp với dữ liệu đã lưu thì cho phép người dùng đăng nhập vào hệ thống với giao diện người dùng tương ứng (Giao diện dành cho Admin hoặc khách hàng).</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nếu trong dòng sự</a:t>
            </a:r>
            <a:r>
              <a:rPr lang="en-US" b="1">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kiện chính, người dùng nhập sai tên</a:t>
            </a:r>
            <a:r>
              <a:rPr lang="en-US" b="1">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đăng nhập, mật khẩu, hệ thống sẽ hiển thị thông báo lỗi. Người dùng có thể chọn trở về đầu dòng sự kiện chính hoặc hủy bỏ việc đăng nhập, lúc này UC kết thúc</a:t>
            </a:r>
            <a:r>
              <a:rPr lang="en-US" i="1" smtClean="0">
                <a:latin typeface="Times New Roman" panose="02020603050405020304" pitchFamily="18" charset="0"/>
                <a:cs typeface="Times New Roman" panose="02020603050405020304" pitchFamily="18" charset="0"/>
              </a:rPr>
              <a:t>.</a:t>
            </a:r>
            <a:endParaRPr lang="en-US"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57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nl-NL" sz="3500" b="1">
                <a:latin typeface="Times New Roman" panose="02020603050405020304" pitchFamily="18" charset="0"/>
                <a:cs typeface="Times New Roman" panose="02020603050405020304" pitchFamily="18" charset="0"/>
              </a:rPr>
              <a:t>MỞ </a:t>
            </a:r>
            <a:r>
              <a:rPr lang="nl-NL" sz="3500" b="1" smtClean="0">
                <a:latin typeface="Times New Roman" panose="02020603050405020304" pitchFamily="18" charset="0"/>
                <a:cs typeface="Times New Roman" panose="02020603050405020304" pitchFamily="18" charset="0"/>
              </a:rPr>
              <a:t>ĐẦU</a:t>
            </a:r>
            <a:endParaRPr lang="en-US" sz="35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0087" y="2178519"/>
            <a:ext cx="8596668" cy="3880773"/>
          </a:xfrm>
        </p:spPr>
        <p:txBody>
          <a:bodyPr>
            <a:normAutofit/>
          </a:bodyPr>
          <a:lstStyle/>
          <a:p>
            <a:pPr marL="0" indent="0">
              <a:buNone/>
            </a:pPr>
            <a:r>
              <a:rPr lang="en-US" b="1" i="1" err="1">
                <a:latin typeface="Times New Roman" panose="02020603050405020304" pitchFamily="18" charset="0"/>
                <a:cs typeface="Times New Roman" panose="02020603050405020304" pitchFamily="18" charset="0"/>
              </a:rPr>
              <a:t>Lý</a:t>
            </a:r>
            <a:r>
              <a:rPr lang="en-US" b="1" i="1">
                <a:latin typeface="Times New Roman" panose="02020603050405020304" pitchFamily="18" charset="0"/>
                <a:cs typeface="Times New Roman" panose="02020603050405020304" pitchFamily="18" charset="0"/>
              </a:rPr>
              <a:t> do </a:t>
            </a:r>
            <a:r>
              <a:rPr lang="en-US" b="1" i="1" err="1">
                <a:latin typeface="Times New Roman" panose="02020603050405020304" pitchFamily="18" charset="0"/>
                <a:cs typeface="Times New Roman" panose="02020603050405020304" pitchFamily="18" charset="0"/>
              </a:rPr>
              <a:t>chọn</a:t>
            </a:r>
            <a:r>
              <a:rPr lang="en-US" b="1" i="1">
                <a:latin typeface="Times New Roman" panose="02020603050405020304" pitchFamily="18" charset="0"/>
                <a:cs typeface="Times New Roman" panose="02020603050405020304" pitchFamily="18" charset="0"/>
              </a:rPr>
              <a:t> </a:t>
            </a:r>
            <a:r>
              <a:rPr lang="en-US" b="1" i="1" err="1">
                <a:latin typeface="Times New Roman" panose="02020603050405020304" pitchFamily="18" charset="0"/>
                <a:cs typeface="Times New Roman" panose="02020603050405020304" pitchFamily="18" charset="0"/>
              </a:rPr>
              <a:t>đề</a:t>
            </a:r>
            <a:r>
              <a:rPr lang="en-US" b="1" i="1">
                <a:latin typeface="Times New Roman" panose="02020603050405020304" pitchFamily="18" charset="0"/>
                <a:cs typeface="Times New Roman" panose="02020603050405020304" pitchFamily="18" charset="0"/>
              </a:rPr>
              <a:t> </a:t>
            </a:r>
            <a:r>
              <a:rPr lang="en-US" b="1" i="1" err="1">
                <a:latin typeface="Times New Roman" panose="02020603050405020304" pitchFamily="18" charset="0"/>
                <a:cs typeface="Times New Roman" panose="02020603050405020304" pitchFamily="18" charset="0"/>
              </a:rPr>
              <a:t>tài</a:t>
            </a:r>
            <a:r>
              <a:rPr lang="en-US" b="1" i="1">
                <a:latin typeface="Times New Roman" panose="02020603050405020304" pitchFamily="18" charset="0"/>
                <a:cs typeface="Times New Roman" panose="02020603050405020304" pitchFamily="18" charset="0"/>
              </a:rPr>
              <a:t>:</a:t>
            </a:r>
            <a:endParaRPr lang="en-US" i="1">
              <a:latin typeface="Times New Roman" panose="02020603050405020304" pitchFamily="18" charset="0"/>
              <a:cs typeface="Times New Roman" panose="02020603050405020304" pitchFamily="18" charset="0"/>
            </a:endParaRPr>
          </a:p>
          <a:p>
            <a:pPr marL="0" indent="0">
              <a:buNone/>
            </a:pP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Ngày</a:t>
            </a:r>
            <a:r>
              <a:rPr lang="en-US" i="1" smtClean="0">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nay, </a:t>
            </a:r>
            <a:r>
              <a:rPr lang="en-US" i="1" err="1">
                <a:latin typeface="Times New Roman" panose="02020603050405020304" pitchFamily="18" charset="0"/>
                <a:cs typeface="Times New Roman" panose="02020603050405020304" pitchFamily="18" charset="0"/>
              </a:rPr>
              <a:t>trong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sự</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phát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triển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những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phương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tiện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thông</a:t>
            </a:r>
            <a:r>
              <a:rPr lang="en-US" i="1">
                <a:latin typeface="Times New Roman" panose="02020603050405020304" pitchFamily="18" charset="0"/>
                <a:cs typeface="Times New Roman" panose="02020603050405020304" pitchFamily="18" charset="0"/>
              </a:rPr>
              <a:t> tin </a:t>
            </a:r>
            <a:r>
              <a:rPr lang="en-US" i="1" err="1">
                <a:latin typeface="Times New Roman" panose="02020603050405020304" pitchFamily="18" charset="0"/>
                <a:cs typeface="Times New Roman" panose="02020603050405020304" pitchFamily="18" charset="0"/>
              </a:rPr>
              <a:t>điện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tử</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kinh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tế</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cũng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phát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triển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theo</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nhu</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cầu</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kinh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doanh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của</a:t>
            </a:r>
            <a:r>
              <a:rPr lang="en-US" i="1">
                <a:latin typeface="Times New Roman" panose="02020603050405020304" pitchFamily="18" charset="0"/>
                <a:cs typeface="Times New Roman" panose="02020603050405020304" pitchFamily="18" charset="0"/>
              </a:rPr>
              <a:t> con </a:t>
            </a:r>
            <a:r>
              <a:rPr lang="en-US" i="1" err="1">
                <a:latin typeface="Times New Roman" panose="02020603050405020304" pitchFamily="18" charset="0"/>
                <a:cs typeface="Times New Roman" panose="02020603050405020304" pitchFamily="18" charset="0"/>
              </a:rPr>
              <a:t>người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cũng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dần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phát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triển</a:t>
            </a:r>
            <a:r>
              <a:rPr lang="en-US" i="1">
                <a:latin typeface="Times New Roman" panose="02020603050405020304" pitchFamily="18" charset="0"/>
                <a:cs typeface="Times New Roman" panose="02020603050405020304" pitchFamily="18" charset="0"/>
              </a:rPr>
              <a:t> , </a:t>
            </a:r>
            <a:r>
              <a:rPr lang="en-US" i="1" err="1">
                <a:latin typeface="Times New Roman" panose="02020603050405020304" pitchFamily="18" charset="0"/>
                <a:cs typeface="Times New Roman" panose="02020603050405020304" pitchFamily="18" charset="0"/>
              </a:rPr>
              <a:t>họ</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cần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một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nơi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để</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có</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thể</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bán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hàng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một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cách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nhanh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nhất,nơi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mà</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khách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hàng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có</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thể</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mua</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hàng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một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cách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nhanh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chóng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nhất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ngay</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cả</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khi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họ</a:t>
            </a:r>
            <a:r>
              <a:rPr lang="en-US" i="1">
                <a:latin typeface="Times New Roman" panose="02020603050405020304" pitchFamily="18" charset="0"/>
                <a:cs typeface="Times New Roman" panose="02020603050405020304" pitchFamily="18" charset="0"/>
              </a:rPr>
              <a:t> ở </a:t>
            </a:r>
            <a:r>
              <a:rPr lang="en-US" i="1" err="1">
                <a:latin typeface="Times New Roman" panose="02020603050405020304" pitchFamily="18" charset="0"/>
                <a:cs typeface="Times New Roman" panose="02020603050405020304" pitchFamily="18" charset="0"/>
              </a:rPr>
              <a:t>xa</a:t>
            </a:r>
            <a:r>
              <a:rPr lang="en-US" i="1">
                <a:latin typeface="Times New Roman" panose="02020603050405020304" pitchFamily="18" charset="0"/>
                <a:cs typeface="Times New Roman" panose="02020603050405020304" pitchFamily="18" charset="0"/>
              </a:rPr>
              <a:t>.</a:t>
            </a:r>
          </a:p>
          <a:p>
            <a:pPr marL="0" indent="0">
              <a:buNone/>
            </a:pP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Với</a:t>
            </a:r>
            <a:r>
              <a:rPr lang="en-US" i="1" smtClean="0">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lý</a:t>
            </a:r>
            <a:r>
              <a:rPr lang="en-US" i="1">
                <a:latin typeface="Times New Roman" panose="02020603050405020304" pitchFamily="18" charset="0"/>
                <a:cs typeface="Times New Roman" panose="02020603050405020304" pitchFamily="18" charset="0"/>
              </a:rPr>
              <a:t> do </a:t>
            </a:r>
            <a:r>
              <a:rPr lang="en-US" i="1" err="1">
                <a:latin typeface="Times New Roman" panose="02020603050405020304" pitchFamily="18" charset="0"/>
                <a:cs typeface="Times New Roman" panose="02020603050405020304" pitchFamily="18" charset="0"/>
              </a:rPr>
              <a:t>nêu</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trên</a:t>
            </a:r>
            <a:r>
              <a:rPr lang="en-US" i="1">
                <a:latin typeface="Times New Roman" panose="02020603050405020304" pitchFamily="18" charset="0"/>
                <a:cs typeface="Times New Roman" panose="02020603050405020304" pitchFamily="18" charset="0"/>
              </a:rPr>
              <a:t>, qua </a:t>
            </a:r>
            <a:r>
              <a:rPr lang="en-US" i="1" err="1">
                <a:latin typeface="Times New Roman" panose="02020603050405020304" pitchFamily="18" charset="0"/>
                <a:cs typeface="Times New Roman" panose="02020603050405020304" pitchFamily="18" charset="0"/>
              </a:rPr>
              <a:t>tìm</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hiểu</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nhóm</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em</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được</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biết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việc</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ứng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dụng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bán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hàng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đa</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sản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phẩm</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trực</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tuyến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sẽ</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giúp</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cho</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mọi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người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có</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thể</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tìm</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những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sản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phẩm</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ưng</a:t>
            </a:r>
            <a:r>
              <a:rPr lang="en-US" i="1">
                <a:latin typeface="Times New Roman" panose="02020603050405020304" pitchFamily="18" charset="0"/>
                <a:cs typeface="Times New Roman" panose="02020603050405020304" pitchFamily="18" charset="0"/>
              </a:rPr>
              <a:t> ý </a:t>
            </a:r>
            <a:r>
              <a:rPr lang="en-US" i="1" err="1">
                <a:latin typeface="Times New Roman" panose="02020603050405020304" pitchFamily="18" charset="0"/>
                <a:cs typeface="Times New Roman" panose="02020603050405020304" pitchFamily="18" charset="0"/>
              </a:rPr>
              <a:t>nhất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mà</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cửa</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hàng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đáp</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ứng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đồng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thời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giảm</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bớt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thời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gian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đi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lại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của</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khách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hàng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mà</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họ</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vẫn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có</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thể</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mua</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hàng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một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cách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nhanh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chóng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nhất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Muốn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lựa</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chọn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cho</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mình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một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mặt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hàng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ưng</a:t>
            </a:r>
            <a:r>
              <a:rPr lang="en-US" i="1">
                <a:latin typeface="Times New Roman" panose="02020603050405020304" pitchFamily="18" charset="0"/>
                <a:cs typeface="Times New Roman" panose="02020603050405020304" pitchFamily="18" charset="0"/>
              </a:rPr>
              <a:t> ý  </a:t>
            </a:r>
            <a:r>
              <a:rPr lang="en-US" i="1" err="1">
                <a:latin typeface="Times New Roman" panose="02020603050405020304" pitchFamily="18" charset="0"/>
                <a:cs typeface="Times New Roman" panose="02020603050405020304" pitchFamily="18" charset="0"/>
              </a:rPr>
              <a:t>thì</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mọi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người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chỉ</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cần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ngồi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bên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chiếc</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máy</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tính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có</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nối</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mạng</a:t>
            </a:r>
            <a:r>
              <a:rPr lang="en-US" i="1">
                <a:latin typeface="Times New Roman" panose="02020603050405020304" pitchFamily="18" charset="0"/>
                <a:cs typeface="Times New Roman" panose="02020603050405020304" pitchFamily="18" charset="0"/>
              </a:rPr>
              <a:t> internet </a:t>
            </a:r>
            <a:r>
              <a:rPr lang="en-US" i="1" err="1">
                <a:latin typeface="Times New Roman" panose="02020603050405020304" pitchFamily="18" charset="0"/>
                <a:cs typeface="Times New Roman" panose="02020603050405020304" pitchFamily="18" charset="0"/>
              </a:rPr>
              <a:t>là</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có</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thế</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mua</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được</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mặt</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hàng</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mà</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mình</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cần</a:t>
            </a:r>
            <a:r>
              <a:rPr lang="en-US" i="1">
                <a:latin typeface="Times New Roman" panose="02020603050405020304" pitchFamily="18" charset="0"/>
                <a:cs typeface="Times New Roman" panose="02020603050405020304" pitchFamily="18" charset="0"/>
              </a:rPr>
              <a:t>.</a:t>
            </a:r>
          </a:p>
          <a:p>
            <a:pPr marL="0" indent="0">
              <a:buNone/>
            </a:pPr>
            <a:r>
              <a:rPr lang="en-US" i="1" smtClean="0">
                <a:latin typeface="Times New Roman" panose="02020603050405020304" pitchFamily="18" charset="0"/>
                <a:cs typeface="Times New Roman" panose="02020603050405020304" pitchFamily="18" charset="0"/>
              </a:rPr>
              <a:t>	Do </a:t>
            </a:r>
            <a:r>
              <a:rPr lang="en-US" i="1" err="1">
                <a:latin typeface="Times New Roman" panose="02020603050405020304" pitchFamily="18" charset="0"/>
                <a:cs typeface="Times New Roman" panose="02020603050405020304" pitchFamily="18" charset="0"/>
              </a:rPr>
              <a:t>đó</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nhóm</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em</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chọn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thực</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hiện</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đề</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tài</a:t>
            </a:r>
            <a:r>
              <a:rPr lang="en-US" i="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t>
            </a:r>
            <a:r>
              <a:rPr lang="en-US" err="1">
                <a:latin typeface="Times New Roman" panose="02020603050405020304" pitchFamily="18" charset="0"/>
                <a:cs typeface="Times New Roman" panose="02020603050405020304" pitchFamily="18" charset="0"/>
              </a:rPr>
              <a:t>Xây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dựng</a:t>
            </a:r>
            <a:r>
              <a:rPr lang="en-US">
                <a:latin typeface="Times New Roman" panose="02020603050405020304" pitchFamily="18" charset="0"/>
                <a:cs typeface="Times New Roman" panose="02020603050405020304" pitchFamily="18" charset="0"/>
              </a:rPr>
              <a:t> Website </a:t>
            </a:r>
            <a:r>
              <a:rPr lang="en-US" err="1">
                <a:latin typeface="Times New Roman" panose="02020603050405020304" pitchFamily="18" charset="0"/>
                <a:cs typeface="Times New Roman" panose="02020603050405020304" pitchFamily="18" charset="0"/>
              </a:rPr>
              <a:t>Bán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hàng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phẩm</a:t>
            </a:r>
            <a:r>
              <a:rPr lang="en-US">
                <a:latin typeface="Times New Roman" panose="02020603050405020304" pitchFamily="18" charset="0"/>
                <a:cs typeface="Times New Roman" panose="02020603050405020304" pitchFamily="18" charset="0"/>
              </a:rPr>
              <a:t>”.</a:t>
            </a:r>
            <a:endParaRPr lang="en-US" i="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338689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a:t> </a:t>
            </a:r>
            <a:br>
              <a:rPr lang="en-US" b="1"/>
            </a:br>
            <a:r>
              <a:rPr lang="en-US" sz="3900" b="1">
                <a:latin typeface="Times New Roman" panose="02020603050405020304" pitchFamily="18" charset="0"/>
                <a:cs typeface="Times New Roman" panose="02020603050405020304" pitchFamily="18" charset="0"/>
              </a:rPr>
              <a:t>Đặc tả Usecase Đăng ký</a:t>
            </a:r>
            <a:r>
              <a:rPr lang="en-US" b="1"/>
              <a:t/>
            </a:r>
            <a:br>
              <a:rPr lang="en-US" b="1"/>
            </a:b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đăng ký tài khoản vào hệ</a:t>
            </a:r>
            <a:r>
              <a:rPr lang="en-US" b="1" i="1">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Khách hàng.</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muốn đăng ký tài khoản vào hệ thống.</a:t>
            </a:r>
          </a:p>
          <a:p>
            <a:pPr marL="457200" lvl="1" indent="0">
              <a:buNone/>
            </a:pPr>
            <a:r>
              <a:rPr lang="en-US" sz="1800" i="1">
                <a:latin typeface="Times New Roman" panose="02020603050405020304" pitchFamily="18" charset="0"/>
                <a:cs typeface="Times New Roman" panose="02020603050405020304" pitchFamily="18" charset="0"/>
              </a:rPr>
              <a:t>-Người dùng nhập thông tin cần thiết.</a:t>
            </a:r>
          </a:p>
          <a:p>
            <a:pPr marL="457200" lvl="1" indent="0">
              <a:buNone/>
            </a:pPr>
            <a:r>
              <a:rPr lang="en-US" sz="1800" i="1">
                <a:latin typeface="Times New Roman" panose="02020603050405020304" pitchFamily="18" charset="0"/>
                <a:cs typeface="Times New Roman" panose="02020603050405020304" pitchFamily="18" charset="0"/>
              </a:rPr>
              <a:t>-Hệ thống kiểm chứng thông tin nhập vào,dữ liệu hợp lệ hệ thông sẽ thông báo đăng ký thành công.</a:t>
            </a:r>
          </a:p>
          <a:p>
            <a:pPr marL="0" lvl="0" indent="0">
              <a:buNone/>
            </a:pPr>
            <a:r>
              <a:rPr lang="en-US" b="1">
                <a:latin typeface="Times New Roman" panose="02020603050405020304" pitchFamily="18" charset="0"/>
                <a:cs typeface="Times New Roman" panose="02020603050405020304" pitchFamily="18" charset="0"/>
              </a:rPr>
              <a:t>Dòng sự kiện khác:</a:t>
            </a:r>
            <a:r>
              <a:rPr lang="en-US" i="1">
                <a:latin typeface="Times New Roman" panose="02020603050405020304" pitchFamily="18" charset="0"/>
                <a:cs typeface="Times New Roman" panose="02020603050405020304" pitchFamily="18" charset="0"/>
              </a:rPr>
              <a:t>nếu dữ liệu nhập không hợp lệ, hệ thông thông báo lỗi. Người dùng có thể chọn trở về đầu dòng sự kiện chính hoặc hủy bỏ việc đăng ký, lúc này UC kết thúc.</a:t>
            </a:r>
          </a:p>
          <a:p>
            <a:endParaRPr lang="en-US"/>
          </a:p>
        </p:txBody>
      </p:sp>
    </p:spTree>
    <p:extLst>
      <p:ext uri="{BB962C8B-B14F-4D97-AF65-F5344CB8AC3E}">
        <p14:creationId xmlns:p14="http://schemas.microsoft.com/office/powerpoint/2010/main" val="827733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ctr"/>
            <a:r>
              <a:rPr lang="en-US" sz="3500" b="1">
                <a:latin typeface="Times New Roman" panose="02020603050405020304" pitchFamily="18" charset="0"/>
                <a:cs typeface="Times New Roman" panose="02020603050405020304" pitchFamily="18" charset="0"/>
              </a:rPr>
              <a:t>Đặc tả Usecase Quản lý thông tin người dùng</a:t>
            </a:r>
            <a:br>
              <a:rPr lang="en-US" sz="3500" b="1">
                <a:latin typeface="Times New Roman" panose="02020603050405020304" pitchFamily="18" charset="0"/>
                <a:cs typeface="Times New Roman" panose="02020603050405020304" pitchFamily="18" charset="0"/>
              </a:rPr>
            </a:br>
            <a:endParaRPr lang="en-US" sz="35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thay đổi thông tin đã đăng ký trước đó vào hệ</a:t>
            </a:r>
            <a:r>
              <a:rPr lang="en-US" b="1" i="1">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Khách hàng.</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 và muốn thay đổi thông tin mình đã đăng ký trước đó.</a:t>
            </a:r>
          </a:p>
          <a:p>
            <a:pPr marL="457200" lvl="1" indent="0">
              <a:buNone/>
            </a:pPr>
            <a:r>
              <a:rPr lang="en-US" sz="1800" i="1">
                <a:latin typeface="Times New Roman" panose="02020603050405020304" pitchFamily="18" charset="0"/>
                <a:cs typeface="Times New Roman" panose="02020603050405020304" pitchFamily="18" charset="0"/>
              </a:rPr>
              <a:t>-Người dùng chọn “Profile”. Chọn biểu tượng chỉnh sửa.Nhập thông tin mới và chọn “Save”.</a:t>
            </a:r>
          </a:p>
          <a:p>
            <a:pPr marL="457200" lvl="1" indent="0">
              <a:buNone/>
            </a:pPr>
            <a:r>
              <a:rPr lang="en-US" sz="1800" i="1">
                <a:latin typeface="Times New Roman" panose="02020603050405020304" pitchFamily="18" charset="0"/>
                <a:cs typeface="Times New Roman" panose="02020603050405020304" pitchFamily="18" charset="0"/>
              </a:rPr>
              <a:t>-Hệ thống kiểm chứng thông tin nhập vào sau đó lưu vào CSDL và thông báo cập nhật thành công.</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nếu không muốn thay đổi,người dùng có thể chọn trở về đầu dòng sự kiện chính hoặc hủy bỏ việc thay đổi thông tin, lúc này UC kết thúc.</a:t>
            </a:r>
          </a:p>
          <a:p>
            <a:endParaRPr lang="en-US"/>
          </a:p>
        </p:txBody>
      </p:sp>
    </p:spTree>
    <p:extLst>
      <p:ext uri="{BB962C8B-B14F-4D97-AF65-F5344CB8AC3E}">
        <p14:creationId xmlns:p14="http://schemas.microsoft.com/office/powerpoint/2010/main" val="565145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500" b="1">
                <a:latin typeface="Times New Roman" panose="02020603050405020304" pitchFamily="18" charset="0"/>
                <a:cs typeface="Times New Roman" panose="02020603050405020304" pitchFamily="18" charset="0"/>
              </a:rPr>
              <a:t>Đặc tả Usecase Tìm sản phẩm</a:t>
            </a:r>
            <a:r>
              <a:rPr lang="en-US" b="1"/>
              <a:t/>
            </a:r>
            <a:br>
              <a:rPr lang="en-US" b="1"/>
            </a:b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tìm kiếm sản phẩm trong hệ</a:t>
            </a:r>
            <a:r>
              <a:rPr lang="en-US" b="1" i="1">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Khách hàng.</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 và muốn tìm kiếm sản phẩm.</a:t>
            </a:r>
          </a:p>
          <a:p>
            <a:pPr marL="457200" lvl="1" indent="0">
              <a:buNone/>
            </a:pPr>
            <a:r>
              <a:rPr lang="en-US" i="1">
                <a:latin typeface="Times New Roman" panose="02020603050405020304" pitchFamily="18" charset="0"/>
                <a:cs typeface="Times New Roman" panose="02020603050405020304" pitchFamily="18" charset="0"/>
              </a:rPr>
              <a:t>-Người dùng nhập thông tin ở mục tìm kiếm. </a:t>
            </a:r>
          </a:p>
          <a:p>
            <a:pPr marL="457200" lvl="1" indent="0">
              <a:buNone/>
            </a:pPr>
            <a:r>
              <a:rPr lang="en-US" i="1">
                <a:latin typeface="Times New Roman" panose="02020603050405020304" pitchFamily="18" charset="0"/>
                <a:cs typeface="Times New Roman" panose="02020603050405020304" pitchFamily="18" charset="0"/>
              </a:rPr>
              <a:t>-Hệ thống kiểm chứng thông tin nhập vào và hiển thị sản phẩm tương ứng nếu có.</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nếu không muốn tìm kiếm,người dùng có thể chọn bỏ trắng dòng tìm kiếm lúc này UC kết thúc</a:t>
            </a:r>
            <a:r>
              <a:rPr lang="en-US" i="1" smtClean="0">
                <a:latin typeface="Times New Roman" panose="02020603050405020304" pitchFamily="18" charset="0"/>
                <a:cs typeface="Times New Roman" panose="02020603050405020304" pitchFamily="18" charset="0"/>
              </a:rPr>
              <a:t>.</a:t>
            </a:r>
            <a:endParaRPr lang="en-US"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041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500" b="1">
                <a:latin typeface="Times New Roman" panose="02020603050405020304" pitchFamily="18" charset="0"/>
                <a:cs typeface="Times New Roman" panose="02020603050405020304" pitchFamily="18" charset="0"/>
              </a:rPr>
              <a:t>Đặc tả Usecase So sánh sản phẩm</a:t>
            </a:r>
            <a:r>
              <a:rPr lang="en-US" b="1"/>
              <a:t/>
            </a:r>
            <a:br>
              <a:rPr lang="en-US" b="1"/>
            </a:b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so sánh sản phẩm trong hệ</a:t>
            </a:r>
            <a:r>
              <a:rPr lang="en-US" b="1" i="1">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Khách hàng.</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thống,đang ở giao diện xem chi tiết sản phẩm và muốn so sánh sản phẩm đó với sản phẩm khác.</a:t>
            </a:r>
          </a:p>
          <a:p>
            <a:pPr marL="457200" lvl="1" indent="0">
              <a:buNone/>
            </a:pPr>
            <a:r>
              <a:rPr lang="en-US" sz="1800" i="1">
                <a:latin typeface="Times New Roman" panose="02020603050405020304" pitchFamily="18" charset="0"/>
                <a:cs typeface="Times New Roman" panose="02020603050405020304" pitchFamily="18" charset="0"/>
              </a:rPr>
              <a:t>-Người dùng chọn “So sánh sản phẩm”.</a:t>
            </a:r>
          </a:p>
          <a:p>
            <a:pPr marL="457200" lvl="1" indent="0">
              <a:buNone/>
            </a:pPr>
            <a:r>
              <a:rPr lang="en-US" sz="1800" i="1">
                <a:latin typeface="Times New Roman" panose="02020603050405020304" pitchFamily="18" charset="0"/>
                <a:cs typeface="Times New Roman" panose="02020603050405020304" pitchFamily="18" charset="0"/>
              </a:rPr>
              <a:t>-Hệ thống kiểm tra thông tin sản phẩm và đưa vào mục so sánh sản phẩm.</a:t>
            </a:r>
          </a:p>
          <a:p>
            <a:pPr marL="457200" lvl="1" indent="0">
              <a:buNone/>
            </a:pPr>
            <a:r>
              <a:rPr lang="en-US" sz="1800" i="1">
                <a:latin typeface="Times New Roman" panose="02020603050405020304" pitchFamily="18" charset="0"/>
                <a:cs typeface="Times New Roman" panose="02020603050405020304" pitchFamily="18" charset="0"/>
              </a:rPr>
              <a:t>-Người dùng vào mục “So sánh”  để xem đối chiếu 2 sản phẩm với nhau.</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không có.</a:t>
            </a:r>
          </a:p>
          <a:p>
            <a:endParaRPr lang="en-US"/>
          </a:p>
        </p:txBody>
      </p:sp>
    </p:spTree>
    <p:extLst>
      <p:ext uri="{BB962C8B-B14F-4D97-AF65-F5344CB8AC3E}">
        <p14:creationId xmlns:p14="http://schemas.microsoft.com/office/powerpoint/2010/main" val="563877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500" b="1" smtClean="0">
                <a:latin typeface="Times New Roman" panose="02020603050405020304" pitchFamily="18" charset="0"/>
                <a:cs typeface="Times New Roman" panose="02020603050405020304" pitchFamily="18" charset="0"/>
              </a:rPr>
              <a:t>Đặc tả Usecase Sản phẩm yêu thích</a:t>
            </a:r>
            <a:r>
              <a:rPr lang="en-US" b="1"/>
              <a:t/>
            </a:r>
            <a:br>
              <a:rPr lang="en-US" b="1"/>
            </a:br>
            <a:endParaRPr lang="en-US"/>
          </a:p>
        </p:txBody>
      </p:sp>
      <p:sp>
        <p:nvSpPr>
          <p:cNvPr id="3" name="Content Placeholder 2"/>
          <p:cNvSpPr>
            <a:spLocks noGrp="1"/>
          </p:cNvSpPr>
          <p:nvPr>
            <p:ph idx="1"/>
          </p:nvPr>
        </p:nvSpPr>
        <p:spPr/>
        <p:txBody>
          <a:bodyPr>
            <a:normAutofit fontScale="92500"/>
          </a:bodyPr>
          <a:lstStyle/>
          <a:p>
            <a:pPr marL="0" lvl="0" indent="0">
              <a:buNone/>
            </a:pPr>
            <a:r>
              <a:rPr lang="en-US" sz="1900" b="1">
                <a:latin typeface="Times New Roman" panose="02020603050405020304" pitchFamily="18" charset="0"/>
                <a:cs typeface="Times New Roman" panose="02020603050405020304" pitchFamily="18" charset="0"/>
              </a:rPr>
              <a:t>Đặc tả UC Xem sản phẩm yêu thích</a:t>
            </a:r>
          </a:p>
          <a:p>
            <a:pPr marL="0" indent="0">
              <a:buNone/>
            </a:pPr>
            <a:r>
              <a:rPr lang="en-US" sz="1900" b="1" i="1">
                <a:latin typeface="Times New Roman" panose="02020603050405020304" pitchFamily="18" charset="0"/>
                <a:cs typeface="Times New Roman" panose="02020603050405020304" pitchFamily="18" charset="0"/>
              </a:rPr>
              <a:t>Tóm tắt: </a:t>
            </a:r>
            <a:r>
              <a:rPr lang="en-US" sz="1900" i="1">
                <a:latin typeface="Times New Roman" panose="02020603050405020304" pitchFamily="18" charset="0"/>
                <a:cs typeface="Times New Roman" panose="02020603050405020304" pitchFamily="18" charset="0"/>
              </a:rPr>
              <a:t>UC này mô tả cách người dùng thêm sản phẩm vào mục yêu thích trong hệ</a:t>
            </a:r>
            <a:r>
              <a:rPr lang="en-US" sz="1900" b="1" i="1">
                <a:latin typeface="Times New Roman" panose="02020603050405020304" pitchFamily="18" charset="0"/>
                <a:cs typeface="Times New Roman" panose="02020603050405020304" pitchFamily="18" charset="0"/>
              </a:rPr>
              <a:t> </a:t>
            </a:r>
            <a:r>
              <a:rPr lang="en-US" sz="1900" i="1">
                <a:latin typeface="Times New Roman" panose="02020603050405020304" pitchFamily="18" charset="0"/>
                <a:cs typeface="Times New Roman" panose="02020603050405020304" pitchFamily="18" charset="0"/>
              </a:rPr>
              <a:t>thống.</a:t>
            </a:r>
          </a:p>
          <a:p>
            <a:pPr marL="0" indent="0">
              <a:buNone/>
            </a:pPr>
            <a:r>
              <a:rPr lang="en-US" sz="1900" b="1" i="1">
                <a:latin typeface="Times New Roman" panose="02020603050405020304" pitchFamily="18" charset="0"/>
                <a:cs typeface="Times New Roman" panose="02020603050405020304" pitchFamily="18" charset="0"/>
              </a:rPr>
              <a:t>Actor: </a:t>
            </a:r>
            <a:r>
              <a:rPr lang="en-US" sz="1900" i="1">
                <a:latin typeface="Times New Roman" panose="02020603050405020304" pitchFamily="18" charset="0"/>
                <a:cs typeface="Times New Roman" panose="02020603050405020304" pitchFamily="18" charset="0"/>
              </a:rPr>
              <a:t>Khách hàng.</a:t>
            </a:r>
          </a:p>
          <a:p>
            <a:pPr marL="0" indent="0">
              <a:buNone/>
            </a:pPr>
            <a:r>
              <a:rPr lang="en-US" sz="1900" b="1" i="1">
                <a:latin typeface="Times New Roman" panose="02020603050405020304" pitchFamily="18" charset="0"/>
                <a:cs typeface="Times New Roman" panose="02020603050405020304" pitchFamily="18" charset="0"/>
              </a:rPr>
              <a:t>Dòng sự kiện:</a:t>
            </a:r>
            <a:endParaRPr lang="en-US" sz="1900" i="1">
              <a:latin typeface="Times New Roman" panose="02020603050405020304" pitchFamily="18" charset="0"/>
              <a:cs typeface="Times New Roman" panose="02020603050405020304" pitchFamily="18" charset="0"/>
            </a:endParaRPr>
          </a:p>
          <a:p>
            <a:pPr marL="0" lvl="0" indent="0">
              <a:buNone/>
            </a:pPr>
            <a:r>
              <a:rPr lang="en-US" sz="1900" b="1">
                <a:latin typeface="Times New Roman" panose="02020603050405020304" pitchFamily="18" charset="0"/>
                <a:cs typeface="Times New Roman" panose="02020603050405020304" pitchFamily="18" charset="0"/>
              </a:rPr>
              <a:t>Dòng sự kiện chính: </a:t>
            </a:r>
            <a:r>
              <a:rPr lang="en-US" sz="1900" i="1">
                <a:latin typeface="Times New Roman" panose="02020603050405020304" pitchFamily="18" charset="0"/>
                <a:cs typeface="Times New Roman" panose="02020603050405020304" pitchFamily="18" charset="0"/>
              </a:rPr>
              <a:t>UC này bắt đầu khi một người dùng đã đăng nhập vào hệ thống,đứng ở giao diện xem chi tiết sản phẩm và muốn thêm sản phẩm đó vào mục yêu thích. </a:t>
            </a:r>
          </a:p>
          <a:p>
            <a:pPr marL="457200" lvl="1" indent="0">
              <a:buNone/>
            </a:pPr>
            <a:r>
              <a:rPr lang="en-US" sz="1900" i="1">
                <a:latin typeface="Times New Roman" panose="02020603050405020304" pitchFamily="18" charset="0"/>
                <a:cs typeface="Times New Roman" panose="02020603050405020304" pitchFamily="18" charset="0"/>
              </a:rPr>
              <a:t>-Người dùng chọn “Sản phẩm yêu thích”. </a:t>
            </a:r>
          </a:p>
          <a:p>
            <a:pPr marL="457200" lvl="1" indent="0">
              <a:buNone/>
            </a:pPr>
            <a:r>
              <a:rPr lang="en-US" sz="1900" i="1">
                <a:latin typeface="Times New Roman" panose="02020603050405020304" pitchFamily="18" charset="0"/>
                <a:cs typeface="Times New Roman" panose="02020603050405020304" pitchFamily="18" charset="0"/>
              </a:rPr>
              <a:t>-Hệ thống kiểm tra và đưa sản phẩm vào mục “Yêu thích”.</a:t>
            </a:r>
          </a:p>
          <a:p>
            <a:pPr marL="457200" lvl="1" indent="0">
              <a:buNone/>
            </a:pPr>
            <a:r>
              <a:rPr lang="en-US" sz="1900" i="1">
                <a:latin typeface="Times New Roman" panose="02020603050405020304" pitchFamily="18" charset="0"/>
                <a:cs typeface="Times New Roman" panose="02020603050405020304" pitchFamily="18" charset="0"/>
              </a:rPr>
              <a:t>-Người dùng vào mục “Yêu thích” để xem sản phẩm của mình.</a:t>
            </a:r>
          </a:p>
          <a:p>
            <a:pPr marL="0" lvl="0" indent="0">
              <a:buNone/>
            </a:pPr>
            <a:r>
              <a:rPr lang="en-US" sz="1900" b="1">
                <a:latin typeface="Times New Roman" panose="02020603050405020304" pitchFamily="18" charset="0"/>
                <a:cs typeface="Times New Roman" panose="02020603050405020304" pitchFamily="18" charset="0"/>
              </a:rPr>
              <a:t>Dòng sự kiện khác: </a:t>
            </a:r>
            <a:r>
              <a:rPr lang="en-US" sz="1900" i="1">
                <a:latin typeface="Times New Roman" panose="02020603050405020304" pitchFamily="18" charset="0"/>
                <a:cs typeface="Times New Roman" panose="02020603050405020304" pitchFamily="18" charset="0"/>
              </a:rPr>
              <a:t>không có.</a:t>
            </a:r>
          </a:p>
          <a:p>
            <a:endParaRPr lang="en-US"/>
          </a:p>
        </p:txBody>
      </p:sp>
    </p:spTree>
    <p:extLst>
      <p:ext uri="{BB962C8B-B14F-4D97-AF65-F5344CB8AC3E}">
        <p14:creationId xmlns:p14="http://schemas.microsoft.com/office/powerpoint/2010/main" val="2412841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46847"/>
            <a:ext cx="8596668" cy="1320800"/>
          </a:xfrm>
        </p:spPr>
        <p:txBody>
          <a:bodyPr/>
          <a:lstStyle/>
          <a:p>
            <a:pPr lvl="0" algn="ctr"/>
            <a:r>
              <a:rPr lang="en-US" sz="3500" b="1">
                <a:latin typeface="Times New Roman" panose="02020603050405020304" pitchFamily="18" charset="0"/>
                <a:cs typeface="Times New Roman" panose="02020603050405020304" pitchFamily="18" charset="0"/>
              </a:rPr>
              <a:t>Đặc tả UC Xóa sản phẩm yêu thích</a:t>
            </a:r>
            <a:r>
              <a:rPr lang="en-US" b="1"/>
              <a:t/>
            </a:r>
            <a:br>
              <a:rPr lang="en-US" b="1"/>
            </a:br>
            <a:endParaRPr lang="en-US"/>
          </a:p>
        </p:txBody>
      </p:sp>
      <p:sp>
        <p:nvSpPr>
          <p:cNvPr id="3" name="Content Placeholder 2"/>
          <p:cNvSpPr>
            <a:spLocks noGrp="1"/>
          </p:cNvSpPr>
          <p:nvPr>
            <p:ph idx="1"/>
          </p:nvPr>
        </p:nvSpPr>
        <p:spPr/>
        <p:txBody>
          <a:bodyPr>
            <a:normAutofit lnSpcReduction="10000"/>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muốn xóa sản phẩm yêu thích ra khỏi danh mục sản phẩm “Yêu thích”.</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Khách hàng.</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danh mục “Yêu thích” và muốn xóa sản phẩm đó ra khỏi mục yêu thích. </a:t>
            </a:r>
          </a:p>
          <a:p>
            <a:pPr marL="457200" lvl="1" indent="0">
              <a:buNone/>
            </a:pPr>
            <a:r>
              <a:rPr lang="en-US" sz="1800" i="1">
                <a:latin typeface="Times New Roman" panose="02020603050405020304" pitchFamily="18" charset="0"/>
                <a:cs typeface="Times New Roman" panose="02020603050405020304" pitchFamily="18" charset="0"/>
              </a:rPr>
              <a:t>-Người dùng chọn “Xóa”. </a:t>
            </a:r>
          </a:p>
          <a:p>
            <a:pPr marL="457200" lvl="1" indent="0">
              <a:buNone/>
            </a:pPr>
            <a:r>
              <a:rPr lang="en-US" sz="1800" i="1">
                <a:latin typeface="Times New Roman" panose="02020603050405020304" pitchFamily="18" charset="0"/>
                <a:cs typeface="Times New Roman" panose="02020603050405020304" pitchFamily="18" charset="0"/>
              </a:rPr>
              <a:t>-Hệ thống kiểm vị trí sản phẩm người dùng xóa và xóa sản phẩm đó ra khỏi mục “Yêu thích”.</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nếu người dùng không muốn xóa sản phẩm trong mục “Yêu thích”,người dùng có thể chọn trở về đầu dòng sự kiện chính hoặc hủy bỏ việc xóa sản phẩm yêu thích, lúc này UC kết thúc.</a:t>
            </a:r>
          </a:p>
          <a:p>
            <a:endParaRPr lang="en-US"/>
          </a:p>
        </p:txBody>
      </p:sp>
    </p:spTree>
    <p:extLst>
      <p:ext uri="{BB962C8B-B14F-4D97-AF65-F5344CB8AC3E}">
        <p14:creationId xmlns:p14="http://schemas.microsoft.com/office/powerpoint/2010/main" val="1542266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876" y="3101788"/>
            <a:ext cx="8596668" cy="1320800"/>
          </a:xfrm>
        </p:spPr>
        <p:txBody>
          <a:bodyPr>
            <a:normAutofit/>
          </a:bodyPr>
          <a:lstStyle/>
          <a:p>
            <a:pPr algn="ctr"/>
            <a:r>
              <a:rPr lang="en-US" sz="3500" b="1">
                <a:latin typeface="Times New Roman" panose="02020603050405020304" pitchFamily="18" charset="0"/>
                <a:cs typeface="Times New Roman" panose="02020603050405020304" pitchFamily="18" charset="0"/>
              </a:rPr>
              <a:t>Đặc tả Usecase Quản lý giỏ hàng</a:t>
            </a:r>
            <a:endParaRPr lang="en-US" sz="3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114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smtClean="0">
                <a:latin typeface="Times New Roman" panose="02020603050405020304" pitchFamily="18" charset="0"/>
                <a:cs typeface="Times New Roman" panose="02020603050405020304" pitchFamily="18" charset="0"/>
              </a:rPr>
              <a:t>Đặc </a:t>
            </a:r>
            <a:r>
              <a:rPr lang="en-US" sz="3500" b="1">
                <a:latin typeface="Times New Roman" panose="02020603050405020304" pitchFamily="18" charset="0"/>
                <a:cs typeface="Times New Roman" panose="02020603050405020304" pitchFamily="18" charset="0"/>
              </a:rPr>
              <a:t>tả UC Thêm sản phẩm giỏ hàng</a:t>
            </a:r>
            <a:r>
              <a:rPr lang="en-US" b="1"/>
              <a:t/>
            </a:r>
            <a:br>
              <a:rPr lang="en-US" b="1"/>
            </a:b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thêm sản phẩm vào giỏ hàng trong hệ</a:t>
            </a:r>
            <a:r>
              <a:rPr lang="en-US" b="1" i="1">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Khách hàng.</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trang chủ và muốn thêm sản phẩm đó vào giỏ hàng. </a:t>
            </a:r>
          </a:p>
          <a:p>
            <a:pPr marL="400050" lvl="1" indent="0">
              <a:buNone/>
            </a:pPr>
            <a:r>
              <a:rPr lang="en-US" sz="1800" i="1">
                <a:latin typeface="Times New Roman" panose="02020603050405020304" pitchFamily="18" charset="0"/>
                <a:cs typeface="Times New Roman" panose="02020603050405020304" pitchFamily="18" charset="0"/>
              </a:rPr>
              <a:t>-Người dùng chọn “Xem chi tiết”. Tiếp đó chọn “Mua ngay”.</a:t>
            </a:r>
          </a:p>
          <a:p>
            <a:pPr marL="400050" lvl="1" indent="0">
              <a:buNone/>
            </a:pPr>
            <a:r>
              <a:rPr lang="en-US" sz="1800" i="1">
                <a:latin typeface="Times New Roman" panose="02020603050405020304" pitchFamily="18" charset="0"/>
                <a:cs typeface="Times New Roman" panose="02020603050405020304" pitchFamily="18" charset="0"/>
              </a:rPr>
              <a:t>-Hệ thống kiểm tra và đưa sản phẩm vào giỏ hàng.</a:t>
            </a:r>
          </a:p>
          <a:p>
            <a:pPr marL="0" lvl="0" indent="0">
              <a:buNone/>
            </a:pPr>
            <a:r>
              <a:rPr lang="en-US" b="1">
                <a:latin typeface="Times New Roman" panose="02020603050405020304" pitchFamily="18" charset="0"/>
                <a:cs typeface="Times New Roman" panose="02020603050405020304" pitchFamily="18" charset="0"/>
              </a:rPr>
              <a:t>Dòng sự kiện khác:</a:t>
            </a:r>
            <a:r>
              <a:rPr lang="en-US" i="1">
                <a:latin typeface="Times New Roman" panose="02020603050405020304" pitchFamily="18" charset="0"/>
                <a:cs typeface="Times New Roman" panose="02020603050405020304" pitchFamily="18" charset="0"/>
              </a:rPr>
              <a:t>nếu sản phẩm đã có trong giỏ hàng,hệ thống sẽ thông báo lỗi. Người dùng có thể chọn trở về đầu dòng sự kiện chính hoặc hủy bỏ việc thêm sản phẩm vào giỏ hàng, lúc này UC kết thúc</a:t>
            </a:r>
            <a:r>
              <a:rPr lang="en-US" i="1" smtClean="0">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05167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500" b="1">
                <a:latin typeface="Times New Roman" panose="02020603050405020304" pitchFamily="18" charset="0"/>
                <a:cs typeface="Times New Roman" panose="02020603050405020304" pitchFamily="18" charset="0"/>
              </a:rPr>
              <a:t>Đặc tả UC Xóa sản phẩm giỏ hàng</a:t>
            </a:r>
            <a:r>
              <a:rPr lang="en-US" b="1"/>
              <a:t/>
            </a:r>
            <a:br>
              <a:rPr lang="en-US" b="1"/>
            </a:b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xóa sản phẩm ra khỏi giỏ hàng trong hệ</a:t>
            </a:r>
            <a:r>
              <a:rPr lang="en-US" b="1" i="1">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Khách hàng.</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giỏ hàng và muốn xóa sản phẩm đó ra khỏi giỏ hàng. </a:t>
            </a:r>
          </a:p>
          <a:p>
            <a:pPr marL="457200" lvl="1" indent="0">
              <a:buNone/>
            </a:pPr>
            <a:r>
              <a:rPr lang="en-US" i="1">
                <a:latin typeface="Times New Roman" panose="02020603050405020304" pitchFamily="18" charset="0"/>
                <a:cs typeface="Times New Roman" panose="02020603050405020304" pitchFamily="18" charset="0"/>
              </a:rPr>
              <a:t>-Người dùng chọn chọn sản phẩm cần xóa.Tiếp đó chọn “Xóa”.</a:t>
            </a:r>
          </a:p>
          <a:p>
            <a:pPr marL="457200" lvl="1" indent="0">
              <a:buNone/>
            </a:pPr>
            <a:r>
              <a:rPr lang="en-US" i="1">
                <a:latin typeface="Times New Roman" panose="02020603050405020304" pitchFamily="18" charset="0"/>
                <a:cs typeface="Times New Roman" panose="02020603050405020304" pitchFamily="18" charset="0"/>
              </a:rPr>
              <a:t>-Hệ thống kiểm tra và xóa sản phẩm ra khỏi giỏ hàng.</a:t>
            </a:r>
          </a:p>
          <a:p>
            <a:pPr marL="0" lvl="0" indent="0">
              <a:buNone/>
            </a:pPr>
            <a:r>
              <a:rPr lang="en-US" b="1">
                <a:latin typeface="Times New Roman" panose="02020603050405020304" pitchFamily="18" charset="0"/>
                <a:cs typeface="Times New Roman" panose="02020603050405020304" pitchFamily="18" charset="0"/>
              </a:rPr>
              <a:t>Dòng sự kiện khác:</a:t>
            </a:r>
            <a:r>
              <a:rPr lang="en-US" i="1">
                <a:latin typeface="Times New Roman" panose="02020603050405020304" pitchFamily="18" charset="0"/>
                <a:cs typeface="Times New Roman" panose="02020603050405020304" pitchFamily="18" charset="0"/>
              </a:rPr>
              <a:t> nếu người dùng không muốn xóa sản phẩm trong giỏ hàng,người dùng có thể chọn trở về đầu dòng sự kiện chính hoặc hủy bỏ việc xóa sản phẩm vào giỏ hàng, lúc này UC kết thúc.</a:t>
            </a:r>
          </a:p>
          <a:p>
            <a:endParaRPr lang="en-US"/>
          </a:p>
        </p:txBody>
      </p:sp>
    </p:spTree>
    <p:extLst>
      <p:ext uri="{BB962C8B-B14F-4D97-AF65-F5344CB8AC3E}">
        <p14:creationId xmlns:p14="http://schemas.microsoft.com/office/powerpoint/2010/main" val="22043931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3500" b="1">
                <a:latin typeface="Times New Roman" panose="02020603050405020304" pitchFamily="18" charset="0"/>
                <a:cs typeface="Times New Roman" panose="02020603050405020304" pitchFamily="18" charset="0"/>
              </a:rPr>
              <a:t>Đặc tả UC Sửa số lượng sản phẩm giỏ hàng</a:t>
            </a:r>
          </a:p>
        </p:txBody>
      </p:sp>
      <p:sp>
        <p:nvSpPr>
          <p:cNvPr id="3" name="Content Placeholder 2"/>
          <p:cNvSpPr>
            <a:spLocks noGrp="1"/>
          </p:cNvSpPr>
          <p:nvPr>
            <p:ph idx="1"/>
          </p:nvPr>
        </p:nvSpPr>
        <p:spPr/>
        <p:txBody>
          <a:bodyPr>
            <a:normAutofit lnSpcReduction="10000"/>
          </a:bodyPr>
          <a:lstStyle/>
          <a:p>
            <a:pPr marL="0" indent="0">
              <a:buNone/>
            </a:pPr>
            <a:r>
              <a:rPr lang="en-US" sz="1900" b="1" i="1">
                <a:latin typeface="Times New Roman" panose="02020603050405020304" pitchFamily="18" charset="0"/>
                <a:cs typeface="Times New Roman" panose="02020603050405020304" pitchFamily="18" charset="0"/>
              </a:rPr>
              <a:t>Tóm tắt: </a:t>
            </a:r>
            <a:r>
              <a:rPr lang="en-US" sz="1900" i="1">
                <a:latin typeface="Times New Roman" panose="02020603050405020304" pitchFamily="18" charset="0"/>
                <a:cs typeface="Times New Roman" panose="02020603050405020304" pitchFamily="18" charset="0"/>
              </a:rPr>
              <a:t>UC này mô tả cách người dùng sửa số lượng sản phẩm trong giỏ hàng trong hệ</a:t>
            </a:r>
            <a:r>
              <a:rPr lang="en-US" sz="1900" b="1" i="1">
                <a:latin typeface="Times New Roman" panose="02020603050405020304" pitchFamily="18" charset="0"/>
                <a:cs typeface="Times New Roman" panose="02020603050405020304" pitchFamily="18" charset="0"/>
              </a:rPr>
              <a:t> </a:t>
            </a:r>
            <a:r>
              <a:rPr lang="en-US" sz="1900" i="1">
                <a:latin typeface="Times New Roman" panose="02020603050405020304" pitchFamily="18" charset="0"/>
                <a:cs typeface="Times New Roman" panose="02020603050405020304" pitchFamily="18" charset="0"/>
              </a:rPr>
              <a:t>thống.</a:t>
            </a:r>
          </a:p>
          <a:p>
            <a:pPr marL="0" indent="0">
              <a:buNone/>
            </a:pPr>
            <a:r>
              <a:rPr lang="en-US" sz="1900" b="1" i="1">
                <a:latin typeface="Times New Roman" panose="02020603050405020304" pitchFamily="18" charset="0"/>
                <a:cs typeface="Times New Roman" panose="02020603050405020304" pitchFamily="18" charset="0"/>
              </a:rPr>
              <a:t>Actor: </a:t>
            </a:r>
            <a:r>
              <a:rPr lang="en-US" sz="1900" i="1">
                <a:latin typeface="Times New Roman" panose="02020603050405020304" pitchFamily="18" charset="0"/>
                <a:cs typeface="Times New Roman" panose="02020603050405020304" pitchFamily="18" charset="0"/>
              </a:rPr>
              <a:t>Khách hàng.</a:t>
            </a:r>
          </a:p>
          <a:p>
            <a:pPr marL="0" indent="0">
              <a:buNone/>
            </a:pPr>
            <a:r>
              <a:rPr lang="en-US" sz="1900" b="1" i="1">
                <a:latin typeface="Times New Roman" panose="02020603050405020304" pitchFamily="18" charset="0"/>
                <a:cs typeface="Times New Roman" panose="02020603050405020304" pitchFamily="18" charset="0"/>
              </a:rPr>
              <a:t>Dòng sự kiện:</a:t>
            </a:r>
            <a:endParaRPr lang="en-US" sz="1900" i="1">
              <a:latin typeface="Times New Roman" panose="02020603050405020304" pitchFamily="18" charset="0"/>
              <a:cs typeface="Times New Roman" panose="02020603050405020304" pitchFamily="18" charset="0"/>
            </a:endParaRPr>
          </a:p>
          <a:p>
            <a:pPr marL="0" lvl="0" indent="0">
              <a:buNone/>
            </a:pPr>
            <a:r>
              <a:rPr lang="en-US" sz="1900" b="1">
                <a:latin typeface="Times New Roman" panose="02020603050405020304" pitchFamily="18" charset="0"/>
                <a:cs typeface="Times New Roman" panose="02020603050405020304" pitchFamily="18" charset="0"/>
              </a:rPr>
              <a:t>Dòng sự kiện chính: </a:t>
            </a:r>
            <a:r>
              <a:rPr lang="en-US" sz="1900" i="1">
                <a:latin typeface="Times New Roman" panose="02020603050405020304" pitchFamily="18" charset="0"/>
                <a:cs typeface="Times New Roman" panose="02020603050405020304" pitchFamily="18" charset="0"/>
              </a:rPr>
              <a:t>UC này bắt đầu khi một người dùng đã đăng nhập vào hệ thống,đứng ở giao diện giỏ hàng và muốn sửa số lượng sản phẩm trong giỏ hàng. </a:t>
            </a:r>
          </a:p>
          <a:p>
            <a:pPr marL="457200" lvl="1" indent="0">
              <a:buNone/>
            </a:pPr>
            <a:r>
              <a:rPr lang="en-US" sz="1900" i="1">
                <a:latin typeface="Times New Roman" panose="02020603050405020304" pitchFamily="18" charset="0"/>
                <a:cs typeface="Times New Roman" panose="02020603050405020304" pitchFamily="18" charset="0"/>
              </a:rPr>
              <a:t>-Người dùng chọn sản phẩm cần sửa, Tiếp đó chọn số lượng và chọn “Cập nhật”.</a:t>
            </a:r>
          </a:p>
          <a:p>
            <a:pPr marL="457200" lvl="1" indent="0">
              <a:buNone/>
            </a:pPr>
            <a:r>
              <a:rPr lang="en-US" sz="1900" i="1">
                <a:latin typeface="Times New Roman" panose="02020603050405020304" pitchFamily="18" charset="0"/>
                <a:cs typeface="Times New Roman" panose="02020603050405020304" pitchFamily="18" charset="0"/>
              </a:rPr>
              <a:t>-Hệ thống kiểm tra và thay đổi số lượng sản phẩm trong giỏ hàng.</a:t>
            </a:r>
          </a:p>
          <a:p>
            <a:pPr marL="0" lvl="0" indent="0">
              <a:buNone/>
            </a:pPr>
            <a:r>
              <a:rPr lang="en-US" sz="1900" b="1">
                <a:latin typeface="Times New Roman" panose="02020603050405020304" pitchFamily="18" charset="0"/>
                <a:cs typeface="Times New Roman" panose="02020603050405020304" pitchFamily="18" charset="0"/>
              </a:rPr>
              <a:t>Dòng sự kiện khác:</a:t>
            </a:r>
            <a:r>
              <a:rPr lang="en-US" sz="1900" i="1">
                <a:latin typeface="Times New Roman" panose="02020603050405020304" pitchFamily="18" charset="0"/>
                <a:cs typeface="Times New Roman" panose="02020603050405020304" pitchFamily="18" charset="0"/>
              </a:rPr>
              <a:t>nếu số lượng sản phẩm trong giỏ hàng bằng 0,hệ thống sẽ tự động xóa sản phẩm. Người dùng có thể chọn trở về đầu dòng sự kiện chính hoặc hủy bỏ việc thay đổi số lượng sản phẩm trong giỏ hàng, lúc này UC kết thúc.</a:t>
            </a:r>
          </a:p>
          <a:p>
            <a:pPr marL="0" indent="0">
              <a:buNone/>
            </a:pPr>
            <a:endParaRPr lang="en-US"/>
          </a:p>
        </p:txBody>
      </p:sp>
    </p:spTree>
    <p:extLst>
      <p:ext uri="{BB962C8B-B14F-4D97-AF65-F5344CB8AC3E}">
        <p14:creationId xmlns:p14="http://schemas.microsoft.com/office/powerpoint/2010/main" val="401987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70" y="2796988"/>
            <a:ext cx="8596668" cy="1102659"/>
          </a:xfrm>
        </p:spPr>
        <p:txBody>
          <a:bodyPr>
            <a:normAutofit fontScale="90000"/>
          </a:bodyPr>
          <a:lstStyle/>
          <a:p>
            <a:pPr lvl="0" algn="ctr"/>
            <a:r>
              <a:rPr lang="nl-NL" sz="3900" b="1">
                <a:latin typeface="Times New Roman" panose="02020603050405020304" pitchFamily="18" charset="0"/>
                <a:cs typeface="Times New Roman" panose="02020603050405020304" pitchFamily="18" charset="0"/>
              </a:rPr>
              <a:t>PHÂN TÍCH HỆ THỐNG</a:t>
            </a:r>
            <a:r>
              <a:rPr lang="en-US" b="1" i="1"/>
              <a:t/>
            </a:r>
            <a:br>
              <a:rPr lang="en-US" b="1" i="1"/>
            </a:br>
            <a:endParaRPr lang="en-US"/>
          </a:p>
        </p:txBody>
      </p:sp>
    </p:spTree>
    <p:extLst>
      <p:ext uri="{BB962C8B-B14F-4D97-AF65-F5344CB8AC3E}">
        <p14:creationId xmlns:p14="http://schemas.microsoft.com/office/powerpoint/2010/main" val="31454293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452" y="3074894"/>
            <a:ext cx="8596668" cy="1320800"/>
          </a:xfrm>
        </p:spPr>
        <p:txBody>
          <a:bodyPr>
            <a:normAutofit/>
          </a:bodyPr>
          <a:lstStyle/>
          <a:p>
            <a:pPr algn="ctr"/>
            <a:r>
              <a:rPr lang="en-US" sz="3500" b="1">
                <a:latin typeface="Times New Roman" panose="02020603050405020304" pitchFamily="18" charset="0"/>
                <a:cs typeface="Times New Roman" panose="02020603050405020304" pitchFamily="18" charset="0"/>
              </a:rPr>
              <a:t>Đặc tả Usecase Thanh toán đơn hàng</a:t>
            </a:r>
            <a:endParaRPr lang="en-US" sz="3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1276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900" b="1" smtClean="0">
                <a:latin typeface="Times New Roman" panose="02020603050405020304" pitchFamily="18" charset="0"/>
                <a:cs typeface="Times New Roman" panose="02020603050405020304" pitchFamily="18" charset="0"/>
              </a:rPr>
              <a:t>Đặc </a:t>
            </a:r>
            <a:r>
              <a:rPr lang="en-US" sz="3900" b="1">
                <a:latin typeface="Times New Roman" panose="02020603050405020304" pitchFamily="18" charset="0"/>
                <a:cs typeface="Times New Roman" panose="02020603050405020304" pitchFamily="18" charset="0"/>
              </a:rPr>
              <a:t>tả UC Thay đổi thông tin người thanh toán</a:t>
            </a:r>
            <a:r>
              <a:rPr lang="en-US" b="1"/>
              <a:t/>
            </a:r>
            <a:br>
              <a:rPr lang="en-US" b="1"/>
            </a:br>
            <a:endParaRPr lang="en-US"/>
          </a:p>
        </p:txBody>
      </p:sp>
      <p:sp>
        <p:nvSpPr>
          <p:cNvPr id="3" name="Content Placeholder 2"/>
          <p:cNvSpPr>
            <a:spLocks noGrp="1"/>
          </p:cNvSpPr>
          <p:nvPr>
            <p:ph idx="1"/>
          </p:nvPr>
        </p:nvSpPr>
        <p:spPr/>
        <p:txBody>
          <a:bodyPr>
            <a:no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thay đổi thông tin đã đăng ký trước đó trong mục thanh toán của hệ</a:t>
            </a:r>
            <a:r>
              <a:rPr lang="en-US" b="1" i="1">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Khách hàng.</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Thanh toán và muốn thay đổi thông tin người thanh toán mà mình đã đăng ký trước đó.</a:t>
            </a:r>
          </a:p>
          <a:p>
            <a:pPr marL="457200" lvl="1" indent="0">
              <a:buNone/>
            </a:pPr>
            <a:r>
              <a:rPr lang="en-US" sz="1800" i="1">
                <a:latin typeface="Times New Roman" panose="02020603050405020304" pitchFamily="18" charset="0"/>
                <a:cs typeface="Times New Roman" panose="02020603050405020304" pitchFamily="18" charset="0"/>
              </a:rPr>
              <a:t>-Người dùng chọn biểu tượng chỉnh sửa.Nhập thông tin mới và chọn “Save”.</a:t>
            </a:r>
          </a:p>
          <a:p>
            <a:pPr marL="457200" lvl="1" indent="0">
              <a:buNone/>
            </a:pPr>
            <a:r>
              <a:rPr lang="en-US" sz="1800" i="1">
                <a:latin typeface="Times New Roman" panose="02020603050405020304" pitchFamily="18" charset="0"/>
                <a:cs typeface="Times New Roman" panose="02020603050405020304" pitchFamily="18" charset="0"/>
              </a:rPr>
              <a:t>-Hệ thống kiểm chứng thông tin nhập vào sau đó lưu vào CSDL và thông báo cập nhật thành công.</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nếu không muốn thay đổi,người dùng có thể chọn trở về đầu dòng sự kiện chính hoặc hủy bỏ việc thay đổi thông tin, lúc này UC kết thúc</a:t>
            </a:r>
            <a:r>
              <a:rPr lang="en-US" i="1" smtClean="0">
                <a:latin typeface="Times New Roman" panose="02020603050405020304" pitchFamily="18" charset="0"/>
                <a:cs typeface="Times New Roman" panose="02020603050405020304" pitchFamily="18" charset="0"/>
              </a:rPr>
              <a:t>.</a:t>
            </a:r>
            <a:endParaRPr lang="en-US"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7967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500" b="1">
                <a:latin typeface="Times New Roman" panose="02020603050405020304" pitchFamily="18" charset="0"/>
                <a:cs typeface="Times New Roman" panose="02020603050405020304" pitchFamily="18" charset="0"/>
              </a:rPr>
              <a:t>Đặc tả Usecase Xem chi tiết đơn hàng</a:t>
            </a:r>
            <a:r>
              <a:rPr lang="en-US" b="1"/>
              <a:t/>
            </a:r>
            <a:br>
              <a:rPr lang="en-US" b="1"/>
            </a:b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dung theo dõi thông tin sản phẩm sau khi đã của  trong hệ</a:t>
            </a:r>
            <a:r>
              <a:rPr lang="en-US" b="1" i="1">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Khách hàng.</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thống,đã đặt mua sản phẩm,đứng ở giao diện trang chủ và muốn theo dõi quá trình giao hàng.</a:t>
            </a:r>
          </a:p>
          <a:p>
            <a:pPr marL="457200" lvl="1" indent="0">
              <a:buNone/>
            </a:pPr>
            <a:r>
              <a:rPr lang="en-US" i="1">
                <a:latin typeface="Times New Roman" panose="02020603050405020304" pitchFamily="18" charset="0"/>
                <a:cs typeface="Times New Roman" panose="02020603050405020304" pitchFamily="18" charset="0"/>
              </a:rPr>
              <a:t>-Người dùng chọn “Order” .Xem thông tin,nếu đã nhận hàng chọn “Xác nhận”.</a:t>
            </a:r>
          </a:p>
          <a:p>
            <a:pPr marL="457200" lvl="1" indent="0">
              <a:buNone/>
            </a:pPr>
            <a:r>
              <a:rPr lang="en-US" i="1">
                <a:latin typeface="Times New Roman" panose="02020603050405020304" pitchFamily="18" charset="0"/>
                <a:cs typeface="Times New Roman" panose="02020603050405020304" pitchFamily="18" charset="0"/>
              </a:rPr>
              <a:t>-Hệ thống thay đổi tùy vào quá trình giao hàng và thao tác xác nhận đã nhận hàng của khách hàng.</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không có.</a:t>
            </a:r>
          </a:p>
          <a:p>
            <a:endParaRPr lang="en-US"/>
          </a:p>
        </p:txBody>
      </p:sp>
    </p:spTree>
    <p:extLst>
      <p:ext uri="{BB962C8B-B14F-4D97-AF65-F5344CB8AC3E}">
        <p14:creationId xmlns:p14="http://schemas.microsoft.com/office/powerpoint/2010/main" val="41901089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992" y="3012141"/>
            <a:ext cx="8596668" cy="1320800"/>
          </a:xfrm>
        </p:spPr>
        <p:txBody>
          <a:bodyPr>
            <a:normAutofit/>
          </a:bodyPr>
          <a:lstStyle/>
          <a:p>
            <a:pPr algn="ctr"/>
            <a:r>
              <a:rPr lang="en-US" sz="3500" b="1">
                <a:latin typeface="Times New Roman" panose="02020603050405020304" pitchFamily="18" charset="0"/>
                <a:cs typeface="Times New Roman" panose="02020603050405020304" pitchFamily="18" charset="0"/>
              </a:rPr>
              <a:t>Đặc tả Usecase Quản lý danh mục</a:t>
            </a:r>
            <a:endParaRPr lang="en-US" sz="3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2187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smtClean="0">
                <a:latin typeface="Times New Roman" panose="02020603050405020304" pitchFamily="18" charset="0"/>
                <a:cs typeface="Times New Roman" panose="02020603050405020304" pitchFamily="18" charset="0"/>
              </a:rPr>
              <a:t>Đặc </a:t>
            </a:r>
            <a:r>
              <a:rPr lang="en-US" sz="3500" b="1">
                <a:latin typeface="Times New Roman" panose="02020603050405020304" pitchFamily="18" charset="0"/>
                <a:cs typeface="Times New Roman" panose="02020603050405020304" pitchFamily="18" charset="0"/>
              </a:rPr>
              <a:t>tả UC Thêm danh mục</a:t>
            </a:r>
            <a:r>
              <a:rPr lang="en-US" b="1"/>
              <a:t/>
            </a:r>
            <a:br>
              <a:rPr lang="en-US" b="1"/>
            </a:b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thêm một danh mục vào hệ 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Admin.</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quản lý danh mục.</a:t>
            </a:r>
          </a:p>
          <a:p>
            <a:pPr marL="457200" lvl="1" indent="0">
              <a:buNone/>
            </a:pPr>
            <a:r>
              <a:rPr lang="en-US" sz="1800" i="1">
                <a:latin typeface="Times New Roman" panose="02020603050405020304" pitchFamily="18" charset="0"/>
                <a:cs typeface="Times New Roman" panose="02020603050405020304" pitchFamily="18" charset="0"/>
              </a:rPr>
              <a:t>-Người dùng chọn “Thêm danh mục”.Nhập thông tin mới và chọn “Save”.</a:t>
            </a:r>
          </a:p>
          <a:p>
            <a:pPr marL="457200" lvl="1" indent="0">
              <a:buNone/>
            </a:pPr>
            <a:r>
              <a:rPr lang="en-US" sz="1800" i="1">
                <a:latin typeface="Times New Roman" panose="02020603050405020304" pitchFamily="18" charset="0"/>
                <a:cs typeface="Times New Roman" panose="02020603050405020304" pitchFamily="18" charset="0"/>
              </a:rPr>
              <a:t>-Hệ thống kiểm chứng thông tin nhập vào sau đó lưu vào CSDL và thông báo thêm thành công.</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nếu người dùng để trống các trường,hệ thống sẽ thông báo lỗi.Nếu không muốn thêm danh mục,người dùng có thể chọn trở về đầu dòng sự kiện chính hoặc hủy bỏ việc thêm danh mục, lúc này UC kết thúc.</a:t>
            </a:r>
          </a:p>
          <a:p>
            <a:endParaRPr lang="en-US"/>
          </a:p>
        </p:txBody>
      </p:sp>
    </p:spTree>
    <p:extLst>
      <p:ext uri="{BB962C8B-B14F-4D97-AF65-F5344CB8AC3E}">
        <p14:creationId xmlns:p14="http://schemas.microsoft.com/office/powerpoint/2010/main" val="2625854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500" b="1">
                <a:latin typeface="Times New Roman" panose="02020603050405020304" pitchFamily="18" charset="0"/>
                <a:cs typeface="Times New Roman" panose="02020603050405020304" pitchFamily="18" charset="0"/>
              </a:rPr>
              <a:t>Đặc tả UC Sửa danh mục</a:t>
            </a:r>
            <a:r>
              <a:rPr lang="en-US" b="1"/>
              <a:t/>
            </a:r>
            <a:br>
              <a:rPr lang="en-US" b="1"/>
            </a:br>
            <a:endParaRPr lang="en-US"/>
          </a:p>
        </p:txBody>
      </p:sp>
      <p:sp>
        <p:nvSpPr>
          <p:cNvPr id="3" name="Content Placeholder 2"/>
          <p:cNvSpPr>
            <a:spLocks noGrp="1"/>
          </p:cNvSpPr>
          <p:nvPr>
            <p:ph idx="1"/>
          </p:nvPr>
        </p:nvSpPr>
        <p:spPr/>
        <p:txBody>
          <a:bodyPr>
            <a:no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sửa một danh mục trong hệ 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Admin.</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quản lý danh mục.</a:t>
            </a:r>
          </a:p>
          <a:p>
            <a:pPr marL="457200" lvl="1" indent="0">
              <a:buNone/>
            </a:pPr>
            <a:r>
              <a:rPr lang="en-US" sz="1800" i="1">
                <a:latin typeface="Times New Roman" panose="02020603050405020304" pitchFamily="18" charset="0"/>
                <a:cs typeface="Times New Roman" panose="02020603050405020304" pitchFamily="18" charset="0"/>
              </a:rPr>
              <a:t>-Người dùng chọn “Danh sách danh mục”.Tiếp đó chọn danh mục muốn sửa và chọn “Sửa”.</a:t>
            </a:r>
          </a:p>
          <a:p>
            <a:pPr marL="457200" lvl="1" indent="0">
              <a:buNone/>
            </a:pPr>
            <a:r>
              <a:rPr lang="en-US" sz="1800" i="1">
                <a:latin typeface="Times New Roman" panose="02020603050405020304" pitchFamily="18" charset="0"/>
                <a:cs typeface="Times New Roman" panose="02020603050405020304" pitchFamily="18" charset="0"/>
              </a:rPr>
              <a:t>- Nhập thông tin mới và chọn “Cập nhật”.</a:t>
            </a:r>
          </a:p>
          <a:p>
            <a:pPr marL="457200" lvl="1" indent="0">
              <a:buNone/>
            </a:pPr>
            <a:r>
              <a:rPr lang="en-US" sz="1800" i="1">
                <a:latin typeface="Times New Roman" panose="02020603050405020304" pitchFamily="18" charset="0"/>
                <a:cs typeface="Times New Roman" panose="02020603050405020304" pitchFamily="18" charset="0"/>
              </a:rPr>
              <a:t> -Hệ thống kiểm chứng thông tin nhập vào sau đó lưu vào CSDL và thông báo sửa thành công.</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nếu người dùng để trống các trường,hệ thống sẽ thông báo lỗi.Nếu không muốn sửa danh mục,người dùng có thể chọn trở về đầu dòng sự kiện chính hoặc hủy bỏ việc sửa danh mục, lúc này UC kết thúc</a:t>
            </a:r>
            <a:r>
              <a:rPr lang="en-US" i="1" smtClean="0">
                <a:latin typeface="Times New Roman" panose="02020603050405020304" pitchFamily="18" charset="0"/>
                <a:cs typeface="Times New Roman" panose="02020603050405020304" pitchFamily="18" charset="0"/>
              </a:rPr>
              <a:t>.</a:t>
            </a:r>
            <a:endParaRPr lang="en-US"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2569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500" b="1">
                <a:latin typeface="Times New Roman" panose="02020603050405020304" pitchFamily="18" charset="0"/>
                <a:cs typeface="Times New Roman" panose="02020603050405020304" pitchFamily="18" charset="0"/>
              </a:rPr>
              <a:t>Đặc tả UC Xóa danh mục</a:t>
            </a:r>
            <a:r>
              <a:rPr lang="en-US" b="1"/>
              <a:t/>
            </a:r>
            <a:br>
              <a:rPr lang="en-US" b="1"/>
            </a:br>
            <a:endParaRPr lang="en-US"/>
          </a:p>
        </p:txBody>
      </p:sp>
      <p:sp>
        <p:nvSpPr>
          <p:cNvPr id="3" name="Content Placeholder 2"/>
          <p:cNvSpPr>
            <a:spLocks noGrp="1"/>
          </p:cNvSpPr>
          <p:nvPr>
            <p:ph idx="1"/>
          </p:nvPr>
        </p:nvSpPr>
        <p:spPr/>
        <p:txBody>
          <a:bodyPr>
            <a:normAutofit lnSpcReduction="10000"/>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xóa một danh mục trong hệ 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Admin.</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quản lý danh mục.</a:t>
            </a:r>
          </a:p>
          <a:p>
            <a:pPr marL="457200" lvl="1" indent="0">
              <a:buNone/>
            </a:pPr>
            <a:r>
              <a:rPr lang="en-US" sz="1800" i="1">
                <a:latin typeface="Times New Roman" panose="02020603050405020304" pitchFamily="18" charset="0"/>
                <a:cs typeface="Times New Roman" panose="02020603050405020304" pitchFamily="18" charset="0"/>
              </a:rPr>
              <a:t>-Người dùng chọn “Danh sách danh mục”.Tiếp đó chọn danh mục muốn xóa và chọn “Xóa”.</a:t>
            </a:r>
          </a:p>
          <a:p>
            <a:pPr marL="457200" lvl="1" indent="0">
              <a:buNone/>
            </a:pPr>
            <a:r>
              <a:rPr lang="en-US" sz="1800" i="1">
                <a:latin typeface="Times New Roman" panose="02020603050405020304" pitchFamily="18" charset="0"/>
                <a:cs typeface="Times New Roman" panose="02020603050405020304" pitchFamily="18" charset="0"/>
              </a:rPr>
              <a:t>-Hệ thống kiểm chứng thông tin và nhắc nhở người dùng xác nhận xóa, nếu người dùng xác nhận xóa, hệ thống sẽ xóa danh mục khỏi CSDL và thông báo xóa thành công.</a:t>
            </a:r>
          </a:p>
          <a:p>
            <a:pPr marL="0" lvl="0" indent="0">
              <a:buNone/>
            </a:pPr>
            <a:r>
              <a:rPr lang="en-US" b="1">
                <a:latin typeface="Times New Roman" panose="02020603050405020304" pitchFamily="18" charset="0"/>
                <a:cs typeface="Times New Roman" panose="02020603050405020304" pitchFamily="18" charset="0"/>
              </a:rPr>
              <a:t>Dòng sự kiện khác:</a:t>
            </a:r>
            <a:r>
              <a:rPr lang="en-US" i="1">
                <a:latin typeface="Times New Roman" panose="02020603050405020304" pitchFamily="18" charset="0"/>
                <a:cs typeface="Times New Roman" panose="02020603050405020304" pitchFamily="18" charset="0"/>
              </a:rPr>
              <a:t>nếu không muốn xóa danh mục,người dùng có thể chọn trở về đầu dòng sự kiện chính hoặc hủy bỏ việc xóa danh mục, lúc này UC kết thúc.</a:t>
            </a:r>
          </a:p>
          <a:p>
            <a:endParaRPr lang="en-US"/>
          </a:p>
        </p:txBody>
      </p:sp>
    </p:spTree>
    <p:extLst>
      <p:ext uri="{BB962C8B-B14F-4D97-AF65-F5344CB8AC3E}">
        <p14:creationId xmlns:p14="http://schemas.microsoft.com/office/powerpoint/2010/main" val="2266740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875" y="3218329"/>
            <a:ext cx="8596668" cy="1320800"/>
          </a:xfrm>
        </p:spPr>
        <p:txBody>
          <a:bodyPr>
            <a:normAutofit/>
          </a:bodyPr>
          <a:lstStyle/>
          <a:p>
            <a:pPr algn="ctr"/>
            <a:r>
              <a:rPr lang="en-US" sz="3500" b="1">
                <a:latin typeface="Times New Roman" panose="02020603050405020304" pitchFamily="18" charset="0"/>
                <a:cs typeface="Times New Roman" panose="02020603050405020304" pitchFamily="18" charset="0"/>
              </a:rPr>
              <a:t>Đặc tả Usecase Quản lý thương hiệu</a:t>
            </a:r>
            <a:endParaRPr lang="en-US" sz="3500"/>
          </a:p>
        </p:txBody>
      </p:sp>
    </p:spTree>
    <p:extLst>
      <p:ext uri="{BB962C8B-B14F-4D97-AF65-F5344CB8AC3E}">
        <p14:creationId xmlns:p14="http://schemas.microsoft.com/office/powerpoint/2010/main" val="11138286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900" b="1" smtClean="0">
                <a:latin typeface="Times New Roman" panose="02020603050405020304" pitchFamily="18" charset="0"/>
                <a:cs typeface="Times New Roman" panose="02020603050405020304" pitchFamily="18" charset="0"/>
              </a:rPr>
              <a:t>Đặc </a:t>
            </a:r>
            <a:r>
              <a:rPr lang="en-US" sz="3900" b="1">
                <a:latin typeface="Times New Roman" panose="02020603050405020304" pitchFamily="18" charset="0"/>
                <a:cs typeface="Times New Roman" panose="02020603050405020304" pitchFamily="18" charset="0"/>
              </a:rPr>
              <a:t>tả UC Thêm thương hiệu</a:t>
            </a:r>
            <a:r>
              <a:rPr lang="en-US" b="1"/>
              <a:t/>
            </a:r>
            <a:br>
              <a:rPr lang="en-US" b="1"/>
            </a:b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thêm một thương hiệu vào hệ 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Admin.</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quản lý thương hiệu.</a:t>
            </a:r>
          </a:p>
          <a:p>
            <a:pPr marL="457200" lvl="1" indent="0">
              <a:buNone/>
            </a:pPr>
            <a:r>
              <a:rPr lang="en-US" sz="1800" i="1">
                <a:latin typeface="Times New Roman" panose="02020603050405020304" pitchFamily="18" charset="0"/>
                <a:cs typeface="Times New Roman" panose="02020603050405020304" pitchFamily="18" charset="0"/>
              </a:rPr>
              <a:t>-Người dùng chọn “Thêm thương hiệu”.Nhập thông tin mới và chọn “Save”.</a:t>
            </a:r>
          </a:p>
          <a:p>
            <a:pPr marL="457200" lvl="1" indent="0">
              <a:buNone/>
            </a:pPr>
            <a:r>
              <a:rPr lang="en-US" sz="1800" i="1">
                <a:latin typeface="Times New Roman" panose="02020603050405020304" pitchFamily="18" charset="0"/>
                <a:cs typeface="Times New Roman" panose="02020603050405020304" pitchFamily="18" charset="0"/>
              </a:rPr>
              <a:t>-Hệ thống kiểm chứng thông tin nhập vào sau đó lưu vào CSDL và thông báo thêm thành công.</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nếu người dùng để trống các trường,hệ thống sẽ thông báo lỗi.Nếu không muốn thêm thương hiệu,người dùng có thể chọn trở về đầu dòng sự kiện chính hoặc hủy bỏ việc thêm thương hiệu, lúc này UC kết thúc.</a:t>
            </a:r>
          </a:p>
          <a:p>
            <a:endParaRPr lang="en-US"/>
          </a:p>
        </p:txBody>
      </p:sp>
    </p:spTree>
    <p:extLst>
      <p:ext uri="{BB962C8B-B14F-4D97-AF65-F5344CB8AC3E}">
        <p14:creationId xmlns:p14="http://schemas.microsoft.com/office/powerpoint/2010/main" val="38972503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500" b="1">
                <a:latin typeface="Times New Roman" panose="02020603050405020304" pitchFamily="18" charset="0"/>
                <a:cs typeface="Times New Roman" panose="02020603050405020304" pitchFamily="18" charset="0"/>
              </a:rPr>
              <a:t>Đặc tả UC Sửa thương hiệu</a:t>
            </a:r>
            <a:r>
              <a:rPr lang="en-US" b="1"/>
              <a:t/>
            </a:r>
            <a:br>
              <a:rPr lang="en-US" b="1"/>
            </a:br>
            <a:endParaRPr lang="en-US"/>
          </a:p>
        </p:txBody>
      </p:sp>
      <p:sp>
        <p:nvSpPr>
          <p:cNvPr id="3" name="Content Placeholder 2"/>
          <p:cNvSpPr>
            <a:spLocks noGrp="1"/>
          </p:cNvSpPr>
          <p:nvPr>
            <p:ph idx="1"/>
          </p:nvPr>
        </p:nvSpPr>
        <p:spPr/>
        <p:txBody>
          <a:bodyPr>
            <a:no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sửa một thương hiệu trong hệ 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Admin.</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quản lý thương hiệu.</a:t>
            </a:r>
          </a:p>
          <a:p>
            <a:pPr marL="457200" lvl="1" indent="0">
              <a:buNone/>
            </a:pPr>
            <a:r>
              <a:rPr lang="en-US" sz="1800" i="1">
                <a:latin typeface="Times New Roman" panose="02020603050405020304" pitchFamily="18" charset="0"/>
                <a:cs typeface="Times New Roman" panose="02020603050405020304" pitchFamily="18" charset="0"/>
              </a:rPr>
              <a:t>-Người dùng chọn “Danh sách thương hiệu”.Tiếp đó chọn thương hiệu muốn sửa và chọn “Sửa”.</a:t>
            </a:r>
          </a:p>
          <a:p>
            <a:pPr marL="457200" lvl="1" indent="0">
              <a:buNone/>
            </a:pPr>
            <a:r>
              <a:rPr lang="en-US" sz="1800" i="1">
                <a:latin typeface="Times New Roman" panose="02020603050405020304" pitchFamily="18" charset="0"/>
                <a:cs typeface="Times New Roman" panose="02020603050405020304" pitchFamily="18" charset="0"/>
              </a:rPr>
              <a:t>- Nhập thông tin mới và chọn “Cập nhật”.</a:t>
            </a:r>
          </a:p>
          <a:p>
            <a:pPr marL="457200" lvl="1" indent="0">
              <a:buNone/>
            </a:pPr>
            <a:r>
              <a:rPr lang="en-US" sz="1800" i="1">
                <a:latin typeface="Times New Roman" panose="02020603050405020304" pitchFamily="18" charset="0"/>
                <a:cs typeface="Times New Roman" panose="02020603050405020304" pitchFamily="18" charset="0"/>
              </a:rPr>
              <a:t> -Hệ thống kiểm chứng thông tin nhập vào sau đó lưu vào CSDL và thông báo sửa thành công.</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nếu người dùng để trống các trường,hệ thống sẽ thông báo lỗi.Nếu không muốn sửa thương hiệu,người dùng có thể chọn trở về đầu dòng sự kiện chính hoặc hủy bỏ việc sửa thương hiệu, lúc này UC kết thúc</a:t>
            </a:r>
            <a:r>
              <a:rPr lang="en-US" i="1" smtClean="0">
                <a:latin typeface="Times New Roman" panose="02020603050405020304" pitchFamily="18" charset="0"/>
                <a:cs typeface="Times New Roman" panose="02020603050405020304" pitchFamily="18" charset="0"/>
              </a:rPr>
              <a:t>.</a:t>
            </a:r>
            <a:endParaRPr lang="en-US"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955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228" y="2626659"/>
            <a:ext cx="8596668" cy="1192305"/>
          </a:xfrm>
        </p:spPr>
        <p:txBody>
          <a:bodyPr>
            <a:normAutofit/>
          </a:bodyPr>
          <a:lstStyle/>
          <a:p>
            <a:pPr algn="ctr"/>
            <a:r>
              <a:rPr lang="en-US" sz="3500" b="1" smtClean="0">
                <a:latin typeface="Times New Roman" panose="02020603050405020304" pitchFamily="18" charset="0"/>
                <a:cs typeface="Times New Roman" panose="02020603050405020304" pitchFamily="18" charset="0"/>
              </a:rPr>
              <a:t>Biểu đồ User case</a:t>
            </a:r>
            <a:endParaRPr lang="en-US" sz="35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3041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500" b="1">
                <a:latin typeface="Times New Roman" panose="02020603050405020304" pitchFamily="18" charset="0"/>
                <a:cs typeface="Times New Roman" panose="02020603050405020304" pitchFamily="18" charset="0"/>
              </a:rPr>
              <a:t>Đặc tả UC Xóa thương hiệu</a:t>
            </a:r>
            <a:r>
              <a:rPr lang="en-US" b="1"/>
              <a:t/>
            </a:r>
            <a:br>
              <a:rPr lang="en-US" b="1"/>
            </a:br>
            <a:endParaRPr lang="en-US"/>
          </a:p>
        </p:txBody>
      </p:sp>
      <p:sp>
        <p:nvSpPr>
          <p:cNvPr id="3" name="Content Placeholder 2"/>
          <p:cNvSpPr>
            <a:spLocks noGrp="1"/>
          </p:cNvSpPr>
          <p:nvPr>
            <p:ph idx="1"/>
          </p:nvPr>
        </p:nvSpPr>
        <p:spPr/>
        <p:txBody>
          <a:bodyPr>
            <a:normAutofit lnSpcReduction="10000"/>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xóa một thương hiệu trong hệ 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Admin.</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quản lý thương hiệu.</a:t>
            </a:r>
          </a:p>
          <a:p>
            <a:pPr marL="457200" lvl="1" indent="0">
              <a:buNone/>
            </a:pPr>
            <a:r>
              <a:rPr lang="en-US" sz="1800" i="1">
                <a:latin typeface="Times New Roman" panose="02020603050405020304" pitchFamily="18" charset="0"/>
                <a:cs typeface="Times New Roman" panose="02020603050405020304" pitchFamily="18" charset="0"/>
              </a:rPr>
              <a:t>-Người dùng chọn “Danh sách thương hiệu”.Tiếp đó chọn thương hiệu muốn xóa và chọn “Xóa”.</a:t>
            </a:r>
          </a:p>
          <a:p>
            <a:pPr marL="457200" lvl="1" indent="0">
              <a:buNone/>
            </a:pPr>
            <a:r>
              <a:rPr lang="en-US" sz="1800" i="1">
                <a:latin typeface="Times New Roman" panose="02020603050405020304" pitchFamily="18" charset="0"/>
                <a:cs typeface="Times New Roman" panose="02020603050405020304" pitchFamily="18" charset="0"/>
              </a:rPr>
              <a:t>-Hệ thống kiểm chứng thông tin và nhắc nhở người dùng xác nhận xóa, nếu người dùng xác nhận xóa, hệ thống sẽ xóa thương hiệu khỏi CSDL và thông báo xóa thành công.</a:t>
            </a:r>
          </a:p>
          <a:p>
            <a:pPr marL="0" lvl="0" indent="0">
              <a:buNone/>
            </a:pPr>
            <a:r>
              <a:rPr lang="en-US" b="1">
                <a:latin typeface="Times New Roman" panose="02020603050405020304" pitchFamily="18" charset="0"/>
                <a:cs typeface="Times New Roman" panose="02020603050405020304" pitchFamily="18" charset="0"/>
              </a:rPr>
              <a:t>Dòng sự kiện khác:</a:t>
            </a:r>
            <a:r>
              <a:rPr lang="en-US" i="1">
                <a:latin typeface="Times New Roman" panose="02020603050405020304" pitchFamily="18" charset="0"/>
                <a:cs typeface="Times New Roman" panose="02020603050405020304" pitchFamily="18" charset="0"/>
              </a:rPr>
              <a:t>nếu không muốn xóa thương hiệu,người dùng có thể chọn trở về đầu dòng sự kiện chính hoặc hủy bỏ việc xóa thương hiệu, lúc này UC kết thúc.</a:t>
            </a:r>
          </a:p>
          <a:p>
            <a:endParaRPr lang="en-US"/>
          </a:p>
        </p:txBody>
      </p:sp>
    </p:spTree>
    <p:extLst>
      <p:ext uri="{BB962C8B-B14F-4D97-AF65-F5344CB8AC3E}">
        <p14:creationId xmlns:p14="http://schemas.microsoft.com/office/powerpoint/2010/main" val="3789176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45" y="3137647"/>
            <a:ext cx="8596668" cy="1320800"/>
          </a:xfrm>
        </p:spPr>
        <p:txBody>
          <a:bodyPr>
            <a:normAutofit/>
          </a:bodyPr>
          <a:lstStyle/>
          <a:p>
            <a:pPr algn="ctr"/>
            <a:r>
              <a:rPr lang="en-US" sz="3500" b="1">
                <a:latin typeface="Times New Roman" panose="02020603050405020304" pitchFamily="18" charset="0"/>
                <a:cs typeface="Times New Roman" panose="02020603050405020304" pitchFamily="18" charset="0"/>
              </a:rPr>
              <a:t>Đặc tả Usecase Quản lý sản phẩm</a:t>
            </a:r>
            <a:endParaRPr lang="en-US" sz="3500"/>
          </a:p>
        </p:txBody>
      </p:sp>
    </p:spTree>
    <p:extLst>
      <p:ext uri="{BB962C8B-B14F-4D97-AF65-F5344CB8AC3E}">
        <p14:creationId xmlns:p14="http://schemas.microsoft.com/office/powerpoint/2010/main" val="37112240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smtClean="0">
                <a:latin typeface="Times New Roman" panose="02020603050405020304" pitchFamily="18" charset="0"/>
                <a:cs typeface="Times New Roman" panose="02020603050405020304" pitchFamily="18" charset="0"/>
              </a:rPr>
              <a:t>Đặc </a:t>
            </a:r>
            <a:r>
              <a:rPr lang="en-US" sz="3500" b="1">
                <a:latin typeface="Times New Roman" panose="02020603050405020304" pitchFamily="18" charset="0"/>
                <a:cs typeface="Times New Roman" panose="02020603050405020304" pitchFamily="18" charset="0"/>
              </a:rPr>
              <a:t>tả UC Thêm sản phẩm</a:t>
            </a:r>
            <a:r>
              <a:rPr lang="en-US" b="1"/>
              <a:t/>
            </a:r>
            <a:br>
              <a:rPr lang="en-US" b="1"/>
            </a:b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thêm một sản phẩm vào hệ 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Admin.</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quản lý sản phẩm.</a:t>
            </a:r>
          </a:p>
          <a:p>
            <a:pPr marL="457200" lvl="1" indent="0">
              <a:buNone/>
            </a:pPr>
            <a:r>
              <a:rPr lang="en-US" i="1">
                <a:latin typeface="Times New Roman" panose="02020603050405020304" pitchFamily="18" charset="0"/>
                <a:cs typeface="Times New Roman" panose="02020603050405020304" pitchFamily="18" charset="0"/>
              </a:rPr>
              <a:t>-Người dùng chọn “Thêm sản phẩm”.Nhập thông tin mới và chọn “Save”.</a:t>
            </a:r>
          </a:p>
          <a:p>
            <a:pPr marL="457200" lvl="1" indent="0">
              <a:buNone/>
            </a:pPr>
            <a:r>
              <a:rPr lang="en-US" i="1">
                <a:latin typeface="Times New Roman" panose="02020603050405020304" pitchFamily="18" charset="0"/>
                <a:cs typeface="Times New Roman" panose="02020603050405020304" pitchFamily="18" charset="0"/>
              </a:rPr>
              <a:t>-Hệ thống kiểm chứng thông tin nhập vào sau đó lưu vào CSDL và thông báo thêm thành công.</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nếu người dùng để trống các trường,hệ thống sẽ thông báo lỗi.Nếu không muốn thêm sản phẩm,người dùng có thể chọn trở về đầu dòng sự kiện chính hoặc hủy bỏ việc thêm sản phẩm, lúc này UC kết thúc</a:t>
            </a:r>
            <a:r>
              <a:rPr lang="en-US" i="1" smtClean="0">
                <a:latin typeface="Times New Roman" panose="02020603050405020304" pitchFamily="18" charset="0"/>
                <a:cs typeface="Times New Roman" panose="02020603050405020304" pitchFamily="18" charset="0"/>
              </a:rPr>
              <a:t>.</a:t>
            </a:r>
            <a:endParaRPr lang="en-US"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5947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500" b="1">
                <a:latin typeface="Times New Roman" panose="02020603050405020304" pitchFamily="18" charset="0"/>
                <a:cs typeface="Times New Roman" panose="02020603050405020304" pitchFamily="18" charset="0"/>
              </a:rPr>
              <a:t>Đặc tả UC Sửa sản phẩm</a:t>
            </a:r>
            <a:r>
              <a:rPr lang="en-US" b="1"/>
              <a:t/>
            </a:r>
            <a:br>
              <a:rPr lang="en-US" b="1"/>
            </a:br>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sửa một sản phẩm trong hệ 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Admin.</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quản lý sản phẩm.</a:t>
            </a:r>
          </a:p>
          <a:p>
            <a:pPr marL="457200" lvl="1" indent="0">
              <a:buNone/>
            </a:pPr>
            <a:r>
              <a:rPr lang="en-US" sz="1800" i="1">
                <a:latin typeface="Times New Roman" panose="02020603050405020304" pitchFamily="18" charset="0"/>
                <a:cs typeface="Times New Roman" panose="02020603050405020304" pitchFamily="18" charset="0"/>
              </a:rPr>
              <a:t>-Người dùng chọn “Danh sách sản phẩm”.Tiếp đó chọn sản phẩm muốn sửa và chọn “Sửa”.</a:t>
            </a:r>
          </a:p>
          <a:p>
            <a:pPr marL="457200" lvl="1" indent="0">
              <a:buNone/>
            </a:pPr>
            <a:r>
              <a:rPr lang="en-US" sz="1800" i="1">
                <a:latin typeface="Times New Roman" panose="02020603050405020304" pitchFamily="18" charset="0"/>
                <a:cs typeface="Times New Roman" panose="02020603050405020304" pitchFamily="18" charset="0"/>
              </a:rPr>
              <a:t>- Nhập thông tin mới và chọn “Cập nhật”.</a:t>
            </a:r>
          </a:p>
          <a:p>
            <a:pPr marL="457200" lvl="1" indent="0">
              <a:buNone/>
            </a:pPr>
            <a:r>
              <a:rPr lang="en-US" sz="1800" i="1">
                <a:latin typeface="Times New Roman" panose="02020603050405020304" pitchFamily="18" charset="0"/>
                <a:cs typeface="Times New Roman" panose="02020603050405020304" pitchFamily="18" charset="0"/>
              </a:rPr>
              <a:t> -Hệ thống kiểm chứng thông tin nhập vào sau đó lưu vào CSDL và thông báo sửa thành công.</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nếu người dùng để trống các trường,hệ thống sẽ thông báo lỗi.Nếu không muốn sửa sản phẩm,người dùng có thể chọn trở về đầu dòng sự kiện chính hoặc hủy bỏ việc sửa sản phẩm, lúc này UC kết thúc.</a:t>
            </a:r>
          </a:p>
          <a:p>
            <a:endParaRPr lang="en-US"/>
          </a:p>
        </p:txBody>
      </p:sp>
    </p:spTree>
    <p:extLst>
      <p:ext uri="{BB962C8B-B14F-4D97-AF65-F5344CB8AC3E}">
        <p14:creationId xmlns:p14="http://schemas.microsoft.com/office/powerpoint/2010/main" val="24682949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500" b="1">
                <a:latin typeface="Times New Roman" panose="02020603050405020304" pitchFamily="18" charset="0"/>
                <a:cs typeface="Times New Roman" panose="02020603050405020304" pitchFamily="18" charset="0"/>
              </a:rPr>
              <a:t>Đặc tả UC Xóa sản phẩm</a:t>
            </a:r>
            <a:r>
              <a:rPr lang="en-US" b="1"/>
              <a:t/>
            </a:r>
            <a:br>
              <a:rPr lang="en-US" b="1"/>
            </a:br>
            <a:endParaRPr lang="en-US"/>
          </a:p>
        </p:txBody>
      </p:sp>
      <p:sp>
        <p:nvSpPr>
          <p:cNvPr id="3" name="Content Placeholder 2"/>
          <p:cNvSpPr>
            <a:spLocks noGrp="1"/>
          </p:cNvSpPr>
          <p:nvPr>
            <p:ph idx="1"/>
          </p:nvPr>
        </p:nvSpPr>
        <p:spPr/>
        <p:txBody>
          <a:bodyPr>
            <a:normAutofit fontScale="25000" lnSpcReduction="20000"/>
          </a:bodyPr>
          <a:lstStyle/>
          <a:p>
            <a:pPr marL="0" indent="0">
              <a:buNone/>
            </a:pPr>
            <a:r>
              <a:rPr lang="en-US" sz="7200" b="1" i="1">
                <a:latin typeface="Times New Roman" panose="02020603050405020304" pitchFamily="18" charset="0"/>
                <a:cs typeface="Times New Roman" panose="02020603050405020304" pitchFamily="18" charset="0"/>
              </a:rPr>
              <a:t>Tóm tắt: </a:t>
            </a:r>
            <a:r>
              <a:rPr lang="en-US" sz="7200" i="1">
                <a:latin typeface="Times New Roman" panose="02020603050405020304" pitchFamily="18" charset="0"/>
                <a:cs typeface="Times New Roman" panose="02020603050405020304" pitchFamily="18" charset="0"/>
              </a:rPr>
              <a:t>UC này mô tả cách người dùng xóa một sản phẩm trong hệ thống.</a:t>
            </a:r>
          </a:p>
          <a:p>
            <a:pPr marL="0" indent="0">
              <a:buNone/>
            </a:pPr>
            <a:r>
              <a:rPr lang="en-US" sz="7200" b="1" i="1">
                <a:latin typeface="Times New Roman" panose="02020603050405020304" pitchFamily="18" charset="0"/>
                <a:cs typeface="Times New Roman" panose="02020603050405020304" pitchFamily="18" charset="0"/>
              </a:rPr>
              <a:t>Actor: </a:t>
            </a:r>
            <a:r>
              <a:rPr lang="en-US" sz="7200" i="1">
                <a:latin typeface="Times New Roman" panose="02020603050405020304" pitchFamily="18" charset="0"/>
                <a:cs typeface="Times New Roman" panose="02020603050405020304" pitchFamily="18" charset="0"/>
              </a:rPr>
              <a:t>Admin.</a:t>
            </a:r>
          </a:p>
          <a:p>
            <a:pPr marL="0" indent="0">
              <a:buNone/>
            </a:pPr>
            <a:r>
              <a:rPr lang="en-US" sz="7200" b="1" i="1">
                <a:latin typeface="Times New Roman" panose="02020603050405020304" pitchFamily="18" charset="0"/>
                <a:cs typeface="Times New Roman" panose="02020603050405020304" pitchFamily="18" charset="0"/>
              </a:rPr>
              <a:t>Dòng sự kiện:</a:t>
            </a:r>
            <a:endParaRPr lang="en-US" sz="7200" i="1">
              <a:latin typeface="Times New Roman" panose="02020603050405020304" pitchFamily="18" charset="0"/>
              <a:cs typeface="Times New Roman" panose="02020603050405020304" pitchFamily="18" charset="0"/>
            </a:endParaRPr>
          </a:p>
          <a:p>
            <a:pPr marL="0" lvl="0" indent="0">
              <a:buNone/>
            </a:pPr>
            <a:r>
              <a:rPr lang="en-US" sz="7200" b="1">
                <a:latin typeface="Times New Roman" panose="02020603050405020304" pitchFamily="18" charset="0"/>
                <a:cs typeface="Times New Roman" panose="02020603050405020304" pitchFamily="18" charset="0"/>
              </a:rPr>
              <a:t>Dòng sự kiện chính: </a:t>
            </a:r>
            <a:r>
              <a:rPr lang="en-US" sz="7200" i="1">
                <a:latin typeface="Times New Roman" panose="02020603050405020304" pitchFamily="18" charset="0"/>
                <a:cs typeface="Times New Roman" panose="02020603050405020304" pitchFamily="18" charset="0"/>
              </a:rPr>
              <a:t>UC này bắt đầu khi một người dùng đã đăng nhập vào hệ thống,đứng ở giao diện quản lý sản phẩm.</a:t>
            </a:r>
          </a:p>
          <a:p>
            <a:pPr marL="457200" lvl="1" indent="0">
              <a:buNone/>
            </a:pPr>
            <a:r>
              <a:rPr lang="en-US" sz="7200" i="1">
                <a:latin typeface="Times New Roman" panose="02020603050405020304" pitchFamily="18" charset="0"/>
                <a:cs typeface="Times New Roman" panose="02020603050405020304" pitchFamily="18" charset="0"/>
              </a:rPr>
              <a:t>-Người dùng chọn “Danh sách sản phẩm”.Tiếp đó chọn sản phẩm muốn xóa và chọn “Xóa”.</a:t>
            </a:r>
          </a:p>
          <a:p>
            <a:pPr marL="457200" lvl="1" indent="0">
              <a:buNone/>
            </a:pPr>
            <a:r>
              <a:rPr lang="en-US" sz="7200" i="1">
                <a:latin typeface="Times New Roman" panose="02020603050405020304" pitchFamily="18" charset="0"/>
                <a:cs typeface="Times New Roman" panose="02020603050405020304" pitchFamily="18" charset="0"/>
              </a:rPr>
              <a:t>-Hệ thống kiểm chứng thông tin và nhắc nhở người dùng xác nhận xóa, nếu người dùng xác nhận xóa, hệ thống sẽ xóa sản phẩm khỏi CSDL và thông báo xóa thành công.</a:t>
            </a:r>
          </a:p>
          <a:p>
            <a:pPr marL="0" lvl="0" indent="0">
              <a:buNone/>
            </a:pPr>
            <a:r>
              <a:rPr lang="en-US" sz="7200" b="1">
                <a:latin typeface="Times New Roman" panose="02020603050405020304" pitchFamily="18" charset="0"/>
                <a:cs typeface="Times New Roman" panose="02020603050405020304" pitchFamily="18" charset="0"/>
              </a:rPr>
              <a:t>Dòng sự kiện khác:</a:t>
            </a:r>
            <a:r>
              <a:rPr lang="en-US" sz="7200" i="1">
                <a:latin typeface="Times New Roman" panose="02020603050405020304" pitchFamily="18" charset="0"/>
                <a:cs typeface="Times New Roman" panose="02020603050405020304" pitchFamily="18" charset="0"/>
              </a:rPr>
              <a:t>nếu không muốn xóa sản phẩm,người dùng có thể chọn trở về đầu dòng sự kiện chính hoặc hủy bỏ việc xóa sản phẩm, lúc này UC kết thúc.</a:t>
            </a:r>
          </a:p>
          <a:p>
            <a:endParaRPr lang="en-US"/>
          </a:p>
        </p:txBody>
      </p:sp>
    </p:spTree>
    <p:extLst>
      <p:ext uri="{BB962C8B-B14F-4D97-AF65-F5344CB8AC3E}">
        <p14:creationId xmlns:p14="http://schemas.microsoft.com/office/powerpoint/2010/main" val="153725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028" y="3056965"/>
            <a:ext cx="8596668" cy="1320800"/>
          </a:xfrm>
        </p:spPr>
        <p:txBody>
          <a:bodyPr>
            <a:normAutofit/>
          </a:bodyPr>
          <a:lstStyle/>
          <a:p>
            <a:pPr algn="ctr"/>
            <a:r>
              <a:rPr lang="en-US" sz="3500" b="1">
                <a:latin typeface="Times New Roman" panose="02020603050405020304" pitchFamily="18" charset="0"/>
                <a:cs typeface="Times New Roman" panose="02020603050405020304" pitchFamily="18" charset="0"/>
              </a:rPr>
              <a:t>Đặc tả Usecase Quản lý slider cửa hàng</a:t>
            </a:r>
            <a:endParaRPr lang="en-US" sz="3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9866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smtClean="0">
                <a:latin typeface="Times New Roman" panose="02020603050405020304" pitchFamily="18" charset="0"/>
                <a:cs typeface="Times New Roman" panose="02020603050405020304" pitchFamily="18" charset="0"/>
              </a:rPr>
              <a:t>Đặc </a:t>
            </a:r>
            <a:r>
              <a:rPr lang="en-US" sz="3500" b="1">
                <a:latin typeface="Times New Roman" panose="02020603050405020304" pitchFamily="18" charset="0"/>
                <a:cs typeface="Times New Roman" panose="02020603050405020304" pitchFamily="18" charset="0"/>
              </a:rPr>
              <a:t>tả UC Thêm slider cửa hàng</a:t>
            </a:r>
            <a:r>
              <a:rPr lang="en-US" b="1"/>
              <a:t/>
            </a:r>
            <a:br>
              <a:rPr lang="en-US" b="1"/>
            </a:b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thêm một slider cửa hàng vào hệ 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Admin.</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quản lý slider cửa hàng.</a:t>
            </a:r>
          </a:p>
          <a:p>
            <a:pPr marL="457200" lvl="1" indent="0">
              <a:buNone/>
            </a:pPr>
            <a:r>
              <a:rPr lang="en-US" sz="1800" i="1">
                <a:latin typeface="Times New Roman" panose="02020603050405020304" pitchFamily="18" charset="0"/>
                <a:cs typeface="Times New Roman" panose="02020603050405020304" pitchFamily="18" charset="0"/>
              </a:rPr>
              <a:t>-Người dùng chọn “Thêm slider”.Nhập thông tin mới và chọn “Save”.</a:t>
            </a:r>
          </a:p>
          <a:p>
            <a:pPr marL="457200" lvl="1" indent="0">
              <a:buNone/>
            </a:pPr>
            <a:r>
              <a:rPr lang="en-US" sz="1800" i="1">
                <a:latin typeface="Times New Roman" panose="02020603050405020304" pitchFamily="18" charset="0"/>
                <a:cs typeface="Times New Roman" panose="02020603050405020304" pitchFamily="18" charset="0"/>
              </a:rPr>
              <a:t>-Hệ thống kiểm chứng thông tin nhập vào sau đó lưu vào CSDL và thông báo thêm thành công.</a:t>
            </a:r>
          </a:p>
          <a:p>
            <a:pPr marL="0" lvl="0" indent="0">
              <a:buNone/>
            </a:pPr>
            <a:r>
              <a:rPr lang="en-US" b="1">
                <a:latin typeface="Times New Roman" panose="02020603050405020304" pitchFamily="18" charset="0"/>
                <a:cs typeface="Times New Roman" panose="02020603050405020304" pitchFamily="18" charset="0"/>
              </a:rPr>
              <a:t>Dòng sự kiện khác: </a:t>
            </a:r>
            <a:r>
              <a:rPr lang="en-US" i="1">
                <a:latin typeface="Times New Roman" panose="02020603050405020304" pitchFamily="18" charset="0"/>
                <a:cs typeface="Times New Roman" panose="02020603050405020304" pitchFamily="18" charset="0"/>
              </a:rPr>
              <a:t>nếu người dùng để trống các trường,hệ thống sẽ thông báo lỗi.Nếu không muốn thêm slider cửa hàng,người dùng có thể chọn trở về đầu dòng sự kiện chính hoặc hủy bỏ việc thêm slider cửa hàng, lúc này UC kết thúc.</a:t>
            </a:r>
          </a:p>
          <a:p>
            <a:endParaRPr lang="en-US"/>
          </a:p>
        </p:txBody>
      </p:sp>
    </p:spTree>
    <p:extLst>
      <p:ext uri="{BB962C8B-B14F-4D97-AF65-F5344CB8AC3E}">
        <p14:creationId xmlns:p14="http://schemas.microsoft.com/office/powerpoint/2010/main" val="12842283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500" b="1">
                <a:latin typeface="Times New Roman" panose="02020603050405020304" pitchFamily="18" charset="0"/>
                <a:cs typeface="Times New Roman" panose="02020603050405020304" pitchFamily="18" charset="0"/>
              </a:rPr>
              <a:t>Đặc tả UC Ẩn/hiện slider cửa </a:t>
            </a:r>
            <a:r>
              <a:rPr lang="en-US" sz="3500" b="1" smtClean="0">
                <a:latin typeface="Times New Roman" panose="02020603050405020304" pitchFamily="18" charset="0"/>
                <a:cs typeface="Times New Roman" panose="02020603050405020304" pitchFamily="18" charset="0"/>
              </a:rPr>
              <a:t>hàng</a:t>
            </a: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ẩn/hiện một slider trong hệ 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Admin.</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quản lý slider.</a:t>
            </a:r>
          </a:p>
          <a:p>
            <a:pPr marL="457200" lvl="1" indent="0">
              <a:buNone/>
            </a:pPr>
            <a:r>
              <a:rPr lang="en-US" i="1">
                <a:latin typeface="Times New Roman" panose="02020603050405020304" pitchFamily="18" charset="0"/>
                <a:cs typeface="Times New Roman" panose="02020603050405020304" pitchFamily="18" charset="0"/>
              </a:rPr>
              <a:t>-Người dùng chọn “Danh sách slider”.Tiếp đó chọn slider muốn ẩn/hiện và chọn “On” hoặc “Off” để ẩn hiện slider của cửa hàng.</a:t>
            </a:r>
          </a:p>
          <a:p>
            <a:pPr marL="457200" lvl="1" indent="0">
              <a:buNone/>
            </a:pPr>
            <a:r>
              <a:rPr lang="en-US" i="1">
                <a:latin typeface="Times New Roman" panose="02020603050405020304" pitchFamily="18" charset="0"/>
                <a:cs typeface="Times New Roman" panose="02020603050405020304" pitchFamily="18" charset="0"/>
              </a:rPr>
              <a:t>-Hệ thống ẩn hoặc hiện slider của cửa hàng tùy vào nhu cầu của người dùng.</a:t>
            </a:r>
          </a:p>
          <a:p>
            <a:pPr marL="0" lvl="0" indent="0">
              <a:buNone/>
            </a:pPr>
            <a:r>
              <a:rPr lang="en-US" b="1">
                <a:latin typeface="Times New Roman" panose="02020603050405020304" pitchFamily="18" charset="0"/>
                <a:cs typeface="Times New Roman" panose="02020603050405020304" pitchFamily="18" charset="0"/>
              </a:rPr>
              <a:t>Dòng sự kiện khác:</a:t>
            </a:r>
            <a:r>
              <a:rPr lang="en-US" i="1">
                <a:latin typeface="Times New Roman" panose="02020603050405020304" pitchFamily="18" charset="0"/>
                <a:cs typeface="Times New Roman" panose="02020603050405020304" pitchFamily="18" charset="0"/>
              </a:rPr>
              <a:t>không có.</a:t>
            </a:r>
          </a:p>
          <a:p>
            <a:endParaRPr lang="en-US"/>
          </a:p>
        </p:txBody>
      </p:sp>
    </p:spTree>
    <p:extLst>
      <p:ext uri="{BB962C8B-B14F-4D97-AF65-F5344CB8AC3E}">
        <p14:creationId xmlns:p14="http://schemas.microsoft.com/office/powerpoint/2010/main" val="1959771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Đặc tả UC Xóa slider cửa hàng</a:t>
            </a:r>
            <a:r>
              <a:rPr lang="en-US" b="1"/>
              <a:t/>
            </a:r>
            <a:br>
              <a:rPr lang="en-US" b="1"/>
            </a:b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xóa một slider trong hệ 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Admin.</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quản lý slider.</a:t>
            </a:r>
          </a:p>
          <a:p>
            <a:pPr marL="457200" lvl="1" indent="0">
              <a:buNone/>
            </a:pPr>
            <a:r>
              <a:rPr lang="en-US" i="1">
                <a:latin typeface="Times New Roman" panose="02020603050405020304" pitchFamily="18" charset="0"/>
                <a:cs typeface="Times New Roman" panose="02020603050405020304" pitchFamily="18" charset="0"/>
              </a:rPr>
              <a:t>-Người dùng chọn “Danh sách slider”.Tiếp đó chọn slider muốn xóa và chọn “Xóa”.</a:t>
            </a:r>
          </a:p>
          <a:p>
            <a:pPr marL="457200" lvl="1" indent="0">
              <a:buNone/>
            </a:pPr>
            <a:r>
              <a:rPr lang="en-US" i="1">
                <a:latin typeface="Times New Roman" panose="02020603050405020304" pitchFamily="18" charset="0"/>
                <a:cs typeface="Times New Roman" panose="02020603050405020304" pitchFamily="18" charset="0"/>
              </a:rPr>
              <a:t>-Hệ thống kiểm chứng thông tin và nhắc nhở người dùng xác nhận xóa, nếu người dùng xác nhận xóa, hệ thống sẽ xóa slider khỏi CSDL và thông báo xóa thành công.</a:t>
            </a:r>
          </a:p>
          <a:p>
            <a:pPr marL="0" lvl="0" indent="0">
              <a:buNone/>
            </a:pPr>
            <a:r>
              <a:rPr lang="en-US" b="1">
                <a:latin typeface="Times New Roman" panose="02020603050405020304" pitchFamily="18" charset="0"/>
                <a:cs typeface="Times New Roman" panose="02020603050405020304" pitchFamily="18" charset="0"/>
              </a:rPr>
              <a:t>Dòng sự kiện khác:</a:t>
            </a:r>
            <a:r>
              <a:rPr lang="en-US" i="1">
                <a:latin typeface="Times New Roman" panose="02020603050405020304" pitchFamily="18" charset="0"/>
                <a:cs typeface="Times New Roman" panose="02020603050405020304" pitchFamily="18" charset="0"/>
              </a:rPr>
              <a:t>nếu không muốn xóa slider,người dùng có thể chọn trở về đầu dòng sự kiện chính hoặc hủy bỏ việc xóa slider, lúc này UC kết thúc.</a:t>
            </a:r>
          </a:p>
          <a:p>
            <a:endParaRPr lang="en-US"/>
          </a:p>
        </p:txBody>
      </p:sp>
    </p:spTree>
    <p:extLst>
      <p:ext uri="{BB962C8B-B14F-4D97-AF65-F5344CB8AC3E}">
        <p14:creationId xmlns:p14="http://schemas.microsoft.com/office/powerpoint/2010/main" val="19635439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Đặc tả Usecase Quản lý đơn hàng</a:t>
            </a:r>
            <a:r>
              <a:rPr lang="en-US" b="1"/>
              <a:t/>
            </a:r>
            <a:br>
              <a:rPr lang="en-US" b="1"/>
            </a:br>
            <a:endParaRPr lang="en-US"/>
          </a:p>
        </p:txBody>
      </p:sp>
      <p:sp>
        <p:nvSpPr>
          <p:cNvPr id="3" name="Content Placeholder 2"/>
          <p:cNvSpPr>
            <a:spLocks noGrp="1"/>
          </p:cNvSpPr>
          <p:nvPr>
            <p:ph idx="1"/>
          </p:nvPr>
        </p:nvSpPr>
        <p:spPr/>
        <p:txBody>
          <a:bodyPr>
            <a:normAutofit/>
          </a:bodyPr>
          <a:lstStyle/>
          <a:p>
            <a:pPr marL="0" indent="0">
              <a:buNone/>
            </a:pPr>
            <a:r>
              <a:rPr lang="en-US" b="1" i="1">
                <a:latin typeface="Times New Roman" panose="02020603050405020304" pitchFamily="18" charset="0"/>
                <a:cs typeface="Times New Roman" panose="02020603050405020304" pitchFamily="18" charset="0"/>
              </a:rPr>
              <a:t>Tóm tắt: </a:t>
            </a:r>
            <a:r>
              <a:rPr lang="en-US" i="1">
                <a:latin typeface="Times New Roman" panose="02020603050405020304" pitchFamily="18" charset="0"/>
                <a:cs typeface="Times New Roman" panose="02020603050405020304" pitchFamily="18" charset="0"/>
              </a:rPr>
              <a:t>UC này mô tả cách người dùng hiệu chỉnh một đơn hàng trong hệ thống.</a:t>
            </a:r>
          </a:p>
          <a:p>
            <a:pPr marL="0" indent="0">
              <a:buNone/>
            </a:pPr>
            <a:r>
              <a:rPr lang="en-US" b="1" i="1">
                <a:latin typeface="Times New Roman" panose="02020603050405020304" pitchFamily="18" charset="0"/>
                <a:cs typeface="Times New Roman" panose="02020603050405020304" pitchFamily="18" charset="0"/>
              </a:rPr>
              <a:t>Actor: </a:t>
            </a:r>
            <a:r>
              <a:rPr lang="en-US" i="1">
                <a:latin typeface="Times New Roman" panose="02020603050405020304" pitchFamily="18" charset="0"/>
                <a:cs typeface="Times New Roman" panose="02020603050405020304" pitchFamily="18" charset="0"/>
              </a:rPr>
              <a:t>Admin.</a:t>
            </a:r>
          </a:p>
          <a:p>
            <a:pPr marL="0" indent="0">
              <a:buNone/>
            </a:pPr>
            <a:r>
              <a:rPr lang="en-US" b="1" i="1">
                <a:latin typeface="Times New Roman" panose="02020603050405020304" pitchFamily="18" charset="0"/>
                <a:cs typeface="Times New Roman" panose="02020603050405020304" pitchFamily="18" charset="0"/>
              </a:rPr>
              <a:t>Dòng sự kiện:</a:t>
            </a:r>
            <a:endParaRPr lang="en-US" i="1">
              <a:latin typeface="Times New Roman" panose="02020603050405020304" pitchFamily="18" charset="0"/>
              <a:cs typeface="Times New Roman" panose="02020603050405020304" pitchFamily="18" charset="0"/>
            </a:endParaRPr>
          </a:p>
          <a:p>
            <a:pPr marL="0" lvl="0" indent="0">
              <a:buNone/>
            </a:pPr>
            <a:r>
              <a:rPr lang="en-US" b="1">
                <a:latin typeface="Times New Roman" panose="02020603050405020304" pitchFamily="18" charset="0"/>
                <a:cs typeface="Times New Roman" panose="02020603050405020304" pitchFamily="18" charset="0"/>
              </a:rPr>
              <a:t>Dòng sự kiện chính: </a:t>
            </a:r>
            <a:r>
              <a:rPr lang="en-US" i="1">
                <a:latin typeface="Times New Roman" panose="02020603050405020304" pitchFamily="18" charset="0"/>
                <a:cs typeface="Times New Roman" panose="02020603050405020304" pitchFamily="18" charset="0"/>
              </a:rPr>
              <a:t>UC này bắt đầu khi một người dùng đã đăng nhập vào hệ thống,đứng ở giao diện quản lý đơn hàng.</a:t>
            </a:r>
          </a:p>
          <a:p>
            <a:pPr marL="457200" lvl="1" indent="0">
              <a:buNone/>
            </a:pPr>
            <a:r>
              <a:rPr lang="en-US" i="1">
                <a:latin typeface="Times New Roman" panose="02020603050405020304" pitchFamily="18" charset="0"/>
                <a:cs typeface="Times New Roman" panose="02020603050405020304" pitchFamily="18" charset="0"/>
              </a:rPr>
              <a:t>-Người dùng chọn “Thông tin đơn hàng”.</a:t>
            </a:r>
          </a:p>
          <a:p>
            <a:pPr marL="457200" lvl="1" indent="0">
              <a:buNone/>
            </a:pPr>
            <a:r>
              <a:rPr lang="en-US" i="1">
                <a:latin typeface="Times New Roman" panose="02020603050405020304" pitchFamily="18" charset="0"/>
                <a:cs typeface="Times New Roman" panose="02020603050405020304" pitchFamily="18" charset="0"/>
              </a:rPr>
              <a:t>-Nếu đơn hàng đang được giao, chọn “Đang giao hàng”.</a:t>
            </a:r>
          </a:p>
          <a:p>
            <a:pPr marL="457200" lvl="1" indent="0">
              <a:buNone/>
            </a:pPr>
            <a:r>
              <a:rPr lang="en-US" i="1">
                <a:latin typeface="Times New Roman" panose="02020603050405020304" pitchFamily="18" charset="0"/>
                <a:cs typeface="Times New Roman" panose="02020603050405020304" pitchFamily="18" charset="0"/>
              </a:rPr>
              <a:t>-Hệ thống kiểm chứng thông tin người dùng thao tác và hiệu chỉnh theo.</a:t>
            </a:r>
          </a:p>
          <a:p>
            <a:pPr marL="0" lvl="0" indent="0">
              <a:buNone/>
            </a:pPr>
            <a:r>
              <a:rPr lang="en-US" b="1">
                <a:latin typeface="Times New Roman" panose="02020603050405020304" pitchFamily="18" charset="0"/>
                <a:cs typeface="Times New Roman" panose="02020603050405020304" pitchFamily="18" charset="0"/>
              </a:rPr>
              <a:t>Dòng sự kiện khác:</a:t>
            </a:r>
            <a:r>
              <a:rPr lang="en-US" i="1">
                <a:latin typeface="Times New Roman" panose="02020603050405020304" pitchFamily="18" charset="0"/>
                <a:cs typeface="Times New Roman" panose="02020603050405020304" pitchFamily="18" charset="0"/>
              </a:rPr>
              <a:t>nếu người dùng xác nhận đã nhận hàng, người dùng có thể xóa đơn hàng đó bằng cách chọn “Xóa”,lúc này UC kết thúc.</a:t>
            </a:r>
          </a:p>
          <a:p>
            <a:endParaRPr lang="en-US"/>
          </a:p>
        </p:txBody>
      </p:sp>
    </p:spTree>
    <p:extLst>
      <p:ext uri="{BB962C8B-B14F-4D97-AF65-F5344CB8AC3E}">
        <p14:creationId xmlns:p14="http://schemas.microsoft.com/office/powerpoint/2010/main" val="2157050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45" y="636494"/>
            <a:ext cx="8596668" cy="690282"/>
          </a:xfrm>
        </p:spPr>
        <p:txBody>
          <a:bodyPr>
            <a:normAutofit/>
          </a:bodyPr>
          <a:lstStyle/>
          <a:p>
            <a:r>
              <a:rPr lang="en-US" sz="3500" b="1" smtClean="0">
                <a:latin typeface="Times New Roman" panose="02020603050405020304" pitchFamily="18" charset="0"/>
                <a:cs typeface="Times New Roman" panose="02020603050405020304" pitchFamily="18" charset="0"/>
              </a:rPr>
              <a:t>Danh sách các biểu đồ User Case</a:t>
            </a:r>
            <a:endParaRPr lang="en-US" sz="3500" b="1">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0472814"/>
              </p:ext>
            </p:extLst>
          </p:nvPr>
        </p:nvGraphicFramePr>
        <p:xfrm>
          <a:off x="448236" y="1326779"/>
          <a:ext cx="8650939" cy="4709724"/>
        </p:xfrm>
        <a:graphic>
          <a:graphicData uri="http://schemas.openxmlformats.org/drawingml/2006/table">
            <a:tbl>
              <a:tblPr firstRow="1" firstCol="1" bandRow="1">
                <a:tableStyleId>{5C22544A-7EE6-4342-B048-85BDC9FD1C3A}</a:tableStyleId>
              </a:tblPr>
              <a:tblGrid>
                <a:gridCol w="750268"/>
                <a:gridCol w="1797823"/>
                <a:gridCol w="4907444"/>
                <a:gridCol w="1195404"/>
              </a:tblGrid>
              <a:tr h="167159">
                <a:tc>
                  <a:txBody>
                    <a:bodyPr/>
                    <a:lstStyle/>
                    <a:p>
                      <a:pPr marL="0" marR="0" algn="l">
                        <a:lnSpc>
                          <a:spcPct val="150000"/>
                        </a:lnSpc>
                        <a:spcBef>
                          <a:spcPts val="0"/>
                        </a:spcBef>
                        <a:spcAft>
                          <a:spcPts val="0"/>
                        </a:spcAft>
                      </a:pPr>
                      <a:r>
                        <a:rPr lang="en-US" sz="500">
                          <a:effectLst/>
                        </a:rPr>
                        <a:t>STT</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Usecase</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Ý nghĩa</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Actor</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261204">
                <a:tc>
                  <a:txBody>
                    <a:bodyPr/>
                    <a:lstStyle/>
                    <a:p>
                      <a:pPr marL="0" marR="0" algn="l">
                        <a:lnSpc>
                          <a:spcPct val="150000"/>
                        </a:lnSpc>
                        <a:spcBef>
                          <a:spcPts val="0"/>
                        </a:spcBef>
                        <a:spcAft>
                          <a:spcPts val="0"/>
                        </a:spcAft>
                      </a:pPr>
                      <a:r>
                        <a:rPr lang="en-US" sz="500">
                          <a:effectLst/>
                        </a:rPr>
                        <a:t>1</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Đăng ký</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 đăng ký một tài khoản</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135685">
                <a:tc>
                  <a:txBody>
                    <a:bodyPr/>
                    <a:lstStyle/>
                    <a:p>
                      <a:pPr marL="0" marR="0" algn="l">
                        <a:lnSpc>
                          <a:spcPct val="150000"/>
                        </a:lnSpc>
                        <a:spcBef>
                          <a:spcPts val="0"/>
                        </a:spcBef>
                        <a:spcAft>
                          <a:spcPts val="0"/>
                        </a:spcAft>
                      </a:pPr>
                      <a:r>
                        <a:rPr lang="en-US" sz="500">
                          <a:effectLst/>
                        </a:rPr>
                        <a:t>2</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Đăng nhập</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Đăng nhập vào hệ thống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 Admin</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353136">
                <a:tc>
                  <a:txBody>
                    <a:bodyPr/>
                    <a:lstStyle/>
                    <a:p>
                      <a:pPr marL="0" marR="0" algn="l">
                        <a:lnSpc>
                          <a:spcPct val="150000"/>
                        </a:lnSpc>
                        <a:spcBef>
                          <a:spcPts val="0"/>
                        </a:spcBef>
                        <a:spcAft>
                          <a:spcPts val="0"/>
                        </a:spcAft>
                      </a:pPr>
                      <a:r>
                        <a:rPr lang="en-US" sz="500">
                          <a:effectLst/>
                        </a:rPr>
                        <a:t>3</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Quản lý thông tin người dùng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 xem,sửa thông tin tài khoản người dùng đăng ký</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135685">
                <a:tc>
                  <a:txBody>
                    <a:bodyPr/>
                    <a:lstStyle/>
                    <a:p>
                      <a:pPr marL="0" marR="0" algn="l">
                        <a:lnSpc>
                          <a:spcPct val="150000"/>
                        </a:lnSpc>
                        <a:spcBef>
                          <a:spcPts val="0"/>
                        </a:spcBef>
                        <a:spcAft>
                          <a:spcPts val="0"/>
                        </a:spcAft>
                      </a:pPr>
                      <a:r>
                        <a:rPr lang="en-US" sz="500">
                          <a:effectLst/>
                        </a:rPr>
                        <a:t>4</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Tìm sản phẩm</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Tìm kiếm sản phẩm</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 Admin</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261204">
                <a:tc>
                  <a:txBody>
                    <a:bodyPr/>
                    <a:lstStyle/>
                    <a:p>
                      <a:pPr marL="0" marR="0" algn="l">
                        <a:lnSpc>
                          <a:spcPct val="150000"/>
                        </a:lnSpc>
                        <a:spcBef>
                          <a:spcPts val="0"/>
                        </a:spcBef>
                        <a:spcAft>
                          <a:spcPts val="0"/>
                        </a:spcAft>
                      </a:pPr>
                      <a:r>
                        <a:rPr lang="en-US" sz="500">
                          <a:effectLst/>
                        </a:rPr>
                        <a:t>5</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So sánh sản phẩm</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 xem thông tin sản phẩm so với nhau</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261204">
                <a:tc>
                  <a:txBody>
                    <a:bodyPr/>
                    <a:lstStyle/>
                    <a:p>
                      <a:pPr marL="0" marR="0" algn="l">
                        <a:lnSpc>
                          <a:spcPct val="150000"/>
                        </a:lnSpc>
                        <a:spcBef>
                          <a:spcPts val="0"/>
                        </a:spcBef>
                        <a:spcAft>
                          <a:spcPts val="0"/>
                        </a:spcAft>
                      </a:pPr>
                      <a:r>
                        <a:rPr lang="en-US" sz="500">
                          <a:effectLst/>
                        </a:rPr>
                        <a:t>6</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Sản phẩm yêu thích</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 xem,Xóa,Mua sản phẩm yêu thích </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391806">
                <a:tc>
                  <a:txBody>
                    <a:bodyPr/>
                    <a:lstStyle/>
                    <a:p>
                      <a:pPr marL="0" marR="0" algn="l">
                        <a:lnSpc>
                          <a:spcPct val="150000"/>
                        </a:lnSpc>
                        <a:spcBef>
                          <a:spcPts val="0"/>
                        </a:spcBef>
                        <a:spcAft>
                          <a:spcPts val="0"/>
                        </a:spcAft>
                      </a:pPr>
                      <a:r>
                        <a:rPr lang="en-US" sz="500">
                          <a:effectLst/>
                        </a:rPr>
                        <a:t>7</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Quản lý giỏ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 thêm sản phẩm,Xóa sản phẩm,sửa số lượng.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522407">
                <a:tc>
                  <a:txBody>
                    <a:bodyPr/>
                    <a:lstStyle/>
                    <a:p>
                      <a:pPr marL="0" marR="0" algn="l">
                        <a:lnSpc>
                          <a:spcPct val="150000"/>
                        </a:lnSpc>
                        <a:spcBef>
                          <a:spcPts val="0"/>
                        </a:spcBef>
                        <a:spcAft>
                          <a:spcPts val="0"/>
                        </a:spcAft>
                      </a:pPr>
                      <a:r>
                        <a:rPr lang="en-US" sz="500">
                          <a:effectLst/>
                        </a:rPr>
                        <a:t>8</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Thanh toán đơn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 xem,sửa thông tin khách hàng thanh toán;xem thông tin sản phẩm trong giỏ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261204">
                <a:tc>
                  <a:txBody>
                    <a:bodyPr/>
                    <a:lstStyle/>
                    <a:p>
                      <a:pPr marL="0" marR="0" algn="l">
                        <a:lnSpc>
                          <a:spcPct val="150000"/>
                        </a:lnSpc>
                        <a:spcBef>
                          <a:spcPts val="0"/>
                        </a:spcBef>
                        <a:spcAft>
                          <a:spcPts val="0"/>
                        </a:spcAft>
                      </a:pPr>
                      <a:r>
                        <a:rPr lang="en-US" sz="500">
                          <a:effectLst/>
                        </a:rPr>
                        <a:t>9</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Xem chi tiết đơn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Xem qua trình giao hàng,nhận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Khách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391806">
                <a:tc>
                  <a:txBody>
                    <a:bodyPr/>
                    <a:lstStyle/>
                    <a:p>
                      <a:pPr marL="0" marR="0" algn="l">
                        <a:lnSpc>
                          <a:spcPct val="150000"/>
                        </a:lnSpc>
                        <a:spcBef>
                          <a:spcPts val="0"/>
                        </a:spcBef>
                        <a:spcAft>
                          <a:spcPts val="0"/>
                        </a:spcAft>
                      </a:pPr>
                      <a:r>
                        <a:rPr lang="en-US" sz="500">
                          <a:effectLst/>
                        </a:rPr>
                        <a:t>10</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Quản lý danh mục</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Admin có thể xem chi tiết, thêm, xóa hoặc sửa danh mục sản phẩm</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Admin</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391806">
                <a:tc>
                  <a:txBody>
                    <a:bodyPr/>
                    <a:lstStyle/>
                    <a:p>
                      <a:pPr marL="0" marR="0" algn="l">
                        <a:lnSpc>
                          <a:spcPct val="150000"/>
                        </a:lnSpc>
                        <a:spcBef>
                          <a:spcPts val="0"/>
                        </a:spcBef>
                        <a:spcAft>
                          <a:spcPts val="0"/>
                        </a:spcAft>
                      </a:pPr>
                      <a:r>
                        <a:rPr lang="en-US" sz="500">
                          <a:effectLst/>
                        </a:rPr>
                        <a:t>11</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Quản lý thương hiệu</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Admin có thể xem chi tiết, thêm, xóa hoặc sửa thương hiệu sản phẩm</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Admin</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391806">
                <a:tc>
                  <a:txBody>
                    <a:bodyPr/>
                    <a:lstStyle/>
                    <a:p>
                      <a:pPr marL="0" marR="0" algn="l">
                        <a:lnSpc>
                          <a:spcPct val="150000"/>
                        </a:lnSpc>
                        <a:spcBef>
                          <a:spcPts val="0"/>
                        </a:spcBef>
                        <a:spcAft>
                          <a:spcPts val="0"/>
                        </a:spcAft>
                      </a:pPr>
                      <a:r>
                        <a:rPr lang="en-US" sz="500">
                          <a:effectLst/>
                        </a:rPr>
                        <a:t>12</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Quản lý sản phẩm</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Admin quản lý các sản phẩm (có thể xem chi tiết, thêm, xóa hoặc sửa)</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Admin</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391806">
                <a:tc>
                  <a:txBody>
                    <a:bodyPr/>
                    <a:lstStyle/>
                    <a:p>
                      <a:pPr marL="0" marR="0" algn="l">
                        <a:lnSpc>
                          <a:spcPct val="150000"/>
                        </a:lnSpc>
                        <a:spcBef>
                          <a:spcPts val="0"/>
                        </a:spcBef>
                        <a:spcAft>
                          <a:spcPts val="0"/>
                        </a:spcAft>
                      </a:pPr>
                      <a:r>
                        <a:rPr lang="en-US" sz="500">
                          <a:effectLst/>
                        </a:rPr>
                        <a:t>13</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Quản lý slider cửa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Admin có thể xem chi tiết, thêm, xóa hoặc tắt ẩn/hiện slider cửa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Admin</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r h="391806">
                <a:tc>
                  <a:txBody>
                    <a:bodyPr/>
                    <a:lstStyle/>
                    <a:p>
                      <a:pPr marL="0" marR="0" algn="l">
                        <a:lnSpc>
                          <a:spcPct val="150000"/>
                        </a:lnSpc>
                        <a:spcBef>
                          <a:spcPts val="0"/>
                        </a:spcBef>
                        <a:spcAft>
                          <a:spcPts val="0"/>
                        </a:spcAft>
                      </a:pPr>
                      <a:r>
                        <a:rPr lang="en-US" sz="500">
                          <a:effectLst/>
                        </a:rPr>
                        <a:t>14</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Quản lý đơn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Admin có thể xem chi tiết đơn hàng,xử lý đơn hàng của khách hàng.</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c>
                  <a:txBody>
                    <a:bodyPr/>
                    <a:lstStyle/>
                    <a:p>
                      <a:pPr marL="0" marR="0" algn="l">
                        <a:lnSpc>
                          <a:spcPct val="150000"/>
                        </a:lnSpc>
                        <a:spcBef>
                          <a:spcPts val="0"/>
                        </a:spcBef>
                        <a:spcAft>
                          <a:spcPts val="0"/>
                        </a:spcAft>
                      </a:pPr>
                      <a:r>
                        <a:rPr lang="en-US" sz="500">
                          <a:effectLst/>
                        </a:rPr>
                        <a:t>Admin</a:t>
                      </a:r>
                      <a:endParaRPr lang="en-US" sz="500" i="1">
                        <a:effectLst/>
                        <a:latin typeface="Times New Roman" panose="02020603050405020304" pitchFamily="18" charset="0"/>
                        <a:ea typeface="Calibri" panose="020F0502020204030204" pitchFamily="34" charset="0"/>
                        <a:cs typeface="Times New Roman" panose="02020603050405020304" pitchFamily="18" charset="0"/>
                      </a:endParaRPr>
                    </a:p>
                  </a:txBody>
                  <a:tcPr marL="25389" marR="25389" marT="0" marB="0" anchor="ctr"/>
                </a:tc>
              </a:tr>
            </a:tbl>
          </a:graphicData>
        </a:graphic>
      </p:graphicFrame>
    </p:spTree>
    <p:extLst>
      <p:ext uri="{BB962C8B-B14F-4D97-AF65-F5344CB8AC3E}">
        <p14:creationId xmlns:p14="http://schemas.microsoft.com/office/powerpoint/2010/main" val="2953026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Phân quyền</a:t>
            </a:r>
            <a:endParaRPr lang="en-US">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3747841"/>
              </p:ext>
            </p:extLst>
          </p:nvPr>
        </p:nvGraphicFramePr>
        <p:xfrm>
          <a:off x="677334" y="1398494"/>
          <a:ext cx="8520453" cy="4670612"/>
        </p:xfrm>
        <a:graphic>
          <a:graphicData uri="http://schemas.openxmlformats.org/drawingml/2006/table">
            <a:tbl>
              <a:tblPr firstRow="1" firstCol="1" bandRow="1">
                <a:tableStyleId>{5C22544A-7EE6-4342-B048-85BDC9FD1C3A}</a:tableStyleId>
              </a:tblPr>
              <a:tblGrid>
                <a:gridCol w="3089440"/>
                <a:gridCol w="1850753"/>
                <a:gridCol w="3580260"/>
              </a:tblGrid>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Usecase</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Khách hàng</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Admin</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Đăng ký</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Đăng nhập</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426527">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Quản lý thông tin người dùng</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Tìm sản phẩm</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Xem sản phẩm</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So sánh sản phẩm</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Sản phẩm yêu thích</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Quản lý giỏ hàng</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Thanh toán đơn hàng</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Xem chi tiết đơn hàng</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Quản lý danh mục</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Quản lý thương hiệu</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Quản lý sản phẩm</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Quản lý slider cửa hàng</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r h="282939">
                <a:tc>
                  <a:txBody>
                    <a:bodyPr/>
                    <a:lstStyle/>
                    <a:p>
                      <a:pPr marL="0" marR="0" algn="l">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Quản lý đơn hàng</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c>
                  <a:txBody>
                    <a:bodyPr/>
                    <a:lstStyle/>
                    <a:p>
                      <a:pPr marL="0" marR="0" indent="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x</a:t>
                      </a:r>
                      <a:endParaRPr lang="en-US" sz="14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2689" marR="52689" marT="0" marB="0" anchor="ctr"/>
                </a:tc>
              </a:tr>
            </a:tbl>
          </a:graphicData>
        </a:graphic>
      </p:graphicFrame>
    </p:spTree>
    <p:extLst>
      <p:ext uri="{BB962C8B-B14F-4D97-AF65-F5344CB8AC3E}">
        <p14:creationId xmlns:p14="http://schemas.microsoft.com/office/powerpoint/2010/main" val="306228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Class diagram</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193743" y="2160588"/>
            <a:ext cx="7564552" cy="3881437"/>
          </a:xfrm>
          <a:prstGeom prst="rect">
            <a:avLst/>
          </a:prstGeom>
        </p:spPr>
      </p:pic>
    </p:spTree>
    <p:extLst>
      <p:ext uri="{BB962C8B-B14F-4D97-AF65-F5344CB8AC3E}">
        <p14:creationId xmlns:p14="http://schemas.microsoft.com/office/powerpoint/2010/main" val="6640354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098" y="2859741"/>
            <a:ext cx="8596668" cy="1320800"/>
          </a:xfrm>
        </p:spPr>
        <p:txBody>
          <a:bodyPr>
            <a:noAutofit/>
          </a:bodyPr>
          <a:lstStyle/>
          <a:p>
            <a:pPr algn="ctr"/>
            <a:r>
              <a:rPr lang="en-US" smtClean="0">
                <a:latin typeface="Times New Roman" panose="02020603050405020304" pitchFamily="18" charset="0"/>
                <a:cs typeface="Times New Roman" panose="02020603050405020304" pitchFamily="18" charset="0"/>
              </a:rPr>
              <a:t>Biểu đồ hoạt động các chức năng của hệ thống</a:t>
            </a:r>
            <a:br>
              <a:rPr lang="en-US" smtClean="0">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3161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600" b="1">
                <a:solidFill>
                  <a:schemeClr val="accent1"/>
                </a:solidFill>
                <a:latin typeface="Times New Roman" panose="02020603050405020304" pitchFamily="18" charset="0"/>
                <a:cs typeface="Times New Roman" panose="02020603050405020304" pitchFamily="18" charset="0"/>
              </a:rPr>
              <a:t>Biểu đồ hoạt động Đăng nhập</a:t>
            </a:r>
            <a:r>
              <a:rPr lang="en-US" b="1"/>
              <a:t/>
            </a:r>
            <a:br>
              <a:rPr lang="en-US" b="1"/>
            </a:b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748573" y="2160588"/>
            <a:ext cx="4454891" cy="3881437"/>
          </a:xfrm>
          <a:prstGeom prst="rect">
            <a:avLst/>
          </a:prstGeom>
        </p:spPr>
      </p:pic>
    </p:spTree>
    <p:extLst>
      <p:ext uri="{BB962C8B-B14F-4D97-AF65-F5344CB8AC3E}">
        <p14:creationId xmlns:p14="http://schemas.microsoft.com/office/powerpoint/2010/main" val="3826580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600" b="1">
                <a:solidFill>
                  <a:schemeClr val="accent1"/>
                </a:solidFill>
                <a:latin typeface="Times New Roman" panose="02020603050405020304" pitchFamily="18" charset="0"/>
                <a:cs typeface="Times New Roman" panose="02020603050405020304" pitchFamily="18" charset="0"/>
              </a:rPr>
              <a:t>Biểu đồ hoạt động Đăng ký</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3056029" y="2160588"/>
            <a:ext cx="3839979" cy="3881437"/>
          </a:xfrm>
          <a:prstGeom prst="rect">
            <a:avLst/>
          </a:prstGeom>
        </p:spPr>
      </p:pic>
    </p:spTree>
    <p:extLst>
      <p:ext uri="{BB962C8B-B14F-4D97-AF65-F5344CB8AC3E}">
        <p14:creationId xmlns:p14="http://schemas.microsoft.com/office/powerpoint/2010/main" val="13371280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2" algn="ctr" defTabSz="457200" rtl="0">
              <a:spcBef>
                <a:spcPct val="0"/>
              </a:spcBef>
            </a:pPr>
            <a:r>
              <a:rPr lang="en-US" sz="3600" b="1">
                <a:solidFill>
                  <a:schemeClr val="accent1"/>
                </a:solidFill>
                <a:latin typeface="Times New Roman" panose="02020603050405020304" pitchFamily="18" charset="0"/>
                <a:cs typeface="Times New Roman" panose="02020603050405020304" pitchFamily="18" charset="0"/>
              </a:rPr>
              <a:t>Biểu đồ hoạt động Quản lý thông tin người dùng</a:t>
            </a:r>
            <a:r>
              <a:rPr lang="en-US" b="1"/>
              <a:t/>
            </a:r>
            <a:br>
              <a:rPr lang="en-US" b="1"/>
            </a:br>
            <a:endParaRPr lang="en-US"/>
          </a:p>
        </p:txBody>
      </p:sp>
      <p:pic>
        <p:nvPicPr>
          <p:cNvPr id="6" name="Content Placeholder 5"/>
          <p:cNvPicPr>
            <a:picLocks noGrp="1"/>
          </p:cNvPicPr>
          <p:nvPr>
            <p:ph idx="1"/>
          </p:nvPr>
        </p:nvPicPr>
        <p:blipFill>
          <a:blip r:embed="rId2"/>
          <a:stretch>
            <a:fillRect/>
          </a:stretch>
        </p:blipFill>
        <p:spPr>
          <a:xfrm>
            <a:off x="3154649" y="2160588"/>
            <a:ext cx="3642739" cy="3881437"/>
          </a:xfrm>
          <a:prstGeom prst="rect">
            <a:avLst/>
          </a:prstGeom>
        </p:spPr>
      </p:pic>
    </p:spTree>
    <p:extLst>
      <p:ext uri="{BB962C8B-B14F-4D97-AF65-F5344CB8AC3E}">
        <p14:creationId xmlns:p14="http://schemas.microsoft.com/office/powerpoint/2010/main" val="29662282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600" b="1">
                <a:solidFill>
                  <a:schemeClr val="accent1"/>
                </a:solidFill>
                <a:latin typeface="Times New Roman" panose="02020603050405020304" pitchFamily="18" charset="0"/>
                <a:cs typeface="Times New Roman" panose="02020603050405020304" pitchFamily="18" charset="0"/>
              </a:rPr>
              <a:t>Biểu đồ hoạt động Tìm sản phẩm</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712285" y="2160588"/>
            <a:ext cx="4527467" cy="3881437"/>
          </a:xfrm>
          <a:prstGeom prst="rect">
            <a:avLst/>
          </a:prstGeom>
        </p:spPr>
      </p:pic>
    </p:spTree>
    <p:extLst>
      <p:ext uri="{BB962C8B-B14F-4D97-AF65-F5344CB8AC3E}">
        <p14:creationId xmlns:p14="http://schemas.microsoft.com/office/powerpoint/2010/main" val="41643349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600" b="1">
                <a:solidFill>
                  <a:schemeClr val="accent1"/>
                </a:solidFill>
                <a:latin typeface="Times New Roman" panose="02020603050405020304" pitchFamily="18" charset="0"/>
                <a:cs typeface="Times New Roman" panose="02020603050405020304" pitchFamily="18" charset="0"/>
              </a:rPr>
              <a:t>Biểu đồ hoạt động So sánh sản phẩm</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839664" y="2160588"/>
            <a:ext cx="4272710" cy="3881437"/>
          </a:xfrm>
          <a:prstGeom prst="rect">
            <a:avLst/>
          </a:prstGeom>
        </p:spPr>
      </p:pic>
    </p:spTree>
    <p:extLst>
      <p:ext uri="{BB962C8B-B14F-4D97-AF65-F5344CB8AC3E}">
        <p14:creationId xmlns:p14="http://schemas.microsoft.com/office/powerpoint/2010/main" val="41433058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US" sz="3600" b="1" smtClean="0">
                <a:solidFill>
                  <a:schemeClr val="accent1"/>
                </a:solidFill>
                <a:latin typeface="Times New Roman" panose="02020603050405020304" pitchFamily="18" charset="0"/>
                <a:cs typeface="Times New Roman" panose="02020603050405020304" pitchFamily="18" charset="0"/>
              </a:rPr>
              <a:t>Biểu đồ hoạt động Sản phẩm yêu thích</a:t>
            </a:r>
            <a:r>
              <a:rPr lang="en-US" b="1" smtClean="0"/>
              <a:t/>
            </a:r>
            <a:br>
              <a:rPr lang="en-US" b="1" smtClean="0"/>
            </a:br>
            <a:endParaRPr lang="en-US"/>
          </a:p>
        </p:txBody>
      </p:sp>
      <p:pic>
        <p:nvPicPr>
          <p:cNvPr id="4" name="Content Placeholder 3"/>
          <p:cNvPicPr>
            <a:picLocks noGrp="1"/>
          </p:cNvPicPr>
          <p:nvPr>
            <p:ph idx="1"/>
          </p:nvPr>
        </p:nvPicPr>
        <p:blipFill>
          <a:blip r:embed="rId2"/>
          <a:stretch>
            <a:fillRect/>
          </a:stretch>
        </p:blipFill>
        <p:spPr>
          <a:xfrm>
            <a:off x="2330294" y="2160588"/>
            <a:ext cx="5291449" cy="3881437"/>
          </a:xfrm>
          <a:prstGeom prst="rect">
            <a:avLst/>
          </a:prstGeom>
        </p:spPr>
      </p:pic>
    </p:spTree>
    <p:extLst>
      <p:ext uri="{BB962C8B-B14F-4D97-AF65-F5344CB8AC3E}">
        <p14:creationId xmlns:p14="http://schemas.microsoft.com/office/powerpoint/2010/main" val="5569357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04" y="2823883"/>
            <a:ext cx="8596668" cy="1320800"/>
          </a:xfrm>
        </p:spPr>
        <p:txBody>
          <a:bodyPr/>
          <a:lstStyle/>
          <a:p>
            <a:pPr algn="ctr"/>
            <a:r>
              <a:rPr lang="en-US" b="1"/>
              <a:t>Biểu đồ hoạt động Quản lý giỏ hàng</a:t>
            </a:r>
            <a:endParaRPr lang="en-US"/>
          </a:p>
        </p:txBody>
      </p:sp>
    </p:spTree>
    <p:extLst>
      <p:ext uri="{BB962C8B-B14F-4D97-AF65-F5344CB8AC3E}">
        <p14:creationId xmlns:p14="http://schemas.microsoft.com/office/powerpoint/2010/main" val="3100919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561939" y="2160588"/>
            <a:ext cx="6828160" cy="3881437"/>
          </a:xfrm>
          <a:prstGeom prst="rect">
            <a:avLst/>
          </a:prstGeom>
        </p:spPr>
      </p:pic>
      <p:sp>
        <p:nvSpPr>
          <p:cNvPr id="5" name="Title 4"/>
          <p:cNvSpPr>
            <a:spLocks noGrp="1"/>
          </p:cNvSpPr>
          <p:nvPr>
            <p:ph type="title"/>
          </p:nvPr>
        </p:nvSpPr>
        <p:spPr/>
        <p:txBody>
          <a:bodyPr>
            <a:normAutofit/>
          </a:bodyPr>
          <a:lstStyle/>
          <a:p>
            <a:pPr algn="ctr"/>
            <a:r>
              <a:rPr lang="en-US" sz="3500" b="1">
                <a:ln w="0"/>
                <a:latin typeface="Times New Roman" panose="02020603050405020304" pitchFamily="18" charset="0"/>
                <a:cs typeface="Times New Roman" panose="02020603050405020304" pitchFamily="18" charset="0"/>
              </a:rPr>
              <a:t>Biểu đồ Usecase toàn hệ thống</a:t>
            </a:r>
            <a:endParaRPr lang="en-US" sz="35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4592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600" b="1" smtClean="0">
                <a:solidFill>
                  <a:schemeClr val="accent1"/>
                </a:solidFill>
                <a:latin typeface="Times New Roman" panose="02020603050405020304" pitchFamily="18" charset="0"/>
                <a:cs typeface="Times New Roman" panose="02020603050405020304" pitchFamily="18" charset="0"/>
              </a:rPr>
              <a:t>Thêm </a:t>
            </a:r>
            <a:r>
              <a:rPr lang="en-US" sz="3600" b="1">
                <a:solidFill>
                  <a:schemeClr val="accent1"/>
                </a:solidFill>
                <a:latin typeface="Times New Roman" panose="02020603050405020304" pitchFamily="18" charset="0"/>
                <a:cs typeface="Times New Roman" panose="02020603050405020304" pitchFamily="18" charset="0"/>
              </a:rPr>
              <a:t>sản phẩm giỏ </a:t>
            </a:r>
            <a:r>
              <a:rPr lang="en-US" sz="3600" b="1" smtClean="0">
                <a:solidFill>
                  <a:schemeClr val="accent1"/>
                </a:solidFill>
                <a:latin typeface="Times New Roman" panose="02020603050405020304" pitchFamily="18" charset="0"/>
                <a:cs typeface="Times New Roman" panose="02020603050405020304" pitchFamily="18" charset="0"/>
              </a:rPr>
              <a:t>hàng</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3204398" y="2160588"/>
            <a:ext cx="3543242" cy="3881437"/>
          </a:xfrm>
          <a:prstGeom prst="rect">
            <a:avLst/>
          </a:prstGeom>
        </p:spPr>
      </p:pic>
    </p:spTree>
    <p:extLst>
      <p:ext uri="{BB962C8B-B14F-4D97-AF65-F5344CB8AC3E}">
        <p14:creationId xmlns:p14="http://schemas.microsoft.com/office/powerpoint/2010/main" val="17561248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Xóa sản phẩm giỏ </a:t>
            </a:r>
            <a:r>
              <a:rPr lang="en-US" b="1" smtClean="0">
                <a:latin typeface="Times New Roman" panose="02020603050405020304" pitchFamily="18" charset="0"/>
                <a:cs typeface="Times New Roman" panose="02020603050405020304" pitchFamily="18" charset="0"/>
              </a:rPr>
              <a:t>hàng</a:t>
            </a:r>
            <a:endParaRPr lang="en-US" b="1">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3281782" y="2160588"/>
            <a:ext cx="3388473" cy="3881437"/>
          </a:xfrm>
          <a:prstGeom prst="rect">
            <a:avLst/>
          </a:prstGeom>
        </p:spPr>
      </p:pic>
    </p:spTree>
    <p:extLst>
      <p:ext uri="{BB962C8B-B14F-4D97-AF65-F5344CB8AC3E}">
        <p14:creationId xmlns:p14="http://schemas.microsoft.com/office/powerpoint/2010/main" val="40836987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Chỉnh sửa số lượng sản phẩm giỏ </a:t>
            </a:r>
            <a:r>
              <a:rPr lang="en-US" b="1" smtClean="0">
                <a:latin typeface="Times New Roman" panose="02020603050405020304" pitchFamily="18" charset="0"/>
                <a:cs typeface="Times New Roman" panose="02020603050405020304" pitchFamily="18" charset="0"/>
              </a:rPr>
              <a:t>hàng</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943880" y="2160588"/>
            <a:ext cx="4064277" cy="3881437"/>
          </a:xfrm>
          <a:prstGeom prst="rect">
            <a:avLst/>
          </a:prstGeom>
        </p:spPr>
      </p:pic>
    </p:spTree>
    <p:extLst>
      <p:ext uri="{BB962C8B-B14F-4D97-AF65-F5344CB8AC3E}">
        <p14:creationId xmlns:p14="http://schemas.microsoft.com/office/powerpoint/2010/main" val="42324786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600" b="1">
                <a:solidFill>
                  <a:schemeClr val="accent1"/>
                </a:solidFill>
                <a:latin typeface="Times New Roman" panose="02020603050405020304" pitchFamily="18" charset="0"/>
                <a:cs typeface="Times New Roman" panose="02020603050405020304" pitchFamily="18" charset="0"/>
              </a:rPr>
              <a:t>Biểu đồ hoạt động Thanh toán đơn hàng</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742117" y="2160588"/>
            <a:ext cx="4467803" cy="3881437"/>
          </a:xfrm>
          <a:prstGeom prst="rect">
            <a:avLst/>
          </a:prstGeom>
        </p:spPr>
      </p:pic>
    </p:spTree>
    <p:extLst>
      <p:ext uri="{BB962C8B-B14F-4D97-AF65-F5344CB8AC3E}">
        <p14:creationId xmlns:p14="http://schemas.microsoft.com/office/powerpoint/2010/main" val="20524742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600" b="1">
                <a:solidFill>
                  <a:schemeClr val="accent1"/>
                </a:solidFill>
                <a:latin typeface="Times New Roman" panose="02020603050405020304" pitchFamily="18" charset="0"/>
                <a:cs typeface="Times New Roman" panose="02020603050405020304" pitchFamily="18" charset="0"/>
              </a:rPr>
              <a:t>Biểu đồ hoạt động Xem chi tiết đơn hàng</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812847" y="2160588"/>
            <a:ext cx="4326344" cy="3881437"/>
          </a:xfrm>
          <a:prstGeom prst="rect">
            <a:avLst/>
          </a:prstGeom>
        </p:spPr>
      </p:pic>
    </p:spTree>
    <p:extLst>
      <p:ext uri="{BB962C8B-B14F-4D97-AF65-F5344CB8AC3E}">
        <p14:creationId xmlns:p14="http://schemas.microsoft.com/office/powerpoint/2010/main" val="18388270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45" y="2796988"/>
            <a:ext cx="8596668" cy="1320800"/>
          </a:xfrm>
        </p:spPr>
        <p:txBody>
          <a:bodyPr/>
          <a:lstStyle/>
          <a:p>
            <a:pPr algn="ctr"/>
            <a:r>
              <a:rPr lang="en-US" b="1">
                <a:latin typeface="Times New Roman" panose="02020603050405020304" pitchFamily="18" charset="0"/>
                <a:cs typeface="Times New Roman" panose="02020603050405020304" pitchFamily="18" charset="0"/>
              </a:rPr>
              <a:t>Biểu đồ hoạt động Quản lý danh mục</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156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US" sz="3600" b="1" smtClean="0">
                <a:solidFill>
                  <a:schemeClr val="accent1"/>
                </a:solidFill>
                <a:latin typeface="Times New Roman" panose="02020603050405020304" pitchFamily="18" charset="0"/>
                <a:cs typeface="Times New Roman" panose="02020603050405020304" pitchFamily="18" charset="0"/>
              </a:rPr>
              <a:t>Thêm </a:t>
            </a:r>
            <a:r>
              <a:rPr lang="en-US" sz="3600" b="1">
                <a:solidFill>
                  <a:schemeClr val="accent1"/>
                </a:solidFill>
                <a:latin typeface="Times New Roman" panose="02020603050405020304" pitchFamily="18" charset="0"/>
                <a:cs typeface="Times New Roman" panose="02020603050405020304" pitchFamily="18" charset="0"/>
              </a:rPr>
              <a:t>danh </a:t>
            </a:r>
            <a:r>
              <a:rPr lang="en-US" sz="3600" b="1" smtClean="0">
                <a:solidFill>
                  <a:schemeClr val="accent1"/>
                </a:solidFill>
                <a:latin typeface="Times New Roman" panose="02020603050405020304" pitchFamily="18" charset="0"/>
                <a:cs typeface="Times New Roman" panose="02020603050405020304" pitchFamily="18" charset="0"/>
              </a:rPr>
              <a:t>mục</a:t>
            </a:r>
            <a:endParaRPr lang="en-US" sz="3600">
              <a:solidFill>
                <a:schemeClr val="accent1"/>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3080905" y="2160588"/>
            <a:ext cx="3790228" cy="3881437"/>
          </a:xfrm>
          <a:prstGeom prst="rect">
            <a:avLst/>
          </a:prstGeom>
        </p:spPr>
      </p:pic>
    </p:spTree>
    <p:extLst>
      <p:ext uri="{BB962C8B-B14F-4D97-AF65-F5344CB8AC3E}">
        <p14:creationId xmlns:p14="http://schemas.microsoft.com/office/powerpoint/2010/main" val="18092077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Xóa danh </a:t>
            </a:r>
            <a:r>
              <a:rPr lang="en-US" b="1" smtClean="0">
                <a:latin typeface="Times New Roman" panose="02020603050405020304" pitchFamily="18" charset="0"/>
                <a:cs typeface="Times New Roman" panose="02020603050405020304" pitchFamily="18" charset="0"/>
              </a:rPr>
              <a:t>mục</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935521" y="2160588"/>
            <a:ext cx="4080996" cy="3881437"/>
          </a:xfrm>
          <a:prstGeom prst="rect">
            <a:avLst/>
          </a:prstGeom>
        </p:spPr>
      </p:pic>
    </p:spTree>
    <p:extLst>
      <p:ext uri="{BB962C8B-B14F-4D97-AF65-F5344CB8AC3E}">
        <p14:creationId xmlns:p14="http://schemas.microsoft.com/office/powerpoint/2010/main" val="21461738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Chỉnh sửa danh </a:t>
            </a:r>
            <a:r>
              <a:rPr lang="en-US" b="1" smtClean="0">
                <a:latin typeface="Times New Roman" panose="02020603050405020304" pitchFamily="18" charset="0"/>
                <a:cs typeface="Times New Roman" panose="02020603050405020304" pitchFamily="18" charset="0"/>
              </a:rPr>
              <a:t>mục</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3007431" y="2160588"/>
            <a:ext cx="3937175" cy="3881437"/>
          </a:xfrm>
          <a:prstGeom prst="rect">
            <a:avLst/>
          </a:prstGeom>
        </p:spPr>
      </p:pic>
    </p:spTree>
    <p:extLst>
      <p:ext uri="{BB962C8B-B14F-4D97-AF65-F5344CB8AC3E}">
        <p14:creationId xmlns:p14="http://schemas.microsoft.com/office/powerpoint/2010/main" val="30724574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381" y="2994211"/>
            <a:ext cx="8596668" cy="1320800"/>
          </a:xfrm>
        </p:spPr>
        <p:txBody>
          <a:bodyPr/>
          <a:lstStyle/>
          <a:p>
            <a:pPr algn="ctr"/>
            <a:r>
              <a:rPr lang="en-US" b="1">
                <a:latin typeface="Times New Roman" panose="02020603050405020304" pitchFamily="18" charset="0"/>
                <a:cs typeface="Times New Roman" panose="02020603050405020304" pitchFamily="18" charset="0"/>
              </a:rPr>
              <a:t>Biểu đồ hoạt động Quản lý thương hiệu</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861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a:latin typeface="Times New Roman" panose="02020603050405020304" pitchFamily="18" charset="0"/>
                <a:cs typeface="Times New Roman" panose="02020603050405020304" pitchFamily="18" charset="0"/>
              </a:rPr>
              <a:t>Biểu đồ Usecase Quản lý thông tin người dùng</a:t>
            </a:r>
          </a:p>
        </p:txBody>
      </p:sp>
      <p:pic>
        <p:nvPicPr>
          <p:cNvPr id="4" name="Content Placeholder 3"/>
          <p:cNvPicPr>
            <a:picLocks noGrp="1"/>
          </p:cNvPicPr>
          <p:nvPr>
            <p:ph idx="1"/>
          </p:nvPr>
        </p:nvPicPr>
        <p:blipFill>
          <a:blip r:embed="rId2"/>
          <a:stretch>
            <a:fillRect/>
          </a:stretch>
        </p:blipFill>
        <p:spPr>
          <a:xfrm>
            <a:off x="868917" y="2160588"/>
            <a:ext cx="8214203" cy="3881437"/>
          </a:xfrm>
          <a:prstGeom prst="rect">
            <a:avLst/>
          </a:prstGeom>
        </p:spPr>
      </p:pic>
    </p:spTree>
    <p:extLst>
      <p:ext uri="{BB962C8B-B14F-4D97-AF65-F5344CB8AC3E}">
        <p14:creationId xmlns:p14="http://schemas.microsoft.com/office/powerpoint/2010/main" val="33171693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440" y="609600"/>
            <a:ext cx="8596668" cy="1320800"/>
          </a:xfrm>
        </p:spPr>
        <p:txBody>
          <a:bodyPr/>
          <a:lstStyle/>
          <a:p>
            <a:pPr lvl="2" algn="ctr" defTabSz="457200" rtl="0">
              <a:spcBef>
                <a:spcPct val="0"/>
              </a:spcBef>
            </a:pPr>
            <a:r>
              <a:rPr lang="en-US" sz="3600" b="1" smtClean="0">
                <a:solidFill>
                  <a:schemeClr val="accent1"/>
                </a:solidFill>
                <a:latin typeface="Times New Roman" panose="02020603050405020304" pitchFamily="18" charset="0"/>
                <a:cs typeface="Times New Roman" panose="02020603050405020304" pitchFamily="18" charset="0"/>
              </a:rPr>
              <a:t>Thêm thương hiệu</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977991" y="2160588"/>
            <a:ext cx="3996056" cy="3881437"/>
          </a:xfrm>
          <a:prstGeom prst="rect">
            <a:avLst/>
          </a:prstGeom>
        </p:spPr>
      </p:pic>
    </p:spTree>
    <p:extLst>
      <p:ext uri="{BB962C8B-B14F-4D97-AF65-F5344CB8AC3E}">
        <p14:creationId xmlns:p14="http://schemas.microsoft.com/office/powerpoint/2010/main" val="2014311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Xóa thương </a:t>
            </a:r>
            <a:r>
              <a:rPr lang="en-US" b="1" smtClean="0">
                <a:latin typeface="Times New Roman" panose="02020603050405020304" pitchFamily="18" charset="0"/>
                <a:cs typeface="Times New Roman" panose="02020603050405020304" pitchFamily="18" charset="0"/>
              </a:rPr>
              <a:t>hiệu</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991718" y="2160588"/>
            <a:ext cx="3968602" cy="3881437"/>
          </a:xfrm>
          <a:prstGeom prst="rect">
            <a:avLst/>
          </a:prstGeom>
        </p:spPr>
      </p:pic>
    </p:spTree>
    <p:extLst>
      <p:ext uri="{BB962C8B-B14F-4D97-AF65-F5344CB8AC3E}">
        <p14:creationId xmlns:p14="http://schemas.microsoft.com/office/powerpoint/2010/main" val="1074921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Chỉnh sửa thương </a:t>
            </a:r>
            <a:r>
              <a:rPr lang="en-US" b="1" smtClean="0">
                <a:latin typeface="Times New Roman" panose="02020603050405020304" pitchFamily="18" charset="0"/>
                <a:cs typeface="Times New Roman" panose="02020603050405020304" pitchFamily="18" charset="0"/>
              </a:rPr>
              <a:t>hiệu</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989874" y="2160588"/>
            <a:ext cx="3972289" cy="3881437"/>
          </a:xfrm>
          <a:prstGeom prst="rect">
            <a:avLst/>
          </a:prstGeom>
        </p:spPr>
      </p:pic>
    </p:spTree>
    <p:extLst>
      <p:ext uri="{BB962C8B-B14F-4D97-AF65-F5344CB8AC3E}">
        <p14:creationId xmlns:p14="http://schemas.microsoft.com/office/powerpoint/2010/main" val="37588010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099" y="3110753"/>
            <a:ext cx="8596668" cy="1320800"/>
          </a:xfrm>
        </p:spPr>
        <p:txBody>
          <a:bodyPr/>
          <a:lstStyle/>
          <a:p>
            <a:pPr algn="ctr"/>
            <a:r>
              <a:rPr lang="en-US" b="1">
                <a:latin typeface="Times New Roman" panose="02020603050405020304" pitchFamily="18" charset="0"/>
                <a:cs typeface="Times New Roman" panose="02020603050405020304" pitchFamily="18" charset="0"/>
              </a:rPr>
              <a:t>Biểu đồ hoạt động Quản lý sản phẩm</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6813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600" b="1" smtClean="0">
                <a:solidFill>
                  <a:schemeClr val="accent1"/>
                </a:solidFill>
                <a:latin typeface="Times New Roman" panose="02020603050405020304" pitchFamily="18" charset="0"/>
                <a:cs typeface="Times New Roman" panose="02020603050405020304" pitchFamily="18" charset="0"/>
              </a:rPr>
              <a:t>Thêm </a:t>
            </a:r>
            <a:r>
              <a:rPr lang="en-US" sz="3600" b="1">
                <a:solidFill>
                  <a:schemeClr val="accent1"/>
                </a:solidFill>
                <a:latin typeface="Times New Roman" panose="02020603050405020304" pitchFamily="18" charset="0"/>
                <a:cs typeface="Times New Roman" panose="02020603050405020304" pitchFamily="18" charset="0"/>
              </a:rPr>
              <a:t>sản </a:t>
            </a:r>
            <a:r>
              <a:rPr lang="en-US" sz="3600" b="1" smtClean="0">
                <a:solidFill>
                  <a:schemeClr val="accent1"/>
                </a:solidFill>
                <a:latin typeface="Times New Roman" panose="02020603050405020304" pitchFamily="18" charset="0"/>
                <a:cs typeface="Times New Roman" panose="02020603050405020304" pitchFamily="18" charset="0"/>
              </a:rPr>
              <a:t>phẩm</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991947" y="2160588"/>
            <a:ext cx="3968144" cy="3881437"/>
          </a:xfrm>
          <a:prstGeom prst="rect">
            <a:avLst/>
          </a:prstGeom>
        </p:spPr>
      </p:pic>
    </p:spTree>
    <p:extLst>
      <p:ext uri="{BB962C8B-B14F-4D97-AF65-F5344CB8AC3E}">
        <p14:creationId xmlns:p14="http://schemas.microsoft.com/office/powerpoint/2010/main" val="30971779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Xóa sản </a:t>
            </a:r>
            <a:r>
              <a:rPr lang="en-US" b="1" smtClean="0">
                <a:latin typeface="Times New Roman" panose="02020603050405020304" pitchFamily="18" charset="0"/>
                <a:cs typeface="Times New Roman" panose="02020603050405020304" pitchFamily="18" charset="0"/>
              </a:rPr>
              <a:t>phẩm</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957066" y="2160588"/>
            <a:ext cx="4037905" cy="3881437"/>
          </a:xfrm>
          <a:prstGeom prst="rect">
            <a:avLst/>
          </a:prstGeom>
        </p:spPr>
      </p:pic>
    </p:spTree>
    <p:extLst>
      <p:ext uri="{BB962C8B-B14F-4D97-AF65-F5344CB8AC3E}">
        <p14:creationId xmlns:p14="http://schemas.microsoft.com/office/powerpoint/2010/main" val="11706852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Chỉnh sửa sản </a:t>
            </a:r>
            <a:r>
              <a:rPr lang="en-US" b="1" smtClean="0">
                <a:latin typeface="Times New Roman" panose="02020603050405020304" pitchFamily="18" charset="0"/>
                <a:cs typeface="Times New Roman" panose="02020603050405020304" pitchFamily="18" charset="0"/>
              </a:rPr>
              <a:t>phẩm</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3002493" y="2160588"/>
            <a:ext cx="3947052" cy="3881437"/>
          </a:xfrm>
          <a:prstGeom prst="rect">
            <a:avLst/>
          </a:prstGeom>
        </p:spPr>
      </p:pic>
    </p:spTree>
    <p:extLst>
      <p:ext uri="{BB962C8B-B14F-4D97-AF65-F5344CB8AC3E}">
        <p14:creationId xmlns:p14="http://schemas.microsoft.com/office/powerpoint/2010/main" val="15279003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958" y="3101789"/>
            <a:ext cx="8596668" cy="1320800"/>
          </a:xfrm>
        </p:spPr>
        <p:txBody>
          <a:bodyPr/>
          <a:lstStyle/>
          <a:p>
            <a:pPr algn="ctr"/>
            <a:r>
              <a:rPr lang="en-US" b="1">
                <a:latin typeface="Times New Roman" panose="02020603050405020304" pitchFamily="18" charset="0"/>
                <a:cs typeface="Times New Roman" panose="02020603050405020304" pitchFamily="18" charset="0"/>
              </a:rPr>
              <a:t>Biểu đồ hoạt động Quản lý slider cửa hàng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3615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fontAlgn="base"/>
            <a:r>
              <a:rPr lang="en-US" sz="3600" b="1" smtClean="0">
                <a:solidFill>
                  <a:schemeClr val="accent1"/>
                </a:solidFill>
                <a:latin typeface="Times New Roman" panose="02020603050405020304" pitchFamily="18" charset="0"/>
                <a:cs typeface="Times New Roman" panose="02020603050405020304" pitchFamily="18" charset="0"/>
              </a:rPr>
              <a:t>Thêm slider</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954000" y="2160588"/>
            <a:ext cx="4044037" cy="3881437"/>
          </a:xfrm>
          <a:prstGeom prst="rect">
            <a:avLst/>
          </a:prstGeom>
        </p:spPr>
      </p:pic>
    </p:spTree>
    <p:extLst>
      <p:ext uri="{BB962C8B-B14F-4D97-AF65-F5344CB8AC3E}">
        <p14:creationId xmlns:p14="http://schemas.microsoft.com/office/powerpoint/2010/main" val="13852169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Xóa </a:t>
            </a:r>
            <a:r>
              <a:rPr lang="en-US" b="1" smtClean="0">
                <a:latin typeface="Times New Roman" panose="02020603050405020304" pitchFamily="18" charset="0"/>
                <a:cs typeface="Times New Roman" panose="02020603050405020304" pitchFamily="18" charset="0"/>
              </a:rPr>
              <a:t>slider</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3027680" y="2160588"/>
            <a:ext cx="3896678" cy="3881437"/>
          </a:xfrm>
          <a:prstGeom prst="rect">
            <a:avLst/>
          </a:prstGeom>
        </p:spPr>
      </p:pic>
    </p:spTree>
    <p:extLst>
      <p:ext uri="{BB962C8B-B14F-4D97-AF65-F5344CB8AC3E}">
        <p14:creationId xmlns:p14="http://schemas.microsoft.com/office/powerpoint/2010/main" val="716512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500" b="1">
                <a:solidFill>
                  <a:schemeClr val="accent1"/>
                </a:solidFill>
                <a:latin typeface="Times New Roman" panose="02020603050405020304" pitchFamily="18" charset="0"/>
                <a:cs typeface="Times New Roman" panose="02020603050405020304" pitchFamily="18" charset="0"/>
              </a:rPr>
              <a:t>Biểu đồ Usecase So sánh sản phẩm</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1611473" y="2160588"/>
            <a:ext cx="6729092" cy="3881437"/>
          </a:xfrm>
          <a:prstGeom prst="rect">
            <a:avLst/>
          </a:prstGeom>
        </p:spPr>
      </p:pic>
    </p:spTree>
    <p:extLst>
      <p:ext uri="{BB962C8B-B14F-4D97-AF65-F5344CB8AC3E}">
        <p14:creationId xmlns:p14="http://schemas.microsoft.com/office/powerpoint/2010/main" val="40532257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Ẩn/Hiện </a:t>
            </a:r>
            <a:r>
              <a:rPr lang="en-US" b="1" smtClean="0">
                <a:latin typeface="Times New Roman" panose="02020603050405020304" pitchFamily="18" charset="0"/>
                <a:cs typeface="Times New Roman" panose="02020603050405020304" pitchFamily="18" charset="0"/>
              </a:rPr>
              <a:t>slider</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946043" y="2160588"/>
            <a:ext cx="4059952" cy="3881437"/>
          </a:xfrm>
          <a:prstGeom prst="rect">
            <a:avLst/>
          </a:prstGeom>
        </p:spPr>
      </p:pic>
    </p:spTree>
    <p:extLst>
      <p:ext uri="{BB962C8B-B14F-4D97-AF65-F5344CB8AC3E}">
        <p14:creationId xmlns:p14="http://schemas.microsoft.com/office/powerpoint/2010/main" val="25435001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600" b="1">
                <a:solidFill>
                  <a:schemeClr val="accent1"/>
                </a:solidFill>
                <a:latin typeface="Times New Roman" panose="02020603050405020304" pitchFamily="18" charset="0"/>
                <a:cs typeface="Times New Roman" panose="02020603050405020304" pitchFamily="18" charset="0"/>
              </a:rPr>
              <a:t>Biểu đồ hoạt động Quản lý đơn hàng</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293560" y="2160588"/>
            <a:ext cx="5364918" cy="3881437"/>
          </a:xfrm>
          <a:prstGeom prst="rect">
            <a:avLst/>
          </a:prstGeom>
        </p:spPr>
      </p:pic>
    </p:spTree>
    <p:extLst>
      <p:ext uri="{BB962C8B-B14F-4D97-AF65-F5344CB8AC3E}">
        <p14:creationId xmlns:p14="http://schemas.microsoft.com/office/powerpoint/2010/main" val="17098824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628" y="2949388"/>
            <a:ext cx="8596668" cy="1320800"/>
          </a:xfrm>
        </p:spPr>
        <p:txBody>
          <a:bodyPr/>
          <a:lstStyle/>
          <a:p>
            <a:pPr algn="ctr"/>
            <a:r>
              <a:rPr lang="en-US" b="1" smtClean="0">
                <a:latin typeface="Times New Roman" panose="02020603050405020304" pitchFamily="18" charset="0"/>
                <a:cs typeface="Times New Roman" panose="02020603050405020304" pitchFamily="18" charset="0"/>
              </a:rPr>
              <a:t>Thiết kế database</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85666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600" b="1">
                <a:solidFill>
                  <a:schemeClr val="accent1"/>
                </a:solidFill>
                <a:latin typeface="Times New Roman" panose="02020603050405020304" pitchFamily="18" charset="0"/>
                <a:cs typeface="Times New Roman" panose="02020603050405020304" pitchFamily="18" charset="0"/>
              </a:rPr>
              <a:t>Lược đồ quan hệ thực thể</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2091778" y="2160588"/>
            <a:ext cx="5768482" cy="3881437"/>
          </a:xfrm>
          <a:prstGeom prst="rect">
            <a:avLst/>
          </a:prstGeom>
        </p:spPr>
      </p:pic>
    </p:spTree>
    <p:extLst>
      <p:ext uri="{BB962C8B-B14F-4D97-AF65-F5344CB8AC3E}">
        <p14:creationId xmlns:p14="http://schemas.microsoft.com/office/powerpoint/2010/main" val="2302291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600" b="1">
                <a:solidFill>
                  <a:schemeClr val="accent1"/>
                </a:solidFill>
                <a:latin typeface="Times New Roman" panose="02020603050405020304" pitchFamily="18" charset="0"/>
                <a:cs typeface="Times New Roman" panose="02020603050405020304" pitchFamily="18" charset="0"/>
              </a:rPr>
              <a:t>Lược đồ</a:t>
            </a:r>
            <a:r>
              <a:rPr lang="en-US" b="1"/>
              <a:t/>
            </a:r>
            <a:br>
              <a:rPr lang="en-US" b="1"/>
            </a:br>
            <a:endParaRPr lang="en-US"/>
          </a:p>
        </p:txBody>
      </p:sp>
      <p:graphicFrame>
        <p:nvGraphicFramePr>
          <p:cNvPr id="4" name="Content Placeholder 3"/>
          <p:cNvGraphicFramePr>
            <a:graphicFrameLocks noGrp="1"/>
          </p:cNvGraphicFramePr>
          <p:nvPr>
            <p:ph idx="1"/>
          </p:nvPr>
        </p:nvGraphicFramePr>
        <p:xfrm>
          <a:off x="2098834" y="2318226"/>
          <a:ext cx="5754370" cy="2913830"/>
        </p:xfrm>
        <a:graphic>
          <a:graphicData uri="http://schemas.openxmlformats.org/drawingml/2006/table">
            <a:tbl>
              <a:tblPr firstRow="1" firstCol="1" bandRow="1">
                <a:tableStyleId>{5C22544A-7EE6-4342-B048-85BDC9FD1C3A}</a:tableStyleId>
              </a:tblPr>
              <a:tblGrid>
                <a:gridCol w="431165"/>
                <a:gridCol w="1636395"/>
                <a:gridCol w="3686810"/>
              </a:tblGrid>
              <a:tr h="0">
                <a:tc>
                  <a:txBody>
                    <a:bodyPr/>
                    <a:lstStyle/>
                    <a:p>
                      <a:pPr marL="0" marR="0" algn="ctr">
                        <a:lnSpc>
                          <a:spcPct val="150000"/>
                        </a:lnSpc>
                        <a:spcBef>
                          <a:spcPts val="0"/>
                        </a:spcBef>
                        <a:spcAft>
                          <a:spcPts val="0"/>
                        </a:spcAft>
                      </a:pPr>
                      <a:r>
                        <a:rPr lang="en-US" sz="1300">
                          <a:effectLst/>
                        </a:rPr>
                        <a:t>STT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Tên</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Mô tả</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l">
                        <a:lnSpc>
                          <a:spcPct val="150000"/>
                        </a:lnSpc>
                        <a:spcBef>
                          <a:spcPts val="0"/>
                        </a:spcBef>
                        <a:spcAft>
                          <a:spcPts val="0"/>
                        </a:spcAft>
                      </a:pPr>
                      <a:r>
                        <a:rPr lang="en-US" sz="1300">
                          <a:effectLst/>
                        </a:rPr>
                        <a:t>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tbl_order</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Danh sách đơn hàng</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l">
                        <a:lnSpc>
                          <a:spcPct val="150000"/>
                        </a:lnSpc>
                        <a:spcBef>
                          <a:spcPts val="0"/>
                        </a:spcBef>
                        <a:spcAft>
                          <a:spcPts val="0"/>
                        </a:spcAft>
                      </a:pPr>
                      <a:r>
                        <a:rPr lang="en-US" sz="1300">
                          <a:effectLst/>
                        </a:rPr>
                        <a:t>2</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tbl_cart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Danh sách giỏ hàng</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l">
                        <a:lnSpc>
                          <a:spcPct val="150000"/>
                        </a:lnSpc>
                        <a:spcBef>
                          <a:spcPts val="0"/>
                        </a:spcBef>
                        <a:spcAft>
                          <a:spcPts val="0"/>
                        </a:spcAft>
                      </a:pPr>
                      <a:r>
                        <a:rPr lang="en-US" sz="1300">
                          <a:effectLst/>
                        </a:rPr>
                        <a:t>3</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tbl_wishlist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Danh sách sản phẩm yêu thích</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l">
                        <a:lnSpc>
                          <a:spcPct val="150000"/>
                        </a:lnSpc>
                        <a:spcBef>
                          <a:spcPts val="0"/>
                        </a:spcBef>
                        <a:spcAft>
                          <a:spcPts val="0"/>
                        </a:spcAft>
                      </a:pPr>
                      <a:r>
                        <a:rPr lang="en-US" sz="1300">
                          <a:effectLst/>
                        </a:rPr>
                        <a:t>4</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tbl_compare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Danh sách so sánh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l">
                        <a:lnSpc>
                          <a:spcPct val="150000"/>
                        </a:lnSpc>
                        <a:spcBef>
                          <a:spcPts val="0"/>
                        </a:spcBef>
                        <a:spcAft>
                          <a:spcPts val="0"/>
                        </a:spcAft>
                      </a:pPr>
                      <a:r>
                        <a:rPr lang="en-US" sz="1300">
                          <a:effectLst/>
                        </a:rPr>
                        <a:t>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tbl_slider</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Danh sách slider</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l">
                        <a:lnSpc>
                          <a:spcPct val="150000"/>
                        </a:lnSpc>
                        <a:spcBef>
                          <a:spcPts val="0"/>
                        </a:spcBef>
                        <a:spcAft>
                          <a:spcPts val="0"/>
                        </a:spcAft>
                      </a:pPr>
                      <a:r>
                        <a:rPr lang="en-US" sz="1300">
                          <a:effectLst/>
                        </a:rPr>
                        <a:t>6</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tbl_product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Danh sách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l">
                        <a:lnSpc>
                          <a:spcPct val="150000"/>
                        </a:lnSpc>
                        <a:spcBef>
                          <a:spcPts val="0"/>
                        </a:spcBef>
                        <a:spcAft>
                          <a:spcPts val="0"/>
                        </a:spcAft>
                      </a:pPr>
                      <a:r>
                        <a:rPr lang="en-US" sz="1300">
                          <a:effectLst/>
                        </a:rPr>
                        <a:t>7</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tbl_brand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Danh sách thương hiệu</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l">
                        <a:lnSpc>
                          <a:spcPct val="150000"/>
                        </a:lnSpc>
                        <a:spcBef>
                          <a:spcPts val="0"/>
                        </a:spcBef>
                        <a:spcAft>
                          <a:spcPts val="0"/>
                        </a:spcAft>
                      </a:pPr>
                      <a:r>
                        <a:rPr lang="en-US" sz="1300">
                          <a:effectLst/>
                        </a:rPr>
                        <a:t>8</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tbl_category</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50000"/>
                        </a:lnSpc>
                        <a:spcBef>
                          <a:spcPts val="0"/>
                        </a:spcBef>
                        <a:spcAft>
                          <a:spcPts val="0"/>
                        </a:spcAft>
                      </a:pPr>
                      <a:r>
                        <a:rPr lang="en-US" sz="1300">
                          <a:effectLst/>
                        </a:rPr>
                        <a:t>Danh sách danh mục</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9</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tbl_admin</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Danh sách tài khoản Admin</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10</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tbl_customer</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Danh sách tài khoản khách hàng.</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73032698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93" y="3182470"/>
            <a:ext cx="8596668" cy="1320800"/>
          </a:xfrm>
        </p:spPr>
        <p:txBody>
          <a:bodyPr/>
          <a:lstStyle/>
          <a:p>
            <a:pPr algn="ctr"/>
            <a:r>
              <a:rPr lang="en-US" b="1">
                <a:latin typeface="Times New Roman" panose="02020603050405020304" pitchFamily="18" charset="0"/>
                <a:cs typeface="Times New Roman" panose="02020603050405020304" pitchFamily="18" charset="0"/>
              </a:rPr>
              <a:t>Lược đồ chi tiết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5561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228" y="618564"/>
            <a:ext cx="8596668" cy="1320800"/>
          </a:xfrm>
        </p:spPr>
        <p:txBody>
          <a:bodyPr/>
          <a:lstStyle/>
          <a:p>
            <a:pPr lvl="2" algn="ctr" defTabSz="457200" rtl="0">
              <a:spcBef>
                <a:spcPct val="0"/>
              </a:spcBef>
            </a:pPr>
            <a:r>
              <a:rPr lang="en-US" sz="3600" b="1" smtClean="0">
                <a:solidFill>
                  <a:schemeClr val="accent1"/>
                </a:solidFill>
                <a:latin typeface="Times New Roman" panose="02020603050405020304" pitchFamily="18" charset="0"/>
                <a:cs typeface="Times New Roman" panose="02020603050405020304" pitchFamily="18" charset="0"/>
              </a:rPr>
              <a:t>Bảng </a:t>
            </a:r>
            <a:r>
              <a:rPr lang="en-US" sz="3600" b="1">
                <a:solidFill>
                  <a:schemeClr val="accent1"/>
                </a:solidFill>
                <a:latin typeface="Times New Roman" panose="02020603050405020304" pitchFamily="18" charset="0"/>
                <a:cs typeface="Times New Roman" panose="02020603050405020304" pitchFamily="18" charset="0"/>
              </a:rPr>
              <a:t>Đơn hàng</a:t>
            </a:r>
            <a:r>
              <a:rPr lang="en-US" b="1"/>
              <a:t/>
            </a:r>
            <a:br>
              <a:rPr lang="en-US" b="1"/>
            </a:br>
            <a:endParaRPr lang="en-US"/>
          </a:p>
        </p:txBody>
      </p:sp>
      <p:graphicFrame>
        <p:nvGraphicFramePr>
          <p:cNvPr id="4" name="Content Placeholder 3"/>
          <p:cNvGraphicFramePr>
            <a:graphicFrameLocks noGrp="1"/>
          </p:cNvGraphicFramePr>
          <p:nvPr>
            <p:ph idx="1"/>
          </p:nvPr>
        </p:nvGraphicFramePr>
        <p:xfrm>
          <a:off x="2470779" y="2160589"/>
          <a:ext cx="5010480" cy="4095366"/>
        </p:xfrm>
        <a:graphic>
          <a:graphicData uri="http://schemas.openxmlformats.org/drawingml/2006/table">
            <a:tbl>
              <a:tblPr firstRow="1" firstCol="1" bandRow="1">
                <a:tableStyleId>{5C22544A-7EE6-4342-B048-85BDC9FD1C3A}</a:tableStyleId>
              </a:tblPr>
              <a:tblGrid>
                <a:gridCol w="389249"/>
                <a:gridCol w="1411029"/>
                <a:gridCol w="783475"/>
                <a:gridCol w="2426727"/>
              </a:tblGrid>
              <a:tr h="258762">
                <a:tc gridSpan="4">
                  <a:txBody>
                    <a:bodyPr/>
                    <a:lstStyle/>
                    <a:p>
                      <a:pPr marL="0" marR="0" algn="ctr">
                        <a:lnSpc>
                          <a:spcPct val="150000"/>
                        </a:lnSpc>
                        <a:spcBef>
                          <a:spcPts val="0"/>
                        </a:spcBef>
                        <a:spcAft>
                          <a:spcPts val="0"/>
                        </a:spcAft>
                      </a:pPr>
                      <a:r>
                        <a:rPr lang="en-US" sz="1100">
                          <a:effectLst/>
                        </a:rPr>
                        <a:t>tbl_order</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517525">
                <a:tc>
                  <a:txBody>
                    <a:bodyPr/>
                    <a:lstStyle/>
                    <a:p>
                      <a:pPr marL="0" marR="0" algn="ctr">
                        <a:lnSpc>
                          <a:spcPct val="150000"/>
                        </a:lnSpc>
                        <a:spcBef>
                          <a:spcPts val="0"/>
                        </a:spcBef>
                        <a:spcAft>
                          <a:spcPts val="0"/>
                        </a:spcAft>
                      </a:pPr>
                      <a:r>
                        <a:rPr lang="en-US" sz="1100">
                          <a:effectLst/>
                        </a:rPr>
                        <a:t>STT</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ctr">
                        <a:lnSpc>
                          <a:spcPct val="150000"/>
                        </a:lnSpc>
                        <a:spcBef>
                          <a:spcPts val="0"/>
                        </a:spcBef>
                        <a:spcAft>
                          <a:spcPts val="0"/>
                        </a:spcAft>
                      </a:pPr>
                      <a:r>
                        <a:rPr lang="en-US" sz="1100">
                          <a:effectLst/>
                        </a:rPr>
                        <a:t>Tên</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ctr">
                        <a:lnSpc>
                          <a:spcPct val="150000"/>
                        </a:lnSpc>
                        <a:spcBef>
                          <a:spcPts val="0"/>
                        </a:spcBef>
                        <a:spcAft>
                          <a:spcPts val="0"/>
                        </a:spcAft>
                      </a:pPr>
                      <a:r>
                        <a:rPr lang="en-US" sz="1100">
                          <a:effectLst/>
                        </a:rPr>
                        <a:t>Loại</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ctr">
                        <a:lnSpc>
                          <a:spcPct val="150000"/>
                        </a:lnSpc>
                        <a:spcBef>
                          <a:spcPts val="0"/>
                        </a:spcBef>
                        <a:spcAft>
                          <a:spcPts val="0"/>
                        </a:spcAft>
                      </a:pPr>
                      <a:r>
                        <a:rPr lang="en-US" sz="1100">
                          <a:effectLst/>
                        </a:rPr>
                        <a:t>Mô tả</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r>
              <a:tr h="258762">
                <a:tc>
                  <a:txBody>
                    <a:bodyPr/>
                    <a:lstStyle/>
                    <a:p>
                      <a:pPr marL="0" marR="0" algn="just">
                        <a:lnSpc>
                          <a:spcPct val="150000"/>
                        </a:lnSpc>
                        <a:spcBef>
                          <a:spcPts val="0"/>
                        </a:spcBef>
                        <a:spcAft>
                          <a:spcPts val="0"/>
                        </a:spcAft>
                      </a:pPr>
                      <a:r>
                        <a:rPr lang="en-US" sz="1100">
                          <a:effectLst/>
                        </a:rPr>
                        <a:t>1</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orderId</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int(11)</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Mã đơn hàng, khóa chính</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r>
              <a:tr h="258762">
                <a:tc>
                  <a:txBody>
                    <a:bodyPr/>
                    <a:lstStyle/>
                    <a:p>
                      <a:pPr marL="0" marR="0" algn="just">
                        <a:lnSpc>
                          <a:spcPct val="150000"/>
                        </a:lnSpc>
                        <a:spcBef>
                          <a:spcPts val="0"/>
                        </a:spcBef>
                        <a:spcAft>
                          <a:spcPts val="0"/>
                        </a:spcAft>
                      </a:pPr>
                      <a:r>
                        <a:rPr lang="en-US" sz="1100">
                          <a:effectLst/>
                        </a:rPr>
                        <a:t>2</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productId</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int(11)</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Mã sản phẩm</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r>
              <a:tr h="517525">
                <a:tc>
                  <a:txBody>
                    <a:bodyPr/>
                    <a:lstStyle/>
                    <a:p>
                      <a:pPr marL="0" marR="0" algn="just">
                        <a:lnSpc>
                          <a:spcPct val="150000"/>
                        </a:lnSpc>
                        <a:spcBef>
                          <a:spcPts val="0"/>
                        </a:spcBef>
                        <a:spcAft>
                          <a:spcPts val="0"/>
                        </a:spcAft>
                      </a:pPr>
                      <a:r>
                        <a:rPr lang="en-US" sz="1100">
                          <a:effectLst/>
                        </a:rPr>
                        <a:t>3</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productName</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varchar(255)</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Tên sản phẩm</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r>
              <a:tr h="258762">
                <a:tc>
                  <a:txBody>
                    <a:bodyPr/>
                    <a:lstStyle/>
                    <a:p>
                      <a:pPr marL="0" marR="0" algn="just">
                        <a:lnSpc>
                          <a:spcPct val="150000"/>
                        </a:lnSpc>
                        <a:spcBef>
                          <a:spcPts val="0"/>
                        </a:spcBef>
                        <a:spcAft>
                          <a:spcPts val="0"/>
                        </a:spcAft>
                      </a:pPr>
                      <a:r>
                        <a:rPr lang="en-US" sz="1100">
                          <a:effectLst/>
                        </a:rPr>
                        <a:t>4</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customerId</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int(11)</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Mã khách hàng</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r>
              <a:tr h="258762">
                <a:tc>
                  <a:txBody>
                    <a:bodyPr/>
                    <a:lstStyle/>
                    <a:p>
                      <a:pPr marL="0" marR="0" algn="just">
                        <a:lnSpc>
                          <a:spcPct val="150000"/>
                        </a:lnSpc>
                        <a:spcBef>
                          <a:spcPts val="0"/>
                        </a:spcBef>
                        <a:spcAft>
                          <a:spcPts val="0"/>
                        </a:spcAft>
                      </a:pPr>
                      <a:r>
                        <a:rPr lang="en-US" sz="1100">
                          <a:effectLst/>
                        </a:rPr>
                        <a:t>5</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quantity</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int(11)</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Số lượng sản phẩm</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r>
              <a:tr h="517525">
                <a:tc>
                  <a:txBody>
                    <a:bodyPr/>
                    <a:lstStyle/>
                    <a:p>
                      <a:pPr marL="0" marR="0" algn="just">
                        <a:lnSpc>
                          <a:spcPct val="150000"/>
                        </a:lnSpc>
                        <a:spcBef>
                          <a:spcPts val="0"/>
                        </a:spcBef>
                        <a:spcAft>
                          <a:spcPts val="0"/>
                        </a:spcAft>
                      </a:pPr>
                      <a:r>
                        <a:rPr lang="en-US" sz="1100">
                          <a:effectLst/>
                        </a:rPr>
                        <a:t>6</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productPrice</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varchar(255)</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Giá sản phẩm</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r>
              <a:tr h="517525">
                <a:tc>
                  <a:txBody>
                    <a:bodyPr/>
                    <a:lstStyle/>
                    <a:p>
                      <a:pPr marL="0" marR="0" algn="just">
                        <a:lnSpc>
                          <a:spcPct val="150000"/>
                        </a:lnSpc>
                        <a:spcBef>
                          <a:spcPts val="0"/>
                        </a:spcBef>
                        <a:spcAft>
                          <a:spcPts val="0"/>
                        </a:spcAft>
                      </a:pPr>
                      <a:r>
                        <a:rPr lang="en-US" sz="1100">
                          <a:effectLst/>
                        </a:rPr>
                        <a:t>7</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productImage</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varchar(255)</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Hình ảnh sản phẩm</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r>
              <a:tr h="258762">
                <a:tc>
                  <a:txBody>
                    <a:bodyPr/>
                    <a:lstStyle/>
                    <a:p>
                      <a:pPr marL="0" marR="0" algn="just">
                        <a:lnSpc>
                          <a:spcPct val="150000"/>
                        </a:lnSpc>
                        <a:spcBef>
                          <a:spcPts val="0"/>
                        </a:spcBef>
                        <a:spcAft>
                          <a:spcPts val="0"/>
                        </a:spcAft>
                      </a:pPr>
                      <a:r>
                        <a:rPr lang="en-US" sz="1100">
                          <a:effectLst/>
                        </a:rPr>
                        <a:t>8</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status</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int(11)</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Trạng thái giao hàng</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r>
              <a:tr h="258762">
                <a:tc>
                  <a:txBody>
                    <a:bodyPr/>
                    <a:lstStyle/>
                    <a:p>
                      <a:pPr marL="0" marR="0" algn="just">
                        <a:lnSpc>
                          <a:spcPct val="150000"/>
                        </a:lnSpc>
                        <a:spcBef>
                          <a:spcPts val="0"/>
                        </a:spcBef>
                        <a:spcAft>
                          <a:spcPts val="0"/>
                        </a:spcAft>
                      </a:pPr>
                      <a:r>
                        <a:rPr lang="en-US" sz="1100">
                          <a:effectLst/>
                        </a:rPr>
                        <a:t>9</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orderDate</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timestamp</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c>
                  <a:txBody>
                    <a:bodyPr/>
                    <a:lstStyle/>
                    <a:p>
                      <a:pPr marL="0" marR="0" algn="just">
                        <a:lnSpc>
                          <a:spcPct val="150000"/>
                        </a:lnSpc>
                        <a:spcBef>
                          <a:spcPts val="0"/>
                        </a:spcBef>
                        <a:spcAft>
                          <a:spcPts val="0"/>
                        </a:spcAft>
                      </a:pPr>
                      <a:r>
                        <a:rPr lang="en-US" sz="1100">
                          <a:effectLst/>
                        </a:rPr>
                        <a:t>Ngày mua hàng</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59714" marR="59714" marT="0" marB="0" anchor="ctr"/>
                </a:tc>
              </a:tr>
            </a:tbl>
          </a:graphicData>
        </a:graphic>
      </p:graphicFrame>
    </p:spTree>
    <p:extLst>
      <p:ext uri="{BB962C8B-B14F-4D97-AF65-F5344CB8AC3E}">
        <p14:creationId xmlns:p14="http://schemas.microsoft.com/office/powerpoint/2010/main" val="40543993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Bảng Giỏ hàng</a:t>
            </a:r>
            <a:r>
              <a:rPr lang="en-US" i="1"/>
              <a:t/>
            </a:r>
            <a:br>
              <a:rPr lang="en-US" i="1"/>
            </a:br>
            <a:endParaRPr lang="en-US"/>
          </a:p>
        </p:txBody>
      </p:sp>
      <p:graphicFrame>
        <p:nvGraphicFramePr>
          <p:cNvPr id="4" name="Content Placeholder 3"/>
          <p:cNvGraphicFramePr>
            <a:graphicFrameLocks noGrp="1"/>
          </p:cNvGraphicFramePr>
          <p:nvPr>
            <p:ph idx="1"/>
          </p:nvPr>
        </p:nvGraphicFramePr>
        <p:xfrm>
          <a:off x="2291832" y="2160589"/>
          <a:ext cx="5368373" cy="3881435"/>
        </p:xfrm>
        <a:graphic>
          <a:graphicData uri="http://schemas.openxmlformats.org/drawingml/2006/table">
            <a:tbl>
              <a:tblPr firstRow="1" firstCol="1" bandRow="1">
                <a:tableStyleId>{5C22544A-7EE6-4342-B048-85BDC9FD1C3A}</a:tableStyleId>
              </a:tblPr>
              <a:tblGrid>
                <a:gridCol w="417053"/>
                <a:gridCol w="1511817"/>
                <a:gridCol w="839438"/>
                <a:gridCol w="2600065"/>
              </a:tblGrid>
              <a:tr h="277245">
                <a:tc gridSpan="4">
                  <a:txBody>
                    <a:bodyPr/>
                    <a:lstStyle/>
                    <a:p>
                      <a:pPr marL="0" marR="0" algn="ctr">
                        <a:lnSpc>
                          <a:spcPct val="150000"/>
                        </a:lnSpc>
                        <a:spcBef>
                          <a:spcPts val="0"/>
                        </a:spcBef>
                        <a:spcAft>
                          <a:spcPts val="0"/>
                        </a:spcAft>
                      </a:pPr>
                      <a:r>
                        <a:rPr lang="en-US" sz="1200">
                          <a:effectLst/>
                        </a:rPr>
                        <a:t>tbl_cart</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554491">
                <a:tc>
                  <a:txBody>
                    <a:bodyPr/>
                    <a:lstStyle/>
                    <a:p>
                      <a:pPr marL="0" marR="0" algn="ctr">
                        <a:lnSpc>
                          <a:spcPct val="150000"/>
                        </a:lnSpc>
                        <a:spcBef>
                          <a:spcPts val="0"/>
                        </a:spcBef>
                        <a:spcAft>
                          <a:spcPts val="0"/>
                        </a:spcAft>
                      </a:pPr>
                      <a:r>
                        <a:rPr lang="en-US" sz="1200">
                          <a:effectLst/>
                        </a:rPr>
                        <a:t>STT</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ctr">
                        <a:lnSpc>
                          <a:spcPct val="150000"/>
                        </a:lnSpc>
                        <a:spcBef>
                          <a:spcPts val="0"/>
                        </a:spcBef>
                        <a:spcAft>
                          <a:spcPts val="0"/>
                        </a:spcAft>
                      </a:pPr>
                      <a:r>
                        <a:rPr lang="en-US" sz="1200">
                          <a:effectLst/>
                        </a:rPr>
                        <a:t>Tên</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ctr">
                        <a:lnSpc>
                          <a:spcPct val="150000"/>
                        </a:lnSpc>
                        <a:spcBef>
                          <a:spcPts val="0"/>
                        </a:spcBef>
                        <a:spcAft>
                          <a:spcPts val="0"/>
                        </a:spcAft>
                      </a:pPr>
                      <a:r>
                        <a:rPr lang="en-US" sz="1200">
                          <a:effectLst/>
                        </a:rPr>
                        <a:t>Loại</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ctr">
                        <a:lnSpc>
                          <a:spcPct val="150000"/>
                        </a:lnSpc>
                        <a:spcBef>
                          <a:spcPts val="0"/>
                        </a:spcBef>
                        <a:spcAft>
                          <a:spcPts val="0"/>
                        </a:spcAft>
                      </a:pPr>
                      <a:r>
                        <a:rPr lang="en-US" sz="1200">
                          <a:effectLst/>
                        </a:rPr>
                        <a:t>Mô tả</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r>
              <a:tr h="277245">
                <a:tc>
                  <a:txBody>
                    <a:bodyPr/>
                    <a:lstStyle/>
                    <a:p>
                      <a:pPr marL="0" marR="0" algn="just">
                        <a:lnSpc>
                          <a:spcPct val="150000"/>
                        </a:lnSpc>
                        <a:spcBef>
                          <a:spcPts val="0"/>
                        </a:spcBef>
                        <a:spcAft>
                          <a:spcPts val="0"/>
                        </a:spcAft>
                      </a:pPr>
                      <a:r>
                        <a:rPr lang="en-US" sz="1200">
                          <a:effectLst/>
                        </a:rPr>
                        <a:t>1</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cartId</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int(11)</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Mã giỏ hàng,khóa chính</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r>
              <a:tr h="277245">
                <a:tc>
                  <a:txBody>
                    <a:bodyPr/>
                    <a:lstStyle/>
                    <a:p>
                      <a:pPr marL="0" marR="0" algn="just">
                        <a:lnSpc>
                          <a:spcPct val="150000"/>
                        </a:lnSpc>
                        <a:spcBef>
                          <a:spcPts val="0"/>
                        </a:spcBef>
                        <a:spcAft>
                          <a:spcPts val="0"/>
                        </a:spcAft>
                      </a:pPr>
                      <a:r>
                        <a:rPr lang="en-US" sz="1200">
                          <a:effectLst/>
                        </a:rPr>
                        <a:t>2</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productId</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int(11)</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Mã sản phẩm</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r>
              <a:tr h="554491">
                <a:tc>
                  <a:txBody>
                    <a:bodyPr/>
                    <a:lstStyle/>
                    <a:p>
                      <a:pPr marL="0" marR="0" algn="just">
                        <a:lnSpc>
                          <a:spcPct val="150000"/>
                        </a:lnSpc>
                        <a:spcBef>
                          <a:spcPts val="0"/>
                        </a:spcBef>
                        <a:spcAft>
                          <a:spcPts val="0"/>
                        </a:spcAft>
                      </a:pPr>
                      <a:r>
                        <a:rPr lang="en-US" sz="1200">
                          <a:effectLst/>
                        </a:rPr>
                        <a:t>3</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productName</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varchar(255)</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Tên sản phẩm</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r>
              <a:tr h="554491">
                <a:tc>
                  <a:txBody>
                    <a:bodyPr/>
                    <a:lstStyle/>
                    <a:p>
                      <a:pPr marL="0" marR="0" algn="just">
                        <a:lnSpc>
                          <a:spcPct val="150000"/>
                        </a:lnSpc>
                        <a:spcBef>
                          <a:spcPts val="0"/>
                        </a:spcBef>
                        <a:spcAft>
                          <a:spcPts val="0"/>
                        </a:spcAft>
                      </a:pPr>
                      <a:r>
                        <a:rPr lang="en-US" sz="1200">
                          <a:effectLst/>
                        </a:rPr>
                        <a:t>4</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sessionId</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varchar(255)</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Mã phiên giao dich trong ngày</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r>
              <a:tr h="277245">
                <a:tc>
                  <a:txBody>
                    <a:bodyPr/>
                    <a:lstStyle/>
                    <a:p>
                      <a:pPr marL="0" marR="0" algn="just">
                        <a:lnSpc>
                          <a:spcPct val="150000"/>
                        </a:lnSpc>
                        <a:spcBef>
                          <a:spcPts val="0"/>
                        </a:spcBef>
                        <a:spcAft>
                          <a:spcPts val="0"/>
                        </a:spcAft>
                      </a:pPr>
                      <a:r>
                        <a:rPr lang="en-US" sz="1200">
                          <a:effectLst/>
                        </a:rPr>
                        <a:t>5</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quantity</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int(11)</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Số lượng sản phẩm</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r>
              <a:tr h="554491">
                <a:tc>
                  <a:txBody>
                    <a:bodyPr/>
                    <a:lstStyle/>
                    <a:p>
                      <a:pPr marL="0" marR="0" algn="just">
                        <a:lnSpc>
                          <a:spcPct val="150000"/>
                        </a:lnSpc>
                        <a:spcBef>
                          <a:spcPts val="0"/>
                        </a:spcBef>
                        <a:spcAft>
                          <a:spcPts val="0"/>
                        </a:spcAft>
                      </a:pPr>
                      <a:r>
                        <a:rPr lang="en-US" sz="1200">
                          <a:effectLst/>
                        </a:rPr>
                        <a:t>6</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productPrice</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varchar(255)</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Giá sản phẩm</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r>
              <a:tr h="554491">
                <a:tc>
                  <a:txBody>
                    <a:bodyPr/>
                    <a:lstStyle/>
                    <a:p>
                      <a:pPr marL="0" marR="0" algn="just">
                        <a:lnSpc>
                          <a:spcPct val="150000"/>
                        </a:lnSpc>
                        <a:spcBef>
                          <a:spcPts val="0"/>
                        </a:spcBef>
                        <a:spcAft>
                          <a:spcPts val="0"/>
                        </a:spcAft>
                      </a:pPr>
                      <a:r>
                        <a:rPr lang="en-US" sz="1200">
                          <a:effectLst/>
                        </a:rPr>
                        <a:t>7</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productImage</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varchar(255)</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c>
                  <a:txBody>
                    <a:bodyPr/>
                    <a:lstStyle/>
                    <a:p>
                      <a:pPr marL="0" marR="0" algn="just">
                        <a:lnSpc>
                          <a:spcPct val="150000"/>
                        </a:lnSpc>
                        <a:spcBef>
                          <a:spcPts val="0"/>
                        </a:spcBef>
                        <a:spcAft>
                          <a:spcPts val="0"/>
                        </a:spcAft>
                      </a:pPr>
                      <a:r>
                        <a:rPr lang="en-US" sz="1200">
                          <a:effectLst/>
                        </a:rPr>
                        <a:t>Hình ảnh sản phẩm</a:t>
                      </a:r>
                      <a:endParaRPr lang="en-US" sz="12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3980" marR="63980" marT="0" marB="0" anchor="ctr"/>
                </a:tc>
              </a:tr>
            </a:tbl>
          </a:graphicData>
        </a:graphic>
      </p:graphicFrame>
    </p:spTree>
    <p:extLst>
      <p:ext uri="{BB962C8B-B14F-4D97-AF65-F5344CB8AC3E}">
        <p14:creationId xmlns:p14="http://schemas.microsoft.com/office/powerpoint/2010/main" val="33954015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Bảng Sản phẩm yêu thích</a:t>
            </a:r>
            <a:r>
              <a:rPr lang="en-US" i="1"/>
              <a:t/>
            </a:r>
            <a:br>
              <a:rPr lang="en-US" i="1"/>
            </a:br>
            <a:endParaRPr lang="en-US"/>
          </a:p>
        </p:txBody>
      </p:sp>
      <p:graphicFrame>
        <p:nvGraphicFramePr>
          <p:cNvPr id="4" name="Content Placeholder 3"/>
          <p:cNvGraphicFramePr>
            <a:graphicFrameLocks noGrp="1"/>
          </p:cNvGraphicFramePr>
          <p:nvPr>
            <p:ph idx="1"/>
          </p:nvPr>
        </p:nvGraphicFramePr>
        <p:xfrm>
          <a:off x="2098834" y="2318226"/>
          <a:ext cx="5754370" cy="2994410"/>
        </p:xfrm>
        <a:graphic>
          <a:graphicData uri="http://schemas.openxmlformats.org/drawingml/2006/table">
            <a:tbl>
              <a:tblPr firstRow="1" firstCol="1" bandRow="1">
                <a:tableStyleId>{5C22544A-7EE6-4342-B048-85BDC9FD1C3A}</a:tableStyleId>
              </a:tblPr>
              <a:tblGrid>
                <a:gridCol w="447040"/>
                <a:gridCol w="1620520"/>
                <a:gridCol w="899795"/>
                <a:gridCol w="2787015"/>
              </a:tblGrid>
              <a:tr h="0">
                <a:tc gridSpan="4">
                  <a:txBody>
                    <a:bodyPr/>
                    <a:lstStyle/>
                    <a:p>
                      <a:pPr marL="0" marR="0" algn="ctr">
                        <a:lnSpc>
                          <a:spcPct val="150000"/>
                        </a:lnSpc>
                        <a:spcBef>
                          <a:spcPts val="0"/>
                        </a:spcBef>
                        <a:spcAft>
                          <a:spcPts val="0"/>
                        </a:spcAft>
                      </a:pPr>
                      <a:r>
                        <a:rPr lang="en-US" sz="1300">
                          <a:effectLst/>
                        </a:rPr>
                        <a:t>tbl_wishlist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lnSpc>
                          <a:spcPct val="150000"/>
                        </a:lnSpc>
                        <a:spcBef>
                          <a:spcPts val="0"/>
                        </a:spcBef>
                        <a:spcAft>
                          <a:spcPts val="0"/>
                        </a:spcAft>
                      </a:pPr>
                      <a:r>
                        <a:rPr lang="en-US" sz="1300">
                          <a:effectLst/>
                        </a:rPr>
                        <a:t>STT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Tên</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Loại</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Mô tả</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wishlistId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sản phẩm yêu thích, khóa chính</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2</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3</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productName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varchar(255)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Tên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4</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customerId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khách hàng</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productPrice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varchar(255)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Giá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6</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productImage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varchar(255)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Hình ảnh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9708551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Bảng So sánh sản phẩm</a:t>
            </a:r>
            <a:r>
              <a:rPr lang="en-US" i="1"/>
              <a:t/>
            </a:r>
            <a:br>
              <a:rPr lang="en-US" i="1"/>
            </a:br>
            <a:endParaRPr lang="en-US"/>
          </a:p>
        </p:txBody>
      </p:sp>
      <p:graphicFrame>
        <p:nvGraphicFramePr>
          <p:cNvPr id="4" name="Content Placeholder 3"/>
          <p:cNvGraphicFramePr>
            <a:graphicFrameLocks noGrp="1"/>
          </p:cNvGraphicFramePr>
          <p:nvPr>
            <p:ph idx="1"/>
          </p:nvPr>
        </p:nvGraphicFramePr>
        <p:xfrm>
          <a:off x="2098834" y="2318226"/>
          <a:ext cx="5754370" cy="2994410"/>
        </p:xfrm>
        <a:graphic>
          <a:graphicData uri="http://schemas.openxmlformats.org/drawingml/2006/table">
            <a:tbl>
              <a:tblPr firstRow="1" firstCol="1" bandRow="1">
                <a:tableStyleId>{5C22544A-7EE6-4342-B048-85BDC9FD1C3A}</a:tableStyleId>
              </a:tblPr>
              <a:tblGrid>
                <a:gridCol w="447040"/>
                <a:gridCol w="1620520"/>
                <a:gridCol w="899795"/>
                <a:gridCol w="2787015"/>
              </a:tblGrid>
              <a:tr h="0">
                <a:tc gridSpan="4">
                  <a:txBody>
                    <a:bodyPr/>
                    <a:lstStyle/>
                    <a:p>
                      <a:pPr marL="0" marR="0" algn="ctr">
                        <a:lnSpc>
                          <a:spcPct val="150000"/>
                        </a:lnSpc>
                        <a:spcBef>
                          <a:spcPts val="0"/>
                        </a:spcBef>
                        <a:spcAft>
                          <a:spcPts val="0"/>
                        </a:spcAft>
                      </a:pPr>
                      <a:r>
                        <a:rPr lang="en-US" sz="1300">
                          <a:effectLst/>
                        </a:rPr>
                        <a:t>tbl_compare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lnSpc>
                          <a:spcPct val="150000"/>
                        </a:lnSpc>
                        <a:spcBef>
                          <a:spcPts val="0"/>
                        </a:spcBef>
                        <a:spcAft>
                          <a:spcPts val="0"/>
                        </a:spcAft>
                      </a:pPr>
                      <a:r>
                        <a:rPr lang="en-US" sz="1300">
                          <a:effectLst/>
                        </a:rPr>
                        <a:t>STT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Tên</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Loại</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Mô tả</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compareId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so sánh sản phẩm, khóa chính</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2</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3</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productName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varchar(255)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Tên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4</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customerId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khách hàng</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productPrice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varchar(255)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Giá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6</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productImage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varchar(255)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Hình ảnh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964434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US" sz="3500" b="1">
                <a:solidFill>
                  <a:schemeClr val="accent1"/>
                </a:solidFill>
                <a:latin typeface="Times New Roman" panose="02020603050405020304" pitchFamily="18" charset="0"/>
                <a:cs typeface="Times New Roman" panose="02020603050405020304" pitchFamily="18" charset="0"/>
              </a:rPr>
              <a:t>Biểu đồ Usecase Sản phẩm yêu thích</a:t>
            </a:r>
            <a:r>
              <a:rPr lang="en-US" b="1"/>
              <a:t/>
            </a:r>
            <a:br>
              <a:rPr lang="en-US" b="1"/>
            </a:br>
            <a:endParaRPr lang="en-US"/>
          </a:p>
        </p:txBody>
      </p:sp>
      <p:pic>
        <p:nvPicPr>
          <p:cNvPr id="4" name="Content Placeholder 3"/>
          <p:cNvPicPr>
            <a:picLocks noGrp="1"/>
          </p:cNvPicPr>
          <p:nvPr>
            <p:ph idx="1"/>
          </p:nvPr>
        </p:nvPicPr>
        <p:blipFill>
          <a:blip r:embed="rId2"/>
          <a:stretch>
            <a:fillRect/>
          </a:stretch>
        </p:blipFill>
        <p:spPr>
          <a:xfrm>
            <a:off x="1734312" y="2160588"/>
            <a:ext cx="6483414" cy="3881437"/>
          </a:xfrm>
          <a:prstGeom prst="rect">
            <a:avLst/>
          </a:prstGeom>
        </p:spPr>
      </p:pic>
    </p:spTree>
    <p:extLst>
      <p:ext uri="{BB962C8B-B14F-4D97-AF65-F5344CB8AC3E}">
        <p14:creationId xmlns:p14="http://schemas.microsoft.com/office/powerpoint/2010/main" val="8876052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Bảng Slider</a:t>
            </a:r>
            <a:r>
              <a:rPr lang="en-US" i="1"/>
              <a:t/>
            </a:r>
            <a:br>
              <a:rPr lang="en-US" i="1"/>
            </a:br>
            <a:endParaRPr lang="en-US"/>
          </a:p>
        </p:txBody>
      </p:sp>
      <p:graphicFrame>
        <p:nvGraphicFramePr>
          <p:cNvPr id="4" name="Content Placeholder 3"/>
          <p:cNvGraphicFramePr>
            <a:graphicFrameLocks noGrp="1"/>
          </p:cNvGraphicFramePr>
          <p:nvPr>
            <p:ph idx="1"/>
          </p:nvPr>
        </p:nvGraphicFramePr>
        <p:xfrm>
          <a:off x="2098834" y="3061176"/>
          <a:ext cx="5754370" cy="1580010"/>
        </p:xfrm>
        <a:graphic>
          <a:graphicData uri="http://schemas.openxmlformats.org/drawingml/2006/table">
            <a:tbl>
              <a:tblPr firstRow="1" firstCol="1" bandRow="1">
                <a:tableStyleId>{5C22544A-7EE6-4342-B048-85BDC9FD1C3A}</a:tableStyleId>
              </a:tblPr>
              <a:tblGrid>
                <a:gridCol w="446405"/>
                <a:gridCol w="1584325"/>
                <a:gridCol w="1109345"/>
                <a:gridCol w="2614295"/>
              </a:tblGrid>
              <a:tr h="0">
                <a:tc gridSpan="4">
                  <a:txBody>
                    <a:bodyPr/>
                    <a:lstStyle/>
                    <a:p>
                      <a:pPr marL="0" marR="0" algn="ctr">
                        <a:lnSpc>
                          <a:spcPct val="150000"/>
                        </a:lnSpc>
                        <a:spcBef>
                          <a:spcPts val="0"/>
                        </a:spcBef>
                        <a:spcAft>
                          <a:spcPts val="0"/>
                        </a:spcAft>
                      </a:pPr>
                      <a:r>
                        <a:rPr lang="en-US" sz="1300">
                          <a:effectLst/>
                        </a:rPr>
                        <a:t>tbl_slider</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lnSpc>
                          <a:spcPct val="150000"/>
                        </a:lnSpc>
                        <a:spcBef>
                          <a:spcPts val="0"/>
                        </a:spcBef>
                        <a:spcAft>
                          <a:spcPts val="0"/>
                        </a:spcAft>
                      </a:pPr>
                      <a:r>
                        <a:rPr lang="en-US" sz="1300">
                          <a:effectLst/>
                        </a:rPr>
                        <a:t>STT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Tên</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Loại</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Mô tả</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sliderId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slider,khóa chính</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2</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sliderName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varchar(255)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Tên slider</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3</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slidedImage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varchar(255)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Hình ảnh slider</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4</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sliderType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Trạng thái bậc/tắt của slider</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2024166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Bảng Sản phẩm</a:t>
            </a:r>
            <a:r>
              <a:rPr lang="en-US" i="1"/>
              <a:t/>
            </a:r>
            <a:br>
              <a:rPr lang="en-US" i="1"/>
            </a:br>
            <a:endParaRPr lang="en-US"/>
          </a:p>
        </p:txBody>
      </p:sp>
      <p:graphicFrame>
        <p:nvGraphicFramePr>
          <p:cNvPr id="5" name="Content Placeholder 4"/>
          <p:cNvGraphicFramePr>
            <a:graphicFrameLocks noGrp="1"/>
          </p:cNvGraphicFramePr>
          <p:nvPr>
            <p:ph idx="1"/>
          </p:nvPr>
        </p:nvGraphicFramePr>
        <p:xfrm>
          <a:off x="2098834" y="2466816"/>
          <a:ext cx="5754370" cy="2648590"/>
        </p:xfrm>
        <a:graphic>
          <a:graphicData uri="http://schemas.openxmlformats.org/drawingml/2006/table">
            <a:tbl>
              <a:tblPr firstRow="1" firstCol="1" bandRow="1">
                <a:tableStyleId>{5C22544A-7EE6-4342-B048-85BDC9FD1C3A}</a:tableStyleId>
              </a:tblPr>
              <a:tblGrid>
                <a:gridCol w="446405"/>
                <a:gridCol w="1584325"/>
                <a:gridCol w="1109345"/>
                <a:gridCol w="2614295"/>
              </a:tblGrid>
              <a:tr h="0">
                <a:tc gridSpan="4">
                  <a:txBody>
                    <a:bodyPr/>
                    <a:lstStyle/>
                    <a:p>
                      <a:pPr marL="0" marR="0" algn="ctr">
                        <a:lnSpc>
                          <a:spcPct val="150000"/>
                        </a:lnSpc>
                        <a:spcBef>
                          <a:spcPts val="0"/>
                        </a:spcBef>
                        <a:spcAft>
                          <a:spcPts val="0"/>
                        </a:spcAft>
                      </a:pPr>
                      <a:r>
                        <a:rPr lang="en-US" sz="1300">
                          <a:effectLst/>
                        </a:rPr>
                        <a:t>tbl_product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lnSpc>
                          <a:spcPct val="150000"/>
                        </a:lnSpc>
                        <a:spcBef>
                          <a:spcPts val="0"/>
                        </a:spcBef>
                        <a:spcAft>
                          <a:spcPts val="0"/>
                        </a:spcAft>
                      </a:pPr>
                      <a:r>
                        <a:rPr lang="en-US" sz="1300">
                          <a:effectLst/>
                        </a:rPr>
                        <a:t>STT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Tên</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Loại</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Mô tả</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sản phẩm, khóa chính</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2</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productName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tinytext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Tên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3</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catId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danh mục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4</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brandId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thương hiệu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productDesc</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text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Mô tả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6</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productType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Trạng thái nổi bậc của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7</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productPrice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varchar(255)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Giá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8</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productImage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varchar(255)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Hình ảnh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7829935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Bảng Thương hiệu</a:t>
            </a:r>
            <a:r>
              <a:rPr lang="en-US" i="1"/>
              <a:t/>
            </a:r>
            <a:br>
              <a:rPr lang="en-US" i="1"/>
            </a:br>
            <a:endParaRPr lang="en-US"/>
          </a:p>
        </p:txBody>
      </p:sp>
      <p:graphicFrame>
        <p:nvGraphicFramePr>
          <p:cNvPr id="4" name="Content Placeholder 3"/>
          <p:cNvGraphicFramePr>
            <a:graphicFrameLocks noGrp="1"/>
          </p:cNvGraphicFramePr>
          <p:nvPr>
            <p:ph idx="1"/>
          </p:nvPr>
        </p:nvGraphicFramePr>
        <p:xfrm>
          <a:off x="2098834" y="3209766"/>
          <a:ext cx="5754370" cy="1350520"/>
        </p:xfrm>
        <a:graphic>
          <a:graphicData uri="http://schemas.openxmlformats.org/drawingml/2006/table">
            <a:tbl>
              <a:tblPr firstRow="1" firstCol="1" bandRow="1">
                <a:tableStyleId>{5C22544A-7EE6-4342-B048-85BDC9FD1C3A}</a:tableStyleId>
              </a:tblPr>
              <a:tblGrid>
                <a:gridCol w="446405"/>
                <a:gridCol w="1584325"/>
                <a:gridCol w="1109345"/>
                <a:gridCol w="2614295"/>
              </a:tblGrid>
              <a:tr h="0">
                <a:tc gridSpan="4">
                  <a:txBody>
                    <a:bodyPr/>
                    <a:lstStyle/>
                    <a:p>
                      <a:pPr marL="0" marR="0" algn="ctr">
                        <a:lnSpc>
                          <a:spcPct val="150000"/>
                        </a:lnSpc>
                        <a:spcBef>
                          <a:spcPts val="0"/>
                        </a:spcBef>
                        <a:spcAft>
                          <a:spcPts val="0"/>
                        </a:spcAft>
                      </a:pPr>
                      <a:r>
                        <a:rPr lang="en-US" sz="1300">
                          <a:effectLst/>
                        </a:rPr>
                        <a:t>tbl_brand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lnSpc>
                          <a:spcPct val="150000"/>
                        </a:lnSpc>
                        <a:spcBef>
                          <a:spcPts val="0"/>
                        </a:spcBef>
                        <a:spcAft>
                          <a:spcPts val="0"/>
                        </a:spcAft>
                      </a:pPr>
                      <a:r>
                        <a:rPr lang="en-US" sz="1300">
                          <a:effectLst/>
                        </a:rPr>
                        <a:t>STT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Tên</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Loại</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Mô tả</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brandId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thương hiệu sản phẩm,khóa chính</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2</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brandName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varchar(255)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Tên thương hiệu sản phẩm</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5033204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Bảng Danh mục sản phẩm</a:t>
            </a:r>
            <a:r>
              <a:rPr lang="en-US" i="1"/>
              <a:t/>
            </a:r>
            <a:br>
              <a:rPr lang="en-US" i="1"/>
            </a:br>
            <a:endParaRPr lang="en-US"/>
          </a:p>
        </p:txBody>
      </p:sp>
      <p:graphicFrame>
        <p:nvGraphicFramePr>
          <p:cNvPr id="4" name="Content Placeholder 3"/>
          <p:cNvGraphicFramePr>
            <a:graphicFrameLocks noGrp="1"/>
          </p:cNvGraphicFramePr>
          <p:nvPr>
            <p:ph idx="1"/>
          </p:nvPr>
        </p:nvGraphicFramePr>
        <p:xfrm>
          <a:off x="2098834" y="3358356"/>
          <a:ext cx="5754370" cy="1350520"/>
        </p:xfrm>
        <a:graphic>
          <a:graphicData uri="http://schemas.openxmlformats.org/drawingml/2006/table">
            <a:tbl>
              <a:tblPr firstRow="1" firstCol="1" bandRow="1">
                <a:tableStyleId>{5C22544A-7EE6-4342-B048-85BDC9FD1C3A}</a:tableStyleId>
              </a:tblPr>
              <a:tblGrid>
                <a:gridCol w="446405"/>
                <a:gridCol w="1584325"/>
                <a:gridCol w="1109345"/>
                <a:gridCol w="2614295"/>
              </a:tblGrid>
              <a:tr h="0">
                <a:tc gridSpan="4">
                  <a:txBody>
                    <a:bodyPr/>
                    <a:lstStyle/>
                    <a:p>
                      <a:pPr marL="0" marR="0" algn="ctr">
                        <a:lnSpc>
                          <a:spcPct val="150000"/>
                        </a:lnSpc>
                        <a:spcBef>
                          <a:spcPts val="0"/>
                        </a:spcBef>
                        <a:spcAft>
                          <a:spcPts val="0"/>
                        </a:spcAft>
                      </a:pPr>
                      <a:r>
                        <a:rPr lang="en-US" sz="1300">
                          <a:effectLst/>
                        </a:rPr>
                        <a:t>tbl_category</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lnSpc>
                          <a:spcPct val="150000"/>
                        </a:lnSpc>
                        <a:spcBef>
                          <a:spcPts val="0"/>
                        </a:spcBef>
                        <a:spcAft>
                          <a:spcPts val="0"/>
                        </a:spcAft>
                      </a:pPr>
                      <a:r>
                        <a:rPr lang="en-US" sz="1300">
                          <a:effectLst/>
                        </a:rPr>
                        <a:t>STT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Tên</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Loại</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Mô tả</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catId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danh mục sản phẩm,khóa chính</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2</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catName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varchar(255)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Tên danh mục sản phẩm </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9668880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Bảng Thông tin admin</a:t>
            </a:r>
            <a:r>
              <a:rPr lang="en-US" i="1"/>
              <a:t/>
            </a:r>
            <a:br>
              <a:rPr lang="en-US" i="1"/>
            </a:br>
            <a:endParaRPr lang="en-US"/>
          </a:p>
        </p:txBody>
      </p:sp>
      <p:graphicFrame>
        <p:nvGraphicFramePr>
          <p:cNvPr id="4" name="Content Placeholder 3"/>
          <p:cNvGraphicFramePr>
            <a:graphicFrameLocks noGrp="1"/>
          </p:cNvGraphicFramePr>
          <p:nvPr>
            <p:ph idx="1"/>
          </p:nvPr>
        </p:nvGraphicFramePr>
        <p:xfrm>
          <a:off x="2098834" y="2763996"/>
          <a:ext cx="5754370" cy="2407670"/>
        </p:xfrm>
        <a:graphic>
          <a:graphicData uri="http://schemas.openxmlformats.org/drawingml/2006/table">
            <a:tbl>
              <a:tblPr firstRow="1" firstCol="1" bandRow="1">
                <a:tableStyleId>{5C22544A-7EE6-4342-B048-85BDC9FD1C3A}</a:tableStyleId>
              </a:tblPr>
              <a:tblGrid>
                <a:gridCol w="446405"/>
                <a:gridCol w="1584325"/>
                <a:gridCol w="1109345"/>
                <a:gridCol w="2614295"/>
              </a:tblGrid>
              <a:tr h="0">
                <a:tc gridSpan="4">
                  <a:txBody>
                    <a:bodyPr/>
                    <a:lstStyle/>
                    <a:p>
                      <a:pPr marL="0" marR="0" algn="ctr">
                        <a:lnSpc>
                          <a:spcPct val="150000"/>
                        </a:lnSpc>
                        <a:spcBef>
                          <a:spcPts val="0"/>
                        </a:spcBef>
                        <a:spcAft>
                          <a:spcPts val="0"/>
                        </a:spcAft>
                      </a:pPr>
                      <a:r>
                        <a:rPr lang="en-US" sz="1300">
                          <a:effectLst/>
                        </a:rPr>
                        <a:t>tbl_admin</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lnSpc>
                          <a:spcPct val="150000"/>
                        </a:lnSpc>
                        <a:spcBef>
                          <a:spcPts val="0"/>
                        </a:spcBef>
                        <a:spcAft>
                          <a:spcPts val="0"/>
                        </a:spcAft>
                      </a:pPr>
                      <a:r>
                        <a:rPr lang="en-US" sz="1300">
                          <a:effectLst/>
                        </a:rPr>
                        <a:t>STT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Tên</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Loại</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Mô tả</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adminId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tài , khóa chính</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2</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adminName</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300">
                          <a:effectLst/>
                        </a:rPr>
                        <a:t>varchar(255)</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Lưu tên công ty quảng cáo</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3</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adminEmail</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300">
                          <a:effectLst/>
                        </a:rPr>
                        <a:t>varchar(150)</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Lưu hình ảnh quảng cáo</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4</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adminUser</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300">
                          <a:effectLst/>
                        </a:rPr>
                        <a:t>varchar(255)</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Lưu đường dẫn hình ảnh quảng cáo</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adminPass</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300">
                          <a:effectLst/>
                        </a:rPr>
                        <a:t>varchar(255)</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Lưu ngày bắt đầu quảng cáo</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6</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level</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300">
                          <a:effectLst/>
                        </a:rPr>
                        <a:t>int(30)</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Lưu ngày hết hạn quảng cáo</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9710691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a:latin typeface="Times New Roman" panose="02020603050405020304" pitchFamily="18" charset="0"/>
                <a:cs typeface="Times New Roman" panose="02020603050405020304" pitchFamily="18" charset="0"/>
              </a:rPr>
              <a:t>Bảng chứa Thông tin khách hàng</a:t>
            </a:r>
            <a:r>
              <a:rPr lang="en-US" i="1"/>
              <a:t/>
            </a:r>
            <a:br>
              <a:rPr lang="en-US" i="1"/>
            </a:br>
            <a:endParaRPr lang="en-US"/>
          </a:p>
        </p:txBody>
      </p:sp>
      <p:graphicFrame>
        <p:nvGraphicFramePr>
          <p:cNvPr id="4" name="Content Placeholder 3"/>
          <p:cNvGraphicFramePr>
            <a:graphicFrameLocks noGrp="1"/>
          </p:cNvGraphicFramePr>
          <p:nvPr>
            <p:ph idx="1"/>
          </p:nvPr>
        </p:nvGraphicFramePr>
        <p:xfrm>
          <a:off x="2098834" y="2318226"/>
          <a:ext cx="5754370" cy="2898590"/>
        </p:xfrm>
        <a:graphic>
          <a:graphicData uri="http://schemas.openxmlformats.org/drawingml/2006/table">
            <a:tbl>
              <a:tblPr firstRow="1" firstCol="1" bandRow="1">
                <a:tableStyleId>{5C22544A-7EE6-4342-B048-85BDC9FD1C3A}</a:tableStyleId>
              </a:tblPr>
              <a:tblGrid>
                <a:gridCol w="446405"/>
                <a:gridCol w="1584325"/>
                <a:gridCol w="1109345"/>
                <a:gridCol w="2614295"/>
              </a:tblGrid>
              <a:tr h="0">
                <a:tc gridSpan="4">
                  <a:txBody>
                    <a:bodyPr/>
                    <a:lstStyle/>
                    <a:p>
                      <a:pPr marL="0" marR="0" algn="ctr">
                        <a:lnSpc>
                          <a:spcPct val="150000"/>
                        </a:lnSpc>
                        <a:spcBef>
                          <a:spcPts val="0"/>
                        </a:spcBef>
                        <a:spcAft>
                          <a:spcPts val="0"/>
                        </a:spcAft>
                      </a:pPr>
                      <a:r>
                        <a:rPr lang="en-US" sz="1300">
                          <a:effectLst/>
                        </a:rPr>
                        <a:t>tbl_customer</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lnSpc>
                          <a:spcPct val="150000"/>
                        </a:lnSpc>
                        <a:spcBef>
                          <a:spcPts val="0"/>
                        </a:spcBef>
                        <a:spcAft>
                          <a:spcPts val="0"/>
                        </a:spcAft>
                      </a:pPr>
                      <a:r>
                        <a:rPr lang="en-US" sz="1300">
                          <a:effectLst/>
                        </a:rPr>
                        <a:t>STT</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Tên</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Loại</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300">
                          <a:effectLst/>
                        </a:rPr>
                        <a:t>Mô tả</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int(11)</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Mã khách hàng, khóa chính</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2</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name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varchar(200)</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Tên khách hàng</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3</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address</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varchar(200)</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Địa chỉ khách hàng</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4</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city</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varchar(30)</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Thành phố khách hàng</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5</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country</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varchar(30)</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Quốc gia</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6</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zipcode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varchar(30)</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khách hàng</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7</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phone</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varchar(30)</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Mã zipcode khách hàng</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8</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email</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varchar(50)</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Số điện thoại khách hàng</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0">
                <a:tc>
                  <a:txBody>
                    <a:bodyPr/>
                    <a:lstStyle/>
                    <a:p>
                      <a:pPr marL="0" marR="0" algn="just">
                        <a:lnSpc>
                          <a:spcPct val="150000"/>
                        </a:lnSpc>
                        <a:spcBef>
                          <a:spcPts val="0"/>
                        </a:spcBef>
                        <a:spcAft>
                          <a:spcPts val="0"/>
                        </a:spcAft>
                      </a:pPr>
                      <a:r>
                        <a:rPr lang="en-US" sz="1300">
                          <a:effectLst/>
                        </a:rPr>
                        <a:t>9</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50000"/>
                        </a:lnSpc>
                        <a:spcBef>
                          <a:spcPts val="0"/>
                        </a:spcBef>
                        <a:spcAft>
                          <a:spcPts val="0"/>
                        </a:spcAft>
                      </a:pPr>
                      <a:r>
                        <a:rPr lang="en-US" sz="1300">
                          <a:effectLst/>
                        </a:rPr>
                        <a:t>password</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300">
                          <a:effectLst/>
                        </a:rPr>
                        <a:t>varchar(200)</a:t>
                      </a:r>
                      <a:endParaRPr lang="en-US" sz="11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300">
                          <a:effectLst/>
                        </a:rPr>
                        <a:t>Mật khẩu khách hàng</a:t>
                      </a:r>
                      <a:endParaRPr lang="en-US" sz="1300" i="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6535678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052" y="3030070"/>
            <a:ext cx="8596668" cy="1320800"/>
          </a:xfrm>
        </p:spPr>
        <p:txBody>
          <a:bodyPr/>
          <a:lstStyle/>
          <a:p>
            <a:pPr algn="ctr"/>
            <a:r>
              <a:rPr lang="en-US" b="1" smtClean="0">
                <a:latin typeface="Times New Roman" panose="02020603050405020304" pitchFamily="18" charset="0"/>
                <a:cs typeface="Times New Roman" panose="02020603050405020304" pitchFamily="18" charset="0"/>
              </a:rPr>
              <a:t>Chương 2: Thiết kế giao diện</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26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latin typeface="Times New Roman" panose="02020603050405020304" pitchFamily="18" charset="0"/>
                <a:cs typeface="Times New Roman" panose="02020603050405020304" pitchFamily="18" charset="0"/>
              </a:rPr>
              <a:t>Giao diện bán hàng</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nl-NL">
                <a:latin typeface="Times New Roman" panose="02020603050405020304" pitchFamily="18" charset="0"/>
                <a:cs typeface="Times New Roman" panose="02020603050405020304" pitchFamily="18" charset="0"/>
              </a:rPr>
              <a:t>Hiển thị thanh menu chứa phần tìm kiếm bên phải; phần giữa có các button:Home,Top category,Top brand,Contact...</a:t>
            </a:r>
            <a:endParaRPr lang="en-US" b="1" i="1">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nl-NL">
                <a:latin typeface="Times New Roman" panose="02020603050405020304" pitchFamily="18" charset="0"/>
                <a:cs typeface="Times New Roman" panose="02020603050405020304" pitchFamily="18" charset="0"/>
              </a:rPr>
              <a:t>Hiển thị Banner và Logo của trang</a:t>
            </a:r>
            <a:endParaRPr lang="en-US" b="1" i="1">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nl-NL">
                <a:latin typeface="Times New Roman" panose="02020603050405020304" pitchFamily="18" charset="0"/>
                <a:cs typeface="Times New Roman" panose="02020603050405020304" pitchFamily="18" charset="0"/>
              </a:rPr>
              <a:t>Hiển thị các danh mục sản phẩm nổi bậc và sản phẩm mới của Website.</a:t>
            </a:r>
            <a:endParaRPr lang="en-US" b="1" i="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18183640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9247"/>
          </a:xfrm>
        </p:spPr>
        <p:txBody>
          <a:bodyPr/>
          <a:lstStyle/>
          <a:p>
            <a:pPr algn="ctr"/>
            <a:r>
              <a:rPr lang="en-US" b="1" smtClean="0">
                <a:latin typeface="Times New Roman" panose="02020603050405020304" pitchFamily="18" charset="0"/>
                <a:cs typeface="Times New Roman" panose="02020603050405020304" pitchFamily="18" charset="0"/>
              </a:rPr>
              <a:t>Giao diện Admin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07459"/>
            <a:ext cx="8596668" cy="4633903"/>
          </a:xfrm>
        </p:spPr>
        <p:txBody>
          <a:bodyPr>
            <a:normAutofit fontScale="25000" lnSpcReduction="20000"/>
          </a:bodyPr>
          <a:lstStyle/>
          <a:p>
            <a:pPr marL="0" lvl="0" indent="0">
              <a:buNone/>
            </a:pPr>
            <a:r>
              <a:rPr lang="en-US" sz="6400" b="1" i="1">
                <a:latin typeface="Times New Roman" panose="02020603050405020304" pitchFamily="18" charset="0"/>
                <a:cs typeface="Times New Roman" panose="02020603050405020304" pitchFamily="18" charset="0"/>
              </a:rPr>
              <a:t>Gồm có 5 trang chính bao gồm:</a:t>
            </a:r>
          </a:p>
          <a:p>
            <a:pPr lvl="0">
              <a:buFont typeface="Wingdings" panose="05000000000000000000" pitchFamily="2" charset="2"/>
              <a:buChar char="q"/>
            </a:pPr>
            <a:r>
              <a:rPr lang="en-US" sz="6400" i="1">
                <a:latin typeface="Times New Roman" panose="02020603050405020304" pitchFamily="18" charset="0"/>
                <a:cs typeface="Times New Roman" panose="02020603050405020304" pitchFamily="18" charset="0"/>
              </a:rPr>
              <a:t>Quản lý danh mục.</a:t>
            </a:r>
          </a:p>
          <a:p>
            <a:pPr lvl="0">
              <a:buFont typeface="Wingdings" panose="05000000000000000000" pitchFamily="2" charset="2"/>
              <a:buChar char="q"/>
            </a:pPr>
            <a:r>
              <a:rPr lang="en-US" sz="6400" i="1">
                <a:latin typeface="Times New Roman" panose="02020603050405020304" pitchFamily="18" charset="0"/>
                <a:cs typeface="Times New Roman" panose="02020603050405020304" pitchFamily="18" charset="0"/>
              </a:rPr>
              <a:t>Quản lý thương hiệu.</a:t>
            </a:r>
          </a:p>
          <a:p>
            <a:pPr lvl="0">
              <a:buFont typeface="Wingdings" panose="05000000000000000000" pitchFamily="2" charset="2"/>
              <a:buChar char="q"/>
            </a:pPr>
            <a:r>
              <a:rPr lang="en-US" sz="6400" i="1">
                <a:latin typeface="Times New Roman" panose="02020603050405020304" pitchFamily="18" charset="0"/>
                <a:cs typeface="Times New Roman" panose="02020603050405020304" pitchFamily="18" charset="0"/>
              </a:rPr>
              <a:t>Quản lý nhà sản phẩm.</a:t>
            </a:r>
          </a:p>
          <a:p>
            <a:pPr lvl="0">
              <a:buFont typeface="Wingdings" panose="05000000000000000000" pitchFamily="2" charset="2"/>
              <a:buChar char="q"/>
            </a:pPr>
            <a:r>
              <a:rPr lang="en-US" sz="6400" i="1">
                <a:latin typeface="Times New Roman" panose="02020603050405020304" pitchFamily="18" charset="0"/>
                <a:cs typeface="Times New Roman" panose="02020603050405020304" pitchFamily="18" charset="0"/>
              </a:rPr>
              <a:t>Quản lý slider.</a:t>
            </a:r>
          </a:p>
          <a:p>
            <a:pPr lvl="0">
              <a:buFont typeface="Wingdings" panose="05000000000000000000" pitchFamily="2" charset="2"/>
              <a:buChar char="q"/>
            </a:pPr>
            <a:r>
              <a:rPr lang="en-US" sz="6400" i="1">
                <a:latin typeface="Times New Roman" panose="02020603050405020304" pitchFamily="18" charset="0"/>
                <a:cs typeface="Times New Roman" panose="02020603050405020304" pitchFamily="18" charset="0"/>
              </a:rPr>
              <a:t>Đơn hàng (Quản lý đơn hàng, Xem chi tiết đơn hàng).</a:t>
            </a:r>
          </a:p>
          <a:p>
            <a:pPr marL="0" lvl="0" indent="0">
              <a:buNone/>
            </a:pPr>
            <a:r>
              <a:rPr lang="en-US" sz="6400" b="1" i="1">
                <a:latin typeface="Times New Roman" panose="02020603050405020304" pitchFamily="18" charset="0"/>
                <a:cs typeface="Times New Roman" panose="02020603050405020304" pitchFamily="18" charset="0"/>
              </a:rPr>
              <a:t>Layout chính:</a:t>
            </a:r>
          </a:p>
          <a:p>
            <a:pPr lvl="0">
              <a:buFont typeface="Wingdings" panose="05000000000000000000" pitchFamily="2" charset="2"/>
              <a:buChar char="q"/>
            </a:pPr>
            <a:r>
              <a:rPr lang="en-US" sz="6400" i="1">
                <a:latin typeface="Times New Roman" panose="02020603050405020304" pitchFamily="18" charset="0"/>
                <a:cs typeface="Times New Roman" panose="02020603050405020304" pitchFamily="18" charset="0"/>
              </a:rPr>
              <a:t>Góc trên bên phải hiển thị tên Admin và một số tùy chọn (Hồ sơ, Đăng xuất).</a:t>
            </a:r>
          </a:p>
          <a:p>
            <a:pPr lvl="0">
              <a:buFont typeface="Wingdings" panose="05000000000000000000" pitchFamily="2" charset="2"/>
              <a:buChar char="q"/>
            </a:pPr>
            <a:r>
              <a:rPr lang="en-US" sz="6400" i="1">
                <a:latin typeface="Times New Roman" panose="02020603050405020304" pitchFamily="18" charset="0"/>
                <a:cs typeface="Times New Roman" panose="02020603050405020304" pitchFamily="18" charset="0"/>
              </a:rPr>
              <a:t>Phần bên trái là phần logo,tùy chọn chức năng quản lý khi click vào tùy chọn chức năng quản lý nào thì sẽ chuyển đến trang tương ứng.</a:t>
            </a:r>
          </a:p>
          <a:p>
            <a:pPr lvl="0">
              <a:buFont typeface="Wingdings" panose="05000000000000000000" pitchFamily="2" charset="2"/>
              <a:buChar char="q"/>
            </a:pPr>
            <a:r>
              <a:rPr lang="en-US" sz="6400" i="1">
                <a:latin typeface="Times New Roman" panose="02020603050405020304" pitchFamily="18" charset="0"/>
                <a:cs typeface="Times New Roman" panose="02020603050405020304" pitchFamily="18" charset="0"/>
              </a:rPr>
              <a:t>Phần nội dung ở giữa chứa thông tin cần quản lý, Admin có thể click:</a:t>
            </a:r>
          </a:p>
          <a:p>
            <a:pPr lvl="0">
              <a:buFont typeface="Wingdings" panose="05000000000000000000" pitchFamily="2" charset="2"/>
              <a:buChar char="§"/>
            </a:pPr>
            <a:r>
              <a:rPr lang="en-US" sz="6400" i="1">
                <a:latin typeface="Times New Roman" panose="02020603050405020304" pitchFamily="18" charset="0"/>
                <a:cs typeface="Times New Roman" panose="02020603050405020304" pitchFamily="18" charset="0"/>
              </a:rPr>
              <a:t>“Chỉnh sửa” để chỉnh sửa nội dung của đối tượng được chọn.</a:t>
            </a:r>
          </a:p>
          <a:p>
            <a:pPr lvl="0">
              <a:buFont typeface="Wingdings" panose="05000000000000000000" pitchFamily="2" charset="2"/>
              <a:buChar char="§"/>
            </a:pPr>
            <a:r>
              <a:rPr lang="en-US" sz="6400" i="1">
                <a:latin typeface="Times New Roman" panose="02020603050405020304" pitchFamily="18" charset="0"/>
                <a:cs typeface="Times New Roman" panose="02020603050405020304" pitchFamily="18" charset="0"/>
              </a:rPr>
              <a:t>“Thêm” để thêm một đối tượng.</a:t>
            </a:r>
          </a:p>
          <a:p>
            <a:pPr lvl="0">
              <a:buFont typeface="Wingdings" panose="05000000000000000000" pitchFamily="2" charset="2"/>
              <a:buChar char="§"/>
            </a:pPr>
            <a:r>
              <a:rPr lang="en-US" sz="6400" i="1">
                <a:latin typeface="Times New Roman" panose="02020603050405020304" pitchFamily="18" charset="0"/>
                <a:cs typeface="Times New Roman" panose="02020603050405020304" pitchFamily="18" charset="0"/>
              </a:rPr>
              <a:t>“List” để hiển thị chi tiết thông tin của đối tượng.</a:t>
            </a:r>
          </a:p>
          <a:p>
            <a:pPr lvl="0">
              <a:buFont typeface="Wingdings" panose="05000000000000000000" pitchFamily="2" charset="2"/>
              <a:buChar char="§"/>
            </a:pPr>
            <a:r>
              <a:rPr lang="en-US" sz="6400" i="1">
                <a:latin typeface="Times New Roman" panose="02020603050405020304" pitchFamily="18" charset="0"/>
                <a:cs typeface="Times New Roman" panose="02020603050405020304" pitchFamily="18" charset="0"/>
              </a:rPr>
              <a:t>“Xóa” để xóa một đối tượng.</a:t>
            </a:r>
          </a:p>
          <a:p>
            <a:endParaRPr lang="en-US"/>
          </a:p>
        </p:txBody>
      </p:sp>
    </p:spTree>
    <p:extLst>
      <p:ext uri="{BB962C8B-B14F-4D97-AF65-F5344CB8AC3E}">
        <p14:creationId xmlns:p14="http://schemas.microsoft.com/office/powerpoint/2010/main" val="27723854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558" y="3021106"/>
            <a:ext cx="8596668" cy="1320800"/>
          </a:xfrm>
        </p:spPr>
        <p:txBody>
          <a:bodyPr/>
          <a:lstStyle/>
          <a:p>
            <a:pPr algn="ctr"/>
            <a:r>
              <a:rPr lang="en-US" b="1" smtClean="0">
                <a:latin typeface="Times New Roman" panose="02020603050405020304" pitchFamily="18" charset="0"/>
                <a:cs typeface="Times New Roman" panose="02020603050405020304" pitchFamily="18" charset="0"/>
              </a:rPr>
              <a:t>Kết luận</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216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Ion Boardroom</Template>
  <TotalTime>125</TotalTime>
  <Words>5493</Words>
  <Application>Microsoft Office PowerPoint</Application>
  <PresentationFormat>Widescreen</PresentationFormat>
  <Paragraphs>756</Paragraphs>
  <Slides>103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103</vt:i4>
      </vt:variant>
    </vt:vector>
  </HeadingPairs>
  <TitlesOfParts>
    <vt:vector size="111" baseType="lpstr">
      <vt:lpstr>Arial</vt:lpstr>
      <vt:lpstr>Calibri</vt:lpstr>
      <vt:lpstr>Courier New</vt:lpstr>
      <vt:lpstr>Times New Roman</vt:lpstr>
      <vt:lpstr>Trebuchet MS</vt:lpstr>
      <vt:lpstr>Wingdings</vt:lpstr>
      <vt:lpstr>Wingdings 3</vt:lpstr>
      <vt:lpstr>Facet</vt:lpstr>
      <vt:lpstr>  TRƯỜNG ĐẠI HỌC THỦ DẦU MỘT VIỆN KỸ THUẬT – CÔNG NGHỆ  </vt:lpstr>
      <vt:lpstr>MỞ ĐẦU</vt:lpstr>
      <vt:lpstr>PHÂN TÍCH HỆ THỐNG </vt:lpstr>
      <vt:lpstr>Biểu đồ User case</vt:lpstr>
      <vt:lpstr>Danh sách các biểu đồ User Case</vt:lpstr>
      <vt:lpstr>Biểu đồ Usecase toàn hệ thống</vt:lpstr>
      <vt:lpstr>Biểu đồ Usecase Quản lý thông tin người dùng</vt:lpstr>
      <vt:lpstr>Biểu đồ Usecase So sánh sản phẩm </vt:lpstr>
      <vt:lpstr>Biểu đồ Usecase Sản phẩm yêu thích </vt:lpstr>
      <vt:lpstr>Biểu đồ Usecase Quản lý giỏ hàng </vt:lpstr>
      <vt:lpstr>Biểu đồ Usecase Thanh toán đơn hàng </vt:lpstr>
      <vt:lpstr>Biểu đồ Usecase Xem chi tiết đơn hàng </vt:lpstr>
      <vt:lpstr>Biểu đồ Usecase Quản lý danh mục </vt:lpstr>
      <vt:lpstr>Biểu đồ Usecase Quản lý thương hiệu </vt:lpstr>
      <vt:lpstr>Biểu đồ Usecase Quản lý sản phẩm </vt:lpstr>
      <vt:lpstr>Biểu đồ Usecase Quản lý slider cửa hàng </vt:lpstr>
      <vt:lpstr> Biểu đồ Usecase Quản lý đơn hàng</vt:lpstr>
      <vt:lpstr>Đặc tả Usecase </vt:lpstr>
      <vt:lpstr>Đặc tả Usecase Đăng nhập </vt:lpstr>
      <vt:lpstr>  Đặc tả Usecase Đăng ký </vt:lpstr>
      <vt:lpstr>Đặc tả Usecase Quản lý thông tin người dùng </vt:lpstr>
      <vt:lpstr>Đặc tả Usecase Tìm sản phẩm </vt:lpstr>
      <vt:lpstr>Đặc tả Usecase So sánh sản phẩm </vt:lpstr>
      <vt:lpstr>Đặc tả Usecase Sản phẩm yêu thích </vt:lpstr>
      <vt:lpstr>Đặc tả UC Xóa sản phẩm yêu thích </vt:lpstr>
      <vt:lpstr>Đặc tả Usecase Quản lý giỏ hàng</vt:lpstr>
      <vt:lpstr>Đặc tả UC Thêm sản phẩm giỏ hàng </vt:lpstr>
      <vt:lpstr>Đặc tả UC Xóa sản phẩm giỏ hàng </vt:lpstr>
      <vt:lpstr>Đặc tả UC Sửa số lượng sản phẩm giỏ hàng</vt:lpstr>
      <vt:lpstr>Đặc tả Usecase Thanh toán đơn hàng</vt:lpstr>
      <vt:lpstr>Đặc tả UC Thay đổi thông tin người thanh toán </vt:lpstr>
      <vt:lpstr>Đặc tả Usecase Xem chi tiết đơn hàng </vt:lpstr>
      <vt:lpstr>Đặc tả Usecase Quản lý danh mục</vt:lpstr>
      <vt:lpstr>Đặc tả UC Thêm danh mục </vt:lpstr>
      <vt:lpstr>Đặc tả UC Sửa danh mục </vt:lpstr>
      <vt:lpstr>Đặc tả UC Xóa danh mục </vt:lpstr>
      <vt:lpstr>Đặc tả Usecase Quản lý thương hiệu</vt:lpstr>
      <vt:lpstr>Đặc tả UC Thêm thương hiệu </vt:lpstr>
      <vt:lpstr>Đặc tả UC Sửa thương hiệu </vt:lpstr>
      <vt:lpstr>Đặc tả UC Xóa thương hiệu </vt:lpstr>
      <vt:lpstr>Đặc tả Usecase Quản lý sản phẩm</vt:lpstr>
      <vt:lpstr>Đặc tả UC Thêm sản phẩm </vt:lpstr>
      <vt:lpstr>Đặc tả UC Sửa sản phẩm </vt:lpstr>
      <vt:lpstr>Đặc tả UC Xóa sản phẩm </vt:lpstr>
      <vt:lpstr>Đặc tả Usecase Quản lý slider cửa hàng</vt:lpstr>
      <vt:lpstr>Đặc tả UC Thêm slider cửa hàng </vt:lpstr>
      <vt:lpstr>Đặc tả UC Ẩn/hiện slider cửa hàng</vt:lpstr>
      <vt:lpstr>Đặc tả UC Xóa slider cửa hàng </vt:lpstr>
      <vt:lpstr>Đặc tả Usecase Quản lý đơn hàng </vt:lpstr>
      <vt:lpstr>Phân quyền</vt:lpstr>
      <vt:lpstr>Class diagram</vt:lpstr>
      <vt:lpstr>Biểu đồ hoạt động các chức năng của hệ thống </vt:lpstr>
      <vt:lpstr>Biểu đồ hoạt động Đăng nhập  </vt:lpstr>
      <vt:lpstr>Biểu đồ hoạt động Đăng ký </vt:lpstr>
      <vt:lpstr>Biểu đồ hoạt động Quản lý thông tin người dùng </vt:lpstr>
      <vt:lpstr>Biểu đồ hoạt động Tìm sản phẩm </vt:lpstr>
      <vt:lpstr>Biểu đồ hoạt động So sánh sản phẩm </vt:lpstr>
      <vt:lpstr>Biểu đồ hoạt động Sản phẩm yêu thích </vt:lpstr>
      <vt:lpstr>Biểu đồ hoạt động Quản lý giỏ hàng</vt:lpstr>
      <vt:lpstr>Thêm sản phẩm giỏ hàng </vt:lpstr>
      <vt:lpstr>Xóa sản phẩm giỏ hàng</vt:lpstr>
      <vt:lpstr>Chỉnh sửa số lượng sản phẩm giỏ hàng </vt:lpstr>
      <vt:lpstr>Biểu đồ hoạt động Thanh toán đơn hàng </vt:lpstr>
      <vt:lpstr>Biểu đồ hoạt động Xem chi tiết đơn hàng </vt:lpstr>
      <vt:lpstr>Biểu đồ hoạt động Quản lý danh mục</vt:lpstr>
      <vt:lpstr>Thêm danh mục</vt:lpstr>
      <vt:lpstr>Xóa danh mục </vt:lpstr>
      <vt:lpstr>Chỉnh sửa danh mục </vt:lpstr>
      <vt:lpstr>Biểu đồ hoạt động Quản lý thương hiệu</vt:lpstr>
      <vt:lpstr>Thêm thương hiệu </vt:lpstr>
      <vt:lpstr>Xóa thương hiệu </vt:lpstr>
      <vt:lpstr>Chỉnh sửa thương hiệu </vt:lpstr>
      <vt:lpstr>Biểu đồ hoạt động Quản lý sản phẩm</vt:lpstr>
      <vt:lpstr>Thêm sản phẩm </vt:lpstr>
      <vt:lpstr>Xóa sản phẩm </vt:lpstr>
      <vt:lpstr>Chỉnh sửa sản phẩm </vt:lpstr>
      <vt:lpstr>Biểu đồ hoạt động Quản lý slider cửa hàng</vt:lpstr>
      <vt:lpstr>Thêm slider </vt:lpstr>
      <vt:lpstr>Xóa slider </vt:lpstr>
      <vt:lpstr>Ẩn/Hiện slider </vt:lpstr>
      <vt:lpstr>Biểu đồ hoạt động Quản lý đơn hàng </vt:lpstr>
      <vt:lpstr>Thiết kế database</vt:lpstr>
      <vt:lpstr>Lược đồ quan hệ thực thể </vt:lpstr>
      <vt:lpstr>Lược đồ </vt:lpstr>
      <vt:lpstr>Lược đồ chi tiết</vt:lpstr>
      <vt:lpstr>Bảng Đơn hàng </vt:lpstr>
      <vt:lpstr>Bảng Giỏ hàng </vt:lpstr>
      <vt:lpstr>Bảng Sản phẩm yêu thích </vt:lpstr>
      <vt:lpstr>Bảng So sánh sản phẩm </vt:lpstr>
      <vt:lpstr>Bảng Slider </vt:lpstr>
      <vt:lpstr>Bảng Sản phẩm </vt:lpstr>
      <vt:lpstr>Bảng Thương hiệu </vt:lpstr>
      <vt:lpstr>Bảng Danh mục sản phẩm </vt:lpstr>
      <vt:lpstr>Bảng Thông tin admin </vt:lpstr>
      <vt:lpstr>Bảng chứa Thông tin khách hàng </vt:lpstr>
      <vt:lpstr>Chương 2: Thiết kế giao diện</vt:lpstr>
      <vt:lpstr>Giao diện bán hàng</vt:lpstr>
      <vt:lpstr>Giao diện Admin</vt:lpstr>
      <vt:lpstr>Kết luận</vt:lpstr>
      <vt:lpstr>Kết quả đạt được</vt:lpstr>
      <vt:lpstr>Hướng phát triển đề tài </vt:lpstr>
      <vt:lpstr>Tài liệu kham khảo</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Tuan Vu</dc:creator>
  <cp:lastModifiedBy>Nguyen Tuan Vu</cp:lastModifiedBy>
  <cp:revision>31</cp:revision>
  <dcterms:created xsi:type="dcterms:W3CDTF">2020-12-12T06:28:31Z</dcterms:created>
  <dcterms:modified xsi:type="dcterms:W3CDTF">2020-12-12T09:34:08Z</dcterms:modified>
</cp:coreProperties>
</file>