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B40F-55D8-4C3D-A564-DCCFAF3C38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1866-AB92-4A53-A61B-98111683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/>
          <p:cNvSpPr/>
          <p:nvPr/>
        </p:nvSpPr>
        <p:spPr>
          <a:xfrm>
            <a:off x="2286000" y="3048000"/>
            <a:ext cx="6781800" cy="3810000"/>
          </a:xfrm>
          <a:prstGeom prst="parallelogram">
            <a:avLst>
              <a:gd name="adj" fmla="val 9636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5105400"/>
            <a:ext cx="1600200" cy="160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3886200" y="5486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Block Arc 5"/>
          <p:cNvSpPr/>
          <p:nvPr/>
        </p:nvSpPr>
        <p:spPr>
          <a:xfrm flipV="1">
            <a:off x="685800" y="3200400"/>
            <a:ext cx="1447800" cy="762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925" y="3352800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BÁC SĨ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8153400" y="3048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LAB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6717648" y="3440668"/>
            <a:ext cx="15119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err="1" smtClean="0"/>
              <a:t>Nhập</a:t>
            </a:r>
            <a:r>
              <a:rPr lang="en-US" b="1" smtClean="0"/>
              <a:t> </a:t>
            </a:r>
            <a:r>
              <a:rPr lang="en-US" b="1" err="1" smtClean="0"/>
              <a:t>kết</a:t>
            </a:r>
            <a:r>
              <a:rPr lang="en-US" b="1" smtClean="0"/>
              <a:t> </a:t>
            </a:r>
            <a:r>
              <a:rPr lang="en-US" b="1" err="1" smtClean="0"/>
              <a:t>quả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962400" y="556260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Nhận</a:t>
            </a:r>
          </a:p>
          <a:p>
            <a:r>
              <a:rPr lang="en-US" b="1" smtClean="0">
                <a:solidFill>
                  <a:schemeClr val="bg1"/>
                </a:solidFill>
              </a:rPr>
              <a:t>Bệnh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02575">
            <a:off x="3440418" y="62224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Nhận XN</a:t>
            </a:r>
            <a:endParaRPr lang="en-US" b="1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914400" y="3886198"/>
            <a:ext cx="2667000" cy="2286001"/>
            <a:chOff x="1981200" y="838200"/>
            <a:chExt cx="2063721" cy="1717957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3260000">
              <a:off x="2363725" y="1595714"/>
              <a:ext cx="1406121" cy="277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-  STT - XN</a:t>
              </a:r>
              <a:endParaRPr lang="en-US" b="1"/>
            </a:p>
          </p:txBody>
        </p:sp>
      </p:grpSp>
      <p:grpSp>
        <p:nvGrpSpPr>
          <p:cNvPr id="41" name="Group 40"/>
          <p:cNvGrpSpPr/>
          <p:nvPr/>
        </p:nvGrpSpPr>
        <p:grpSpPr>
          <a:xfrm rot="5560076">
            <a:off x="4947932" y="3902268"/>
            <a:ext cx="2219935" cy="1956188"/>
            <a:chOff x="1981200" y="838200"/>
            <a:chExt cx="2063721" cy="1717957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3196535">
              <a:off x="2160827" y="1573417"/>
              <a:ext cx="1764076" cy="354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-  STT - XN</a:t>
              </a:r>
              <a:endParaRPr lang="en-US" b="1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44000" y="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/>
              <a:t>PID: </a:t>
            </a:r>
            <a:r>
              <a:rPr lang="en-US" sz="2400" smtClean="0"/>
              <a:t>Mã BN, gồm 10 ký tự (3-mã lab, 7-dãy số tăng dần)</a:t>
            </a:r>
          </a:p>
          <a:p>
            <a:r>
              <a:rPr lang="en-US" sz="2400" b="1" u="sng" smtClean="0"/>
              <a:t>STT: </a:t>
            </a:r>
            <a:r>
              <a:rPr lang="en-US" sz="2400" smtClean="0"/>
              <a:t>Số TT bệnh nhân tại lab, tính theo ngày</a:t>
            </a:r>
          </a:p>
          <a:p>
            <a:r>
              <a:rPr lang="en-US" sz="2400" b="1" u="sng" smtClean="0"/>
              <a:t>XN: </a:t>
            </a:r>
            <a:r>
              <a:rPr lang="en-US" sz="2400" smtClean="0"/>
              <a:t>Chỉ định xét nghiệm</a:t>
            </a:r>
            <a:endParaRPr lang="en-US" sz="2400"/>
          </a:p>
        </p:txBody>
      </p:sp>
      <p:cxnSp>
        <p:nvCxnSpPr>
          <p:cNvPr id="51" name="Straight Connector 50"/>
          <p:cNvCxnSpPr/>
          <p:nvPr/>
        </p:nvCxnSpPr>
        <p:spPr>
          <a:xfrm>
            <a:off x="-76200" y="68564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590800" y="12192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DB  TTBN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19600" y="1143000"/>
            <a:ext cx="14478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  WEB + KQ XN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Snip Diagonal Corner Rectangle 53"/>
          <p:cNvSpPr/>
          <p:nvPr/>
        </p:nvSpPr>
        <p:spPr>
          <a:xfrm rot="18840000">
            <a:off x="4657337" y="4010249"/>
            <a:ext cx="1159320" cy="421323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Máy XN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88" idx="3"/>
          </p:cNvCxnSpPr>
          <p:nvPr/>
        </p:nvCxnSpPr>
        <p:spPr>
          <a:xfrm rot="10800000">
            <a:off x="5812166" y="2882108"/>
            <a:ext cx="893435" cy="62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</p:cNvCxnSpPr>
          <p:nvPr/>
        </p:nvCxnSpPr>
        <p:spPr>
          <a:xfrm rot="10800000" flipH="1">
            <a:off x="5085460" y="3352801"/>
            <a:ext cx="19940" cy="721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0"/>
          </p:cNvCxnSpPr>
          <p:nvPr/>
        </p:nvCxnSpPr>
        <p:spPr>
          <a:xfrm rot="16200000" flipV="1">
            <a:off x="3257550" y="405765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Stored Data 63"/>
          <p:cNvSpPr/>
          <p:nvPr/>
        </p:nvSpPr>
        <p:spPr>
          <a:xfrm rot="2585522">
            <a:off x="3629019" y="5287427"/>
            <a:ext cx="482666" cy="49722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grpSp>
        <p:nvGrpSpPr>
          <p:cNvPr id="37" name="Group 36"/>
          <p:cNvGrpSpPr/>
          <p:nvPr/>
        </p:nvGrpSpPr>
        <p:grpSpPr>
          <a:xfrm>
            <a:off x="1905000" y="3886200"/>
            <a:ext cx="2063721" cy="1717957"/>
            <a:chOff x="1981200" y="838200"/>
            <a:chExt cx="2063721" cy="1717957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460000">
              <a:off x="2257612" y="1483039"/>
              <a:ext cx="1447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        STT</a:t>
              </a:r>
              <a:endParaRPr lang="en-US" b="1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0" y="3048000"/>
            <a:ext cx="914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62000" y="6488668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PHÒNG KHÁM LIÊN HỢP</a:t>
            </a:r>
            <a:endParaRPr lang="en-US" b="1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8840000">
            <a:off x="4882136" y="518501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LAB RIÊNG/ NHẬN GỞI MẪU</a:t>
            </a:r>
            <a:endParaRPr lang="en-US" b="1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76200"/>
            <a:ext cx="466666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itchFamily="34" charset="0"/>
                <a:cs typeface="Arial" pitchFamily="34" charset="0"/>
              </a:rPr>
              <a:t>WEBSITE QUẢN LÝ CHUNG + MẠNG XH</a:t>
            </a: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ight Brace 74"/>
          <p:cNvSpPr/>
          <p:nvPr/>
        </p:nvSpPr>
        <p:spPr>
          <a:xfrm rot="16200000">
            <a:off x="3924300" y="-647700"/>
            <a:ext cx="6096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4" idx="1"/>
          </p:cNvCxnSpPr>
          <p:nvPr/>
        </p:nvCxnSpPr>
        <p:spPr>
          <a:xfrm rot="10800000" flipV="1">
            <a:off x="1295400" y="260866"/>
            <a:ext cx="762000" cy="293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</p:cNvCxnSpPr>
          <p:nvPr/>
        </p:nvCxnSpPr>
        <p:spPr>
          <a:xfrm>
            <a:off x="6724062" y="260866"/>
            <a:ext cx="1581738" cy="2787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Diagonal Corner Rectangle 79"/>
          <p:cNvSpPr/>
          <p:nvPr/>
        </p:nvSpPr>
        <p:spPr>
          <a:xfrm>
            <a:off x="228600" y="304800"/>
            <a:ext cx="1066800" cy="2057400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BỆNH 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NHÂN +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THÀNH VIÊN MẠNG XH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Snip Diagonal Corner Rectangle 80"/>
          <p:cNvSpPr/>
          <p:nvPr/>
        </p:nvSpPr>
        <p:spPr>
          <a:xfrm>
            <a:off x="7848600" y="228600"/>
            <a:ext cx="1066800" cy="2057400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 LAB, BS GỞI MẪU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Arrow Connector 82"/>
          <p:cNvCxnSpPr>
            <a:stCxn id="74" idx="1"/>
            <a:endCxn id="80" idx="0"/>
          </p:cNvCxnSpPr>
          <p:nvPr/>
        </p:nvCxnSpPr>
        <p:spPr>
          <a:xfrm rot="10800000" flipV="1">
            <a:off x="1295400" y="260866"/>
            <a:ext cx="762000" cy="107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3"/>
            <a:endCxn id="81" idx="2"/>
          </p:cNvCxnSpPr>
          <p:nvPr/>
        </p:nvCxnSpPr>
        <p:spPr>
          <a:xfrm>
            <a:off x="6724062" y="260866"/>
            <a:ext cx="1124538" cy="99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16389">
            <a:off x="4944498" y="2760380"/>
            <a:ext cx="885670" cy="493420"/>
          </a:xfrm>
          <a:prstGeom prst="rect">
            <a:avLst/>
          </a:prstGeom>
        </p:spPr>
      </p:pic>
      <p:pic>
        <p:nvPicPr>
          <p:cNvPr id="95" name="Picture 94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124200"/>
            <a:ext cx="885670" cy="49342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 rot="16200000" flipV="1">
            <a:off x="2971800" y="2667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53" idx="4"/>
          </p:cNvCxnSpPr>
          <p:nvPr/>
        </p:nvCxnSpPr>
        <p:spPr>
          <a:xfrm rot="16200000" flipV="1">
            <a:off x="5086350" y="264795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-76200" y="68564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0"/>
            <a:ext cx="449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-- Bệnh nhân đến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tiếp tân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– tiếp tân     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Nhập TT Bệnh Nhân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In phiếu Khám Bệnh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 gồm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PID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 và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STT</a:t>
            </a:r>
          </a:p>
          <a:p>
            <a:pPr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 Sau khi Khám Bệnh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, BN cầm phiếu khám bệnh + Chỉ định xét nghiệm của BS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tiếp tân.</a:t>
            </a:r>
          </a:p>
          <a:p>
            <a:pPr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- Tiếp tân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nhập Xét Nghiệm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thêm vào TTBN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 STT.</a:t>
            </a:r>
          </a:p>
          <a:p>
            <a:pPr>
              <a:buFontTx/>
              <a:buChar char="-"/>
            </a:pPr>
            <a:endParaRPr lang="en-US" sz="2000" b="1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 TTBN và xét nghiệm sẽ đựơc lưu trực tiếp và DB riêng từng lab.</a:t>
            </a:r>
            <a:endParaRPr lang="en-US" sz="2000" b="1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4724400"/>
            <a:ext cx="1600200" cy="160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7620000" y="5105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Block Arc 23"/>
          <p:cNvSpPr/>
          <p:nvPr/>
        </p:nvSpPr>
        <p:spPr>
          <a:xfrm flipV="1">
            <a:off x="4419600" y="2819400"/>
            <a:ext cx="1447800" cy="762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07725" y="2971800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BÁC SĨ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7696200" y="518160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Nhận</a:t>
            </a:r>
          </a:p>
          <a:p>
            <a:r>
              <a:rPr lang="en-US" b="1" smtClean="0">
                <a:solidFill>
                  <a:schemeClr val="bg1"/>
                </a:solidFill>
              </a:rPr>
              <a:t>Bệnh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102575">
            <a:off x="7174218" y="58414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Nhận XN</a:t>
            </a:r>
            <a:endParaRPr lang="en-US" b="1"/>
          </a:p>
        </p:txBody>
      </p:sp>
      <p:grpSp>
        <p:nvGrpSpPr>
          <p:cNvPr id="29" name="Group 37"/>
          <p:cNvGrpSpPr/>
          <p:nvPr/>
        </p:nvGrpSpPr>
        <p:grpSpPr>
          <a:xfrm rot="10800000">
            <a:off x="4648200" y="3505198"/>
            <a:ext cx="2667000" cy="2286001"/>
            <a:chOff x="1981200" y="838200"/>
            <a:chExt cx="2063721" cy="1717957"/>
          </a:xfrm>
        </p:grpSpPr>
        <p:cxnSp>
          <p:nvCxnSpPr>
            <p:cNvPr id="30" name="Straight Arrow Connector 29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3260000">
              <a:off x="2363725" y="1595714"/>
              <a:ext cx="1406121" cy="277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-  STT - XN</a:t>
              </a:r>
              <a:endParaRPr lang="en-US" b="1"/>
            </a:p>
          </p:txBody>
        </p:sp>
      </p:grpSp>
      <p:sp>
        <p:nvSpPr>
          <p:cNvPr id="32" name="Oval 31"/>
          <p:cNvSpPr/>
          <p:nvPr/>
        </p:nvSpPr>
        <p:spPr>
          <a:xfrm>
            <a:off x="6324600" y="8382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DB  TTBN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1" idx="0"/>
          </p:cNvCxnSpPr>
          <p:nvPr/>
        </p:nvCxnSpPr>
        <p:spPr>
          <a:xfrm rot="16200000" flipV="1">
            <a:off x="6991350" y="367665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Stored Data 33"/>
          <p:cNvSpPr/>
          <p:nvPr/>
        </p:nvSpPr>
        <p:spPr>
          <a:xfrm rot="2585522">
            <a:off x="7362819" y="4906427"/>
            <a:ext cx="482666" cy="49722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grpSp>
        <p:nvGrpSpPr>
          <p:cNvPr id="35" name="Group 36"/>
          <p:cNvGrpSpPr/>
          <p:nvPr/>
        </p:nvGrpSpPr>
        <p:grpSpPr>
          <a:xfrm>
            <a:off x="5638800" y="3505200"/>
            <a:ext cx="2063721" cy="1717957"/>
            <a:chOff x="1981200" y="838200"/>
            <a:chExt cx="2063721" cy="1717957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460000">
              <a:off x="2257612" y="1483039"/>
              <a:ext cx="1447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        STT</a:t>
              </a:r>
              <a:endParaRPr lang="en-US" b="1"/>
            </a:p>
          </p:txBody>
        </p:sp>
      </p:grpSp>
      <p:pic>
        <p:nvPicPr>
          <p:cNvPr id="38" name="Picture 37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2743200"/>
            <a:ext cx="885670" cy="49342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rot="16200000" flipV="1">
            <a:off x="6705600" y="2286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/>
          <p:cNvSpPr/>
          <p:nvPr/>
        </p:nvSpPr>
        <p:spPr>
          <a:xfrm>
            <a:off x="1676400" y="3048000"/>
            <a:ext cx="6781800" cy="3810000"/>
          </a:xfrm>
          <a:prstGeom prst="parallelogram">
            <a:avLst>
              <a:gd name="adj" fmla="val 9636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95600" y="5105400"/>
            <a:ext cx="1600200" cy="160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3276600" y="5486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Block Arc 5"/>
          <p:cNvSpPr/>
          <p:nvPr/>
        </p:nvSpPr>
        <p:spPr>
          <a:xfrm flipV="1">
            <a:off x="76200" y="3200400"/>
            <a:ext cx="1447800" cy="762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25" y="3352800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BÁC SĨ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543800" y="3048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LAB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6108048" y="3440668"/>
            <a:ext cx="15119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err="1" smtClean="0"/>
              <a:t>Nhập</a:t>
            </a:r>
            <a:r>
              <a:rPr lang="en-US" b="1" smtClean="0"/>
              <a:t> </a:t>
            </a:r>
            <a:r>
              <a:rPr lang="en-US" b="1" err="1" smtClean="0"/>
              <a:t>kết</a:t>
            </a:r>
            <a:r>
              <a:rPr lang="en-US" b="1" smtClean="0"/>
              <a:t> </a:t>
            </a:r>
            <a:r>
              <a:rPr lang="en-US" b="1" err="1" smtClean="0"/>
              <a:t>quả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352800" y="556260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Nhận</a:t>
            </a:r>
          </a:p>
          <a:p>
            <a:r>
              <a:rPr lang="en-US" b="1" smtClean="0">
                <a:solidFill>
                  <a:schemeClr val="bg1"/>
                </a:solidFill>
              </a:rPr>
              <a:t>Bệnh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02575">
            <a:off x="2830818" y="62224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Nhận XN</a:t>
            </a:r>
            <a:endParaRPr lang="en-US" b="1"/>
          </a:p>
        </p:txBody>
      </p:sp>
      <p:grpSp>
        <p:nvGrpSpPr>
          <p:cNvPr id="2" name="Group 37"/>
          <p:cNvGrpSpPr/>
          <p:nvPr/>
        </p:nvGrpSpPr>
        <p:grpSpPr>
          <a:xfrm rot="10800000">
            <a:off x="304800" y="3886198"/>
            <a:ext cx="2667000" cy="2286001"/>
            <a:chOff x="1981200" y="838200"/>
            <a:chExt cx="2063721" cy="1717957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3260000">
              <a:off x="2363725" y="1595714"/>
              <a:ext cx="1406121" cy="277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-  STT - XN</a:t>
              </a:r>
              <a:endParaRPr lang="en-US" b="1"/>
            </a:p>
          </p:txBody>
        </p:sp>
      </p:grpSp>
      <p:grpSp>
        <p:nvGrpSpPr>
          <p:cNvPr id="3" name="Group 40"/>
          <p:cNvGrpSpPr/>
          <p:nvPr/>
        </p:nvGrpSpPr>
        <p:grpSpPr>
          <a:xfrm rot="5560076">
            <a:off x="4338332" y="3902268"/>
            <a:ext cx="2219935" cy="1956188"/>
            <a:chOff x="1981200" y="838200"/>
            <a:chExt cx="2063721" cy="1717957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3196535">
              <a:off x="2160827" y="1573417"/>
              <a:ext cx="1764076" cy="354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-  STT - XN</a:t>
              </a:r>
              <a:endParaRPr lang="en-US" b="1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685800" y="68564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981200" y="12192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DB  TTBN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810000" y="1143000"/>
            <a:ext cx="14478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  WEB + KQ XN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Snip Diagonal Corner Rectangle 53"/>
          <p:cNvSpPr/>
          <p:nvPr/>
        </p:nvSpPr>
        <p:spPr>
          <a:xfrm rot="18840000">
            <a:off x="4047737" y="4010249"/>
            <a:ext cx="1159320" cy="421323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Máy XN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88" idx="3"/>
          </p:cNvCxnSpPr>
          <p:nvPr/>
        </p:nvCxnSpPr>
        <p:spPr>
          <a:xfrm rot="10800000">
            <a:off x="5202566" y="2882108"/>
            <a:ext cx="893435" cy="62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</p:cNvCxnSpPr>
          <p:nvPr/>
        </p:nvCxnSpPr>
        <p:spPr>
          <a:xfrm rot="10800000" flipH="1">
            <a:off x="4475860" y="3352801"/>
            <a:ext cx="19940" cy="721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0"/>
          </p:cNvCxnSpPr>
          <p:nvPr/>
        </p:nvCxnSpPr>
        <p:spPr>
          <a:xfrm rot="16200000" flipV="1">
            <a:off x="2647950" y="405765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Stored Data 63"/>
          <p:cNvSpPr/>
          <p:nvPr/>
        </p:nvSpPr>
        <p:spPr>
          <a:xfrm rot="2585522">
            <a:off x="3019419" y="5287427"/>
            <a:ext cx="482666" cy="49722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grpSp>
        <p:nvGrpSpPr>
          <p:cNvPr id="7" name="Group 36"/>
          <p:cNvGrpSpPr/>
          <p:nvPr/>
        </p:nvGrpSpPr>
        <p:grpSpPr>
          <a:xfrm>
            <a:off x="1295400" y="3886200"/>
            <a:ext cx="2063721" cy="1717957"/>
            <a:chOff x="1981200" y="838200"/>
            <a:chExt cx="2063721" cy="1717957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460000">
              <a:off x="2257612" y="1483039"/>
              <a:ext cx="1447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        STT</a:t>
              </a:r>
              <a:endParaRPr lang="en-US" b="1"/>
            </a:p>
          </p:txBody>
        </p:sp>
      </p:grpSp>
      <p:pic>
        <p:nvPicPr>
          <p:cNvPr id="88" name="Picture 87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16389">
            <a:off x="4334898" y="2760380"/>
            <a:ext cx="885670" cy="493420"/>
          </a:xfrm>
          <a:prstGeom prst="rect">
            <a:avLst/>
          </a:prstGeom>
        </p:spPr>
      </p:pic>
      <p:pic>
        <p:nvPicPr>
          <p:cNvPr id="95" name="Picture 94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885670" cy="49342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 rot="16200000" flipV="1">
            <a:off x="2362200" y="2667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53" idx="4"/>
          </p:cNvCxnSpPr>
          <p:nvPr/>
        </p:nvCxnSpPr>
        <p:spPr>
          <a:xfrm rot="16200000" flipV="1">
            <a:off x="4476750" y="264795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0"/>
            <a:ext cx="381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Sau khi nhập TTXN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BN cầm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phiếu Khám Bệnh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vào lab làm XN.</a:t>
            </a:r>
          </a:p>
          <a:p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--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Lab thực hiện XN theo chỉ định, xác định BN trên hệ thống theo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PID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	-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Kết quả nhập tay hay máy đổ trực tiếp vào hệ thống sẽ lưu lên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DB chung</a:t>
            </a:r>
          </a:p>
          <a:p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/>
          <p:cNvSpPr/>
          <p:nvPr/>
        </p:nvSpPr>
        <p:spPr>
          <a:xfrm>
            <a:off x="2286000" y="3048000"/>
            <a:ext cx="6781800" cy="3810000"/>
          </a:xfrm>
          <a:prstGeom prst="parallelogram">
            <a:avLst>
              <a:gd name="adj" fmla="val 9636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5105400"/>
            <a:ext cx="1600200" cy="160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3886200" y="5486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8153400" y="3048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LAB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6717648" y="3440668"/>
            <a:ext cx="15119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err="1" smtClean="0"/>
              <a:t>Nhập</a:t>
            </a:r>
            <a:r>
              <a:rPr lang="en-US" b="1" smtClean="0"/>
              <a:t> </a:t>
            </a:r>
            <a:r>
              <a:rPr lang="en-US" b="1" err="1" smtClean="0"/>
              <a:t>kết</a:t>
            </a:r>
            <a:r>
              <a:rPr lang="en-US" b="1" smtClean="0"/>
              <a:t> </a:t>
            </a:r>
            <a:r>
              <a:rPr lang="en-US" b="1" err="1" smtClean="0"/>
              <a:t>quả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962400" y="556260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Nhận</a:t>
            </a:r>
          </a:p>
          <a:p>
            <a:r>
              <a:rPr lang="en-US" b="1" smtClean="0">
                <a:solidFill>
                  <a:schemeClr val="bg1"/>
                </a:solidFill>
              </a:rPr>
              <a:t>Bệnh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02575">
            <a:off x="3440418" y="62224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Nhận XN</a:t>
            </a:r>
            <a:endParaRPr lang="en-US" b="1"/>
          </a:p>
        </p:txBody>
      </p:sp>
      <p:grpSp>
        <p:nvGrpSpPr>
          <p:cNvPr id="3" name="Group 40"/>
          <p:cNvGrpSpPr/>
          <p:nvPr/>
        </p:nvGrpSpPr>
        <p:grpSpPr>
          <a:xfrm rot="5560076">
            <a:off x="4947932" y="3902268"/>
            <a:ext cx="2219935" cy="1956188"/>
            <a:chOff x="1981200" y="838200"/>
            <a:chExt cx="2063721" cy="1717957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981200" y="838200"/>
              <a:ext cx="2063721" cy="1717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3196535">
              <a:off x="2160827" y="1573417"/>
              <a:ext cx="1764076" cy="354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PID   -  STT - XN</a:t>
              </a:r>
              <a:endParaRPr lang="en-US" b="1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44000" y="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/>
              <a:t>PID: </a:t>
            </a:r>
            <a:r>
              <a:rPr lang="en-US" sz="2400" smtClean="0"/>
              <a:t>Mã BN, gồm 10 ký tự (3-mã lab, 7-dãy số tăng dần)</a:t>
            </a:r>
          </a:p>
          <a:p>
            <a:r>
              <a:rPr lang="en-US" sz="2400" b="1" u="sng" smtClean="0"/>
              <a:t>STT: </a:t>
            </a:r>
            <a:r>
              <a:rPr lang="en-US" sz="2400" smtClean="0"/>
              <a:t>Số TT bệnh nhân tại lab, tính theo ngày</a:t>
            </a:r>
          </a:p>
          <a:p>
            <a:r>
              <a:rPr lang="en-US" sz="2400" b="1" u="sng" smtClean="0"/>
              <a:t>XN: </a:t>
            </a:r>
            <a:r>
              <a:rPr lang="en-US" sz="2400" smtClean="0"/>
              <a:t>Chỉ định xét nghiệm</a:t>
            </a:r>
            <a:endParaRPr lang="en-US" sz="2400"/>
          </a:p>
        </p:txBody>
      </p:sp>
      <p:cxnSp>
        <p:nvCxnSpPr>
          <p:cNvPr id="51" name="Straight Connector 50"/>
          <p:cNvCxnSpPr/>
          <p:nvPr/>
        </p:nvCxnSpPr>
        <p:spPr>
          <a:xfrm>
            <a:off x="-76200" y="68564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590800" y="12192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DB  TTBN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19600" y="1143000"/>
            <a:ext cx="14478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  WEB + KQ XN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Snip Diagonal Corner Rectangle 53"/>
          <p:cNvSpPr/>
          <p:nvPr/>
        </p:nvSpPr>
        <p:spPr>
          <a:xfrm rot="18840000">
            <a:off x="4657337" y="4010249"/>
            <a:ext cx="1159320" cy="421323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Máy XN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88" idx="3"/>
          </p:cNvCxnSpPr>
          <p:nvPr/>
        </p:nvCxnSpPr>
        <p:spPr>
          <a:xfrm rot="10800000">
            <a:off x="5812166" y="2882108"/>
            <a:ext cx="893435" cy="62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</p:cNvCxnSpPr>
          <p:nvPr/>
        </p:nvCxnSpPr>
        <p:spPr>
          <a:xfrm rot="10800000" flipH="1">
            <a:off x="5085460" y="3352801"/>
            <a:ext cx="19940" cy="721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0"/>
          </p:cNvCxnSpPr>
          <p:nvPr/>
        </p:nvCxnSpPr>
        <p:spPr>
          <a:xfrm rot="16200000" flipV="1">
            <a:off x="3257550" y="405765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Stored Data 63"/>
          <p:cNvSpPr/>
          <p:nvPr/>
        </p:nvSpPr>
        <p:spPr>
          <a:xfrm rot="2585522">
            <a:off x="3629019" y="5287427"/>
            <a:ext cx="482666" cy="49722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</a:t>
            </a:r>
            <a:endParaRPr lang="en-US" b="1"/>
          </a:p>
        </p:txBody>
      </p:sp>
      <p:sp>
        <p:nvSpPr>
          <p:cNvPr id="68" name="TextBox 67"/>
          <p:cNvSpPr txBox="1"/>
          <p:nvPr/>
        </p:nvSpPr>
        <p:spPr>
          <a:xfrm rot="18840000">
            <a:off x="4882136" y="518501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LAB RIÊNG/ NHẬN GỞI MẪU</a:t>
            </a:r>
            <a:endParaRPr lang="en-US" b="1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Picture 87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16389">
            <a:off x="4944498" y="2760380"/>
            <a:ext cx="885670" cy="493420"/>
          </a:xfrm>
          <a:prstGeom prst="rect">
            <a:avLst/>
          </a:prstGeom>
        </p:spPr>
      </p:pic>
      <p:pic>
        <p:nvPicPr>
          <p:cNvPr id="95" name="Picture 94" descr="9-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124200"/>
            <a:ext cx="885670" cy="49342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 rot="16200000" flipV="1">
            <a:off x="2971800" y="2667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53" idx="4"/>
          </p:cNvCxnSpPr>
          <p:nvPr/>
        </p:nvCxnSpPr>
        <p:spPr>
          <a:xfrm rot="16200000" flipV="1">
            <a:off x="5086350" y="264795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- Đối với Lab không liên kết với phòng khám hay  trường hợp gởi mẫu,  việc nhận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TTBN </a:t>
            </a:r>
            <a:r>
              <a:rPr lang="en-US" sz="20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 In Phiếu Hẹn XN Nhập kết quả </a:t>
            </a:r>
            <a:r>
              <a:rPr lang="en-US" sz="2000" smtClean="0">
                <a:latin typeface="Arial" pitchFamily="34" charset="0"/>
                <a:cs typeface="Arial" pitchFamily="34" charset="0"/>
                <a:sym typeface="Wingdings" pitchFamily="2" charset="2"/>
              </a:rPr>
              <a:t>(tay hay máy) sẽ thực hịên trực tiếp trên Lab, có thể thực hịên trên 1 máy tính.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5"/>
          <p:cNvSpPr/>
          <p:nvPr/>
        </p:nvSpPr>
        <p:spPr>
          <a:xfrm flipV="1">
            <a:off x="685800" y="3200400"/>
            <a:ext cx="1447800" cy="762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925" y="3352800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BÁC SĨ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8153400" y="30480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LAB</a:t>
            </a:r>
            <a:endParaRPr lang="en-US" sz="3600" b="1"/>
          </a:p>
        </p:txBody>
      </p:sp>
      <p:cxnSp>
        <p:nvCxnSpPr>
          <p:cNvPr id="51" name="Straight Connector 50"/>
          <p:cNvCxnSpPr/>
          <p:nvPr/>
        </p:nvCxnSpPr>
        <p:spPr>
          <a:xfrm>
            <a:off x="-76200" y="68564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590800" y="12192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DB  TTBN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19600" y="1143000"/>
            <a:ext cx="14478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  WEB + KQ XN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76200"/>
            <a:ext cx="466666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itchFamily="34" charset="0"/>
                <a:cs typeface="Arial" pitchFamily="34" charset="0"/>
              </a:rPr>
              <a:t>WEBSITE QUẢN LÝ CHUNG + MẠNG XH</a:t>
            </a: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ight Brace 74"/>
          <p:cNvSpPr/>
          <p:nvPr/>
        </p:nvSpPr>
        <p:spPr>
          <a:xfrm rot="16200000">
            <a:off x="3924300" y="-647700"/>
            <a:ext cx="6096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4" idx="1"/>
          </p:cNvCxnSpPr>
          <p:nvPr/>
        </p:nvCxnSpPr>
        <p:spPr>
          <a:xfrm rot="10800000" flipV="1">
            <a:off x="1295400" y="260866"/>
            <a:ext cx="762000" cy="293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</p:cNvCxnSpPr>
          <p:nvPr/>
        </p:nvCxnSpPr>
        <p:spPr>
          <a:xfrm>
            <a:off x="6724062" y="260866"/>
            <a:ext cx="1581738" cy="2787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Diagonal Corner Rectangle 79"/>
          <p:cNvSpPr/>
          <p:nvPr/>
        </p:nvSpPr>
        <p:spPr>
          <a:xfrm>
            <a:off x="228600" y="304800"/>
            <a:ext cx="1066800" cy="2057400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BỆNH 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NHÂN +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THÀNH VIÊN MẠNG XH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Snip Diagonal Corner Rectangle 80"/>
          <p:cNvSpPr/>
          <p:nvPr/>
        </p:nvSpPr>
        <p:spPr>
          <a:xfrm>
            <a:off x="7848600" y="228600"/>
            <a:ext cx="1066800" cy="2057400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 LAB, BS GỞI MẪU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Arrow Connector 82"/>
          <p:cNvCxnSpPr>
            <a:stCxn id="74" idx="1"/>
            <a:endCxn id="80" idx="0"/>
          </p:cNvCxnSpPr>
          <p:nvPr/>
        </p:nvCxnSpPr>
        <p:spPr>
          <a:xfrm rot="10800000" flipV="1">
            <a:off x="1295400" y="260866"/>
            <a:ext cx="762000" cy="107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3"/>
            <a:endCxn id="81" idx="2"/>
          </p:cNvCxnSpPr>
          <p:nvPr/>
        </p:nvCxnSpPr>
        <p:spPr>
          <a:xfrm>
            <a:off x="6724062" y="260866"/>
            <a:ext cx="1124538" cy="99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4117" y="4648200"/>
            <a:ext cx="671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Các đối tượng truy xuất hệ thống Web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404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24</cp:revision>
  <dcterms:created xsi:type="dcterms:W3CDTF">2011-09-26T01:37:04Z</dcterms:created>
  <dcterms:modified xsi:type="dcterms:W3CDTF">2011-09-27T02:52:56Z</dcterms:modified>
</cp:coreProperties>
</file>