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iqZmBHDw0L2/t+JlxqIMqpXBXB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2b903b8ea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結構新しい論文（今年4月くらい）</a:t>
            </a:r>
            <a:endParaRPr/>
          </a:p>
        </p:txBody>
      </p:sp>
      <p:sp>
        <p:nvSpPr>
          <p:cNvPr id="92" name="Google Shape;92;g62b903b8ea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91ecf1f7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NLP Leaderboardでこの論文発の手法がかなり上位にいる</a:t>
            </a:r>
            <a:endParaRPr/>
          </a:p>
          <a:p>
            <a:pPr indent="0" lvl="0" marL="0" rtl="0" algn="l">
              <a:lnSpc>
                <a:spcPct val="100000"/>
              </a:lnSpc>
              <a:spcBef>
                <a:spcPts val="0"/>
              </a:spcBef>
              <a:spcAft>
                <a:spcPts val="0"/>
              </a:spcAft>
              <a:buSzPts val="1100"/>
              <a:buNone/>
            </a:pPr>
            <a:r>
              <a:rPr lang="en-US"/>
              <a:t>去年の論文</a:t>
            </a:r>
            <a:endParaRPr/>
          </a:p>
        </p:txBody>
      </p:sp>
      <p:sp>
        <p:nvSpPr>
          <p:cNvPr id="115" name="Google Shape;115;g891ecf1f7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91ecf1f7a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891ecf1f7a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91ecf1f7a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g891ecf1f7a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91ecf1f7a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891ecf1f7a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 スライド"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 &#10;縦書きテキスト"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縦書きタイトルと縦書きテキスト"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コンテンツ"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セクション見出し" type="secHead">
  <p:cSld name="SECTION_HEADER">
    <p:spTree>
      <p:nvGrpSpPr>
        <p:cNvPr id="23" name="Shape 23"/>
        <p:cNvGrpSpPr/>
        <p:nvPr/>
      </p:nvGrpSpPr>
      <p:grpSpPr>
        <a:xfrm>
          <a:off x="0" y="0"/>
          <a:ext cx="0" cy="0"/>
          <a:chOff x="0" y="0"/>
          <a:chExt cx="0" cy="0"/>
        </a:xfrm>
      </p:grpSpPr>
      <p:sp>
        <p:nvSpPr>
          <p:cNvPr id="24" name="Google Shape;24;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つのコンテンツ" type="twoObj">
  <p:cSld name="TWO_OBJECTS">
    <p:spTree>
      <p:nvGrpSpPr>
        <p:cNvPr id="29" name="Shape 29"/>
        <p:cNvGrpSpPr/>
        <p:nvPr/>
      </p:nvGrpSpPr>
      <p:grpSpPr>
        <a:xfrm>
          <a:off x="0" y="0"/>
          <a:ext cx="0" cy="0"/>
          <a:chOff x="0" y="0"/>
          <a:chExt cx="0" cy="0"/>
        </a:xfrm>
      </p:grpSpPr>
      <p:sp>
        <p:nvSpPr>
          <p:cNvPr id="30" name="Google Shape;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較"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のみ"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白紙"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 &#10;コンテンツ"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付きの図"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arxiv.org/pdf/2004.04123.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arxiv.org/pdf/1904.12848.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arxiv.org/pdf/1710.03889.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arxiv.org/pdf/1710.03889.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arxiv.org/pdf/1710.03889.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3999" y="1122363"/>
            <a:ext cx="9668933"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落合流論文読み方メソッド</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8" name="Shape 88"/>
        <p:cNvGrpSpPr/>
        <p:nvPr/>
      </p:nvGrpSpPr>
      <p:grpSpPr>
        <a:xfrm>
          <a:off x="0" y="0"/>
          <a:ext cx="0" cy="0"/>
          <a:chOff x="0" y="0"/>
          <a:chExt cx="0" cy="0"/>
        </a:xfrm>
      </p:grpSpPr>
      <p:pic>
        <p:nvPicPr>
          <p:cNvPr id="89" name="Google Shape;89;p2"/>
          <p:cNvPicPr preferRelativeResize="0"/>
          <p:nvPr/>
        </p:nvPicPr>
        <p:blipFill rotWithShape="1">
          <a:blip r:embed="rId3">
            <a:alphaModFix/>
          </a:blip>
          <a:srcRect b="0" l="0" r="0" t="0"/>
          <a:stretch/>
        </p:blipFill>
        <p:spPr>
          <a:xfrm>
            <a:off x="0" y="-29994"/>
            <a:ext cx="12192000" cy="69252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3" name="Shape 93"/>
        <p:cNvGrpSpPr/>
        <p:nvPr/>
      </p:nvGrpSpPr>
      <p:grpSpPr>
        <a:xfrm>
          <a:off x="0" y="0"/>
          <a:ext cx="0" cy="0"/>
          <a:chOff x="0" y="0"/>
          <a:chExt cx="0" cy="0"/>
        </a:xfrm>
      </p:grpSpPr>
      <p:sp>
        <p:nvSpPr>
          <p:cNvPr id="94" name="Google Shape;94;g62b903b8ea_0_60"/>
          <p:cNvSpPr txBox="1"/>
          <p:nvPr/>
        </p:nvSpPr>
        <p:spPr>
          <a:xfrm>
            <a:off x="6463548" y="4126019"/>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lang="en-US" sz="1050">
                <a:solidFill>
                  <a:schemeClr val="dk1"/>
                </a:solidFill>
                <a:latin typeface="Calibri"/>
                <a:ea typeface="Calibri"/>
                <a:cs typeface="Calibri"/>
                <a:sym typeface="Calibri"/>
              </a:rPr>
              <a:t>なし</a:t>
            </a:r>
            <a:endParaRPr b="0" i="0" sz="1050" u="none" cap="none" strike="noStrike">
              <a:solidFill>
                <a:schemeClr val="dk1"/>
              </a:solidFill>
              <a:latin typeface="Calibri"/>
              <a:ea typeface="Calibri"/>
              <a:cs typeface="Calibri"/>
              <a:sym typeface="Calibri"/>
            </a:endParaRPr>
          </a:p>
        </p:txBody>
      </p:sp>
      <p:sp>
        <p:nvSpPr>
          <p:cNvPr id="95" name="Google Shape;95;g62b903b8ea_0_60"/>
          <p:cNvSpPr/>
          <p:nvPr/>
        </p:nvSpPr>
        <p:spPr>
          <a:xfrm>
            <a:off x="304797" y="173792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どんなもの？</a:t>
            </a:r>
            <a:endParaRPr b="0" i="0" sz="1800" u="none" cap="none" strike="noStrike">
              <a:solidFill>
                <a:schemeClr val="dk1"/>
              </a:solidFill>
              <a:latin typeface="Calibri"/>
              <a:ea typeface="Calibri"/>
              <a:cs typeface="Calibri"/>
              <a:sym typeface="Calibri"/>
            </a:endParaRPr>
          </a:p>
        </p:txBody>
      </p:sp>
      <p:sp>
        <p:nvSpPr>
          <p:cNvPr id="96" name="Google Shape;96;g62b903b8ea_0_60"/>
          <p:cNvSpPr/>
          <p:nvPr/>
        </p:nvSpPr>
        <p:spPr>
          <a:xfrm>
            <a:off x="6463549" y="343506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先行研究と比べて何がすごい？</a:t>
            </a:r>
            <a:endParaRPr b="0" i="0" sz="1800" u="none" cap="none" strike="noStrike">
              <a:solidFill>
                <a:schemeClr val="dk1"/>
              </a:solidFill>
              <a:latin typeface="Calibri"/>
              <a:ea typeface="Calibri"/>
              <a:cs typeface="Calibri"/>
              <a:sym typeface="Calibri"/>
            </a:endParaRPr>
          </a:p>
        </p:txBody>
      </p:sp>
      <p:sp>
        <p:nvSpPr>
          <p:cNvPr id="97" name="Google Shape;97;g62b903b8ea_0_60"/>
          <p:cNvSpPr/>
          <p:nvPr/>
        </p:nvSpPr>
        <p:spPr>
          <a:xfrm>
            <a:off x="304791" y="516881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技術の手法や肝は？</a:t>
            </a:r>
            <a:endParaRPr b="0" i="0" sz="1800" u="none" cap="none" strike="noStrike">
              <a:solidFill>
                <a:schemeClr val="dk1"/>
              </a:solidFill>
              <a:latin typeface="Calibri"/>
              <a:ea typeface="Calibri"/>
              <a:cs typeface="Calibri"/>
              <a:sym typeface="Calibri"/>
            </a:endParaRPr>
          </a:p>
        </p:txBody>
      </p:sp>
      <p:sp>
        <p:nvSpPr>
          <p:cNvPr id="98" name="Google Shape;98;g62b903b8ea_0_60"/>
          <p:cNvSpPr/>
          <p:nvPr/>
        </p:nvSpPr>
        <p:spPr>
          <a:xfrm>
            <a:off x="6463549" y="1734431"/>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議論はある？</a:t>
            </a:r>
            <a:endParaRPr b="0" i="0" sz="1800" u="none" cap="none" strike="noStrike">
              <a:solidFill>
                <a:schemeClr val="dk1"/>
              </a:solidFill>
              <a:latin typeface="Calibri"/>
              <a:ea typeface="Calibri"/>
              <a:cs typeface="Calibri"/>
              <a:sym typeface="Calibri"/>
            </a:endParaRPr>
          </a:p>
        </p:txBody>
      </p:sp>
      <p:sp>
        <p:nvSpPr>
          <p:cNvPr id="99" name="Google Shape;99;g62b903b8ea_0_60"/>
          <p:cNvSpPr/>
          <p:nvPr/>
        </p:nvSpPr>
        <p:spPr>
          <a:xfrm>
            <a:off x="270738" y="3451581"/>
            <a:ext cx="54546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どうやって有効だと検証した？</a:t>
            </a:r>
            <a:endParaRPr b="0" i="0" sz="1800" u="none" cap="none" strike="noStrike">
              <a:solidFill>
                <a:schemeClr val="dk1"/>
              </a:solidFill>
              <a:latin typeface="Calibri"/>
              <a:ea typeface="Calibri"/>
              <a:cs typeface="Calibri"/>
              <a:sym typeface="Calibri"/>
            </a:endParaRPr>
          </a:p>
        </p:txBody>
      </p:sp>
      <p:sp>
        <p:nvSpPr>
          <p:cNvPr id="100" name="Google Shape;100;g62b903b8ea_0_60"/>
          <p:cNvSpPr/>
          <p:nvPr/>
        </p:nvSpPr>
        <p:spPr>
          <a:xfrm>
            <a:off x="6463551" y="516881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次に読むべき論文は？</a:t>
            </a:r>
            <a:endParaRPr b="0" i="0" sz="1800" u="none" cap="none" strike="noStrike">
              <a:solidFill>
                <a:schemeClr val="dk1"/>
              </a:solidFill>
              <a:latin typeface="Calibri"/>
              <a:ea typeface="Calibri"/>
              <a:cs typeface="Calibri"/>
              <a:sym typeface="Calibri"/>
            </a:endParaRPr>
          </a:p>
        </p:txBody>
      </p:sp>
      <p:pic>
        <p:nvPicPr>
          <p:cNvPr id="101" name="Google Shape;101;g62b903b8ea_0_60"/>
          <p:cNvPicPr preferRelativeResize="0"/>
          <p:nvPr/>
        </p:nvPicPr>
        <p:blipFill rotWithShape="1">
          <a:blip r:embed="rId3">
            <a:alphaModFix/>
          </a:blip>
          <a:srcRect b="0" l="0" r="0" t="0"/>
          <a:stretch/>
        </p:blipFill>
        <p:spPr>
          <a:xfrm>
            <a:off x="1" y="0"/>
            <a:ext cx="12191999" cy="1618117"/>
          </a:xfrm>
          <a:prstGeom prst="rect">
            <a:avLst/>
          </a:prstGeom>
          <a:noFill/>
          <a:ln>
            <a:noFill/>
          </a:ln>
        </p:spPr>
      </p:pic>
      <p:sp>
        <p:nvSpPr>
          <p:cNvPr id="102" name="Google Shape;102;g62b903b8ea_0_60"/>
          <p:cNvSpPr txBox="1"/>
          <p:nvPr/>
        </p:nvSpPr>
        <p:spPr>
          <a:xfrm>
            <a:off x="6463548" y="5870152"/>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lang="en-US" sz="1050">
                <a:solidFill>
                  <a:schemeClr val="dk1"/>
                </a:solidFill>
                <a:latin typeface="Calibri"/>
                <a:ea typeface="Calibri"/>
                <a:cs typeface="Calibri"/>
                <a:sym typeface="Calibri"/>
              </a:rPr>
              <a:t>なし</a:t>
            </a: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03" name="Google Shape;103;g62b903b8ea_0_60"/>
          <p:cNvSpPr txBox="1"/>
          <p:nvPr/>
        </p:nvSpPr>
        <p:spPr>
          <a:xfrm>
            <a:off x="6463549" y="2438161"/>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lang="en-US" sz="1050">
                <a:solidFill>
                  <a:schemeClr val="dk1"/>
                </a:solidFill>
                <a:latin typeface="Calibri"/>
                <a:ea typeface="Calibri"/>
                <a:cs typeface="Calibri"/>
                <a:sym typeface="Calibri"/>
              </a:rPr>
              <a:t>なし</a:t>
            </a:r>
            <a:endParaRPr b="0" i="0" sz="1050" u="none" cap="none" strike="noStrike">
              <a:solidFill>
                <a:schemeClr val="dk1"/>
              </a:solidFill>
              <a:latin typeface="Calibri"/>
              <a:ea typeface="Calibri"/>
              <a:cs typeface="Calibri"/>
              <a:sym typeface="Calibri"/>
            </a:endParaRPr>
          </a:p>
        </p:txBody>
      </p:sp>
      <p:sp>
        <p:nvSpPr>
          <p:cNvPr id="104" name="Google Shape;104;g62b903b8ea_0_60"/>
          <p:cNvSpPr txBox="1"/>
          <p:nvPr/>
        </p:nvSpPr>
        <p:spPr>
          <a:xfrm>
            <a:off x="270738" y="4159920"/>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lang="en-US" sz="1050">
                <a:solidFill>
                  <a:schemeClr val="dk1"/>
                </a:solidFill>
                <a:latin typeface="Calibri"/>
                <a:ea typeface="Calibri"/>
                <a:cs typeface="Calibri"/>
                <a:sym typeface="Calibri"/>
              </a:rPr>
              <a:t>既存のデータセット内の固有表現をテキストの一貫性を崩さないよう複数の国の語句に置き換える。</a:t>
            </a:r>
            <a:endParaRPr sz="105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lang="en-US" sz="1050">
                <a:solidFill>
                  <a:schemeClr val="dk1"/>
                </a:solidFill>
                <a:latin typeface="Calibri"/>
                <a:ea typeface="Calibri"/>
                <a:cs typeface="Calibri"/>
                <a:sym typeface="Calibri"/>
              </a:rPr>
              <a:t>置き換えが完了したデータセットを固有表現抽出システムに通し、検出率を国ごとに比較する。</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05" name="Google Shape;105;g62b903b8ea_0_60"/>
          <p:cNvSpPr txBox="1"/>
          <p:nvPr/>
        </p:nvSpPr>
        <p:spPr>
          <a:xfrm>
            <a:off x="304791" y="5878816"/>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lang="en-US" sz="1050">
                <a:solidFill>
                  <a:schemeClr val="dk1"/>
                </a:solidFill>
                <a:latin typeface="Calibri"/>
                <a:ea typeface="Calibri"/>
                <a:cs typeface="Calibri"/>
                <a:sym typeface="Calibri"/>
              </a:rPr>
              <a:t>固有表現抽出システムのロバスト性評価において、新しく複数の国籍の固有表現を含むデータセットを用意するのではなく、固有表現の置き換えという手法で十分な結果が得られる。</a:t>
            </a: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06" name="Google Shape;106;g62b903b8ea_0_60"/>
          <p:cNvSpPr txBox="1"/>
          <p:nvPr/>
        </p:nvSpPr>
        <p:spPr>
          <a:xfrm>
            <a:off x="304793" y="2446996"/>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lang="en-US" sz="1050">
                <a:solidFill>
                  <a:schemeClr val="dk1"/>
                </a:solidFill>
                <a:latin typeface="Calibri"/>
                <a:ea typeface="Calibri"/>
                <a:cs typeface="Calibri"/>
                <a:sym typeface="Calibri"/>
              </a:rPr>
              <a:t>自然言語処理における固有表現抽出プロセス（Named	 Entity Recognition）で、固有表現の属する国籍によってシステムでの検出率に大きな差がある。</a:t>
            </a:r>
            <a:endParaRPr sz="105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rPr lang="en-US" sz="1050">
                <a:solidFill>
                  <a:schemeClr val="dk1"/>
                </a:solidFill>
                <a:latin typeface="Calibri"/>
                <a:ea typeface="Calibri"/>
                <a:cs typeface="Calibri"/>
                <a:sym typeface="Calibri"/>
              </a:rPr>
              <a:t>これは、最先端のモデルがデータセットの固有表現を記憶して固有表現の識別を行う傾向があるためである。</a:t>
            </a: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grpSp>
        <p:nvGrpSpPr>
          <p:cNvPr id="107" name="Google Shape;107;g62b903b8ea_0_60"/>
          <p:cNvGrpSpPr/>
          <p:nvPr/>
        </p:nvGrpSpPr>
        <p:grpSpPr>
          <a:xfrm>
            <a:off x="1" y="20937"/>
            <a:ext cx="12192000" cy="1635900"/>
            <a:chOff x="123986" y="23043"/>
            <a:chExt cx="12192000" cy="1635900"/>
          </a:xfrm>
        </p:grpSpPr>
        <p:sp>
          <p:nvSpPr>
            <p:cNvPr id="108" name="Google Shape;108;g62b903b8ea_0_60"/>
            <p:cNvSpPr/>
            <p:nvPr/>
          </p:nvSpPr>
          <p:spPr>
            <a:xfrm>
              <a:off x="123986" y="23043"/>
              <a:ext cx="12192000" cy="1635900"/>
            </a:xfrm>
            <a:prstGeom prst="rect">
              <a:avLst/>
            </a:prstGeom>
            <a:solidFill>
              <a:srgbClr val="595959">
                <a:alpha val="85098"/>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g62b903b8ea_0_60"/>
            <p:cNvSpPr txBox="1"/>
            <p:nvPr/>
          </p:nvSpPr>
          <p:spPr>
            <a:xfrm>
              <a:off x="2790986" y="58425"/>
              <a:ext cx="68580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lang="en-US" sz="1600">
                  <a:solidFill>
                    <a:schemeClr val="lt1"/>
                  </a:solidFill>
                  <a:latin typeface="Calibri"/>
                  <a:ea typeface="Calibri"/>
                  <a:cs typeface="Calibri"/>
                  <a:sym typeface="Calibri"/>
                </a:rPr>
                <a:t>Entity-Switched Datasets: An Approach to Auditing the In-Domain Robustness of Named Entity Recognition Models </a:t>
              </a:r>
              <a:endParaRPr b="1" i="0" sz="16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Calibri"/>
                <a:ea typeface="Calibri"/>
                <a:cs typeface="Calibri"/>
                <a:sym typeface="Calibri"/>
              </a:endParaRPr>
            </a:p>
          </p:txBody>
        </p:sp>
        <p:sp>
          <p:nvSpPr>
            <p:cNvPr id="110" name="Google Shape;110;g62b903b8ea_0_60"/>
            <p:cNvSpPr txBox="1"/>
            <p:nvPr/>
          </p:nvSpPr>
          <p:spPr>
            <a:xfrm>
              <a:off x="2667000" y="953442"/>
              <a:ext cx="68580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a:t>
              </a:r>
              <a:r>
                <a:rPr lang="en-US">
                  <a:solidFill>
                    <a:schemeClr val="lt1"/>
                  </a:solidFill>
                  <a:latin typeface="Calibri"/>
                  <a:ea typeface="Calibri"/>
                  <a:cs typeface="Calibri"/>
                  <a:sym typeface="Calibri"/>
                </a:rPr>
                <a:t>2020</a:t>
              </a:r>
              <a:r>
                <a:rPr b="0" i="0" lang="en-US" sz="1400" u="none" cap="none" strike="noStrike">
                  <a:solidFill>
                    <a:schemeClr val="lt1"/>
                  </a:solidFill>
                  <a:latin typeface="Calibri"/>
                  <a:ea typeface="Calibri"/>
                  <a:cs typeface="Calibri"/>
                  <a:sym typeface="Calibri"/>
                </a:rPr>
                <a:t>）Oshin Agarwal/Yinfei Yang/Byron C. Wallace/Ani Nenkova</a:t>
              </a:r>
              <a:endParaRPr b="0" i="0" sz="1400" u="none" cap="none" strike="noStrike">
                <a:solidFill>
                  <a:schemeClr val="lt1"/>
                </a:solidFill>
                <a:latin typeface="Calibri"/>
                <a:ea typeface="Calibri"/>
                <a:cs typeface="Calibri"/>
                <a:sym typeface="Calibri"/>
              </a:endParaRPr>
            </a:p>
          </p:txBody>
        </p:sp>
        <p:sp>
          <p:nvSpPr>
            <p:cNvPr id="111" name="Google Shape;111;g62b903b8ea_0_60"/>
            <p:cNvSpPr txBox="1"/>
            <p:nvPr/>
          </p:nvSpPr>
          <p:spPr>
            <a:xfrm>
              <a:off x="2667000" y="1274386"/>
              <a:ext cx="68580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100" u="sng">
                  <a:solidFill>
                    <a:schemeClr val="hlink"/>
                  </a:solidFill>
                  <a:hlinkClick r:id="rId4"/>
                </a:rPr>
                <a:t>https://arxiv.org/pdf/2004.04123.pdf</a:t>
              </a:r>
              <a:endParaRPr b="0" i="0" sz="1200" u="none" cap="none" strike="noStrike">
                <a:solidFill>
                  <a:schemeClr val="lt1"/>
                </a:solidFill>
                <a:latin typeface="Arial"/>
                <a:ea typeface="Arial"/>
                <a:cs typeface="Arial"/>
                <a:sym typeface="Arial"/>
              </a:endParaRPr>
            </a:p>
          </p:txBody>
        </p:sp>
      </p:grpSp>
      <p:sp>
        <p:nvSpPr>
          <p:cNvPr id="112" name="Google Shape;112;g62b903b8ea_0_60"/>
          <p:cNvSpPr txBox="1"/>
          <p:nvPr/>
        </p:nvSpPr>
        <p:spPr>
          <a:xfrm>
            <a:off x="10668000" y="6545943"/>
            <a:ext cx="1524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日付</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6" name="Shape 116"/>
        <p:cNvGrpSpPr/>
        <p:nvPr/>
      </p:nvGrpSpPr>
      <p:grpSpPr>
        <a:xfrm>
          <a:off x="0" y="0"/>
          <a:ext cx="0" cy="0"/>
          <a:chOff x="0" y="0"/>
          <a:chExt cx="0" cy="0"/>
        </a:xfrm>
      </p:grpSpPr>
      <p:sp>
        <p:nvSpPr>
          <p:cNvPr id="117" name="Google Shape;117;g891ecf1f7a_0_0"/>
          <p:cNvSpPr/>
          <p:nvPr/>
        </p:nvSpPr>
        <p:spPr>
          <a:xfrm>
            <a:off x="304797" y="173792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どんなもの？</a:t>
            </a:r>
            <a:endParaRPr b="0" i="0" sz="1800" u="none" cap="none" strike="noStrike">
              <a:solidFill>
                <a:schemeClr val="dk1"/>
              </a:solidFill>
              <a:latin typeface="Calibri"/>
              <a:ea typeface="Calibri"/>
              <a:cs typeface="Calibri"/>
              <a:sym typeface="Calibri"/>
            </a:endParaRPr>
          </a:p>
        </p:txBody>
      </p:sp>
      <p:sp>
        <p:nvSpPr>
          <p:cNvPr id="118" name="Google Shape;118;g891ecf1f7a_0_0"/>
          <p:cNvSpPr/>
          <p:nvPr/>
        </p:nvSpPr>
        <p:spPr>
          <a:xfrm>
            <a:off x="6463549" y="343506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先行研究と比べて何がすごい？</a:t>
            </a:r>
            <a:endParaRPr b="0" i="0" sz="1800" u="none" cap="none" strike="noStrike">
              <a:solidFill>
                <a:schemeClr val="dk1"/>
              </a:solidFill>
              <a:latin typeface="Calibri"/>
              <a:ea typeface="Calibri"/>
              <a:cs typeface="Calibri"/>
              <a:sym typeface="Calibri"/>
            </a:endParaRPr>
          </a:p>
        </p:txBody>
      </p:sp>
      <p:sp>
        <p:nvSpPr>
          <p:cNvPr id="119" name="Google Shape;119;g891ecf1f7a_0_0"/>
          <p:cNvSpPr/>
          <p:nvPr/>
        </p:nvSpPr>
        <p:spPr>
          <a:xfrm>
            <a:off x="304791" y="516881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技術の手法や肝は？</a:t>
            </a:r>
            <a:endParaRPr b="0" i="0" sz="1800" u="none" cap="none" strike="noStrike">
              <a:solidFill>
                <a:schemeClr val="dk1"/>
              </a:solidFill>
              <a:latin typeface="Calibri"/>
              <a:ea typeface="Calibri"/>
              <a:cs typeface="Calibri"/>
              <a:sym typeface="Calibri"/>
            </a:endParaRPr>
          </a:p>
        </p:txBody>
      </p:sp>
      <p:sp>
        <p:nvSpPr>
          <p:cNvPr id="120" name="Google Shape;120;g891ecf1f7a_0_0"/>
          <p:cNvSpPr/>
          <p:nvPr/>
        </p:nvSpPr>
        <p:spPr>
          <a:xfrm>
            <a:off x="6463549" y="1734431"/>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議論はある？</a:t>
            </a:r>
            <a:endParaRPr b="0" i="0" sz="1800" u="none" cap="none" strike="noStrike">
              <a:solidFill>
                <a:schemeClr val="dk1"/>
              </a:solidFill>
              <a:latin typeface="Calibri"/>
              <a:ea typeface="Calibri"/>
              <a:cs typeface="Calibri"/>
              <a:sym typeface="Calibri"/>
            </a:endParaRPr>
          </a:p>
        </p:txBody>
      </p:sp>
      <p:sp>
        <p:nvSpPr>
          <p:cNvPr id="121" name="Google Shape;121;g891ecf1f7a_0_0"/>
          <p:cNvSpPr/>
          <p:nvPr/>
        </p:nvSpPr>
        <p:spPr>
          <a:xfrm>
            <a:off x="270738" y="3451581"/>
            <a:ext cx="54546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どうやって有効だと検証した？</a:t>
            </a:r>
            <a:endParaRPr b="0" i="0" sz="1800" u="none" cap="none" strike="noStrike">
              <a:solidFill>
                <a:schemeClr val="dk1"/>
              </a:solidFill>
              <a:latin typeface="Calibri"/>
              <a:ea typeface="Calibri"/>
              <a:cs typeface="Calibri"/>
              <a:sym typeface="Calibri"/>
            </a:endParaRPr>
          </a:p>
        </p:txBody>
      </p:sp>
      <p:sp>
        <p:nvSpPr>
          <p:cNvPr id="122" name="Google Shape;122;g891ecf1f7a_0_0"/>
          <p:cNvSpPr/>
          <p:nvPr/>
        </p:nvSpPr>
        <p:spPr>
          <a:xfrm>
            <a:off x="6463551" y="516881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次に読むべき論文は？</a:t>
            </a:r>
            <a:endParaRPr b="0" i="0" sz="1800" u="none" cap="none" strike="noStrike">
              <a:solidFill>
                <a:schemeClr val="dk1"/>
              </a:solidFill>
              <a:latin typeface="Calibri"/>
              <a:ea typeface="Calibri"/>
              <a:cs typeface="Calibri"/>
              <a:sym typeface="Calibri"/>
            </a:endParaRPr>
          </a:p>
        </p:txBody>
      </p:sp>
      <p:pic>
        <p:nvPicPr>
          <p:cNvPr id="123" name="Google Shape;123;g891ecf1f7a_0_0"/>
          <p:cNvPicPr preferRelativeResize="0"/>
          <p:nvPr/>
        </p:nvPicPr>
        <p:blipFill rotWithShape="1">
          <a:blip r:embed="rId3">
            <a:alphaModFix/>
          </a:blip>
          <a:srcRect b="0" l="0" r="0" t="0"/>
          <a:stretch/>
        </p:blipFill>
        <p:spPr>
          <a:xfrm>
            <a:off x="1" y="0"/>
            <a:ext cx="12191999" cy="1618117"/>
          </a:xfrm>
          <a:prstGeom prst="rect">
            <a:avLst/>
          </a:prstGeom>
          <a:noFill/>
          <a:ln>
            <a:noFill/>
          </a:ln>
        </p:spPr>
      </p:pic>
      <p:sp>
        <p:nvSpPr>
          <p:cNvPr id="124" name="Google Shape;124;g891ecf1f7a_0_0"/>
          <p:cNvSpPr txBox="1"/>
          <p:nvPr/>
        </p:nvSpPr>
        <p:spPr>
          <a:xfrm>
            <a:off x="6463548" y="5870152"/>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参照文献で読んだのをここにお書き</a:t>
            </a: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25" name="Google Shape;125;g891ecf1f7a_0_0"/>
          <p:cNvSpPr txBox="1"/>
          <p:nvPr/>
        </p:nvSpPr>
        <p:spPr>
          <a:xfrm>
            <a:off x="6463549" y="2438161"/>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議論で読んだのをここにお書き</a:t>
            </a: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26" name="Google Shape;126;g891ecf1f7a_0_0"/>
          <p:cNvSpPr txBox="1"/>
          <p:nvPr/>
        </p:nvSpPr>
        <p:spPr>
          <a:xfrm>
            <a:off x="270738" y="4159920"/>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実験で読んだのをお書き</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27" name="Google Shape;127;g891ecf1f7a_0_0"/>
          <p:cNvSpPr txBox="1"/>
          <p:nvPr/>
        </p:nvSpPr>
        <p:spPr>
          <a:xfrm>
            <a:off x="304791" y="5878816"/>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実験とマテリアル＆メソッドで読んだのをここにお書き</a:t>
            </a: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28" name="Google Shape;128;g891ecf1f7a_0_0"/>
          <p:cNvSpPr txBox="1"/>
          <p:nvPr/>
        </p:nvSpPr>
        <p:spPr>
          <a:xfrm>
            <a:off x="6463548" y="4126019"/>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関連研究で読んだのをここにお書き</a:t>
            </a: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29" name="Google Shape;129;g891ecf1f7a_0_0"/>
          <p:cNvSpPr txBox="1"/>
          <p:nvPr/>
        </p:nvSpPr>
        <p:spPr>
          <a:xfrm>
            <a:off x="304793" y="2446996"/>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lang="en-US" sz="1050">
                <a:solidFill>
                  <a:schemeClr val="dk1"/>
                </a:solidFill>
                <a:latin typeface="Calibri"/>
                <a:ea typeface="Calibri"/>
                <a:cs typeface="Calibri"/>
                <a:sym typeface="Calibri"/>
              </a:rPr>
              <a:t>今までラベル存在するデータでのみ利用できたデータ拡張を、ラベルなしデータにも適用することで、半教師あり学習の精度向上を実現した。</a:t>
            </a:r>
            <a:endParaRPr sz="105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grpSp>
        <p:nvGrpSpPr>
          <p:cNvPr id="130" name="Google Shape;130;g891ecf1f7a_0_0"/>
          <p:cNvGrpSpPr/>
          <p:nvPr/>
        </p:nvGrpSpPr>
        <p:grpSpPr>
          <a:xfrm>
            <a:off x="1" y="20937"/>
            <a:ext cx="12192000" cy="1635900"/>
            <a:chOff x="123986" y="23043"/>
            <a:chExt cx="12192000" cy="1635900"/>
          </a:xfrm>
        </p:grpSpPr>
        <p:sp>
          <p:nvSpPr>
            <p:cNvPr id="131" name="Google Shape;131;g891ecf1f7a_0_0"/>
            <p:cNvSpPr/>
            <p:nvPr/>
          </p:nvSpPr>
          <p:spPr>
            <a:xfrm>
              <a:off x="123986" y="23043"/>
              <a:ext cx="12192000" cy="1635900"/>
            </a:xfrm>
            <a:prstGeom prst="rect">
              <a:avLst/>
            </a:prstGeom>
            <a:solidFill>
              <a:srgbClr val="595959">
                <a:alpha val="8510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 name="Google Shape;132;g891ecf1f7a_0_0"/>
            <p:cNvSpPr txBox="1"/>
            <p:nvPr/>
          </p:nvSpPr>
          <p:spPr>
            <a:xfrm>
              <a:off x="2790986" y="58425"/>
              <a:ext cx="68580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lang="en-US" sz="1600">
                  <a:solidFill>
                    <a:schemeClr val="lt1"/>
                  </a:solidFill>
                  <a:latin typeface="Calibri"/>
                  <a:ea typeface="Calibri"/>
                  <a:cs typeface="Calibri"/>
                  <a:sym typeface="Calibri"/>
                </a:rPr>
                <a:t>Unsupervised Data Augmentation</a:t>
              </a:r>
              <a:endParaRPr b="1" i="0" sz="16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Calibri"/>
                <a:ea typeface="Calibri"/>
                <a:cs typeface="Calibri"/>
                <a:sym typeface="Calibri"/>
              </a:endParaRPr>
            </a:p>
          </p:txBody>
        </p:sp>
        <p:sp>
          <p:nvSpPr>
            <p:cNvPr id="133" name="Google Shape;133;g891ecf1f7a_0_0"/>
            <p:cNvSpPr txBox="1"/>
            <p:nvPr/>
          </p:nvSpPr>
          <p:spPr>
            <a:xfrm>
              <a:off x="2667000" y="953442"/>
              <a:ext cx="68580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a:t>
              </a:r>
              <a:r>
                <a:rPr lang="en-US">
                  <a:solidFill>
                    <a:schemeClr val="lt1"/>
                  </a:solidFill>
                  <a:latin typeface="Calibri"/>
                  <a:ea typeface="Calibri"/>
                  <a:cs typeface="Calibri"/>
                  <a:sym typeface="Calibri"/>
                </a:rPr>
                <a:t>2019</a:t>
              </a:r>
              <a:r>
                <a:rPr b="0" i="0" lang="en-US" sz="1400" u="none" cap="none" strike="noStrike">
                  <a:solidFill>
                    <a:schemeClr val="lt1"/>
                  </a:solidFill>
                  <a:latin typeface="Calibri"/>
                  <a:ea typeface="Calibri"/>
                  <a:cs typeface="Calibri"/>
                  <a:sym typeface="Calibri"/>
                </a:rPr>
                <a:t>）Qizhe Xie</a:t>
              </a:r>
              <a:r>
                <a:rPr lang="en-US">
                  <a:solidFill>
                    <a:schemeClr val="lt1"/>
                  </a:solidFill>
                  <a:latin typeface="Calibri"/>
                  <a:ea typeface="Calibri"/>
                  <a:cs typeface="Calibri"/>
                  <a:sym typeface="Calibri"/>
                </a:rPr>
                <a:t>/</a:t>
              </a:r>
              <a:r>
                <a:rPr b="0" i="0" lang="en-US" sz="1400" u="none" cap="none" strike="noStrike">
                  <a:solidFill>
                    <a:schemeClr val="lt1"/>
                  </a:solidFill>
                  <a:latin typeface="Calibri"/>
                  <a:ea typeface="Calibri"/>
                  <a:cs typeface="Calibri"/>
                  <a:sym typeface="Calibri"/>
                </a:rPr>
                <a:t>Zihang Dai</a:t>
              </a:r>
              <a:r>
                <a:rPr lang="en-US">
                  <a:solidFill>
                    <a:schemeClr val="lt1"/>
                  </a:solidFill>
                  <a:latin typeface="Calibri"/>
                  <a:ea typeface="Calibri"/>
                  <a:cs typeface="Calibri"/>
                  <a:sym typeface="Calibri"/>
                </a:rPr>
                <a:t>/</a:t>
              </a:r>
              <a:r>
                <a:rPr b="0" i="0" lang="en-US" sz="1400" u="none" cap="none" strike="noStrike">
                  <a:solidFill>
                    <a:schemeClr val="lt1"/>
                  </a:solidFill>
                  <a:latin typeface="Calibri"/>
                  <a:ea typeface="Calibri"/>
                  <a:cs typeface="Calibri"/>
                  <a:sym typeface="Calibri"/>
                </a:rPr>
                <a:t>Eduard Hovy</a:t>
              </a:r>
              <a:r>
                <a:rPr lang="en-US">
                  <a:solidFill>
                    <a:schemeClr val="lt1"/>
                  </a:solidFill>
                  <a:latin typeface="Calibri"/>
                  <a:ea typeface="Calibri"/>
                  <a:cs typeface="Calibri"/>
                  <a:sym typeface="Calibri"/>
                </a:rPr>
                <a:t>/</a:t>
              </a:r>
              <a:r>
                <a:rPr b="0" i="0" lang="en-US" sz="1400" u="none" cap="none" strike="noStrike">
                  <a:solidFill>
                    <a:schemeClr val="lt1"/>
                  </a:solidFill>
                  <a:latin typeface="Calibri"/>
                  <a:ea typeface="Calibri"/>
                  <a:cs typeface="Calibri"/>
                  <a:sym typeface="Calibri"/>
                </a:rPr>
                <a:t>M</a:t>
              </a:r>
              <a:r>
                <a:rPr b="0" i="0" lang="en-US" sz="1400" u="none" cap="none" strike="noStrike">
                  <a:solidFill>
                    <a:schemeClr val="lt1"/>
                  </a:solidFill>
                  <a:latin typeface="Calibri"/>
                  <a:ea typeface="Calibri"/>
                  <a:cs typeface="Calibri"/>
                  <a:sym typeface="Calibri"/>
                </a:rPr>
                <a:t>inh-Thang Luong</a:t>
              </a:r>
              <a:r>
                <a:rPr lang="en-US">
                  <a:solidFill>
                    <a:schemeClr val="lt1"/>
                  </a:solidFill>
                  <a:latin typeface="Calibri"/>
                  <a:ea typeface="Calibri"/>
                  <a:cs typeface="Calibri"/>
                  <a:sym typeface="Calibri"/>
                </a:rPr>
                <a:t>/</a:t>
              </a:r>
              <a:r>
                <a:rPr b="0" i="0" lang="en-US" sz="1400" u="none" cap="none" strike="noStrike">
                  <a:solidFill>
                    <a:schemeClr val="lt1"/>
                  </a:solidFill>
                  <a:latin typeface="Calibri"/>
                  <a:ea typeface="Calibri"/>
                  <a:cs typeface="Calibri"/>
                  <a:sym typeface="Calibri"/>
                </a:rPr>
                <a:t>Q</a:t>
              </a:r>
              <a:r>
                <a:rPr b="0" i="0" lang="en-US" sz="1400" u="none" cap="none" strike="noStrike">
                  <a:solidFill>
                    <a:schemeClr val="lt1"/>
                  </a:solidFill>
                  <a:latin typeface="Calibri"/>
                  <a:ea typeface="Calibri"/>
                  <a:cs typeface="Calibri"/>
                  <a:sym typeface="Calibri"/>
                </a:rPr>
                <a:t>uoc V. Le</a:t>
              </a:r>
              <a:endParaRPr>
                <a:solidFill>
                  <a:schemeClr val="lt1"/>
                </a:solidFill>
                <a:latin typeface="Calibri"/>
                <a:ea typeface="Calibri"/>
                <a:cs typeface="Calibri"/>
                <a:sym typeface="Calibri"/>
              </a:endParaRPr>
            </a:p>
          </p:txBody>
        </p:sp>
        <p:sp>
          <p:nvSpPr>
            <p:cNvPr id="134" name="Google Shape;134;g891ecf1f7a_0_0"/>
            <p:cNvSpPr txBox="1"/>
            <p:nvPr/>
          </p:nvSpPr>
          <p:spPr>
            <a:xfrm>
              <a:off x="2667000" y="1274386"/>
              <a:ext cx="68580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lang="en-US" sz="1100" u="sng">
                  <a:solidFill>
                    <a:schemeClr val="hlink"/>
                  </a:solidFill>
                  <a:hlinkClick r:id="rId4"/>
                </a:rPr>
                <a:t>https://arxiv.org/pdf/1904.12848.pdf</a:t>
              </a:r>
              <a:endParaRPr b="0" i="0" sz="1200" u="none" cap="none" strike="noStrike">
                <a:solidFill>
                  <a:schemeClr val="lt1"/>
                </a:solidFill>
                <a:latin typeface="Arial"/>
                <a:ea typeface="Arial"/>
                <a:cs typeface="Arial"/>
                <a:sym typeface="Arial"/>
              </a:endParaRPr>
            </a:p>
          </p:txBody>
        </p:sp>
      </p:grpSp>
      <p:sp>
        <p:nvSpPr>
          <p:cNvPr id="135" name="Google Shape;135;g891ecf1f7a_0_0"/>
          <p:cNvSpPr txBox="1"/>
          <p:nvPr/>
        </p:nvSpPr>
        <p:spPr>
          <a:xfrm>
            <a:off x="10668000" y="6545943"/>
            <a:ext cx="1524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日付</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9" name="Shape 139"/>
        <p:cNvGrpSpPr/>
        <p:nvPr/>
      </p:nvGrpSpPr>
      <p:grpSpPr>
        <a:xfrm>
          <a:off x="0" y="0"/>
          <a:ext cx="0" cy="0"/>
          <a:chOff x="0" y="0"/>
          <a:chExt cx="0" cy="0"/>
        </a:xfrm>
      </p:grpSpPr>
      <p:sp>
        <p:nvSpPr>
          <p:cNvPr id="140" name="Google Shape;140;g891ecf1f7a_0_22"/>
          <p:cNvSpPr/>
          <p:nvPr/>
        </p:nvSpPr>
        <p:spPr>
          <a:xfrm>
            <a:off x="304797" y="173792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どんなもの？</a:t>
            </a:r>
            <a:endParaRPr b="0" i="0" sz="1800" u="none" cap="none" strike="noStrike">
              <a:solidFill>
                <a:schemeClr val="dk1"/>
              </a:solidFill>
              <a:latin typeface="Calibri"/>
              <a:ea typeface="Calibri"/>
              <a:cs typeface="Calibri"/>
              <a:sym typeface="Calibri"/>
            </a:endParaRPr>
          </a:p>
        </p:txBody>
      </p:sp>
      <p:sp>
        <p:nvSpPr>
          <p:cNvPr id="141" name="Google Shape;141;g891ecf1f7a_0_22"/>
          <p:cNvSpPr/>
          <p:nvPr/>
        </p:nvSpPr>
        <p:spPr>
          <a:xfrm>
            <a:off x="6463549" y="343506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先行研究と比べて何がすごい？</a:t>
            </a:r>
            <a:endParaRPr b="0" i="0" sz="1800" u="none" cap="none" strike="noStrike">
              <a:solidFill>
                <a:schemeClr val="dk1"/>
              </a:solidFill>
              <a:latin typeface="Calibri"/>
              <a:ea typeface="Calibri"/>
              <a:cs typeface="Calibri"/>
              <a:sym typeface="Calibri"/>
            </a:endParaRPr>
          </a:p>
        </p:txBody>
      </p:sp>
      <p:sp>
        <p:nvSpPr>
          <p:cNvPr id="142" name="Google Shape;142;g891ecf1f7a_0_22"/>
          <p:cNvSpPr/>
          <p:nvPr/>
        </p:nvSpPr>
        <p:spPr>
          <a:xfrm>
            <a:off x="304791" y="516881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技術の手法や肝は？</a:t>
            </a:r>
            <a:endParaRPr b="0" i="0" sz="1800" u="none" cap="none" strike="noStrike">
              <a:solidFill>
                <a:schemeClr val="dk1"/>
              </a:solidFill>
              <a:latin typeface="Calibri"/>
              <a:ea typeface="Calibri"/>
              <a:cs typeface="Calibri"/>
              <a:sym typeface="Calibri"/>
            </a:endParaRPr>
          </a:p>
        </p:txBody>
      </p:sp>
      <p:sp>
        <p:nvSpPr>
          <p:cNvPr id="143" name="Google Shape;143;g891ecf1f7a_0_22"/>
          <p:cNvSpPr/>
          <p:nvPr/>
        </p:nvSpPr>
        <p:spPr>
          <a:xfrm>
            <a:off x="6463549" y="1734431"/>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議論はある？</a:t>
            </a:r>
            <a:endParaRPr b="0" i="0" sz="1800" u="none" cap="none" strike="noStrike">
              <a:solidFill>
                <a:schemeClr val="dk1"/>
              </a:solidFill>
              <a:latin typeface="Calibri"/>
              <a:ea typeface="Calibri"/>
              <a:cs typeface="Calibri"/>
              <a:sym typeface="Calibri"/>
            </a:endParaRPr>
          </a:p>
        </p:txBody>
      </p:sp>
      <p:sp>
        <p:nvSpPr>
          <p:cNvPr id="144" name="Google Shape;144;g891ecf1f7a_0_22"/>
          <p:cNvSpPr/>
          <p:nvPr/>
        </p:nvSpPr>
        <p:spPr>
          <a:xfrm>
            <a:off x="270738" y="3451581"/>
            <a:ext cx="54546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どうやって有効だと検証した？</a:t>
            </a:r>
            <a:endParaRPr b="0" i="0" sz="1800" u="none" cap="none" strike="noStrike">
              <a:solidFill>
                <a:schemeClr val="dk1"/>
              </a:solidFill>
              <a:latin typeface="Calibri"/>
              <a:ea typeface="Calibri"/>
              <a:cs typeface="Calibri"/>
              <a:sym typeface="Calibri"/>
            </a:endParaRPr>
          </a:p>
        </p:txBody>
      </p:sp>
      <p:sp>
        <p:nvSpPr>
          <p:cNvPr id="145" name="Google Shape;145;g891ecf1f7a_0_22"/>
          <p:cNvSpPr/>
          <p:nvPr/>
        </p:nvSpPr>
        <p:spPr>
          <a:xfrm>
            <a:off x="6463551" y="516881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次に読むべき論文は？</a:t>
            </a:r>
            <a:endParaRPr b="0" i="0" sz="1800" u="none" cap="none" strike="noStrike">
              <a:solidFill>
                <a:schemeClr val="dk1"/>
              </a:solidFill>
              <a:latin typeface="Calibri"/>
              <a:ea typeface="Calibri"/>
              <a:cs typeface="Calibri"/>
              <a:sym typeface="Calibri"/>
            </a:endParaRPr>
          </a:p>
        </p:txBody>
      </p:sp>
      <p:pic>
        <p:nvPicPr>
          <p:cNvPr id="146" name="Google Shape;146;g891ecf1f7a_0_22"/>
          <p:cNvPicPr preferRelativeResize="0"/>
          <p:nvPr/>
        </p:nvPicPr>
        <p:blipFill rotWithShape="1">
          <a:blip r:embed="rId3">
            <a:alphaModFix/>
          </a:blip>
          <a:srcRect b="0" l="0" r="0" t="0"/>
          <a:stretch/>
        </p:blipFill>
        <p:spPr>
          <a:xfrm>
            <a:off x="1" y="0"/>
            <a:ext cx="12191999" cy="1618117"/>
          </a:xfrm>
          <a:prstGeom prst="rect">
            <a:avLst/>
          </a:prstGeom>
          <a:noFill/>
          <a:ln>
            <a:noFill/>
          </a:ln>
        </p:spPr>
      </p:pic>
      <p:sp>
        <p:nvSpPr>
          <p:cNvPr id="147" name="Google Shape;147;g891ecf1f7a_0_22"/>
          <p:cNvSpPr txBox="1"/>
          <p:nvPr/>
        </p:nvSpPr>
        <p:spPr>
          <a:xfrm>
            <a:off x="6463548" y="5870152"/>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参照文献で読んだのをここにお書き</a:t>
            </a: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48" name="Google Shape;148;g891ecf1f7a_0_22"/>
          <p:cNvSpPr txBox="1"/>
          <p:nvPr/>
        </p:nvSpPr>
        <p:spPr>
          <a:xfrm>
            <a:off x="6463549" y="2438161"/>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議論で読んだのをここにお書き</a:t>
            </a: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49" name="Google Shape;149;g891ecf1f7a_0_22"/>
          <p:cNvSpPr txBox="1"/>
          <p:nvPr/>
        </p:nvSpPr>
        <p:spPr>
          <a:xfrm>
            <a:off x="270738" y="4159920"/>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実験で読んだのをお書き</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50" name="Google Shape;150;g891ecf1f7a_0_22"/>
          <p:cNvSpPr txBox="1"/>
          <p:nvPr/>
        </p:nvSpPr>
        <p:spPr>
          <a:xfrm>
            <a:off x="304791" y="5878816"/>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実験とマテリアル＆メソッドで読んだのをここにお書き</a:t>
            </a: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51" name="Google Shape;151;g891ecf1f7a_0_22"/>
          <p:cNvSpPr txBox="1"/>
          <p:nvPr/>
        </p:nvSpPr>
        <p:spPr>
          <a:xfrm>
            <a:off x="6463548" y="4126019"/>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関連研究で読んだのをここにお書き</a:t>
            </a: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52" name="Google Shape;152;g891ecf1f7a_0_22"/>
          <p:cNvSpPr txBox="1"/>
          <p:nvPr/>
        </p:nvSpPr>
        <p:spPr>
          <a:xfrm>
            <a:off x="304793" y="2446996"/>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アブストと結論とイントロで読んだのをここにお書き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grpSp>
        <p:nvGrpSpPr>
          <p:cNvPr id="153" name="Google Shape;153;g891ecf1f7a_0_22"/>
          <p:cNvGrpSpPr/>
          <p:nvPr/>
        </p:nvGrpSpPr>
        <p:grpSpPr>
          <a:xfrm>
            <a:off x="1" y="20937"/>
            <a:ext cx="12192000" cy="1635900"/>
            <a:chOff x="123986" y="23043"/>
            <a:chExt cx="12192000" cy="1635900"/>
          </a:xfrm>
        </p:grpSpPr>
        <p:sp>
          <p:nvSpPr>
            <p:cNvPr id="154" name="Google Shape;154;g891ecf1f7a_0_22"/>
            <p:cNvSpPr/>
            <p:nvPr/>
          </p:nvSpPr>
          <p:spPr>
            <a:xfrm>
              <a:off x="123986" y="23043"/>
              <a:ext cx="12192000" cy="1635900"/>
            </a:xfrm>
            <a:prstGeom prst="rect">
              <a:avLst/>
            </a:prstGeom>
            <a:solidFill>
              <a:srgbClr val="595959">
                <a:alpha val="8510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 name="Google Shape;155;g891ecf1f7a_0_22"/>
            <p:cNvSpPr txBox="1"/>
            <p:nvPr/>
          </p:nvSpPr>
          <p:spPr>
            <a:xfrm>
              <a:off x="2790986" y="58425"/>
              <a:ext cx="68580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タイトルをここにお書き</a:t>
              </a:r>
              <a:endParaRPr b="1" i="0" sz="16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Calibri"/>
                <a:ea typeface="Calibri"/>
                <a:cs typeface="Calibri"/>
                <a:sym typeface="Calibri"/>
              </a:endParaRPr>
            </a:p>
          </p:txBody>
        </p:sp>
        <p:sp>
          <p:nvSpPr>
            <p:cNvPr id="156" name="Google Shape;156;g891ecf1f7a_0_22"/>
            <p:cNvSpPr txBox="1"/>
            <p:nvPr/>
          </p:nvSpPr>
          <p:spPr>
            <a:xfrm>
              <a:off x="2667000" y="953442"/>
              <a:ext cx="68580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（書かれた年代をお書き）著者A/ 著者B をここにお書き</a:t>
              </a:r>
              <a:endParaRPr b="0" i="0" sz="1400" u="none" cap="none" strike="noStrike">
                <a:solidFill>
                  <a:schemeClr val="lt1"/>
                </a:solidFill>
                <a:latin typeface="Calibri"/>
                <a:ea typeface="Calibri"/>
                <a:cs typeface="Calibri"/>
                <a:sym typeface="Calibri"/>
              </a:endParaRPr>
            </a:p>
          </p:txBody>
        </p:sp>
        <p:sp>
          <p:nvSpPr>
            <p:cNvPr id="157" name="Google Shape;157;g891ecf1f7a_0_22"/>
            <p:cNvSpPr txBox="1"/>
            <p:nvPr/>
          </p:nvSpPr>
          <p:spPr>
            <a:xfrm>
              <a:off x="2667000" y="1274386"/>
              <a:ext cx="68580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sng" cap="none" strike="noStrike">
                  <a:solidFill>
                    <a:schemeClr val="lt1"/>
                  </a:solidFill>
                  <a:latin typeface="Arial"/>
                  <a:ea typeface="Arial"/>
                  <a:cs typeface="Arial"/>
                  <a:sym typeface="Arial"/>
                  <a:hlinkClick r:id="rId4"/>
                </a:rPr>
                <a:t>https://arxiv.org/pdf/1710.03889.pdf</a:t>
              </a:r>
              <a:r>
                <a:rPr b="0" i="0" lang="en-US" sz="1200" u="none" cap="none" strike="noStrike">
                  <a:solidFill>
                    <a:schemeClr val="lt1"/>
                  </a:solidFill>
                  <a:latin typeface="Arial"/>
                  <a:ea typeface="Arial"/>
                  <a:cs typeface="Arial"/>
                  <a:sym typeface="Arial"/>
                </a:rPr>
                <a:t> </a:t>
              </a:r>
              <a:endParaRPr b="0" i="0" sz="1200" u="none" cap="none" strike="noStrike">
                <a:solidFill>
                  <a:schemeClr val="lt1"/>
                </a:solidFill>
                <a:latin typeface="Arial"/>
                <a:ea typeface="Arial"/>
                <a:cs typeface="Arial"/>
                <a:sym typeface="Arial"/>
              </a:endParaRPr>
            </a:p>
          </p:txBody>
        </p:sp>
      </p:grpSp>
      <p:sp>
        <p:nvSpPr>
          <p:cNvPr id="158" name="Google Shape;158;g891ecf1f7a_0_22"/>
          <p:cNvSpPr txBox="1"/>
          <p:nvPr/>
        </p:nvSpPr>
        <p:spPr>
          <a:xfrm>
            <a:off x="10668000" y="6545943"/>
            <a:ext cx="1524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日付</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2" name="Shape 162"/>
        <p:cNvGrpSpPr/>
        <p:nvPr/>
      </p:nvGrpSpPr>
      <p:grpSpPr>
        <a:xfrm>
          <a:off x="0" y="0"/>
          <a:ext cx="0" cy="0"/>
          <a:chOff x="0" y="0"/>
          <a:chExt cx="0" cy="0"/>
        </a:xfrm>
      </p:grpSpPr>
      <p:sp>
        <p:nvSpPr>
          <p:cNvPr id="163" name="Google Shape;163;g891ecf1f7a_0_44"/>
          <p:cNvSpPr/>
          <p:nvPr/>
        </p:nvSpPr>
        <p:spPr>
          <a:xfrm>
            <a:off x="304797" y="173792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どんなもの？</a:t>
            </a:r>
            <a:endParaRPr b="0" i="0" sz="1800" u="none" cap="none" strike="noStrike">
              <a:solidFill>
                <a:schemeClr val="dk1"/>
              </a:solidFill>
              <a:latin typeface="Calibri"/>
              <a:ea typeface="Calibri"/>
              <a:cs typeface="Calibri"/>
              <a:sym typeface="Calibri"/>
            </a:endParaRPr>
          </a:p>
        </p:txBody>
      </p:sp>
      <p:sp>
        <p:nvSpPr>
          <p:cNvPr id="164" name="Google Shape;164;g891ecf1f7a_0_44"/>
          <p:cNvSpPr/>
          <p:nvPr/>
        </p:nvSpPr>
        <p:spPr>
          <a:xfrm>
            <a:off x="6463549" y="343506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先行研究と比べて何がすごい？</a:t>
            </a:r>
            <a:endParaRPr b="0" i="0" sz="1800" u="none" cap="none" strike="noStrike">
              <a:solidFill>
                <a:schemeClr val="dk1"/>
              </a:solidFill>
              <a:latin typeface="Calibri"/>
              <a:ea typeface="Calibri"/>
              <a:cs typeface="Calibri"/>
              <a:sym typeface="Calibri"/>
            </a:endParaRPr>
          </a:p>
        </p:txBody>
      </p:sp>
      <p:sp>
        <p:nvSpPr>
          <p:cNvPr id="165" name="Google Shape;165;g891ecf1f7a_0_44"/>
          <p:cNvSpPr/>
          <p:nvPr/>
        </p:nvSpPr>
        <p:spPr>
          <a:xfrm>
            <a:off x="304791" y="516881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技術の手法や肝は？</a:t>
            </a:r>
            <a:endParaRPr b="0" i="0" sz="1800" u="none" cap="none" strike="noStrike">
              <a:solidFill>
                <a:schemeClr val="dk1"/>
              </a:solidFill>
              <a:latin typeface="Calibri"/>
              <a:ea typeface="Calibri"/>
              <a:cs typeface="Calibri"/>
              <a:sym typeface="Calibri"/>
            </a:endParaRPr>
          </a:p>
        </p:txBody>
      </p:sp>
      <p:sp>
        <p:nvSpPr>
          <p:cNvPr id="166" name="Google Shape;166;g891ecf1f7a_0_44"/>
          <p:cNvSpPr/>
          <p:nvPr/>
        </p:nvSpPr>
        <p:spPr>
          <a:xfrm>
            <a:off x="6463549" y="1734431"/>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議論はある？</a:t>
            </a:r>
            <a:endParaRPr b="0" i="0" sz="1800" u="none" cap="none" strike="noStrike">
              <a:solidFill>
                <a:schemeClr val="dk1"/>
              </a:solidFill>
              <a:latin typeface="Calibri"/>
              <a:ea typeface="Calibri"/>
              <a:cs typeface="Calibri"/>
              <a:sym typeface="Calibri"/>
            </a:endParaRPr>
          </a:p>
        </p:txBody>
      </p:sp>
      <p:sp>
        <p:nvSpPr>
          <p:cNvPr id="167" name="Google Shape;167;g891ecf1f7a_0_44"/>
          <p:cNvSpPr/>
          <p:nvPr/>
        </p:nvSpPr>
        <p:spPr>
          <a:xfrm>
            <a:off x="270738" y="3451581"/>
            <a:ext cx="54546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どうやって有効だと検証した？</a:t>
            </a:r>
            <a:endParaRPr b="0" i="0" sz="1800" u="none" cap="none" strike="noStrike">
              <a:solidFill>
                <a:schemeClr val="dk1"/>
              </a:solidFill>
              <a:latin typeface="Calibri"/>
              <a:ea typeface="Calibri"/>
              <a:cs typeface="Calibri"/>
              <a:sym typeface="Calibri"/>
            </a:endParaRPr>
          </a:p>
        </p:txBody>
      </p:sp>
      <p:sp>
        <p:nvSpPr>
          <p:cNvPr id="168" name="Google Shape;168;g891ecf1f7a_0_44"/>
          <p:cNvSpPr/>
          <p:nvPr/>
        </p:nvSpPr>
        <p:spPr>
          <a:xfrm>
            <a:off x="6463551" y="516881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次に読むべき論文は？</a:t>
            </a:r>
            <a:endParaRPr b="0" i="0" sz="1800" u="none" cap="none" strike="noStrike">
              <a:solidFill>
                <a:schemeClr val="dk1"/>
              </a:solidFill>
              <a:latin typeface="Calibri"/>
              <a:ea typeface="Calibri"/>
              <a:cs typeface="Calibri"/>
              <a:sym typeface="Calibri"/>
            </a:endParaRPr>
          </a:p>
        </p:txBody>
      </p:sp>
      <p:pic>
        <p:nvPicPr>
          <p:cNvPr id="169" name="Google Shape;169;g891ecf1f7a_0_44"/>
          <p:cNvPicPr preferRelativeResize="0"/>
          <p:nvPr/>
        </p:nvPicPr>
        <p:blipFill rotWithShape="1">
          <a:blip r:embed="rId3">
            <a:alphaModFix/>
          </a:blip>
          <a:srcRect b="0" l="0" r="0" t="0"/>
          <a:stretch/>
        </p:blipFill>
        <p:spPr>
          <a:xfrm>
            <a:off x="1" y="0"/>
            <a:ext cx="12191999" cy="1618117"/>
          </a:xfrm>
          <a:prstGeom prst="rect">
            <a:avLst/>
          </a:prstGeom>
          <a:noFill/>
          <a:ln>
            <a:noFill/>
          </a:ln>
        </p:spPr>
      </p:pic>
      <p:sp>
        <p:nvSpPr>
          <p:cNvPr id="170" name="Google Shape;170;g891ecf1f7a_0_44"/>
          <p:cNvSpPr txBox="1"/>
          <p:nvPr/>
        </p:nvSpPr>
        <p:spPr>
          <a:xfrm>
            <a:off x="6463548" y="5870152"/>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参照文献で読んだのをここにお書き</a:t>
            </a: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71" name="Google Shape;171;g891ecf1f7a_0_44"/>
          <p:cNvSpPr txBox="1"/>
          <p:nvPr/>
        </p:nvSpPr>
        <p:spPr>
          <a:xfrm>
            <a:off x="6463549" y="2438161"/>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議論で読んだのをここにお書き</a:t>
            </a: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72" name="Google Shape;172;g891ecf1f7a_0_44"/>
          <p:cNvSpPr txBox="1"/>
          <p:nvPr/>
        </p:nvSpPr>
        <p:spPr>
          <a:xfrm>
            <a:off x="270738" y="4159920"/>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実験で読んだのをお書き</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73" name="Google Shape;173;g891ecf1f7a_0_44"/>
          <p:cNvSpPr txBox="1"/>
          <p:nvPr/>
        </p:nvSpPr>
        <p:spPr>
          <a:xfrm>
            <a:off x="304791" y="5878816"/>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実験とマテリアル＆メソッドで読んだのをここにお書き</a:t>
            </a: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74" name="Google Shape;174;g891ecf1f7a_0_44"/>
          <p:cNvSpPr txBox="1"/>
          <p:nvPr/>
        </p:nvSpPr>
        <p:spPr>
          <a:xfrm>
            <a:off x="6463548" y="4126019"/>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関連研究で読んだのをここにお書き</a:t>
            </a: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75" name="Google Shape;175;g891ecf1f7a_0_44"/>
          <p:cNvSpPr txBox="1"/>
          <p:nvPr/>
        </p:nvSpPr>
        <p:spPr>
          <a:xfrm>
            <a:off x="304793" y="2446996"/>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アブストと結論とイントロで読んだのをここにお書き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grpSp>
        <p:nvGrpSpPr>
          <p:cNvPr id="176" name="Google Shape;176;g891ecf1f7a_0_44"/>
          <p:cNvGrpSpPr/>
          <p:nvPr/>
        </p:nvGrpSpPr>
        <p:grpSpPr>
          <a:xfrm>
            <a:off x="1" y="20937"/>
            <a:ext cx="12192000" cy="1635900"/>
            <a:chOff x="123986" y="23043"/>
            <a:chExt cx="12192000" cy="1635900"/>
          </a:xfrm>
        </p:grpSpPr>
        <p:sp>
          <p:nvSpPr>
            <p:cNvPr id="177" name="Google Shape;177;g891ecf1f7a_0_44"/>
            <p:cNvSpPr/>
            <p:nvPr/>
          </p:nvSpPr>
          <p:spPr>
            <a:xfrm>
              <a:off x="123986" y="23043"/>
              <a:ext cx="12192000" cy="1635900"/>
            </a:xfrm>
            <a:prstGeom prst="rect">
              <a:avLst/>
            </a:prstGeom>
            <a:solidFill>
              <a:srgbClr val="595959">
                <a:alpha val="8510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g891ecf1f7a_0_44"/>
            <p:cNvSpPr txBox="1"/>
            <p:nvPr/>
          </p:nvSpPr>
          <p:spPr>
            <a:xfrm>
              <a:off x="2790986" y="58425"/>
              <a:ext cx="68580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タイトルをここにお書き</a:t>
              </a:r>
              <a:endParaRPr b="1" i="0" sz="16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Calibri"/>
                <a:ea typeface="Calibri"/>
                <a:cs typeface="Calibri"/>
                <a:sym typeface="Calibri"/>
              </a:endParaRPr>
            </a:p>
          </p:txBody>
        </p:sp>
        <p:sp>
          <p:nvSpPr>
            <p:cNvPr id="179" name="Google Shape;179;g891ecf1f7a_0_44"/>
            <p:cNvSpPr txBox="1"/>
            <p:nvPr/>
          </p:nvSpPr>
          <p:spPr>
            <a:xfrm>
              <a:off x="2667000" y="953442"/>
              <a:ext cx="68580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（書かれた年代をお書き）著者A/ 著者B をここにお書き</a:t>
              </a:r>
              <a:endParaRPr b="0" i="0" sz="1400" u="none" cap="none" strike="noStrike">
                <a:solidFill>
                  <a:schemeClr val="lt1"/>
                </a:solidFill>
                <a:latin typeface="Calibri"/>
                <a:ea typeface="Calibri"/>
                <a:cs typeface="Calibri"/>
                <a:sym typeface="Calibri"/>
              </a:endParaRPr>
            </a:p>
          </p:txBody>
        </p:sp>
        <p:sp>
          <p:nvSpPr>
            <p:cNvPr id="180" name="Google Shape;180;g891ecf1f7a_0_44"/>
            <p:cNvSpPr txBox="1"/>
            <p:nvPr/>
          </p:nvSpPr>
          <p:spPr>
            <a:xfrm>
              <a:off x="2667000" y="1274386"/>
              <a:ext cx="68580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sng" cap="none" strike="noStrike">
                  <a:solidFill>
                    <a:schemeClr val="lt1"/>
                  </a:solidFill>
                  <a:latin typeface="Arial"/>
                  <a:ea typeface="Arial"/>
                  <a:cs typeface="Arial"/>
                  <a:sym typeface="Arial"/>
                  <a:hlinkClick r:id="rId4"/>
                </a:rPr>
                <a:t>https://arxiv.org/pdf/1710.03889.pdf</a:t>
              </a:r>
              <a:r>
                <a:rPr b="0" i="0" lang="en-US" sz="1200" u="none" cap="none" strike="noStrike">
                  <a:solidFill>
                    <a:schemeClr val="lt1"/>
                  </a:solidFill>
                  <a:latin typeface="Arial"/>
                  <a:ea typeface="Arial"/>
                  <a:cs typeface="Arial"/>
                  <a:sym typeface="Arial"/>
                </a:rPr>
                <a:t> </a:t>
              </a:r>
              <a:endParaRPr b="0" i="0" sz="1200" u="none" cap="none" strike="noStrike">
                <a:solidFill>
                  <a:schemeClr val="lt1"/>
                </a:solidFill>
                <a:latin typeface="Arial"/>
                <a:ea typeface="Arial"/>
                <a:cs typeface="Arial"/>
                <a:sym typeface="Arial"/>
              </a:endParaRPr>
            </a:p>
          </p:txBody>
        </p:sp>
      </p:grpSp>
      <p:sp>
        <p:nvSpPr>
          <p:cNvPr id="181" name="Google Shape;181;g891ecf1f7a_0_44"/>
          <p:cNvSpPr txBox="1"/>
          <p:nvPr/>
        </p:nvSpPr>
        <p:spPr>
          <a:xfrm>
            <a:off x="10668000" y="6545943"/>
            <a:ext cx="1524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日付</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5" name="Shape 185"/>
        <p:cNvGrpSpPr/>
        <p:nvPr/>
      </p:nvGrpSpPr>
      <p:grpSpPr>
        <a:xfrm>
          <a:off x="0" y="0"/>
          <a:ext cx="0" cy="0"/>
          <a:chOff x="0" y="0"/>
          <a:chExt cx="0" cy="0"/>
        </a:xfrm>
      </p:grpSpPr>
      <p:sp>
        <p:nvSpPr>
          <p:cNvPr id="186" name="Google Shape;186;g891ecf1f7a_0_66"/>
          <p:cNvSpPr/>
          <p:nvPr/>
        </p:nvSpPr>
        <p:spPr>
          <a:xfrm>
            <a:off x="304797" y="173792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どんなもの？</a:t>
            </a:r>
            <a:endParaRPr b="0" i="0" sz="1800" u="none" cap="none" strike="noStrike">
              <a:solidFill>
                <a:schemeClr val="dk1"/>
              </a:solidFill>
              <a:latin typeface="Calibri"/>
              <a:ea typeface="Calibri"/>
              <a:cs typeface="Calibri"/>
              <a:sym typeface="Calibri"/>
            </a:endParaRPr>
          </a:p>
        </p:txBody>
      </p:sp>
      <p:sp>
        <p:nvSpPr>
          <p:cNvPr id="187" name="Google Shape;187;g891ecf1f7a_0_66"/>
          <p:cNvSpPr/>
          <p:nvPr/>
        </p:nvSpPr>
        <p:spPr>
          <a:xfrm>
            <a:off x="6463549" y="343506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先行研究と比べて何がすごい？</a:t>
            </a:r>
            <a:endParaRPr b="0" i="0" sz="1800" u="none" cap="none" strike="noStrike">
              <a:solidFill>
                <a:schemeClr val="dk1"/>
              </a:solidFill>
              <a:latin typeface="Calibri"/>
              <a:ea typeface="Calibri"/>
              <a:cs typeface="Calibri"/>
              <a:sym typeface="Calibri"/>
            </a:endParaRPr>
          </a:p>
        </p:txBody>
      </p:sp>
      <p:sp>
        <p:nvSpPr>
          <p:cNvPr id="188" name="Google Shape;188;g891ecf1f7a_0_66"/>
          <p:cNvSpPr/>
          <p:nvPr/>
        </p:nvSpPr>
        <p:spPr>
          <a:xfrm>
            <a:off x="304791" y="516881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技術の手法や肝は？</a:t>
            </a:r>
            <a:endParaRPr b="0" i="0" sz="1800" u="none" cap="none" strike="noStrike">
              <a:solidFill>
                <a:schemeClr val="dk1"/>
              </a:solidFill>
              <a:latin typeface="Calibri"/>
              <a:ea typeface="Calibri"/>
              <a:cs typeface="Calibri"/>
              <a:sym typeface="Calibri"/>
            </a:endParaRPr>
          </a:p>
        </p:txBody>
      </p:sp>
      <p:sp>
        <p:nvSpPr>
          <p:cNvPr id="189" name="Google Shape;189;g891ecf1f7a_0_66"/>
          <p:cNvSpPr/>
          <p:nvPr/>
        </p:nvSpPr>
        <p:spPr>
          <a:xfrm>
            <a:off x="6463549" y="1734431"/>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議論はある？</a:t>
            </a:r>
            <a:endParaRPr b="0" i="0" sz="1800" u="none" cap="none" strike="noStrike">
              <a:solidFill>
                <a:schemeClr val="dk1"/>
              </a:solidFill>
              <a:latin typeface="Calibri"/>
              <a:ea typeface="Calibri"/>
              <a:cs typeface="Calibri"/>
              <a:sym typeface="Calibri"/>
            </a:endParaRPr>
          </a:p>
        </p:txBody>
      </p:sp>
      <p:sp>
        <p:nvSpPr>
          <p:cNvPr id="190" name="Google Shape;190;g891ecf1f7a_0_66"/>
          <p:cNvSpPr/>
          <p:nvPr/>
        </p:nvSpPr>
        <p:spPr>
          <a:xfrm>
            <a:off x="270738" y="3451581"/>
            <a:ext cx="54546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どうやって有効だと検証した？</a:t>
            </a:r>
            <a:endParaRPr b="0" i="0" sz="1800" u="none" cap="none" strike="noStrike">
              <a:solidFill>
                <a:schemeClr val="dk1"/>
              </a:solidFill>
              <a:latin typeface="Calibri"/>
              <a:ea typeface="Calibri"/>
              <a:cs typeface="Calibri"/>
              <a:sym typeface="Calibri"/>
            </a:endParaRPr>
          </a:p>
        </p:txBody>
      </p:sp>
      <p:sp>
        <p:nvSpPr>
          <p:cNvPr id="191" name="Google Shape;191;g891ecf1f7a_0_66"/>
          <p:cNvSpPr/>
          <p:nvPr/>
        </p:nvSpPr>
        <p:spPr>
          <a:xfrm>
            <a:off x="6463551" y="5168812"/>
            <a:ext cx="5420700" cy="604800"/>
          </a:xfrm>
          <a:prstGeom prst="roundRect">
            <a:avLst>
              <a:gd fmla="val 16667" name="adj"/>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次に読むべき論文は？</a:t>
            </a:r>
            <a:endParaRPr b="0" i="0" sz="1800" u="none" cap="none" strike="noStrike">
              <a:solidFill>
                <a:schemeClr val="dk1"/>
              </a:solidFill>
              <a:latin typeface="Calibri"/>
              <a:ea typeface="Calibri"/>
              <a:cs typeface="Calibri"/>
              <a:sym typeface="Calibri"/>
            </a:endParaRPr>
          </a:p>
        </p:txBody>
      </p:sp>
      <p:pic>
        <p:nvPicPr>
          <p:cNvPr id="192" name="Google Shape;192;g891ecf1f7a_0_66"/>
          <p:cNvPicPr preferRelativeResize="0"/>
          <p:nvPr/>
        </p:nvPicPr>
        <p:blipFill rotWithShape="1">
          <a:blip r:embed="rId3">
            <a:alphaModFix/>
          </a:blip>
          <a:srcRect b="0" l="0" r="0" t="0"/>
          <a:stretch/>
        </p:blipFill>
        <p:spPr>
          <a:xfrm>
            <a:off x="1" y="0"/>
            <a:ext cx="12191999" cy="1618117"/>
          </a:xfrm>
          <a:prstGeom prst="rect">
            <a:avLst/>
          </a:prstGeom>
          <a:noFill/>
          <a:ln>
            <a:noFill/>
          </a:ln>
        </p:spPr>
      </p:pic>
      <p:sp>
        <p:nvSpPr>
          <p:cNvPr id="193" name="Google Shape;193;g891ecf1f7a_0_66"/>
          <p:cNvSpPr txBox="1"/>
          <p:nvPr/>
        </p:nvSpPr>
        <p:spPr>
          <a:xfrm>
            <a:off x="6463548" y="5870152"/>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参照文献で読んだのをここにお書き</a:t>
            </a: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94" name="Google Shape;194;g891ecf1f7a_0_66"/>
          <p:cNvSpPr txBox="1"/>
          <p:nvPr/>
        </p:nvSpPr>
        <p:spPr>
          <a:xfrm>
            <a:off x="6463549" y="2438161"/>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議論で読んだのをここにお書き</a:t>
            </a: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95" name="Google Shape;195;g891ecf1f7a_0_66"/>
          <p:cNvSpPr txBox="1"/>
          <p:nvPr/>
        </p:nvSpPr>
        <p:spPr>
          <a:xfrm>
            <a:off x="270738" y="4159920"/>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実験で読んだのをお書き</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96" name="Google Shape;196;g891ecf1f7a_0_66"/>
          <p:cNvSpPr txBox="1"/>
          <p:nvPr/>
        </p:nvSpPr>
        <p:spPr>
          <a:xfrm>
            <a:off x="304791" y="5878816"/>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実験とマテリアル＆メソッドで読んだのをここにお書き</a:t>
            </a: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97" name="Google Shape;197;g891ecf1f7a_0_66"/>
          <p:cNvSpPr txBox="1"/>
          <p:nvPr/>
        </p:nvSpPr>
        <p:spPr>
          <a:xfrm>
            <a:off x="6463548" y="4126019"/>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関連研究で読んだのをここにお書き</a:t>
            </a: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sp>
        <p:nvSpPr>
          <p:cNvPr id="198" name="Google Shape;198;g891ecf1f7a_0_66"/>
          <p:cNvSpPr txBox="1"/>
          <p:nvPr/>
        </p:nvSpPr>
        <p:spPr>
          <a:xfrm>
            <a:off x="304793" y="2446996"/>
            <a:ext cx="5420700" cy="9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Calibri"/>
                <a:ea typeface="Calibri"/>
                <a:cs typeface="Calibri"/>
                <a:sym typeface="Calibri"/>
              </a:rPr>
              <a:t>アブストと結論とイントロで読んだのをここにお書き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50"/>
              <a:buFont typeface="Arial"/>
              <a:buNone/>
            </a:pPr>
            <a:br>
              <a:rPr b="0" i="0" lang="en-US" sz="1050" u="none" cap="none" strike="noStrike">
                <a:solidFill>
                  <a:schemeClr val="dk1"/>
                </a:solidFill>
                <a:latin typeface="Calibri"/>
                <a:ea typeface="Calibri"/>
                <a:cs typeface="Calibri"/>
                <a:sym typeface="Calibri"/>
              </a:rPr>
            </a:br>
            <a:br>
              <a:rPr b="0" i="0" lang="en-US" sz="1050" u="none" cap="none" strike="noStrike">
                <a:solidFill>
                  <a:schemeClr val="dk1"/>
                </a:solidFill>
                <a:latin typeface="Calibri"/>
                <a:ea typeface="Calibri"/>
                <a:cs typeface="Calibri"/>
                <a:sym typeface="Calibri"/>
              </a:rPr>
            </a:br>
            <a:endParaRPr b="0" i="0" sz="1050" u="none" cap="none" strike="noStrike">
              <a:solidFill>
                <a:schemeClr val="dk1"/>
              </a:solidFill>
              <a:latin typeface="Calibri"/>
              <a:ea typeface="Calibri"/>
              <a:cs typeface="Calibri"/>
              <a:sym typeface="Calibri"/>
            </a:endParaRPr>
          </a:p>
        </p:txBody>
      </p:sp>
      <p:grpSp>
        <p:nvGrpSpPr>
          <p:cNvPr id="199" name="Google Shape;199;g891ecf1f7a_0_66"/>
          <p:cNvGrpSpPr/>
          <p:nvPr/>
        </p:nvGrpSpPr>
        <p:grpSpPr>
          <a:xfrm>
            <a:off x="1" y="20937"/>
            <a:ext cx="12192000" cy="1635900"/>
            <a:chOff x="123986" y="23043"/>
            <a:chExt cx="12192000" cy="1635900"/>
          </a:xfrm>
        </p:grpSpPr>
        <p:sp>
          <p:nvSpPr>
            <p:cNvPr id="200" name="Google Shape;200;g891ecf1f7a_0_66"/>
            <p:cNvSpPr/>
            <p:nvPr/>
          </p:nvSpPr>
          <p:spPr>
            <a:xfrm>
              <a:off x="123986" y="23043"/>
              <a:ext cx="12192000" cy="1635900"/>
            </a:xfrm>
            <a:prstGeom prst="rect">
              <a:avLst/>
            </a:prstGeom>
            <a:solidFill>
              <a:srgbClr val="595959">
                <a:alpha val="85100"/>
              </a:srgbClr>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g891ecf1f7a_0_66"/>
            <p:cNvSpPr txBox="1"/>
            <p:nvPr/>
          </p:nvSpPr>
          <p:spPr>
            <a:xfrm>
              <a:off x="2790986" y="58425"/>
              <a:ext cx="68580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タイトルをここにお書き</a:t>
              </a:r>
              <a:endParaRPr b="1" i="0" sz="16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Calibri"/>
                <a:ea typeface="Calibri"/>
                <a:cs typeface="Calibri"/>
                <a:sym typeface="Calibri"/>
              </a:endParaRPr>
            </a:p>
          </p:txBody>
        </p:sp>
        <p:sp>
          <p:nvSpPr>
            <p:cNvPr id="202" name="Google Shape;202;g891ecf1f7a_0_66"/>
            <p:cNvSpPr txBox="1"/>
            <p:nvPr/>
          </p:nvSpPr>
          <p:spPr>
            <a:xfrm>
              <a:off x="2667000" y="953442"/>
              <a:ext cx="6858000" cy="307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（書かれた年代をお書き）著者A/ 著者B をここにお書き</a:t>
              </a:r>
              <a:endParaRPr b="0" i="0" sz="1400" u="none" cap="none" strike="noStrike">
                <a:solidFill>
                  <a:schemeClr val="lt1"/>
                </a:solidFill>
                <a:latin typeface="Calibri"/>
                <a:ea typeface="Calibri"/>
                <a:cs typeface="Calibri"/>
                <a:sym typeface="Calibri"/>
              </a:endParaRPr>
            </a:p>
          </p:txBody>
        </p:sp>
        <p:sp>
          <p:nvSpPr>
            <p:cNvPr id="203" name="Google Shape;203;g891ecf1f7a_0_66"/>
            <p:cNvSpPr txBox="1"/>
            <p:nvPr/>
          </p:nvSpPr>
          <p:spPr>
            <a:xfrm>
              <a:off x="2667000" y="1274386"/>
              <a:ext cx="68580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sng" cap="none" strike="noStrike">
                  <a:solidFill>
                    <a:schemeClr val="lt1"/>
                  </a:solidFill>
                  <a:latin typeface="Arial"/>
                  <a:ea typeface="Arial"/>
                  <a:cs typeface="Arial"/>
                  <a:sym typeface="Arial"/>
                  <a:hlinkClick r:id="rId4"/>
                </a:rPr>
                <a:t>https://arxiv.org/pdf/1710.03889.pdf</a:t>
              </a:r>
              <a:r>
                <a:rPr b="0" i="0" lang="en-US" sz="1200" u="none" cap="none" strike="noStrike">
                  <a:solidFill>
                    <a:schemeClr val="lt1"/>
                  </a:solidFill>
                  <a:latin typeface="Arial"/>
                  <a:ea typeface="Arial"/>
                  <a:cs typeface="Arial"/>
                  <a:sym typeface="Arial"/>
                </a:rPr>
                <a:t> </a:t>
              </a:r>
              <a:endParaRPr b="0" i="0" sz="1200" u="none" cap="none" strike="noStrike">
                <a:solidFill>
                  <a:schemeClr val="lt1"/>
                </a:solidFill>
                <a:latin typeface="Arial"/>
                <a:ea typeface="Arial"/>
                <a:cs typeface="Arial"/>
                <a:sym typeface="Arial"/>
              </a:endParaRPr>
            </a:p>
          </p:txBody>
        </p:sp>
      </p:grpSp>
      <p:sp>
        <p:nvSpPr>
          <p:cNvPr id="204" name="Google Shape;204;g891ecf1f7a_0_66"/>
          <p:cNvSpPr txBox="1"/>
          <p:nvPr/>
        </p:nvSpPr>
        <p:spPr>
          <a:xfrm>
            <a:off x="10668000" y="6545943"/>
            <a:ext cx="1524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日付</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ユーザー設定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7EBE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2017-10-29T01:39:23Z</dcterms:created>
  <dc:creator>森哲也</dc:creator>
</cp:coreProperties>
</file>