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b505f8cb5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b505f8cb5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b505f8c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b505f8c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b7f1ea0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b7f1ea0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b7f1ea0b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b7f1ea0b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b0e709ab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b0e709ab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b7f1ea0b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b7f1ea0b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b7f1ea1ab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b7f1ea1ab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b0e709ab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b0e709ab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b0e709abb_1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b0e709abb_1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b505f8cb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b505f8cb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Sprint25 要件定義書</a:t>
            </a:r>
            <a:endParaRPr/>
          </a:p>
        </p:txBody>
      </p:sp>
      <p:sp>
        <p:nvSpPr>
          <p:cNvPr id="55" name="Google Shape;55;p13"/>
          <p:cNvSpPr txBox="1"/>
          <p:nvPr>
            <p:ph idx="1" type="subTitle"/>
          </p:nvPr>
        </p:nvSpPr>
        <p:spPr>
          <a:xfrm>
            <a:off x="235500" y="2834125"/>
            <a:ext cx="8520600" cy="11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Group A</a:t>
            </a:r>
            <a:endParaRPr/>
          </a:p>
          <a:p>
            <a:pPr indent="0" lvl="0" marL="0" rtl="0" algn="ctr">
              <a:spcBef>
                <a:spcPts val="0"/>
              </a:spcBef>
              <a:spcAft>
                <a:spcPts val="0"/>
              </a:spcAft>
              <a:buNone/>
            </a:pPr>
            <a:r>
              <a:t/>
            </a:r>
            <a:endParaRPr/>
          </a:p>
        </p:txBody>
      </p:sp>
      <p:sp>
        <p:nvSpPr>
          <p:cNvPr id="56" name="Google Shape;56;p13"/>
          <p:cNvSpPr txBox="1"/>
          <p:nvPr/>
        </p:nvSpPr>
        <p:spPr>
          <a:xfrm>
            <a:off x="3841350" y="3972625"/>
            <a:ext cx="1461300" cy="3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700"/>
              <a:t>2020/07/10</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3000"/>
              <a:t>開発費用</a:t>
            </a:r>
            <a:endParaRPr b="1" sz="3000"/>
          </a:p>
        </p:txBody>
      </p:sp>
      <p:sp>
        <p:nvSpPr>
          <p:cNvPr id="144" name="Google Shape;144;p22"/>
          <p:cNvSpPr txBox="1"/>
          <p:nvPr>
            <p:ph idx="1" type="body"/>
          </p:nvPr>
        </p:nvSpPr>
        <p:spPr>
          <a:xfrm>
            <a:off x="311700" y="1076275"/>
            <a:ext cx="8520600" cy="38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a:t>・</a:t>
            </a:r>
            <a:r>
              <a:rPr b="1" lang="ja"/>
              <a:t>Raspberry Pi 3 Model B（コンピュータ ： </a:t>
            </a:r>
            <a:r>
              <a:rPr b="1" lang="ja" sz="1700">
                <a:solidFill>
                  <a:srgbClr val="000000"/>
                </a:solidFill>
                <a:highlight>
                  <a:srgbClr val="FFFFFF"/>
                </a:highlight>
              </a:rPr>
              <a:t>￥5,610</a:t>
            </a:r>
            <a:endParaRPr b="1" sz="2200">
              <a:solidFill>
                <a:srgbClr val="000000"/>
              </a:solidFill>
            </a:endParaRPr>
          </a:p>
          <a:p>
            <a:pPr indent="0" lvl="0" marL="0" rtl="0" algn="l">
              <a:spcBef>
                <a:spcPts val="1600"/>
              </a:spcBef>
              <a:spcAft>
                <a:spcPts val="0"/>
              </a:spcAft>
              <a:buNone/>
            </a:pPr>
            <a:r>
              <a:rPr b="1" lang="ja"/>
              <a:t>・Raspberry Pi Camera V2（カメラ） ：</a:t>
            </a:r>
            <a:r>
              <a:rPr b="1" lang="ja" sz="2200"/>
              <a:t> </a:t>
            </a:r>
            <a:r>
              <a:rPr b="1" lang="ja" sz="1700">
                <a:solidFill>
                  <a:srgbClr val="000000"/>
                </a:solidFill>
                <a:highlight>
                  <a:srgbClr val="FFFFFF"/>
                </a:highlight>
              </a:rPr>
              <a:t>￥3,350</a:t>
            </a:r>
            <a:endParaRPr b="1" sz="1700">
              <a:solidFill>
                <a:srgbClr val="000000"/>
              </a:solidFill>
              <a:highlight>
                <a:srgbClr val="FFFFFF"/>
              </a:highlight>
            </a:endParaRPr>
          </a:p>
          <a:p>
            <a:pPr indent="0" lvl="0" marL="0" rtl="0" algn="l">
              <a:spcBef>
                <a:spcPts val="1600"/>
              </a:spcBef>
              <a:spcAft>
                <a:spcPts val="0"/>
              </a:spcAft>
              <a:buNone/>
            </a:pPr>
            <a:r>
              <a:rPr b="1" lang="ja"/>
              <a:t>・卓上ライト ： </a:t>
            </a:r>
            <a:r>
              <a:rPr b="1" lang="ja">
                <a:solidFill>
                  <a:srgbClr val="000000"/>
                </a:solidFill>
              </a:rPr>
              <a:t>￥2,000</a:t>
            </a:r>
            <a:endParaRPr b="1">
              <a:solidFill>
                <a:srgbClr val="000000"/>
              </a:solidFill>
            </a:endParaRPr>
          </a:p>
          <a:p>
            <a:pPr indent="0" lvl="0" marL="0" rtl="0" algn="l">
              <a:spcBef>
                <a:spcPts val="1600"/>
              </a:spcBef>
              <a:spcAft>
                <a:spcPts val="0"/>
              </a:spcAft>
              <a:buClr>
                <a:schemeClr val="dk1"/>
              </a:buClr>
              <a:buSzPts val="1100"/>
              <a:buFont typeface="Arial"/>
              <a:buNone/>
            </a:pPr>
            <a:r>
              <a:rPr b="1" lang="ja" sz="1700">
                <a:solidFill>
                  <a:srgbClr val="434343"/>
                </a:solidFill>
              </a:rPr>
              <a:t>・検出対象（ペットボトル5本）、商品囲い用段ボール：</a:t>
            </a:r>
            <a:r>
              <a:rPr b="1" lang="ja" sz="1700">
                <a:solidFill>
                  <a:srgbClr val="000000"/>
                </a:solidFill>
              </a:rPr>
              <a:t>￥1,000</a:t>
            </a:r>
            <a:endParaRPr b="1" sz="1700">
              <a:solidFill>
                <a:srgbClr val="000000"/>
              </a:solidFill>
            </a:endParaRPr>
          </a:p>
          <a:p>
            <a:pPr indent="0" lvl="0" marL="0" rtl="0" algn="l">
              <a:lnSpc>
                <a:spcPct val="75000"/>
              </a:lnSpc>
              <a:spcBef>
                <a:spcPts val="1600"/>
              </a:spcBef>
              <a:spcAft>
                <a:spcPts val="0"/>
              </a:spcAft>
              <a:buNone/>
            </a:pPr>
            <a:r>
              <a:rPr b="1" lang="ja"/>
              <a:t>・人件費 ： </a:t>
            </a:r>
            <a:r>
              <a:rPr b="1" lang="ja">
                <a:solidFill>
                  <a:srgbClr val="000000"/>
                </a:solidFill>
              </a:rPr>
              <a:t>￥441,000</a:t>
            </a:r>
            <a:endParaRPr b="1">
              <a:solidFill>
                <a:srgbClr val="000000"/>
              </a:solidFill>
            </a:endParaRPr>
          </a:p>
          <a:p>
            <a:pPr indent="0" lvl="0" marL="0" rtl="0" algn="l">
              <a:lnSpc>
                <a:spcPct val="75000"/>
              </a:lnSpc>
              <a:spcBef>
                <a:spcPts val="1600"/>
              </a:spcBef>
              <a:spcAft>
                <a:spcPts val="0"/>
              </a:spcAft>
              <a:buNone/>
            </a:pPr>
            <a:r>
              <a:rPr b="1" lang="ja" sz="1500"/>
              <a:t>※内訳 ： 6日（開発日数） × 7時間（1日の作業時間）× 1500円（時給）× 7(開発人数)</a:t>
            </a:r>
            <a:endParaRPr b="1" sz="1500"/>
          </a:p>
          <a:p>
            <a:pPr indent="0" lvl="0" marL="0" rtl="0" algn="l">
              <a:lnSpc>
                <a:spcPct val="75000"/>
              </a:lnSpc>
              <a:spcBef>
                <a:spcPts val="1600"/>
              </a:spcBef>
              <a:spcAft>
                <a:spcPts val="0"/>
              </a:spcAft>
              <a:buNone/>
            </a:pPr>
            <a:r>
              <a:t/>
            </a:r>
            <a:endParaRPr b="1" sz="1500"/>
          </a:p>
          <a:p>
            <a:pPr indent="0" lvl="0" marL="0" rtl="0" algn="l">
              <a:spcBef>
                <a:spcPts val="1600"/>
              </a:spcBef>
              <a:spcAft>
                <a:spcPts val="1600"/>
              </a:spcAft>
              <a:buNone/>
            </a:pPr>
            <a:r>
              <a:rPr b="1" lang="ja"/>
              <a:t>合計　：　</a:t>
            </a:r>
            <a:r>
              <a:rPr b="1" lang="ja">
                <a:solidFill>
                  <a:srgbClr val="000000"/>
                </a:solidFill>
              </a:rPr>
              <a:t>￥452,960</a:t>
            </a:r>
            <a:endParaRPr b="1">
              <a:solidFill>
                <a:srgbClr val="000000"/>
              </a:solidFill>
            </a:endParaRPr>
          </a:p>
        </p:txBody>
      </p:sp>
      <p:cxnSp>
        <p:nvCxnSpPr>
          <p:cNvPr id="145" name="Google Shape;145;p22"/>
          <p:cNvCxnSpPr/>
          <p:nvPr/>
        </p:nvCxnSpPr>
        <p:spPr>
          <a:xfrm>
            <a:off x="335100" y="4214825"/>
            <a:ext cx="8473800" cy="93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3000"/>
              <a:t>システム導入の背景</a:t>
            </a:r>
            <a:endParaRPr b="1" sz="300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ルワンダの田舎に小売店舗を開く。</a:t>
            </a:r>
            <a:endParaRPr/>
          </a:p>
          <a:p>
            <a:pPr indent="-342900" lvl="0" marL="457200" rtl="0" algn="l">
              <a:spcBef>
                <a:spcPts val="0"/>
              </a:spcBef>
              <a:spcAft>
                <a:spcPts val="0"/>
              </a:spcAft>
              <a:buSzPts val="1800"/>
              <a:buChar char="●"/>
            </a:pPr>
            <a:r>
              <a:rPr lang="ja"/>
              <a:t>その店舗に</a:t>
            </a:r>
            <a:r>
              <a:rPr b="1" lang="ja">
                <a:solidFill>
                  <a:srgbClr val="FF0000"/>
                </a:solidFill>
              </a:rPr>
              <a:t>セルフレジシステム</a:t>
            </a:r>
            <a:r>
              <a:rPr lang="ja"/>
              <a:t>を設置する。</a:t>
            </a:r>
            <a:endParaRPr/>
          </a:p>
          <a:p>
            <a:pPr indent="-342900" lvl="0" marL="914400" rtl="0" algn="l">
              <a:spcBef>
                <a:spcPts val="0"/>
              </a:spcBef>
              <a:spcAft>
                <a:spcPts val="0"/>
              </a:spcAft>
              <a:buSzPts val="1800"/>
              <a:buChar char="●"/>
            </a:pPr>
            <a:r>
              <a:rPr lang="ja"/>
              <a:t>インターネット接続なし</a:t>
            </a:r>
            <a:endParaRPr/>
          </a:p>
          <a:p>
            <a:pPr indent="0" lvl="0" marL="1371600" rtl="0" algn="l">
              <a:spcBef>
                <a:spcPts val="1600"/>
              </a:spcBef>
              <a:spcAft>
                <a:spcPts val="0"/>
              </a:spcAft>
              <a:buNone/>
            </a:pPr>
            <a:r>
              <a:rPr lang="ja"/>
              <a:t>→ </a:t>
            </a:r>
            <a:r>
              <a:rPr b="1" lang="ja"/>
              <a:t>単体で動作する</a:t>
            </a:r>
            <a:r>
              <a:rPr lang="ja"/>
              <a:t>システムが必要</a:t>
            </a:r>
            <a:endParaRPr/>
          </a:p>
          <a:p>
            <a:pPr indent="-342900" lvl="0" marL="914400" rtl="0" algn="l">
              <a:spcBef>
                <a:spcPts val="1600"/>
              </a:spcBef>
              <a:spcAft>
                <a:spcPts val="0"/>
              </a:spcAft>
              <a:buSzPts val="1800"/>
              <a:buChar char="●"/>
            </a:pPr>
            <a:r>
              <a:rPr lang="ja"/>
              <a:t>使用店舗は固定ではない</a:t>
            </a:r>
            <a:endParaRPr/>
          </a:p>
          <a:p>
            <a:pPr indent="0" lvl="0" marL="457200" rtl="0" algn="l">
              <a:spcBef>
                <a:spcPts val="1600"/>
              </a:spcBef>
              <a:spcAft>
                <a:spcPts val="0"/>
              </a:spcAft>
              <a:buNone/>
            </a:pPr>
            <a:r>
              <a:rPr lang="ja"/>
              <a:t>		→ </a:t>
            </a:r>
            <a:r>
              <a:rPr b="1" lang="ja"/>
              <a:t>照明条件によらない</a:t>
            </a:r>
            <a:r>
              <a:rPr lang="ja"/>
              <a:t>システム</a:t>
            </a:r>
            <a:endParaRPr/>
          </a:p>
          <a:p>
            <a:pPr indent="-342900" lvl="0" marL="914400" rtl="0" algn="l">
              <a:spcBef>
                <a:spcPts val="1600"/>
              </a:spcBef>
              <a:spcAft>
                <a:spcPts val="0"/>
              </a:spcAft>
              <a:buSzPts val="1800"/>
              <a:buChar char="●"/>
            </a:pPr>
            <a:r>
              <a:rPr lang="ja"/>
              <a:t>トラブル対応をする警備員は一人</a:t>
            </a:r>
            <a:endParaRPr/>
          </a:p>
          <a:p>
            <a:pPr indent="0" lvl="0" marL="1371600" rtl="0" algn="l">
              <a:spcBef>
                <a:spcPts val="1600"/>
              </a:spcBef>
              <a:spcAft>
                <a:spcPts val="1600"/>
              </a:spcAft>
              <a:buNone/>
            </a:pPr>
            <a:r>
              <a:rPr lang="ja"/>
              <a:t>→ ブザー等で</a:t>
            </a:r>
            <a:r>
              <a:rPr b="1" lang="ja"/>
              <a:t>警備をサポート</a:t>
            </a:r>
            <a:endParaRPr b="1"/>
          </a:p>
        </p:txBody>
      </p:sp>
      <p:pic>
        <p:nvPicPr>
          <p:cNvPr id="63" name="Google Shape;63;p14"/>
          <p:cNvPicPr preferRelativeResize="0"/>
          <p:nvPr/>
        </p:nvPicPr>
        <p:blipFill>
          <a:blip r:embed="rId3">
            <a:alphaModFix/>
          </a:blip>
          <a:stretch>
            <a:fillRect/>
          </a:stretch>
        </p:blipFill>
        <p:spPr>
          <a:xfrm>
            <a:off x="6461797" y="2381872"/>
            <a:ext cx="2052275" cy="1365700"/>
          </a:xfrm>
          <a:prstGeom prst="rect">
            <a:avLst/>
          </a:prstGeom>
          <a:noFill/>
          <a:ln>
            <a:noFill/>
          </a:ln>
        </p:spPr>
      </p:pic>
      <p:sp>
        <p:nvSpPr>
          <p:cNvPr id="64" name="Google Shape;64;p14"/>
          <p:cNvSpPr txBox="1"/>
          <p:nvPr/>
        </p:nvSpPr>
        <p:spPr>
          <a:xfrm>
            <a:off x="6742050" y="3747575"/>
            <a:ext cx="16134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ルワンダ</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3000"/>
              <a:t>導入するシステムの構成</a:t>
            </a:r>
            <a:endParaRPr b="1" sz="3000"/>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セルフレジの</a:t>
            </a:r>
            <a:r>
              <a:rPr lang="ja"/>
              <a:t>システム構成</a:t>
            </a:r>
            <a:endParaRPr/>
          </a:p>
          <a:p>
            <a:pPr indent="-317500" lvl="1" marL="914400" rtl="0" algn="l">
              <a:spcBef>
                <a:spcPts val="0"/>
              </a:spcBef>
              <a:spcAft>
                <a:spcPts val="0"/>
              </a:spcAft>
              <a:buSzPts val="1400"/>
              <a:buChar char="○"/>
            </a:pPr>
            <a:r>
              <a:rPr lang="ja"/>
              <a:t>処理系：</a:t>
            </a:r>
            <a:r>
              <a:rPr b="1" lang="ja"/>
              <a:t>Raspberry Pi 3 Model B</a:t>
            </a:r>
            <a:endParaRPr b="1"/>
          </a:p>
          <a:p>
            <a:pPr indent="-317500" lvl="1" marL="914400" rtl="0" algn="l">
              <a:spcBef>
                <a:spcPts val="0"/>
              </a:spcBef>
              <a:spcAft>
                <a:spcPts val="0"/>
              </a:spcAft>
              <a:buSzPts val="1400"/>
              <a:buChar char="○"/>
            </a:pPr>
            <a:r>
              <a:rPr lang="ja"/>
              <a:t>カメラ：</a:t>
            </a:r>
            <a:r>
              <a:rPr b="1" lang="ja"/>
              <a:t>Raspberry Pi Camera V2</a:t>
            </a:r>
            <a:endParaRPr b="1"/>
          </a:p>
          <a:p>
            <a:pPr indent="-317500" lvl="1" marL="914400" rtl="0" algn="l">
              <a:spcBef>
                <a:spcPts val="0"/>
              </a:spcBef>
              <a:spcAft>
                <a:spcPts val="0"/>
              </a:spcAft>
              <a:buSzPts val="1400"/>
              <a:buChar char="○"/>
            </a:pPr>
            <a:r>
              <a:rPr lang="ja"/>
              <a:t>入力　：キーボード</a:t>
            </a:r>
            <a:endParaRPr/>
          </a:p>
          <a:p>
            <a:pPr indent="-317500" lvl="1" marL="914400" rtl="0" algn="l">
              <a:spcBef>
                <a:spcPts val="0"/>
              </a:spcBef>
              <a:spcAft>
                <a:spcPts val="0"/>
              </a:spcAft>
              <a:buSzPts val="1400"/>
              <a:buChar char="○"/>
            </a:pPr>
            <a:r>
              <a:rPr lang="ja"/>
              <a:t>出力　</a:t>
            </a:r>
            <a:r>
              <a:rPr lang="ja"/>
              <a:t>：</a:t>
            </a:r>
            <a:r>
              <a:rPr lang="ja"/>
              <a:t>ディスプレイモニター</a:t>
            </a:r>
            <a:endParaRPr/>
          </a:p>
          <a:p>
            <a:pPr indent="-317500" lvl="1" marL="914400" rtl="0" algn="l">
              <a:spcBef>
                <a:spcPts val="0"/>
              </a:spcBef>
              <a:spcAft>
                <a:spcPts val="0"/>
              </a:spcAft>
              <a:buSzPts val="1400"/>
              <a:buChar char="○"/>
            </a:pPr>
            <a:r>
              <a:rPr lang="ja"/>
              <a:t>商品置き場</a:t>
            </a:r>
            <a:endParaRPr/>
          </a:p>
          <a:p>
            <a:pPr indent="-317500" lvl="1" marL="914400" rtl="0" algn="l">
              <a:spcBef>
                <a:spcPts val="0"/>
              </a:spcBef>
              <a:spcAft>
                <a:spcPts val="0"/>
              </a:spcAft>
              <a:buSzPts val="1400"/>
              <a:buChar char="○"/>
            </a:pPr>
            <a:r>
              <a:rPr lang="ja"/>
              <a:t>照明</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ja"/>
              <a:t>出力内容</a:t>
            </a:r>
            <a:endParaRPr/>
          </a:p>
          <a:p>
            <a:pPr indent="-317500" lvl="1" marL="914400" rtl="0" algn="l">
              <a:spcBef>
                <a:spcPts val="0"/>
              </a:spcBef>
              <a:spcAft>
                <a:spcPts val="0"/>
              </a:spcAft>
              <a:buSzPts val="1400"/>
              <a:buChar char="○"/>
            </a:pPr>
            <a:r>
              <a:rPr lang="ja"/>
              <a:t>読み込んだ商品の金額</a:t>
            </a:r>
            <a:endParaRPr/>
          </a:p>
          <a:p>
            <a:pPr indent="-317500" lvl="1" marL="914400" rtl="0" algn="l">
              <a:spcBef>
                <a:spcPts val="0"/>
              </a:spcBef>
              <a:spcAft>
                <a:spcPts val="0"/>
              </a:spcAft>
              <a:buSzPts val="1400"/>
              <a:buChar char="○"/>
            </a:pPr>
            <a:r>
              <a:rPr lang="ja"/>
              <a:t>合計金額</a:t>
            </a:r>
            <a:endParaRPr/>
          </a:p>
          <a:p>
            <a:pPr indent="-317500" lvl="1" marL="914400" rtl="0" algn="l">
              <a:spcBef>
                <a:spcPts val="0"/>
              </a:spcBef>
              <a:spcAft>
                <a:spcPts val="0"/>
              </a:spcAft>
              <a:buSzPts val="1400"/>
              <a:buChar char="○"/>
            </a:pPr>
            <a:r>
              <a:rPr lang="ja"/>
              <a:t>（optionとして）検出した商品画像</a:t>
            </a:r>
            <a:endParaRPr/>
          </a:p>
        </p:txBody>
      </p:sp>
      <p:sp>
        <p:nvSpPr>
          <p:cNvPr id="72" name="Google Shape;72;p15"/>
          <p:cNvSpPr txBox="1"/>
          <p:nvPr/>
        </p:nvSpPr>
        <p:spPr>
          <a:xfrm>
            <a:off x="3127125" y="4138850"/>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5513500" y="2838300"/>
            <a:ext cx="4293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a:t>
            </a:r>
            <a:endParaRPr sz="1800"/>
          </a:p>
        </p:txBody>
      </p:sp>
      <p:pic>
        <p:nvPicPr>
          <p:cNvPr id="74" name="Google Shape;74;p15"/>
          <p:cNvPicPr preferRelativeResize="0"/>
          <p:nvPr/>
        </p:nvPicPr>
        <p:blipFill>
          <a:blip r:embed="rId3">
            <a:alphaModFix/>
          </a:blip>
          <a:stretch>
            <a:fillRect/>
          </a:stretch>
        </p:blipFill>
        <p:spPr>
          <a:xfrm>
            <a:off x="4506950" y="894525"/>
            <a:ext cx="4385750" cy="3719825"/>
          </a:xfrm>
          <a:prstGeom prst="rect">
            <a:avLst/>
          </a:prstGeom>
          <a:noFill/>
          <a:ln>
            <a:noFill/>
          </a:ln>
        </p:spPr>
      </p:pic>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p:nvPr/>
        </p:nvSpPr>
        <p:spPr>
          <a:xfrm>
            <a:off x="1664950" y="1237125"/>
            <a:ext cx="540000" cy="2880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商</a:t>
            </a:r>
            <a:endParaRPr sz="1200"/>
          </a:p>
          <a:p>
            <a:pPr indent="0" lvl="0" marL="0" rtl="0" algn="ctr">
              <a:spcBef>
                <a:spcPts val="0"/>
              </a:spcBef>
              <a:spcAft>
                <a:spcPts val="0"/>
              </a:spcAft>
              <a:buNone/>
            </a:pPr>
            <a:r>
              <a:rPr lang="ja" sz="1200"/>
              <a:t>品</a:t>
            </a:r>
            <a:endParaRPr sz="1200"/>
          </a:p>
          <a:p>
            <a:pPr indent="0" lvl="0" marL="0" rtl="0" algn="ctr">
              <a:spcBef>
                <a:spcPts val="0"/>
              </a:spcBef>
              <a:spcAft>
                <a:spcPts val="0"/>
              </a:spcAft>
              <a:buNone/>
            </a:pPr>
            <a:r>
              <a:rPr lang="ja" sz="1200"/>
              <a:t>を</a:t>
            </a:r>
            <a:endParaRPr sz="1200"/>
          </a:p>
          <a:p>
            <a:pPr indent="0" lvl="0" marL="0" rtl="0" algn="ctr">
              <a:spcBef>
                <a:spcPts val="0"/>
              </a:spcBef>
              <a:spcAft>
                <a:spcPts val="0"/>
              </a:spcAft>
              <a:buNone/>
            </a:pPr>
            <a:r>
              <a:rPr lang="ja" sz="1200"/>
              <a:t>指</a:t>
            </a:r>
            <a:endParaRPr sz="1200"/>
          </a:p>
          <a:p>
            <a:pPr indent="0" lvl="0" marL="0" rtl="0" algn="ctr">
              <a:spcBef>
                <a:spcPts val="0"/>
              </a:spcBef>
              <a:spcAft>
                <a:spcPts val="0"/>
              </a:spcAft>
              <a:buNone/>
            </a:pPr>
            <a:r>
              <a:rPr lang="ja" sz="1200"/>
              <a:t>定</a:t>
            </a:r>
            <a:endParaRPr sz="1200"/>
          </a:p>
          <a:p>
            <a:pPr indent="0" lvl="0" marL="0" rtl="0" algn="ctr">
              <a:spcBef>
                <a:spcPts val="0"/>
              </a:spcBef>
              <a:spcAft>
                <a:spcPts val="0"/>
              </a:spcAft>
              <a:buNone/>
            </a:pPr>
            <a:r>
              <a:rPr lang="ja" sz="1200"/>
              <a:t>位</a:t>
            </a:r>
            <a:endParaRPr sz="1200"/>
          </a:p>
          <a:p>
            <a:pPr indent="0" lvl="0" marL="0" rtl="0" algn="ctr">
              <a:spcBef>
                <a:spcPts val="0"/>
              </a:spcBef>
              <a:spcAft>
                <a:spcPts val="0"/>
              </a:spcAft>
              <a:buNone/>
            </a:pPr>
            <a:r>
              <a:rPr lang="ja" sz="1200"/>
              <a:t>置</a:t>
            </a:r>
            <a:endParaRPr sz="1200"/>
          </a:p>
          <a:p>
            <a:pPr indent="0" lvl="0" marL="0" rtl="0" algn="ctr">
              <a:spcBef>
                <a:spcPts val="0"/>
              </a:spcBef>
              <a:spcAft>
                <a:spcPts val="0"/>
              </a:spcAft>
              <a:buNone/>
            </a:pPr>
            <a:r>
              <a:rPr lang="ja" sz="1200"/>
              <a:t>に</a:t>
            </a:r>
            <a:endParaRPr sz="1200"/>
          </a:p>
          <a:p>
            <a:pPr indent="0" lvl="0" marL="0" rtl="0" algn="ctr">
              <a:spcBef>
                <a:spcPts val="0"/>
              </a:spcBef>
              <a:spcAft>
                <a:spcPts val="0"/>
              </a:spcAft>
              <a:buNone/>
            </a:pPr>
            <a:r>
              <a:rPr lang="ja" sz="1200"/>
              <a:t>置</a:t>
            </a:r>
            <a:endParaRPr sz="1200"/>
          </a:p>
          <a:p>
            <a:pPr indent="0" lvl="0" marL="0" rtl="0" algn="ctr">
              <a:spcBef>
                <a:spcPts val="0"/>
              </a:spcBef>
              <a:spcAft>
                <a:spcPts val="0"/>
              </a:spcAft>
              <a:buNone/>
            </a:pPr>
            <a:r>
              <a:rPr lang="ja" sz="1200"/>
              <a:t>く</a:t>
            </a:r>
            <a:endParaRPr sz="1200"/>
          </a:p>
        </p:txBody>
      </p:sp>
      <p:sp>
        <p:nvSpPr>
          <p:cNvPr id="81" name="Google Shape;81;p16"/>
          <p:cNvSpPr/>
          <p:nvPr/>
        </p:nvSpPr>
        <p:spPr>
          <a:xfrm>
            <a:off x="2957722" y="1237125"/>
            <a:ext cx="1260000" cy="2880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82" name="Google Shape;82;p16"/>
          <p:cNvSpPr/>
          <p:nvPr/>
        </p:nvSpPr>
        <p:spPr>
          <a:xfrm>
            <a:off x="5020950" y="1237125"/>
            <a:ext cx="540000" cy="2880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確</a:t>
            </a:r>
            <a:endParaRPr sz="1200"/>
          </a:p>
          <a:p>
            <a:pPr indent="0" lvl="0" marL="0" rtl="0" algn="ctr">
              <a:spcBef>
                <a:spcPts val="0"/>
              </a:spcBef>
              <a:spcAft>
                <a:spcPts val="0"/>
              </a:spcAft>
              <a:buNone/>
            </a:pPr>
            <a:r>
              <a:rPr lang="ja" sz="1200"/>
              <a:t>定</a:t>
            </a:r>
            <a:endParaRPr sz="1200"/>
          </a:p>
          <a:p>
            <a:pPr indent="0" lvl="0" marL="0" rtl="0" algn="ctr">
              <a:spcBef>
                <a:spcPts val="0"/>
              </a:spcBef>
              <a:spcAft>
                <a:spcPts val="0"/>
              </a:spcAft>
              <a:buNone/>
            </a:pPr>
            <a:r>
              <a:rPr lang="ja" sz="1200"/>
              <a:t>さ</a:t>
            </a:r>
            <a:endParaRPr sz="1200"/>
          </a:p>
          <a:p>
            <a:pPr indent="0" lvl="0" marL="0" rtl="0" algn="ctr">
              <a:spcBef>
                <a:spcPts val="0"/>
              </a:spcBef>
              <a:spcAft>
                <a:spcPts val="0"/>
              </a:spcAft>
              <a:buNone/>
            </a:pPr>
            <a:r>
              <a:rPr lang="ja" sz="1200"/>
              <a:t>せ</a:t>
            </a:r>
            <a:endParaRPr sz="1200"/>
          </a:p>
          <a:p>
            <a:pPr indent="0" lvl="0" marL="0" rtl="0" algn="ctr">
              <a:spcBef>
                <a:spcPts val="0"/>
              </a:spcBef>
              <a:spcAft>
                <a:spcPts val="0"/>
              </a:spcAft>
              <a:buNone/>
            </a:pPr>
            <a:r>
              <a:rPr lang="ja" sz="1200"/>
              <a:t>る</a:t>
            </a:r>
            <a:endParaRPr sz="1200"/>
          </a:p>
          <a:p>
            <a:pPr indent="0" lvl="0" marL="0" rtl="0" algn="ctr">
              <a:spcBef>
                <a:spcPts val="0"/>
              </a:spcBef>
              <a:spcAft>
                <a:spcPts val="0"/>
              </a:spcAft>
              <a:buNone/>
            </a:pPr>
            <a:r>
              <a:rPr lang="ja" sz="1200"/>
              <a:t>商</a:t>
            </a:r>
            <a:endParaRPr sz="1200"/>
          </a:p>
          <a:p>
            <a:pPr indent="0" lvl="0" marL="0" rtl="0" algn="ctr">
              <a:spcBef>
                <a:spcPts val="0"/>
              </a:spcBef>
              <a:spcAft>
                <a:spcPts val="0"/>
              </a:spcAft>
              <a:buNone/>
            </a:pPr>
            <a:r>
              <a:rPr lang="ja" sz="1200"/>
              <a:t>品</a:t>
            </a:r>
            <a:endParaRPr sz="1200"/>
          </a:p>
          <a:p>
            <a:pPr indent="0" lvl="0" marL="0" rtl="0" algn="ctr">
              <a:spcBef>
                <a:spcPts val="0"/>
              </a:spcBef>
              <a:spcAft>
                <a:spcPts val="0"/>
              </a:spcAft>
              <a:buNone/>
            </a:pPr>
            <a:r>
              <a:rPr lang="ja" sz="1200"/>
              <a:t>を</a:t>
            </a:r>
            <a:endParaRPr sz="1200"/>
          </a:p>
          <a:p>
            <a:pPr indent="0" lvl="0" marL="0" rtl="0" algn="ctr">
              <a:spcBef>
                <a:spcPts val="0"/>
              </a:spcBef>
              <a:spcAft>
                <a:spcPts val="0"/>
              </a:spcAft>
              <a:buNone/>
            </a:pPr>
            <a:r>
              <a:rPr lang="ja" sz="1200"/>
              <a:t>選</a:t>
            </a:r>
            <a:endParaRPr sz="1200"/>
          </a:p>
          <a:p>
            <a:pPr indent="0" lvl="0" marL="0" rtl="0" algn="ctr">
              <a:spcBef>
                <a:spcPts val="0"/>
              </a:spcBef>
              <a:spcAft>
                <a:spcPts val="0"/>
              </a:spcAft>
              <a:buNone/>
            </a:pPr>
            <a:r>
              <a:rPr lang="ja" sz="1200"/>
              <a:t>択</a:t>
            </a:r>
            <a:endParaRPr sz="1200"/>
          </a:p>
        </p:txBody>
      </p:sp>
      <p:sp>
        <p:nvSpPr>
          <p:cNvPr id="83" name="Google Shape;83;p16"/>
          <p:cNvSpPr/>
          <p:nvPr/>
        </p:nvSpPr>
        <p:spPr>
          <a:xfrm>
            <a:off x="6430075" y="1237125"/>
            <a:ext cx="1260000" cy="2880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4" name="Google Shape;84;p16"/>
          <p:cNvSpPr/>
          <p:nvPr/>
        </p:nvSpPr>
        <p:spPr>
          <a:xfrm>
            <a:off x="365400" y="1237125"/>
            <a:ext cx="540000" cy="2880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会</a:t>
            </a:r>
            <a:endParaRPr sz="1200"/>
          </a:p>
          <a:p>
            <a:pPr indent="0" lvl="0" marL="0" rtl="0" algn="ctr">
              <a:spcBef>
                <a:spcPts val="0"/>
              </a:spcBef>
              <a:spcAft>
                <a:spcPts val="0"/>
              </a:spcAft>
              <a:buNone/>
            </a:pPr>
            <a:r>
              <a:rPr lang="ja" sz="1200"/>
              <a:t>計</a:t>
            </a:r>
            <a:endParaRPr sz="1200"/>
          </a:p>
          <a:p>
            <a:pPr indent="0" lvl="0" marL="0" rtl="0" algn="ctr">
              <a:spcBef>
                <a:spcPts val="0"/>
              </a:spcBef>
              <a:spcAft>
                <a:spcPts val="0"/>
              </a:spcAft>
              <a:buNone/>
            </a:pPr>
            <a:r>
              <a:rPr lang="ja" sz="1200"/>
              <a:t>開</a:t>
            </a:r>
            <a:endParaRPr sz="1200"/>
          </a:p>
          <a:p>
            <a:pPr indent="0" lvl="0" marL="0" rtl="0" algn="ctr">
              <a:spcBef>
                <a:spcPts val="0"/>
              </a:spcBef>
              <a:spcAft>
                <a:spcPts val="0"/>
              </a:spcAft>
              <a:buNone/>
            </a:pPr>
            <a:r>
              <a:rPr lang="ja" sz="1200"/>
              <a:t>始</a:t>
            </a:r>
            <a:endParaRPr sz="1200"/>
          </a:p>
        </p:txBody>
      </p:sp>
      <p:sp>
        <p:nvSpPr>
          <p:cNvPr id="85" name="Google Shape;85;p16"/>
          <p:cNvSpPr/>
          <p:nvPr/>
        </p:nvSpPr>
        <p:spPr>
          <a:xfrm rot="-5400000">
            <a:off x="1181975" y="2331250"/>
            <a:ext cx="287400" cy="4728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487975" y="157575"/>
            <a:ext cx="312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t>フローチャート</a:t>
            </a:r>
            <a:endParaRPr b="1" sz="3000">
              <a:solidFill>
                <a:srgbClr val="000000"/>
              </a:solidFill>
            </a:endParaRPr>
          </a:p>
        </p:txBody>
      </p:sp>
      <p:sp>
        <p:nvSpPr>
          <p:cNvPr id="87" name="Google Shape;87;p16"/>
          <p:cNvSpPr/>
          <p:nvPr/>
        </p:nvSpPr>
        <p:spPr>
          <a:xfrm rot="-5400000">
            <a:off x="2405850" y="2331250"/>
            <a:ext cx="287400" cy="4728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rot="-5400000">
            <a:off x="4474563" y="2331250"/>
            <a:ext cx="287400" cy="4728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rot="-5400000">
            <a:off x="5869100" y="2331250"/>
            <a:ext cx="287400" cy="4728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3386500" y="2060475"/>
            <a:ext cx="795900" cy="8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100">
                <a:solidFill>
                  <a:schemeClr val="dk1"/>
                </a:solidFill>
              </a:rPr>
              <a:t>・・・・</a:t>
            </a:r>
            <a:endParaRPr sz="1100">
              <a:solidFill>
                <a:schemeClr val="dk1"/>
              </a:solidFill>
            </a:endParaRPr>
          </a:p>
          <a:p>
            <a:pPr indent="0" lvl="0" marL="0" rtl="0" algn="l">
              <a:spcBef>
                <a:spcPts val="0"/>
              </a:spcBef>
              <a:spcAft>
                <a:spcPts val="0"/>
              </a:spcAft>
              <a:buNone/>
            </a:pPr>
            <a:r>
              <a:rPr lang="ja" sz="1100">
                <a:solidFill>
                  <a:schemeClr val="dk1"/>
                </a:solidFill>
              </a:rPr>
              <a:t>商商画価品品像格</a:t>
            </a:r>
            <a:endParaRPr sz="1100">
              <a:solidFill>
                <a:schemeClr val="dk1"/>
              </a:solidFill>
            </a:endParaRPr>
          </a:p>
          <a:p>
            <a:pPr indent="0" lvl="0" marL="0" rtl="0" algn="l">
              <a:spcBef>
                <a:spcPts val="0"/>
              </a:spcBef>
              <a:spcAft>
                <a:spcPts val="0"/>
              </a:spcAft>
              <a:buNone/>
            </a:pPr>
            <a:r>
              <a:rPr lang="ja" sz="1100">
                <a:solidFill>
                  <a:schemeClr val="dk1"/>
                </a:solidFill>
              </a:rPr>
              <a:t>名</a:t>
            </a:r>
            <a:r>
              <a:rPr lang="ja" sz="1100">
                <a:solidFill>
                  <a:schemeClr val="dk1"/>
                </a:solidFill>
              </a:rPr>
              <a:t>番</a:t>
            </a:r>
            <a:endParaRPr sz="1100">
              <a:solidFill>
                <a:schemeClr val="dk1"/>
              </a:solidFill>
            </a:endParaRPr>
          </a:p>
          <a:p>
            <a:pPr indent="0" lvl="0" marL="0" rtl="0" algn="l">
              <a:spcBef>
                <a:spcPts val="0"/>
              </a:spcBef>
              <a:spcAft>
                <a:spcPts val="0"/>
              </a:spcAft>
              <a:buNone/>
            </a:pPr>
            <a:r>
              <a:rPr lang="ja" sz="1100">
                <a:solidFill>
                  <a:schemeClr val="dk1"/>
                </a:solidFill>
              </a:rPr>
              <a:t>　</a:t>
            </a:r>
            <a:r>
              <a:rPr lang="ja" sz="1100">
                <a:solidFill>
                  <a:schemeClr val="dk1"/>
                </a:solidFill>
              </a:rPr>
              <a:t>号</a:t>
            </a:r>
            <a:endParaRPr sz="1100">
              <a:solidFill>
                <a:schemeClr val="dk1"/>
              </a:solidFill>
            </a:endParaRPr>
          </a:p>
          <a:p>
            <a:pPr indent="0" lvl="0" marL="0" rtl="0" algn="l">
              <a:spcBef>
                <a:spcPts val="0"/>
              </a:spcBef>
              <a:spcAft>
                <a:spcPts val="0"/>
              </a:spcAft>
              <a:buNone/>
            </a:pPr>
            <a:r>
              <a:rPr lang="ja" sz="1100">
                <a:solidFill>
                  <a:schemeClr val="dk1"/>
                </a:solidFill>
              </a:rPr>
              <a:t>　　　</a:t>
            </a:r>
            <a:endParaRPr sz="1100">
              <a:solidFill>
                <a:schemeClr val="dk1"/>
              </a:solidFill>
            </a:endParaRPr>
          </a:p>
          <a:p>
            <a:pPr indent="0" lvl="0" marL="0" rtl="0" algn="l">
              <a:spcBef>
                <a:spcPts val="0"/>
              </a:spcBef>
              <a:spcAft>
                <a:spcPts val="0"/>
              </a:spcAft>
              <a:buNone/>
            </a:pPr>
            <a:r>
              <a:t/>
            </a:r>
            <a:endParaRPr sz="1200"/>
          </a:p>
        </p:txBody>
      </p:sp>
      <p:sp>
        <p:nvSpPr>
          <p:cNvPr id="91" name="Google Shape;91;p16"/>
          <p:cNvSpPr txBox="1"/>
          <p:nvPr/>
        </p:nvSpPr>
        <p:spPr>
          <a:xfrm>
            <a:off x="6144800" y="422375"/>
            <a:ext cx="795900" cy="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4322275" y="456625"/>
            <a:ext cx="2283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3070500" y="1831300"/>
            <a:ext cx="456600" cy="14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ja" sz="1100">
                <a:solidFill>
                  <a:schemeClr val="dk1"/>
                </a:solidFill>
              </a:rPr>
              <a:t>カ</a:t>
            </a:r>
            <a:endParaRPr sz="1100">
              <a:solidFill>
                <a:schemeClr val="dk1"/>
              </a:solidFill>
            </a:endParaRPr>
          </a:p>
          <a:p>
            <a:pPr indent="0" lvl="0" marL="0" rtl="0" algn="ctr">
              <a:spcBef>
                <a:spcPts val="0"/>
              </a:spcBef>
              <a:spcAft>
                <a:spcPts val="0"/>
              </a:spcAft>
              <a:buClr>
                <a:schemeClr val="dk1"/>
              </a:buClr>
              <a:buSzPts val="1100"/>
              <a:buFont typeface="Arial"/>
              <a:buNone/>
            </a:pPr>
            <a:r>
              <a:rPr lang="ja" sz="1100">
                <a:solidFill>
                  <a:schemeClr val="dk1"/>
                </a:solidFill>
              </a:rPr>
              <a:t>メ</a:t>
            </a:r>
            <a:endParaRPr sz="1100">
              <a:solidFill>
                <a:schemeClr val="dk1"/>
              </a:solidFill>
            </a:endParaRPr>
          </a:p>
          <a:p>
            <a:pPr indent="0" lvl="0" marL="0" rtl="0" algn="ctr">
              <a:spcBef>
                <a:spcPts val="0"/>
              </a:spcBef>
              <a:spcAft>
                <a:spcPts val="0"/>
              </a:spcAft>
              <a:buClr>
                <a:schemeClr val="dk1"/>
              </a:buClr>
              <a:buSzPts val="1100"/>
              <a:buFont typeface="Arial"/>
              <a:buNone/>
            </a:pPr>
            <a:r>
              <a:rPr lang="ja" sz="1100">
                <a:solidFill>
                  <a:schemeClr val="dk1"/>
                </a:solidFill>
              </a:rPr>
              <a:t>ラ</a:t>
            </a:r>
            <a:endParaRPr sz="1100">
              <a:solidFill>
                <a:schemeClr val="dk1"/>
              </a:solidFill>
            </a:endParaRPr>
          </a:p>
          <a:p>
            <a:pPr indent="0" lvl="0" marL="0" rtl="0" algn="ctr">
              <a:spcBef>
                <a:spcPts val="0"/>
              </a:spcBef>
              <a:spcAft>
                <a:spcPts val="0"/>
              </a:spcAft>
              <a:buClr>
                <a:schemeClr val="dk1"/>
              </a:buClr>
              <a:buSzPts val="1100"/>
              <a:buFont typeface="Arial"/>
              <a:buNone/>
            </a:pPr>
            <a:r>
              <a:rPr lang="ja" sz="1100">
                <a:solidFill>
                  <a:schemeClr val="dk1"/>
                </a:solidFill>
              </a:rPr>
              <a:t>が</a:t>
            </a:r>
            <a:endParaRPr sz="1100">
              <a:solidFill>
                <a:schemeClr val="dk1"/>
              </a:solidFill>
            </a:endParaRPr>
          </a:p>
          <a:p>
            <a:pPr indent="0" lvl="0" marL="0" rtl="0" algn="ctr">
              <a:spcBef>
                <a:spcPts val="0"/>
              </a:spcBef>
              <a:spcAft>
                <a:spcPts val="0"/>
              </a:spcAft>
              <a:buClr>
                <a:schemeClr val="dk1"/>
              </a:buClr>
              <a:buSzPts val="1100"/>
              <a:buFont typeface="Arial"/>
              <a:buNone/>
            </a:pPr>
            <a:r>
              <a:rPr lang="ja" sz="1100">
                <a:solidFill>
                  <a:schemeClr val="dk1"/>
                </a:solidFill>
              </a:rPr>
              <a:t>商</a:t>
            </a:r>
            <a:endParaRPr sz="1100">
              <a:solidFill>
                <a:schemeClr val="dk1"/>
              </a:solidFill>
            </a:endParaRPr>
          </a:p>
          <a:p>
            <a:pPr indent="0" lvl="0" marL="0" rtl="0" algn="ctr">
              <a:spcBef>
                <a:spcPts val="0"/>
              </a:spcBef>
              <a:spcAft>
                <a:spcPts val="0"/>
              </a:spcAft>
              <a:buClr>
                <a:schemeClr val="dk1"/>
              </a:buClr>
              <a:buSzPts val="1100"/>
              <a:buFont typeface="Arial"/>
              <a:buNone/>
            </a:pPr>
            <a:r>
              <a:rPr lang="ja" sz="1100">
                <a:solidFill>
                  <a:schemeClr val="dk1"/>
                </a:solidFill>
              </a:rPr>
              <a:t>品</a:t>
            </a:r>
            <a:endParaRPr sz="1100">
              <a:solidFill>
                <a:schemeClr val="dk1"/>
              </a:solidFill>
            </a:endParaRPr>
          </a:p>
          <a:p>
            <a:pPr indent="0" lvl="0" marL="0" rtl="0" algn="ctr">
              <a:spcBef>
                <a:spcPts val="0"/>
              </a:spcBef>
              <a:spcAft>
                <a:spcPts val="0"/>
              </a:spcAft>
              <a:buClr>
                <a:schemeClr val="dk1"/>
              </a:buClr>
              <a:buSzPts val="1100"/>
              <a:buFont typeface="Arial"/>
              <a:buNone/>
            </a:pPr>
            <a:r>
              <a:rPr lang="ja" sz="1100">
                <a:solidFill>
                  <a:schemeClr val="dk1"/>
                </a:solidFill>
              </a:rPr>
              <a:t>を</a:t>
            </a:r>
            <a:endParaRPr sz="1100">
              <a:solidFill>
                <a:schemeClr val="dk1"/>
              </a:solidFill>
            </a:endParaRPr>
          </a:p>
          <a:p>
            <a:pPr indent="0" lvl="0" marL="0" rtl="0" algn="ctr">
              <a:spcBef>
                <a:spcPts val="0"/>
              </a:spcBef>
              <a:spcAft>
                <a:spcPts val="0"/>
              </a:spcAft>
              <a:buClr>
                <a:schemeClr val="dk1"/>
              </a:buClr>
              <a:buSzPts val="1100"/>
              <a:buFont typeface="Arial"/>
              <a:buNone/>
            </a:pPr>
            <a:r>
              <a:rPr lang="ja" sz="1100">
                <a:solidFill>
                  <a:schemeClr val="dk1"/>
                </a:solidFill>
              </a:rPr>
              <a:t>検</a:t>
            </a:r>
            <a:endParaRPr sz="1100">
              <a:solidFill>
                <a:schemeClr val="dk1"/>
              </a:solidFill>
            </a:endParaRPr>
          </a:p>
          <a:p>
            <a:pPr indent="0" lvl="0" marL="0" rtl="0" algn="ctr">
              <a:spcBef>
                <a:spcPts val="0"/>
              </a:spcBef>
              <a:spcAft>
                <a:spcPts val="0"/>
              </a:spcAft>
              <a:buClr>
                <a:schemeClr val="dk1"/>
              </a:buClr>
              <a:buSzPts val="1100"/>
              <a:buFont typeface="Arial"/>
              <a:buNone/>
            </a:pPr>
            <a:r>
              <a:rPr lang="ja" sz="1100">
                <a:solidFill>
                  <a:schemeClr val="dk1"/>
                </a:solidFill>
              </a:rPr>
              <a:t>出</a:t>
            </a:r>
            <a:endParaRPr sz="1100">
              <a:solidFill>
                <a:schemeClr val="dk1"/>
              </a:solidFill>
            </a:endParaRPr>
          </a:p>
          <a:p>
            <a:pPr indent="0" lvl="0" marL="0" rtl="0" algn="ctr">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
        <p:nvSpPr>
          <p:cNvPr id="94" name="Google Shape;94;p16"/>
          <p:cNvSpPr txBox="1"/>
          <p:nvPr/>
        </p:nvSpPr>
        <p:spPr>
          <a:xfrm>
            <a:off x="5478150" y="4414325"/>
            <a:ext cx="2973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詳細はP8</a:t>
            </a:r>
            <a:r>
              <a:rPr lang="ja">
                <a:solidFill>
                  <a:schemeClr val="dk1"/>
                </a:solidFill>
              </a:rPr>
              <a:t>資料：詳細フロー 参照</a:t>
            </a:r>
            <a:r>
              <a:rPr lang="ja"/>
              <a:t> </a:t>
            </a:r>
            <a:endParaRPr>
              <a:solidFill>
                <a:srgbClr val="000000"/>
              </a:solidFill>
            </a:endParaRPr>
          </a:p>
        </p:txBody>
      </p:sp>
      <p:sp>
        <p:nvSpPr>
          <p:cNvPr id="95" name="Google Shape;95;p16"/>
          <p:cNvSpPr txBox="1"/>
          <p:nvPr/>
        </p:nvSpPr>
        <p:spPr>
          <a:xfrm>
            <a:off x="6555975" y="1577625"/>
            <a:ext cx="4566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200">
                <a:solidFill>
                  <a:schemeClr val="dk1"/>
                </a:solidFill>
              </a:rPr>
              <a:t>会</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計</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す</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る</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全</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商</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品</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情</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報</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を</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表</a:t>
            </a:r>
            <a:endParaRPr sz="1200">
              <a:solidFill>
                <a:schemeClr val="dk1"/>
              </a:solidFill>
            </a:endParaRPr>
          </a:p>
          <a:p>
            <a:pPr indent="0" lvl="0" marL="0" rtl="0" algn="l">
              <a:spcBef>
                <a:spcPts val="0"/>
              </a:spcBef>
              <a:spcAft>
                <a:spcPts val="0"/>
              </a:spcAft>
              <a:buNone/>
            </a:pPr>
            <a:r>
              <a:rPr lang="ja" sz="1200">
                <a:solidFill>
                  <a:schemeClr val="dk1"/>
                </a:solidFill>
              </a:rPr>
              <a:t>示</a:t>
            </a:r>
            <a:endParaRPr sz="1100">
              <a:solidFill>
                <a:schemeClr val="dk1"/>
              </a:solidFill>
            </a:endParaRPr>
          </a:p>
        </p:txBody>
      </p:sp>
      <p:sp>
        <p:nvSpPr>
          <p:cNvPr id="96" name="Google Shape;96;p16"/>
          <p:cNvSpPr/>
          <p:nvPr/>
        </p:nvSpPr>
        <p:spPr>
          <a:xfrm>
            <a:off x="6894175" y="2060475"/>
            <a:ext cx="795900" cy="8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100">
                <a:solidFill>
                  <a:schemeClr val="dk1"/>
                </a:solidFill>
              </a:rPr>
              <a:t>・・・・</a:t>
            </a:r>
            <a:endParaRPr sz="1100">
              <a:solidFill>
                <a:schemeClr val="dk1"/>
              </a:solidFill>
            </a:endParaRPr>
          </a:p>
          <a:p>
            <a:pPr indent="0" lvl="0" marL="0" rtl="0" algn="l">
              <a:spcBef>
                <a:spcPts val="0"/>
              </a:spcBef>
              <a:spcAft>
                <a:spcPts val="0"/>
              </a:spcAft>
              <a:buNone/>
            </a:pPr>
            <a:r>
              <a:rPr lang="ja" sz="1100">
                <a:solidFill>
                  <a:schemeClr val="dk1"/>
                </a:solidFill>
              </a:rPr>
              <a:t>商画価</a:t>
            </a:r>
            <a:r>
              <a:rPr lang="ja" sz="1100">
                <a:solidFill>
                  <a:schemeClr val="dk1"/>
                </a:solidFill>
              </a:rPr>
              <a:t>合</a:t>
            </a:r>
            <a:endParaRPr sz="1100">
              <a:solidFill>
                <a:schemeClr val="dk1"/>
              </a:solidFill>
            </a:endParaRPr>
          </a:p>
          <a:p>
            <a:pPr indent="0" lvl="0" marL="0" rtl="0" algn="l">
              <a:spcBef>
                <a:spcPts val="0"/>
              </a:spcBef>
              <a:spcAft>
                <a:spcPts val="0"/>
              </a:spcAft>
              <a:buNone/>
            </a:pPr>
            <a:r>
              <a:rPr lang="ja" sz="1100">
                <a:solidFill>
                  <a:schemeClr val="dk1"/>
                </a:solidFill>
              </a:rPr>
              <a:t>品像格</a:t>
            </a:r>
            <a:r>
              <a:rPr lang="ja" sz="1100">
                <a:solidFill>
                  <a:schemeClr val="dk1"/>
                </a:solidFill>
              </a:rPr>
              <a:t>計</a:t>
            </a:r>
            <a:endParaRPr sz="1100">
              <a:solidFill>
                <a:schemeClr val="dk1"/>
              </a:solidFill>
            </a:endParaRPr>
          </a:p>
          <a:p>
            <a:pPr indent="0" lvl="0" marL="0" rtl="0" algn="l">
              <a:spcBef>
                <a:spcPts val="0"/>
              </a:spcBef>
              <a:spcAft>
                <a:spcPts val="0"/>
              </a:spcAft>
              <a:buNone/>
            </a:pPr>
            <a:r>
              <a:rPr lang="ja" sz="1100">
                <a:solidFill>
                  <a:schemeClr val="dk1"/>
                </a:solidFill>
              </a:rPr>
              <a:t>名　　</a:t>
            </a:r>
            <a:r>
              <a:rPr lang="ja" sz="1100">
                <a:solidFill>
                  <a:schemeClr val="dk1"/>
                </a:solidFill>
              </a:rPr>
              <a:t>金</a:t>
            </a:r>
            <a:endParaRPr sz="1100">
              <a:solidFill>
                <a:schemeClr val="dk1"/>
              </a:solidFill>
            </a:endParaRPr>
          </a:p>
          <a:p>
            <a:pPr indent="0" lvl="0" marL="0" rtl="0" algn="l">
              <a:spcBef>
                <a:spcPts val="0"/>
              </a:spcBef>
              <a:spcAft>
                <a:spcPts val="0"/>
              </a:spcAft>
              <a:buNone/>
            </a:pPr>
            <a:r>
              <a:rPr lang="ja" sz="1100">
                <a:solidFill>
                  <a:schemeClr val="dk1"/>
                </a:solidFill>
              </a:rPr>
              <a:t>　　　</a:t>
            </a:r>
            <a:r>
              <a:rPr lang="ja" sz="1100">
                <a:solidFill>
                  <a:schemeClr val="dk1"/>
                </a:solidFill>
              </a:rPr>
              <a:t>額</a:t>
            </a:r>
            <a:endParaRPr sz="1100">
              <a:solidFill>
                <a:schemeClr val="dk1"/>
              </a:solidFill>
            </a:endParaRPr>
          </a:p>
          <a:p>
            <a:pPr indent="0" lvl="0" marL="0" rtl="0" algn="l">
              <a:spcBef>
                <a:spcPts val="0"/>
              </a:spcBef>
              <a:spcAft>
                <a:spcPts val="0"/>
              </a:spcAft>
              <a:buNone/>
            </a:pPr>
            <a:r>
              <a:rPr lang="ja" sz="1100">
                <a:solidFill>
                  <a:schemeClr val="dk1"/>
                </a:solidFill>
              </a:rPr>
              <a:t>　　　</a:t>
            </a:r>
            <a:endParaRPr sz="1100">
              <a:solidFill>
                <a:schemeClr val="dk1"/>
              </a:solidFill>
            </a:endParaRPr>
          </a:p>
          <a:p>
            <a:pPr indent="0" lvl="0" marL="0" rtl="0" algn="l">
              <a:spcBef>
                <a:spcPts val="0"/>
              </a:spcBef>
              <a:spcAft>
                <a:spcPts val="0"/>
              </a:spcAft>
              <a:buNone/>
            </a:pPr>
            <a:r>
              <a:t/>
            </a:r>
            <a:endParaRPr sz="1200"/>
          </a:p>
        </p:txBody>
      </p:sp>
      <p:sp>
        <p:nvSpPr>
          <p:cNvPr id="97" name="Google Shape;97;p16"/>
          <p:cNvSpPr/>
          <p:nvPr/>
        </p:nvSpPr>
        <p:spPr>
          <a:xfrm>
            <a:off x="8442600" y="1237125"/>
            <a:ext cx="540000" cy="2880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会</a:t>
            </a:r>
            <a:endParaRPr sz="1200"/>
          </a:p>
          <a:p>
            <a:pPr indent="0" lvl="0" marL="0" rtl="0" algn="ctr">
              <a:spcBef>
                <a:spcPts val="0"/>
              </a:spcBef>
              <a:spcAft>
                <a:spcPts val="0"/>
              </a:spcAft>
              <a:buNone/>
            </a:pPr>
            <a:r>
              <a:rPr lang="ja" sz="1200"/>
              <a:t>計</a:t>
            </a:r>
            <a:endParaRPr sz="1200"/>
          </a:p>
          <a:p>
            <a:pPr indent="0" lvl="0" marL="0" rtl="0" algn="ctr">
              <a:spcBef>
                <a:spcPts val="0"/>
              </a:spcBef>
              <a:spcAft>
                <a:spcPts val="0"/>
              </a:spcAft>
              <a:buNone/>
            </a:pPr>
            <a:r>
              <a:rPr lang="ja" sz="1200"/>
              <a:t>終</a:t>
            </a:r>
            <a:endParaRPr sz="1200"/>
          </a:p>
          <a:p>
            <a:pPr indent="0" lvl="0" marL="0" rtl="0" algn="ctr">
              <a:spcBef>
                <a:spcPts val="0"/>
              </a:spcBef>
              <a:spcAft>
                <a:spcPts val="0"/>
              </a:spcAft>
              <a:buNone/>
            </a:pPr>
            <a:r>
              <a:rPr lang="ja" sz="1200"/>
              <a:t>了</a:t>
            </a:r>
            <a:endParaRPr sz="1200"/>
          </a:p>
        </p:txBody>
      </p:sp>
      <p:sp>
        <p:nvSpPr>
          <p:cNvPr id="98" name="Google Shape;98;p16"/>
          <p:cNvSpPr/>
          <p:nvPr/>
        </p:nvSpPr>
        <p:spPr>
          <a:xfrm rot="-5400000">
            <a:off x="7960738" y="2331250"/>
            <a:ext cx="287400" cy="4728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idx="1" type="body"/>
          </p:nvPr>
        </p:nvSpPr>
        <p:spPr>
          <a:xfrm>
            <a:off x="311700" y="1228675"/>
            <a:ext cx="82380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ja"/>
              <a:t>想定される使用環境</a:t>
            </a:r>
            <a:endParaRPr/>
          </a:p>
          <a:p>
            <a:pPr indent="-342900" lvl="1" marL="914400" rtl="0" algn="l">
              <a:lnSpc>
                <a:spcPct val="150000"/>
              </a:lnSpc>
              <a:spcBef>
                <a:spcPts val="0"/>
              </a:spcBef>
              <a:spcAft>
                <a:spcPts val="0"/>
              </a:spcAft>
              <a:buSzPts val="1800"/>
              <a:buChar char="○"/>
            </a:pPr>
            <a:r>
              <a:rPr lang="ja" sz="1800"/>
              <a:t>ルワンダの小売店舗内に設置する</a:t>
            </a:r>
            <a:endParaRPr sz="1800"/>
          </a:p>
          <a:p>
            <a:pPr indent="-342900" lvl="1" marL="914400" rtl="0" algn="l">
              <a:lnSpc>
                <a:spcPct val="150000"/>
              </a:lnSpc>
              <a:spcBef>
                <a:spcPts val="0"/>
              </a:spcBef>
              <a:spcAft>
                <a:spcPts val="0"/>
              </a:spcAft>
              <a:buSzPts val="1800"/>
              <a:buChar char="○"/>
            </a:pPr>
            <a:r>
              <a:rPr lang="ja" sz="1800"/>
              <a:t>オフラインで電源供給あり</a:t>
            </a:r>
            <a:endParaRPr sz="1800"/>
          </a:p>
          <a:p>
            <a:pPr indent="-342900" lvl="0" marL="457200" rtl="0" algn="l">
              <a:lnSpc>
                <a:spcPct val="150000"/>
              </a:lnSpc>
              <a:spcBef>
                <a:spcPts val="0"/>
              </a:spcBef>
              <a:spcAft>
                <a:spcPts val="0"/>
              </a:spcAft>
              <a:buSzPts val="1800"/>
              <a:buChar char="●"/>
            </a:pPr>
            <a:r>
              <a:rPr lang="ja"/>
              <a:t>精度要件</a:t>
            </a:r>
            <a:endParaRPr/>
          </a:p>
          <a:p>
            <a:pPr indent="-342900" lvl="1" marL="914400" rtl="0" algn="l">
              <a:lnSpc>
                <a:spcPct val="150000"/>
              </a:lnSpc>
              <a:spcBef>
                <a:spcPts val="0"/>
              </a:spcBef>
              <a:spcAft>
                <a:spcPts val="0"/>
              </a:spcAft>
              <a:buSzPts val="1800"/>
              <a:buChar char="○"/>
            </a:pPr>
            <a:r>
              <a:rPr lang="ja" sz="1800"/>
              <a:t>5</a:t>
            </a:r>
            <a:r>
              <a:rPr lang="ja" sz="1800"/>
              <a:t>種類のペットボトルを正解率</a:t>
            </a:r>
            <a:r>
              <a:rPr b="1" lang="ja" sz="1800" u="sng"/>
              <a:t>90％</a:t>
            </a:r>
            <a:r>
              <a:rPr lang="ja" sz="1800"/>
              <a:t>以上で検出する</a:t>
            </a:r>
            <a:endParaRPr sz="1800"/>
          </a:p>
          <a:p>
            <a:pPr indent="-387350" lvl="1" marL="914400" rtl="0" algn="l">
              <a:lnSpc>
                <a:spcPct val="150000"/>
              </a:lnSpc>
              <a:spcBef>
                <a:spcPts val="0"/>
              </a:spcBef>
              <a:spcAft>
                <a:spcPts val="0"/>
              </a:spcAft>
              <a:buSzPts val="2500"/>
              <a:buChar char="○"/>
            </a:pPr>
            <a:r>
              <a:rPr lang="ja" sz="1700">
                <a:solidFill>
                  <a:srgbClr val="313F4D"/>
                </a:solidFill>
                <a:latin typeface="Meiryo"/>
                <a:ea typeface="Meiryo"/>
                <a:cs typeface="Meiryo"/>
                <a:sym typeface="Meiryo"/>
              </a:rPr>
              <a:t>未登録商品全体の</a:t>
            </a:r>
            <a:r>
              <a:rPr lang="ja" sz="1700" u="sng">
                <a:solidFill>
                  <a:srgbClr val="313F4D"/>
                </a:solidFill>
                <a:latin typeface="Meiryo"/>
                <a:ea typeface="Meiryo"/>
                <a:cs typeface="Meiryo"/>
                <a:sym typeface="Meiryo"/>
              </a:rPr>
              <a:t>80%</a:t>
            </a:r>
            <a:r>
              <a:rPr lang="ja" sz="1700">
                <a:solidFill>
                  <a:srgbClr val="313F4D"/>
                </a:solidFill>
                <a:latin typeface="Meiryo"/>
                <a:ea typeface="Meiryo"/>
                <a:cs typeface="Meiryo"/>
                <a:sym typeface="Meiryo"/>
              </a:rPr>
              <a:t>以上について正しく「未登録です」と表示する</a:t>
            </a:r>
            <a:endParaRPr sz="2500"/>
          </a:p>
          <a:p>
            <a:pPr indent="-342900" lvl="0" marL="457200" rtl="0" algn="l">
              <a:lnSpc>
                <a:spcPct val="150000"/>
              </a:lnSpc>
              <a:spcBef>
                <a:spcPts val="0"/>
              </a:spcBef>
              <a:spcAft>
                <a:spcPts val="0"/>
              </a:spcAft>
              <a:buSzPts val="1800"/>
              <a:buChar char="●"/>
            </a:pPr>
            <a:r>
              <a:rPr lang="ja"/>
              <a:t>速度要件</a:t>
            </a:r>
            <a:endParaRPr/>
          </a:p>
          <a:p>
            <a:pPr indent="-342900" lvl="1" marL="914400" rtl="0" algn="l">
              <a:lnSpc>
                <a:spcPct val="150000"/>
              </a:lnSpc>
              <a:spcBef>
                <a:spcPts val="0"/>
              </a:spcBef>
              <a:spcAft>
                <a:spcPts val="0"/>
              </a:spcAft>
              <a:buSzPts val="1800"/>
              <a:buChar char="○"/>
            </a:pPr>
            <a:r>
              <a:rPr lang="ja" sz="1800"/>
              <a:t>ユーザーが「読み込み開始」を押してから</a:t>
            </a:r>
            <a:r>
              <a:rPr b="1" lang="ja" sz="1800" u="sng"/>
              <a:t>3秒</a:t>
            </a:r>
            <a:r>
              <a:rPr lang="ja" sz="1800"/>
              <a:t>以内に検出を完了する</a:t>
            </a:r>
            <a:endParaRPr sz="1800"/>
          </a:p>
        </p:txBody>
      </p:sp>
      <p:sp>
        <p:nvSpPr>
          <p:cNvPr id="105" name="Google Shape;105;p1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3000"/>
              <a:t>システムの品質条件・性能条件</a:t>
            </a:r>
            <a:endParaRPr b="1" sz="3000"/>
          </a:p>
        </p:txBody>
      </p:sp>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ja"/>
              <a:t>高精度</a:t>
            </a:r>
            <a:r>
              <a:rPr b="1" lang="ja"/>
              <a:t>・高</a:t>
            </a:r>
            <a:r>
              <a:rPr b="1" lang="ja"/>
              <a:t>速</a:t>
            </a:r>
            <a:r>
              <a:rPr lang="ja"/>
              <a:t>な検出</a:t>
            </a:r>
            <a:endParaRPr/>
          </a:p>
          <a:p>
            <a:pPr indent="-342900" lvl="0" marL="457200" rtl="0" algn="l">
              <a:lnSpc>
                <a:spcPct val="200000"/>
              </a:lnSpc>
              <a:spcBef>
                <a:spcPts val="0"/>
              </a:spcBef>
              <a:spcAft>
                <a:spcPts val="0"/>
              </a:spcAft>
              <a:buSzPts val="1800"/>
              <a:buChar char="●"/>
            </a:pPr>
            <a:r>
              <a:rPr b="1" lang="ja"/>
              <a:t>複数同時検出</a:t>
            </a:r>
            <a:r>
              <a:rPr lang="ja"/>
              <a:t>により操作時間の短縮</a:t>
            </a:r>
            <a:endParaRPr/>
          </a:p>
          <a:p>
            <a:pPr indent="-317500" lvl="1" marL="914400" rtl="0" algn="l">
              <a:lnSpc>
                <a:spcPct val="200000"/>
              </a:lnSpc>
              <a:spcBef>
                <a:spcPts val="0"/>
              </a:spcBef>
              <a:spcAft>
                <a:spcPts val="0"/>
              </a:spcAft>
              <a:buSzPts val="1400"/>
              <a:buChar char="○"/>
            </a:pPr>
            <a:r>
              <a:rPr lang="ja"/>
              <a:t>レジの待ち時間の改善</a:t>
            </a:r>
            <a:endParaRPr/>
          </a:p>
          <a:p>
            <a:pPr indent="-342900" lvl="0" marL="457200" rtl="0" algn="l">
              <a:lnSpc>
                <a:spcPct val="200000"/>
              </a:lnSpc>
              <a:spcBef>
                <a:spcPts val="0"/>
              </a:spcBef>
              <a:spcAft>
                <a:spcPts val="0"/>
              </a:spcAft>
              <a:buSzPts val="1800"/>
              <a:buChar char="●"/>
            </a:pPr>
            <a:r>
              <a:rPr lang="ja"/>
              <a:t>ブザーによる</a:t>
            </a:r>
            <a:r>
              <a:rPr b="1" lang="ja"/>
              <a:t>警備員の呼び出し</a:t>
            </a:r>
            <a:endParaRPr b="1"/>
          </a:p>
          <a:p>
            <a:pPr indent="-317500" lvl="1" marL="914400" rtl="0" algn="l">
              <a:lnSpc>
                <a:spcPct val="200000"/>
              </a:lnSpc>
              <a:spcBef>
                <a:spcPts val="0"/>
              </a:spcBef>
              <a:spcAft>
                <a:spcPts val="0"/>
              </a:spcAft>
              <a:buSzPts val="1400"/>
              <a:buChar char="○"/>
            </a:pPr>
            <a:r>
              <a:rPr lang="ja"/>
              <a:t>トラブル発生時に人による対応が可能</a:t>
            </a:r>
            <a:endParaRPr/>
          </a:p>
          <a:p>
            <a:pPr indent="-342900" lvl="0" marL="457200" rtl="0" algn="l">
              <a:lnSpc>
                <a:spcPct val="200000"/>
              </a:lnSpc>
              <a:spcBef>
                <a:spcPts val="0"/>
              </a:spcBef>
              <a:spcAft>
                <a:spcPts val="0"/>
              </a:spcAft>
              <a:buSzPts val="1800"/>
              <a:buChar char="●"/>
            </a:pPr>
            <a:r>
              <a:rPr b="1" lang="ja"/>
              <a:t>簡単な操作</a:t>
            </a:r>
            <a:endParaRPr b="1"/>
          </a:p>
          <a:p>
            <a:pPr indent="-317500" lvl="1" marL="914400" rtl="0" algn="l">
              <a:lnSpc>
                <a:spcPct val="200000"/>
              </a:lnSpc>
              <a:spcBef>
                <a:spcPts val="0"/>
              </a:spcBef>
              <a:spcAft>
                <a:spcPts val="0"/>
              </a:spcAft>
              <a:buSzPts val="1400"/>
              <a:buChar char="○"/>
            </a:pPr>
            <a:r>
              <a:rPr lang="ja"/>
              <a:t>「商品</a:t>
            </a:r>
            <a:r>
              <a:rPr lang="ja"/>
              <a:t>を</a:t>
            </a:r>
            <a:r>
              <a:rPr lang="ja"/>
              <a:t>置く」「ボタンを押す」といった操作により会計を完了</a:t>
            </a:r>
            <a:endParaRPr/>
          </a:p>
          <a:p>
            <a:pPr indent="-342900" lvl="0" marL="457200" rtl="0" algn="l">
              <a:lnSpc>
                <a:spcPct val="200000"/>
              </a:lnSpc>
              <a:spcBef>
                <a:spcPts val="0"/>
              </a:spcBef>
              <a:spcAft>
                <a:spcPts val="0"/>
              </a:spcAft>
              <a:buSzPts val="1800"/>
              <a:buChar char="●"/>
            </a:pPr>
            <a:r>
              <a:rPr lang="ja"/>
              <a:t>（従業員向け機能として）1日の</a:t>
            </a:r>
            <a:r>
              <a:rPr b="1" lang="ja"/>
              <a:t>総売上を確認可能</a:t>
            </a:r>
            <a:endParaRPr b="1"/>
          </a:p>
        </p:txBody>
      </p:sp>
      <p:sp>
        <p:nvSpPr>
          <p:cNvPr id="112" name="Google Shape;112;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3000"/>
              <a:t>本</a:t>
            </a:r>
            <a:r>
              <a:rPr b="1" lang="ja" sz="3000"/>
              <a:t>システムの</a:t>
            </a:r>
            <a:r>
              <a:rPr b="1" lang="ja" sz="3000"/>
              <a:t>利点</a:t>
            </a:r>
            <a:endParaRPr b="1" sz="3000"/>
          </a:p>
        </p:txBody>
      </p:sp>
      <p:sp>
        <p:nvSpPr>
          <p:cNvPr id="113" name="Google Shape;11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a:t>下記機能は現在開発中であり、追記する理由により、現時点での条件下では本定義書にて提案するシステムへの実装は難しい。ただ、実装は不可能ではないため、要相談のオプションとして記載する。</a:t>
            </a:r>
            <a:endParaRPr/>
          </a:p>
          <a:p>
            <a:pPr indent="-342900" lvl="0" marL="457200" rtl="0" algn="l">
              <a:lnSpc>
                <a:spcPct val="150000"/>
              </a:lnSpc>
              <a:spcBef>
                <a:spcPts val="1600"/>
              </a:spcBef>
              <a:spcAft>
                <a:spcPts val="0"/>
              </a:spcAft>
              <a:buSzPts val="1800"/>
              <a:buChar char="●"/>
            </a:pPr>
            <a:r>
              <a:rPr lang="ja"/>
              <a:t>音声案内（複数言語案内含む）</a:t>
            </a:r>
            <a:endParaRPr/>
          </a:p>
          <a:p>
            <a:pPr indent="-317500" lvl="1" marL="914400" rtl="0" algn="l">
              <a:lnSpc>
                <a:spcPct val="150000"/>
              </a:lnSpc>
              <a:spcBef>
                <a:spcPts val="0"/>
              </a:spcBef>
              <a:spcAft>
                <a:spcPts val="0"/>
              </a:spcAft>
              <a:buSzPts val="1400"/>
              <a:buChar char="○"/>
            </a:pPr>
            <a:r>
              <a:rPr lang="ja"/>
              <a:t>理由：ご提供ハードウェアの機能制限（コストオーバー）</a:t>
            </a:r>
            <a:endParaRPr/>
          </a:p>
          <a:p>
            <a:pPr indent="-342900" lvl="0" marL="457200" rtl="0" algn="l">
              <a:lnSpc>
                <a:spcPct val="150000"/>
              </a:lnSpc>
              <a:spcBef>
                <a:spcPts val="0"/>
              </a:spcBef>
              <a:spcAft>
                <a:spcPts val="0"/>
              </a:spcAft>
              <a:buSzPts val="1800"/>
              <a:buChar char="●"/>
            </a:pPr>
            <a:r>
              <a:rPr lang="ja"/>
              <a:t>商品位置を固定しない検出機能（例：買い物カゴに入れたまま or 持ったまま検出）</a:t>
            </a:r>
            <a:endParaRPr/>
          </a:p>
          <a:p>
            <a:pPr indent="-317500" lvl="1" marL="914400" rtl="0" algn="l">
              <a:lnSpc>
                <a:spcPct val="150000"/>
              </a:lnSpc>
              <a:spcBef>
                <a:spcPts val="0"/>
              </a:spcBef>
              <a:spcAft>
                <a:spcPts val="0"/>
              </a:spcAft>
              <a:buSzPts val="1400"/>
              <a:buChar char="○"/>
            </a:pPr>
            <a:r>
              <a:rPr lang="ja"/>
              <a:t>理由：納期までの開発が厳しい</a:t>
            </a:r>
            <a:endParaRPr/>
          </a:p>
        </p:txBody>
      </p:sp>
      <p:sp>
        <p:nvSpPr>
          <p:cNvPr id="119" name="Google Shape;119;p1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3000"/>
              <a:t>条件次第で開発可能な機能</a:t>
            </a:r>
            <a:endParaRPr b="1" sz="3000"/>
          </a:p>
        </p:txBody>
      </p:sp>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3000"/>
              <a:t>資料：詳細フロー</a:t>
            </a:r>
            <a:endParaRPr b="1" sz="3000"/>
          </a:p>
        </p:txBody>
      </p:sp>
      <p:sp>
        <p:nvSpPr>
          <p:cNvPr id="126" name="Google Shape;126;p20"/>
          <p:cNvSpPr txBox="1"/>
          <p:nvPr>
            <p:ph idx="1" type="body"/>
          </p:nvPr>
        </p:nvSpPr>
        <p:spPr>
          <a:xfrm>
            <a:off x="83100" y="1000075"/>
            <a:ext cx="8520600" cy="40671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AutoNum type="arabicPeriod"/>
            </a:pPr>
            <a:r>
              <a:rPr lang="ja" sz="1500"/>
              <a:t>会計の開始キーを押す。</a:t>
            </a:r>
            <a:endParaRPr sz="1500"/>
          </a:p>
          <a:p>
            <a:pPr indent="-323850" lvl="1" marL="914400" rtl="0" algn="l">
              <a:lnSpc>
                <a:spcPct val="150000"/>
              </a:lnSpc>
              <a:spcBef>
                <a:spcPts val="0"/>
              </a:spcBef>
              <a:spcAft>
                <a:spcPts val="0"/>
              </a:spcAft>
              <a:buSzPts val="1500"/>
              <a:buAutoNum type="arabicPeriod"/>
            </a:pPr>
            <a:r>
              <a:rPr lang="ja" sz="1500"/>
              <a:t>購入する商品を置く。</a:t>
            </a:r>
            <a:endParaRPr sz="1500"/>
          </a:p>
          <a:p>
            <a:pPr indent="-323850" lvl="1" marL="914400" rtl="0" algn="l">
              <a:lnSpc>
                <a:spcPct val="150000"/>
              </a:lnSpc>
              <a:spcBef>
                <a:spcPts val="0"/>
              </a:spcBef>
              <a:spcAft>
                <a:spcPts val="0"/>
              </a:spcAft>
              <a:buSzPts val="1500"/>
              <a:buAutoNum type="arabicPeriod"/>
            </a:pPr>
            <a:r>
              <a:rPr lang="ja" sz="1500"/>
              <a:t>「読み込み開始」キーを押す。</a:t>
            </a:r>
            <a:endParaRPr sz="1500"/>
          </a:p>
          <a:p>
            <a:pPr indent="-323850" lvl="1" marL="914400" rtl="0" algn="l">
              <a:lnSpc>
                <a:spcPct val="150000"/>
              </a:lnSpc>
              <a:spcBef>
                <a:spcPts val="0"/>
              </a:spcBef>
              <a:spcAft>
                <a:spcPts val="0"/>
              </a:spcAft>
              <a:buSzPts val="1500"/>
              <a:buAutoNum type="arabicPeriod"/>
            </a:pPr>
            <a:r>
              <a:rPr lang="ja" sz="1500"/>
              <a:t>商品の読み込みが開始される。</a:t>
            </a:r>
            <a:endParaRPr sz="1500"/>
          </a:p>
          <a:p>
            <a:pPr indent="-323850" lvl="1" marL="914400" rtl="0" algn="l">
              <a:lnSpc>
                <a:spcPct val="150000"/>
              </a:lnSpc>
              <a:spcBef>
                <a:spcPts val="0"/>
              </a:spcBef>
              <a:spcAft>
                <a:spcPts val="0"/>
              </a:spcAft>
              <a:buSzPts val="1500"/>
              <a:buAutoNum type="arabicPeriod"/>
            </a:pPr>
            <a:r>
              <a:rPr lang="ja" sz="1500"/>
              <a:t>商品が検出される（一個 or 複数）</a:t>
            </a:r>
            <a:endParaRPr sz="1500"/>
          </a:p>
          <a:p>
            <a:pPr indent="-323850" lvl="1" marL="914400" rtl="0" algn="l">
              <a:lnSpc>
                <a:spcPct val="150000"/>
              </a:lnSpc>
              <a:spcBef>
                <a:spcPts val="0"/>
              </a:spcBef>
              <a:spcAft>
                <a:spcPts val="0"/>
              </a:spcAft>
              <a:buSzPts val="1500"/>
              <a:buAutoNum type="arabicPeriod"/>
            </a:pPr>
            <a:r>
              <a:rPr lang="ja" sz="1500"/>
              <a:t>それぞれの商品が識別される。</a:t>
            </a:r>
            <a:endParaRPr sz="1500"/>
          </a:p>
          <a:p>
            <a:pPr indent="-298450" lvl="0" marL="1371600" rtl="0" algn="l">
              <a:lnSpc>
                <a:spcPct val="150000"/>
              </a:lnSpc>
              <a:spcBef>
                <a:spcPts val="0"/>
              </a:spcBef>
              <a:spcAft>
                <a:spcPts val="0"/>
              </a:spcAft>
              <a:buSzPts val="1100"/>
              <a:buChar char="●"/>
            </a:pPr>
            <a:r>
              <a:rPr lang="ja" sz="1100"/>
              <a:t>登録済みの商品と判定 	⇛ 商品名・価格を表示</a:t>
            </a:r>
            <a:endParaRPr sz="1100"/>
          </a:p>
          <a:p>
            <a:pPr indent="-298450" lvl="0" marL="1371600" rtl="0" algn="l">
              <a:lnSpc>
                <a:spcPct val="150000"/>
              </a:lnSpc>
              <a:spcBef>
                <a:spcPts val="0"/>
              </a:spcBef>
              <a:spcAft>
                <a:spcPts val="0"/>
              </a:spcAft>
              <a:buSzPts val="1100"/>
              <a:buChar char="●"/>
            </a:pPr>
            <a:r>
              <a:rPr lang="ja" sz="1100"/>
              <a:t>未登録商品と判定	       　⇛ 「</a:t>
            </a:r>
            <a:r>
              <a:rPr i="1" lang="ja" sz="1100"/>
              <a:t>登録されていません</a:t>
            </a:r>
            <a:r>
              <a:rPr lang="ja" sz="1100"/>
              <a:t>」と表示</a:t>
            </a:r>
            <a:endParaRPr sz="1900"/>
          </a:p>
          <a:p>
            <a:pPr indent="-323850" lvl="1" marL="914400" rtl="0" algn="l">
              <a:lnSpc>
                <a:spcPct val="150000"/>
              </a:lnSpc>
              <a:spcBef>
                <a:spcPts val="0"/>
              </a:spcBef>
              <a:spcAft>
                <a:spcPts val="0"/>
              </a:spcAft>
              <a:buSzPts val="1500"/>
              <a:buAutoNum type="arabicPeriod"/>
            </a:pPr>
            <a:r>
              <a:rPr lang="ja" sz="1500"/>
              <a:t>確定する商品を選択する </a:t>
            </a:r>
            <a:r>
              <a:rPr lang="ja" sz="1500">
                <a:solidFill>
                  <a:srgbClr val="00FF00"/>
                </a:solidFill>
              </a:rPr>
              <a:t>✔</a:t>
            </a:r>
            <a:endParaRPr sz="1500">
              <a:solidFill>
                <a:srgbClr val="00FF00"/>
              </a:solidFill>
            </a:endParaRPr>
          </a:p>
          <a:p>
            <a:pPr indent="-323850" lvl="1" marL="914400" rtl="0" algn="l">
              <a:lnSpc>
                <a:spcPct val="150000"/>
              </a:lnSpc>
              <a:spcBef>
                <a:spcPts val="0"/>
              </a:spcBef>
              <a:spcAft>
                <a:spcPts val="0"/>
              </a:spcAft>
              <a:buSzPts val="1500"/>
              <a:buAutoNum type="arabicPeriod"/>
            </a:pPr>
            <a:r>
              <a:rPr lang="ja" sz="1500"/>
              <a:t>会計終了 or さらに商品を読み込む</a:t>
            </a:r>
            <a:endParaRPr sz="1500"/>
          </a:p>
          <a:p>
            <a:pPr indent="-298450" lvl="0" marL="1371600" rtl="0" algn="l">
              <a:lnSpc>
                <a:spcPct val="150000"/>
              </a:lnSpc>
              <a:spcBef>
                <a:spcPts val="0"/>
              </a:spcBef>
              <a:spcAft>
                <a:spcPts val="0"/>
              </a:spcAft>
              <a:buSzPts val="1100"/>
              <a:buChar char="●"/>
            </a:pPr>
            <a:r>
              <a:rPr lang="ja" sz="1100"/>
              <a:t>「確定して次の商品を読み込む」 ⇛ 1.1に戻る（ユーザは商品を置く）</a:t>
            </a:r>
            <a:endParaRPr sz="1100"/>
          </a:p>
          <a:p>
            <a:pPr indent="-298450" lvl="0" marL="1371600" rtl="0" algn="l">
              <a:lnSpc>
                <a:spcPct val="150000"/>
              </a:lnSpc>
              <a:spcBef>
                <a:spcPts val="0"/>
              </a:spcBef>
              <a:spcAft>
                <a:spcPts val="0"/>
              </a:spcAft>
              <a:buSzPts val="1100"/>
              <a:buChar char="●"/>
            </a:pPr>
            <a:r>
              <a:rPr lang="ja" sz="1100"/>
              <a:t>「確定して会計終了」 	            ⇛ 2に進む</a:t>
            </a:r>
            <a:endParaRPr sz="1100"/>
          </a:p>
          <a:p>
            <a:pPr indent="-323850" lvl="0" marL="457200" rtl="0" algn="l">
              <a:lnSpc>
                <a:spcPct val="150000"/>
              </a:lnSpc>
              <a:spcBef>
                <a:spcPts val="0"/>
              </a:spcBef>
              <a:spcAft>
                <a:spcPts val="0"/>
              </a:spcAft>
              <a:buSzPts val="1500"/>
              <a:buAutoNum type="arabicPeriod"/>
            </a:pPr>
            <a:r>
              <a:rPr lang="ja" sz="1500"/>
              <a:t>全て読み込んで終了すると、合計金額等の表が出力される。</a:t>
            </a:r>
            <a:endParaRPr sz="1500"/>
          </a:p>
          <a:p>
            <a:pPr indent="0" lvl="0" marL="0" rtl="0" algn="l">
              <a:lnSpc>
                <a:spcPct val="150000"/>
              </a:lnSpc>
              <a:spcBef>
                <a:spcPts val="1600"/>
              </a:spcBef>
              <a:spcAft>
                <a:spcPts val="0"/>
              </a:spcAft>
              <a:buNone/>
            </a:pPr>
            <a:r>
              <a:rPr b="1" lang="ja" sz="1100"/>
              <a:t>「警備員を呼ぶキー」</a:t>
            </a:r>
            <a:r>
              <a:rPr lang="ja" sz="1100"/>
              <a:t>を押すと</a:t>
            </a:r>
            <a:r>
              <a:rPr b="1" lang="ja" sz="1100">
                <a:solidFill>
                  <a:srgbClr val="FF0000"/>
                </a:solidFill>
              </a:rPr>
              <a:t>ブザー</a:t>
            </a:r>
            <a:r>
              <a:rPr b="1" lang="ja" sz="1100">
                <a:solidFill>
                  <a:srgbClr val="FF0000"/>
                </a:solidFill>
                <a:highlight>
                  <a:schemeClr val="lt1"/>
                </a:highlight>
                <a:latin typeface="Meiryo"/>
                <a:ea typeface="Meiryo"/>
                <a:cs typeface="Meiryo"/>
                <a:sym typeface="Meiryo"/>
              </a:rPr>
              <a:t>🔊</a:t>
            </a:r>
            <a:r>
              <a:rPr lang="ja" sz="1100">
                <a:solidFill>
                  <a:srgbClr val="000000"/>
                </a:solidFill>
              </a:rPr>
              <a:t>が鳴る。</a:t>
            </a:r>
            <a:endParaRPr sz="1100">
              <a:solidFill>
                <a:srgbClr val="000000"/>
              </a:solidFill>
            </a:endParaRPr>
          </a:p>
          <a:p>
            <a:pPr indent="0" lvl="0" marL="0" rtl="0" algn="l">
              <a:lnSpc>
                <a:spcPct val="115000"/>
              </a:lnSpc>
              <a:spcBef>
                <a:spcPts val="1600"/>
              </a:spcBef>
              <a:spcAft>
                <a:spcPts val="1600"/>
              </a:spcAft>
              <a:buNone/>
            </a:pPr>
            <a:r>
              <a:t/>
            </a:r>
            <a:endParaRPr sz="1100"/>
          </a:p>
        </p:txBody>
      </p:sp>
      <p:sp>
        <p:nvSpPr>
          <p:cNvPr id="127" name="Google Shape;127;p20"/>
          <p:cNvSpPr txBox="1"/>
          <p:nvPr/>
        </p:nvSpPr>
        <p:spPr>
          <a:xfrm>
            <a:off x="6115650" y="4856025"/>
            <a:ext cx="27855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900"/>
              <a:t>図１：セルフレジの操作フロー（ユーザー視点）</a:t>
            </a:r>
            <a:endParaRPr sz="900"/>
          </a:p>
        </p:txBody>
      </p:sp>
      <p:pic>
        <p:nvPicPr>
          <p:cNvPr id="128" name="Google Shape;128;p20"/>
          <p:cNvPicPr preferRelativeResize="0"/>
          <p:nvPr/>
        </p:nvPicPr>
        <p:blipFill>
          <a:blip r:embed="rId3">
            <a:alphaModFix/>
          </a:blip>
          <a:stretch>
            <a:fillRect/>
          </a:stretch>
        </p:blipFill>
        <p:spPr>
          <a:xfrm>
            <a:off x="6343425" y="102300"/>
            <a:ext cx="2232750" cy="4141550"/>
          </a:xfrm>
          <a:prstGeom prst="rect">
            <a:avLst/>
          </a:prstGeom>
          <a:noFill/>
          <a:ln>
            <a:noFill/>
          </a:ln>
        </p:spPr>
      </p:pic>
      <p:sp>
        <p:nvSpPr>
          <p:cNvPr id="129" name="Google Shape;129;p20"/>
          <p:cNvSpPr/>
          <p:nvPr/>
        </p:nvSpPr>
        <p:spPr>
          <a:xfrm>
            <a:off x="7121000" y="4243850"/>
            <a:ext cx="59400" cy="365100"/>
          </a:xfrm>
          <a:prstGeom prst="downArrow">
            <a:avLst>
              <a:gd fmla="val 0" name="adj1"/>
              <a:gd fmla="val 541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6912350" y="4653200"/>
            <a:ext cx="476700" cy="2028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500"/>
              <a:t>会計終了</a:t>
            </a:r>
            <a:endParaRPr sz="500"/>
          </a:p>
        </p:txBody>
      </p:sp>
      <p:sp>
        <p:nvSpPr>
          <p:cNvPr id="131" name="Google Shape;13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3000"/>
              <a:t>開発スケジュール</a:t>
            </a:r>
            <a:endParaRPr b="1" sz="3000"/>
          </a:p>
        </p:txBody>
      </p:sp>
      <p:sp>
        <p:nvSpPr>
          <p:cNvPr id="137" name="Google Shape;137;p21"/>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7/8　モデル選定、資材調達、Raspberry Pi 動作チェック</a:t>
            </a:r>
            <a:endParaRPr/>
          </a:p>
          <a:p>
            <a:pPr indent="0" lvl="0" marL="0" rtl="0" algn="l">
              <a:spcBef>
                <a:spcPts val="1600"/>
              </a:spcBef>
              <a:spcAft>
                <a:spcPts val="0"/>
              </a:spcAft>
              <a:buNone/>
            </a:pPr>
            <a:r>
              <a:rPr lang="ja"/>
              <a:t>・7/9　モデル構築、データセット作成</a:t>
            </a:r>
            <a:endParaRPr/>
          </a:p>
          <a:p>
            <a:pPr indent="0" lvl="0" marL="0" rtl="0" algn="l">
              <a:spcBef>
                <a:spcPts val="1600"/>
              </a:spcBef>
              <a:spcAft>
                <a:spcPts val="0"/>
              </a:spcAft>
              <a:buNone/>
            </a:pPr>
            <a:r>
              <a:rPr lang="ja"/>
              <a:t>・7/10　事前テスト、改善点修正</a:t>
            </a:r>
            <a:endParaRPr/>
          </a:p>
          <a:p>
            <a:pPr indent="0" lvl="0" marL="0" rtl="0" algn="l">
              <a:spcBef>
                <a:spcPts val="1600"/>
              </a:spcBef>
              <a:spcAft>
                <a:spcPts val="0"/>
              </a:spcAft>
              <a:buNone/>
            </a:pPr>
            <a:r>
              <a:rPr lang="ja"/>
              <a:t>・7/13　システム完成</a:t>
            </a:r>
            <a:endParaRPr/>
          </a:p>
          <a:p>
            <a:pPr indent="0" lvl="0" marL="0" rtl="0" algn="l">
              <a:spcBef>
                <a:spcPts val="1600"/>
              </a:spcBef>
              <a:spcAft>
                <a:spcPts val="0"/>
              </a:spcAft>
              <a:buNone/>
            </a:pPr>
            <a:r>
              <a:rPr lang="ja"/>
              <a:t>・7/14　予備日</a:t>
            </a:r>
            <a:endParaRPr/>
          </a:p>
          <a:p>
            <a:pPr indent="0" lvl="0" marL="0" rtl="0" algn="l">
              <a:spcBef>
                <a:spcPts val="1600"/>
              </a:spcBef>
              <a:spcAft>
                <a:spcPts val="1600"/>
              </a:spcAft>
              <a:buNone/>
            </a:pPr>
            <a:r>
              <a:rPr lang="ja"/>
              <a:t>・7/15　プレゼンテーション</a:t>
            </a:r>
            <a:endParaRPr/>
          </a:p>
        </p:txBody>
      </p:sp>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