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72" r:id="rId5"/>
    <p:sldId id="263" r:id="rId6"/>
    <p:sldId id="259" r:id="rId7"/>
    <p:sldId id="274" r:id="rId8"/>
    <p:sldId id="268" r:id="rId9"/>
    <p:sldId id="273" r:id="rId10"/>
    <p:sldId id="264" r:id="rId11"/>
    <p:sldId id="261" r:id="rId12"/>
    <p:sldId id="265" r:id="rId13"/>
    <p:sldId id="266" r:id="rId14"/>
    <p:sldId id="270" r:id="rId15"/>
    <p:sldId id="262" r:id="rId16"/>
    <p:sldId id="275" r:id="rId17"/>
    <p:sldId id="277" r:id="rId18"/>
    <p:sldId id="278" r:id="rId19"/>
    <p:sldId id="276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56B2"/>
    <a:srgbClr val="8C7DC4"/>
    <a:srgbClr val="D1C1FE"/>
    <a:srgbClr val="DACDEB"/>
    <a:srgbClr val="D9D1EB"/>
    <a:srgbClr val="000000"/>
    <a:srgbClr val="FF0000"/>
    <a:srgbClr val="475243"/>
    <a:srgbClr val="524347"/>
    <a:srgbClr val="756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6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122115\Desktop\&#35299;&#26512;&#12487;&#12540;&#1247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6A56B2"/>
            </a:solidFill>
            <a:ln>
              <a:noFill/>
            </a:ln>
            <a:effectLst/>
          </c:spPr>
          <c:invertIfNegative val="0"/>
          <c:cat>
            <c:strRef>
              <c:f>派ごとの数値!$G$3:$G$8</c:f>
              <c:strCache>
                <c:ptCount val="6"/>
                <c:pt idx="0">
                  <c:v>自然派</c:v>
                </c:pt>
                <c:pt idx="1">
                  <c:v>ロマン派</c:v>
                </c:pt>
                <c:pt idx="2">
                  <c:v>写実主義</c:v>
                </c:pt>
                <c:pt idx="3">
                  <c:v>印象派</c:v>
                </c:pt>
                <c:pt idx="4">
                  <c:v>後期印象派</c:v>
                </c:pt>
                <c:pt idx="5">
                  <c:v>古典派</c:v>
                </c:pt>
              </c:strCache>
            </c:strRef>
          </c:cat>
          <c:val>
            <c:numRef>
              <c:f>派ごとの数値!$H$3:$H$8</c:f>
              <c:numCache>
                <c:formatCode>General</c:formatCode>
                <c:ptCount val="6"/>
                <c:pt idx="0">
                  <c:v>7.4509866666666662</c:v>
                </c:pt>
                <c:pt idx="1">
                  <c:v>7.36564</c:v>
                </c:pt>
                <c:pt idx="2">
                  <c:v>7.2649883333333332</c:v>
                </c:pt>
                <c:pt idx="3">
                  <c:v>7.5640333333333327</c:v>
                </c:pt>
                <c:pt idx="4">
                  <c:v>7.6719216666666661</c:v>
                </c:pt>
                <c:pt idx="5">
                  <c:v>7.0503349999999996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F-49F3-B602-98285E442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6785104"/>
        <c:axId val="1446785936"/>
      </c:barChart>
      <c:catAx>
        <c:axId val="144678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6785936"/>
        <c:crosses val="autoZero"/>
        <c:auto val="1"/>
        <c:lblAlgn val="ctr"/>
        <c:lblOffset val="100"/>
        <c:noMultiLvlLbl val="0"/>
      </c:catAx>
      <c:valAx>
        <c:axId val="144678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446785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同作家印象派分析!$N$2</c:f>
              <c:strCache>
                <c:ptCount val="1"/>
                <c:pt idx="0">
                  <c:v>数値</c:v>
                </c:pt>
              </c:strCache>
            </c:strRef>
          </c:tx>
          <c:spPr>
            <a:ln w="19050" cap="rnd">
              <a:solidFill>
                <a:srgbClr val="6A56B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A56B2"/>
              </a:solidFill>
              <a:ln w="88900">
                <a:solidFill>
                  <a:srgbClr val="6A56B2"/>
                </a:solidFill>
              </a:ln>
              <a:effectLst/>
            </c:spPr>
          </c:marker>
          <c:xVal>
            <c:numRef>
              <c:f>同作家印象派分析!$M$3:$M$6</c:f>
              <c:numCache>
                <c:formatCode>General</c:formatCode>
                <c:ptCount val="4"/>
                <c:pt idx="0">
                  <c:v>1862</c:v>
                </c:pt>
                <c:pt idx="1">
                  <c:v>1866.4285714285713</c:v>
                </c:pt>
                <c:pt idx="2">
                  <c:v>1874.75</c:v>
                </c:pt>
                <c:pt idx="3">
                  <c:v>1897.5</c:v>
                </c:pt>
              </c:numCache>
            </c:numRef>
          </c:xVal>
          <c:yVal>
            <c:numRef>
              <c:f>同作家印象派分析!$N$3:$N$6</c:f>
              <c:numCache>
                <c:formatCode>General</c:formatCode>
                <c:ptCount val="4"/>
                <c:pt idx="0">
                  <c:v>7.3341442857142862</c:v>
                </c:pt>
                <c:pt idx="1">
                  <c:v>7.201937142857143</c:v>
                </c:pt>
                <c:pt idx="2">
                  <c:v>7.5219249999999995</c:v>
                </c:pt>
                <c:pt idx="3">
                  <c:v>7.57173125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10-4914-B13F-781BF1192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15455"/>
        <c:axId val="170411711"/>
      </c:scatterChart>
      <c:valAx>
        <c:axId val="1704154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0411711"/>
        <c:crosses val="autoZero"/>
        <c:crossBetween val="midCat"/>
      </c:valAx>
      <c:valAx>
        <c:axId val="17041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04154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同作家印象派分析!$H$42</c:f>
              <c:strCache>
                <c:ptCount val="1"/>
                <c:pt idx="0">
                  <c:v>数値</c:v>
                </c:pt>
              </c:strCache>
            </c:strRef>
          </c:tx>
          <c:spPr>
            <a:ln w="19050" cap="rnd">
              <a:solidFill>
                <a:srgbClr val="6A56B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A56B2"/>
              </a:solidFill>
              <a:ln w="88900">
                <a:solidFill>
                  <a:srgbClr val="6A56B2"/>
                </a:solidFill>
              </a:ln>
              <a:effectLst/>
            </c:spPr>
          </c:marker>
          <c:xVal>
            <c:numRef>
              <c:f>同作家印象派分析!$G$43:$G$46</c:f>
              <c:numCache>
                <c:formatCode>General</c:formatCode>
                <c:ptCount val="4"/>
                <c:pt idx="0">
                  <c:v>1850</c:v>
                </c:pt>
                <c:pt idx="1">
                  <c:v>1865</c:v>
                </c:pt>
                <c:pt idx="2">
                  <c:v>1872</c:v>
                </c:pt>
                <c:pt idx="3">
                  <c:v>1880</c:v>
                </c:pt>
              </c:numCache>
            </c:numRef>
          </c:xVal>
          <c:yVal>
            <c:numRef>
              <c:f>同作家印象派分析!$H$43:$H$46</c:f>
              <c:numCache>
                <c:formatCode>General</c:formatCode>
                <c:ptCount val="4"/>
                <c:pt idx="0">
                  <c:v>7.3782619999999994</c:v>
                </c:pt>
                <c:pt idx="1">
                  <c:v>7.380242</c:v>
                </c:pt>
                <c:pt idx="2">
                  <c:v>7.4886079999999993</c:v>
                </c:pt>
                <c:pt idx="3">
                  <c:v>7.5598280000000004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C1-4679-BCE9-A96161D87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0439535"/>
        <c:axId val="1880447855"/>
      </c:scatterChart>
      <c:valAx>
        <c:axId val="1880439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80447855"/>
        <c:crosses val="autoZero"/>
        <c:crossBetween val="midCat"/>
      </c:valAx>
      <c:valAx>
        <c:axId val="188044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8804395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6A56B2"/>
            </a:solidFill>
            <a:ln>
              <a:noFill/>
            </a:ln>
            <a:effectLst/>
          </c:spPr>
          <c:invertIfNegative val="0"/>
          <c:cat>
            <c:strRef>
              <c:f>画像!$F$3:$F$5</c:f>
              <c:strCache>
                <c:ptCount val="3"/>
                <c:pt idx="0">
                  <c:v>Italy</c:v>
                </c:pt>
                <c:pt idx="1">
                  <c:v>Australia</c:v>
                </c:pt>
                <c:pt idx="2">
                  <c:v>Japan</c:v>
                </c:pt>
              </c:strCache>
            </c:strRef>
          </c:cat>
          <c:val>
            <c:numRef>
              <c:f>画像!$G$3:$G$5</c:f>
              <c:numCache>
                <c:formatCode>General</c:formatCode>
                <c:ptCount val="3"/>
                <c:pt idx="0">
                  <c:v>7.3091412499999997</c:v>
                </c:pt>
                <c:pt idx="1">
                  <c:v>7.2419774999999991</c:v>
                </c:pt>
                <c:pt idx="2">
                  <c:v>7.389657777777777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4-4E0A-9ACB-CE7102ACF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9251248"/>
        <c:axId val="1599251664"/>
      </c:barChart>
      <c:catAx>
        <c:axId val="15992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9251664"/>
        <c:crosses val="autoZero"/>
        <c:auto val="1"/>
        <c:lblAlgn val="ctr"/>
        <c:lblOffset val="100"/>
        <c:noMultiLvlLbl val="0"/>
      </c:catAx>
      <c:valAx>
        <c:axId val="1599251664"/>
        <c:scaling>
          <c:orientation val="minMax"/>
          <c:max val="7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9251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90FB-37F1-493D-8E92-A63FAD6E8C1B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52B3D-3F10-4EDD-B07A-A5047F988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89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970A7-B5E3-4DD8-B7DC-E47A5ADD1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9ABA9D-DA30-410B-A65F-1AD4D5069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29152-2BCF-4495-85C7-619493A6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9FA7-AEA9-4049-B417-EAB6BBDA99F0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4527C-371B-475D-8DA9-4FF406AE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14AAC2-B825-49C7-A543-B1A354C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lang="ja-JP" altLang="en-US" smtClean="0"/>
              <a:pPr/>
              <a:t>‹#›</a:t>
            </a:fld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D740D48-5156-4C9E-BBB0-14BD96E5E6A6}"/>
              </a:ext>
            </a:extLst>
          </p:cNvPr>
          <p:cNvSpPr/>
          <p:nvPr userDrawn="1"/>
        </p:nvSpPr>
        <p:spPr>
          <a:xfrm flipV="1">
            <a:off x="0" y="-22861"/>
            <a:ext cx="12192000" cy="1145224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7BE326F-239B-4EDE-87AD-83F88635A95E}"/>
              </a:ext>
            </a:extLst>
          </p:cNvPr>
          <p:cNvSpPr/>
          <p:nvPr userDrawn="1"/>
        </p:nvSpPr>
        <p:spPr>
          <a:xfrm>
            <a:off x="0" y="6000750"/>
            <a:ext cx="12192000" cy="857250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8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8EB37-0EA1-420F-B66A-D1DCB60D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861B9D-13BC-443F-9F62-0CBF0391D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4DA312-ED0C-4188-9FB4-F3D8F3A1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7326-46BE-4EED-9491-D5BB4F4BC5D9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1700C-0128-4F73-B554-D6E9D095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B09CFE-E98B-49B3-A81A-48640FD1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0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8E6BF5-F2EC-4069-BC7C-3A0042796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685800"/>
            <a:ext cx="2628900" cy="549116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87894D-0520-4A25-8685-ABF1D5569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7734300" cy="5491163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15921E-896D-48FF-B07B-C5B54B1B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2295-356A-4844-9972-7969C8A1FFB1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D3D9F-CF78-4417-B76E-FBE66729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BC1DC-942C-4648-BDAB-E9A9E5AB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77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430AA-03EE-4C23-8CC0-47A9B96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B19AEA-3349-4D53-B116-51D5256E2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185B8-9CAB-4136-96E8-094D2C4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5997-2FEA-4B00-A04C-626D0C910BC4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C302F-1B1C-41D4-BFFA-FD90F115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99106D-CBED-41CD-A20D-272A06EE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110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EA4DE-9C74-4C68-8D40-0C22069E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973207-00D0-47F4-AFDE-CD5286F4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F8AA4-4215-4489-88E9-CCA1302D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616D-CED1-48BE-9803-E7C84B9E78F8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B82DE-B4CD-4624-8830-933CD0E0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6BB18B-036B-4FEB-A63A-1AC3F8AF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506AF-657C-4DBC-9E16-EB6BFBB1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462BBC-3E71-47A6-83F9-D2F14A807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9989A-000B-4051-B0CF-2B0B1320B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3AE3C7-EA9C-42C7-8C64-98F2B232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3B2E-5FC8-4085-8DCC-8834E4A0B356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39B557-6F44-425E-9E92-5005C32D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D6F0A6-5562-4DD8-8542-F5103AB2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2BF31-D38E-4EBF-B0D6-9F79517A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102235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AE3E7B-784B-4D10-85A1-BFCE9A1F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3A3EC1-12CB-49CF-A65B-A339C951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866B79-5EBE-441E-9193-82D3D1677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5DA2DA-C7EB-4DBC-8A1D-B53B36D5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99FC97-6345-430F-83AC-8667A4C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5F96-527B-48E8-957D-F6DB35547056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9F4003-3705-4455-AE75-6169B39D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B76623-C289-4653-9917-A94A67EF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22177-22DE-4371-853D-7346DE15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8BC3FA-C308-4974-ACCA-57C454A5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BEDA-DD6D-4DAD-A5A7-696E62C3581E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6552FD-8C54-44AA-8269-79A1A402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08F094-7C2B-4D4C-B82D-7BEE3331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8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BA148E-2D52-4AEF-8C1E-39C67C36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C608-52DE-47A7-AD03-55480720A361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7FC3EF-FB09-458E-9261-25640675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6D93B1-06DB-4C68-B81A-9FA94682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1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947E8-2018-4874-906F-0E42F604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97230"/>
            <a:ext cx="3932237" cy="136017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1ED6F3-9AED-41C8-8B6F-16992C96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4A37B9-F74D-4DAD-9500-6824B783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112F4F-221A-41C9-ACD6-E11BC5A4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AE92-07D1-4B19-9210-AD9140113807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12FED-3113-47FA-9AA5-3FA16832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EC41AF-3257-4457-9B48-460662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09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D4E83-26D5-466B-965B-40915E73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90961B-E478-4907-BE02-9AAA3753D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23B947-B3AC-4485-B3AB-AAEE834BC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E5BAB9-FF2B-43E9-9C76-A6D3AC5B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FED3-0E68-45BB-82C0-FF75EFD4721C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779DCA-1D1B-4501-80C9-172EA7A4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6592F-FCC2-4ED8-8F15-09DCAA71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1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6C7D58-5023-44CF-9325-6B269328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32FA2E-2B44-4DB8-8830-9926D0ACC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50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4807F9-7A26-4B26-B798-0D9E836B8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48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954D-1DD4-48BE-B67D-CEC7EE0E3AAE}" type="datetime1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F5A9A-144E-463F-A663-4990B73A0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481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55410-51B7-451A-B325-6C3D9284F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81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983AD06E-62FC-43BE-9A87-F934B3D4013E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42789C-F146-489F-B9D3-26E9B1E35A5D}"/>
              </a:ext>
            </a:extLst>
          </p:cNvPr>
          <p:cNvSpPr/>
          <p:nvPr/>
        </p:nvSpPr>
        <p:spPr>
          <a:xfrm flipV="1">
            <a:off x="0" y="-22860"/>
            <a:ext cx="12192000" cy="409892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598A969-9AF7-48CA-B87C-0DB1FAC06229}"/>
              </a:ext>
            </a:extLst>
          </p:cNvPr>
          <p:cNvSpPr/>
          <p:nvPr/>
        </p:nvSpPr>
        <p:spPr>
          <a:xfrm>
            <a:off x="0" y="6448108"/>
            <a:ext cx="12192000" cy="409892"/>
          </a:xfrm>
          <a:prstGeom prst="rect">
            <a:avLst/>
          </a:prstGeom>
          <a:gradFill flip="none" rotWithShape="1">
            <a:gsLst>
              <a:gs pos="0">
                <a:srgbClr val="9789C9">
                  <a:tint val="66000"/>
                  <a:satMod val="160000"/>
                </a:srgbClr>
              </a:gs>
              <a:gs pos="41000">
                <a:srgbClr val="E9DDEF">
                  <a:alpha val="83000"/>
                  <a:lumMod val="96000"/>
                </a:srgbClr>
              </a:gs>
              <a:gs pos="76432">
                <a:srgbClr val="98A4D8">
                  <a:alpha val="70000"/>
                </a:srgbClr>
              </a:gs>
              <a:gs pos="100000">
                <a:srgbClr val="5389B5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6A56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D6BFD7-5590-45A7-A77A-B88E56B6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89" y="1122363"/>
            <a:ext cx="11574683" cy="2387600"/>
          </a:xfrm>
        </p:spPr>
        <p:txBody>
          <a:bodyPr/>
          <a:lstStyle/>
          <a:p>
            <a:r>
              <a:rPr kumimoji="1" lang="ja-JP" altLang="en-US" b="1" dirty="0">
                <a:solidFill>
                  <a:srgbClr val="000000"/>
                </a:solidFill>
              </a:rPr>
              <a:t>情報</a:t>
            </a:r>
            <a:r>
              <a:rPr kumimoji="1" lang="ja-JP" altLang="en-US" b="1" dirty="0"/>
              <a:t>のエントロピーを再現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0DBB35-9B78-474A-826B-61EB614FC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5730" y="3937703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T122115  </a:t>
            </a:r>
            <a:r>
              <a:rPr kumimoji="1" lang="ja-JP" altLang="en-US" sz="2800" dirty="0"/>
              <a:t>野口 </a:t>
            </a:r>
            <a:r>
              <a:rPr kumimoji="1" lang="ja-JP" altLang="en-US" sz="3200" dirty="0"/>
              <a:t>泰生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3CADED-D7FD-4A6E-AC6B-8C71F437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1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1BACC-B692-404C-AE86-461D93CE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解析した画像について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7C139D-7E61-42AA-8AB0-DF26AA11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自然派 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ミレー、コロー</a:t>
            </a:r>
            <a:r>
              <a:rPr kumimoji="1" lang="en-US" altLang="ja-JP" sz="3200" dirty="0"/>
              <a:t>)</a:t>
            </a:r>
          </a:p>
          <a:p>
            <a:r>
              <a:rPr kumimoji="1" lang="ja-JP" altLang="en-US" sz="3200" dirty="0"/>
              <a:t>ロマン派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ドラクロワ、ターナー</a:t>
            </a:r>
            <a:r>
              <a:rPr kumimoji="1" lang="en-US" altLang="ja-JP" sz="3200" dirty="0"/>
              <a:t>)</a:t>
            </a:r>
            <a:endParaRPr lang="en-US" altLang="ja-JP" sz="3200" dirty="0"/>
          </a:p>
          <a:p>
            <a:r>
              <a:rPr kumimoji="1" lang="ja-JP" altLang="en-US" sz="3200" dirty="0"/>
              <a:t>写実主義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クールベ、マネ</a:t>
            </a:r>
            <a:r>
              <a:rPr kumimoji="1" lang="en-US" altLang="ja-JP" sz="3200" dirty="0"/>
              <a:t>)</a:t>
            </a:r>
          </a:p>
          <a:p>
            <a:r>
              <a:rPr kumimoji="1" lang="ja-JP" altLang="en-US" sz="3200" dirty="0"/>
              <a:t>印象派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モネ、ルノアール</a:t>
            </a:r>
            <a:r>
              <a:rPr kumimoji="1" lang="en-US" altLang="ja-JP" sz="3200" dirty="0"/>
              <a:t>)</a:t>
            </a:r>
            <a:endParaRPr lang="en-US" altLang="ja-JP" sz="3200" dirty="0"/>
          </a:p>
          <a:p>
            <a:r>
              <a:rPr lang="ja-JP" altLang="en-US" sz="3200" dirty="0"/>
              <a:t>後期</a:t>
            </a:r>
            <a:r>
              <a:rPr kumimoji="1" lang="ja-JP" altLang="en-US" sz="3200" dirty="0"/>
              <a:t>印象派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ゴッホ、セザンヌ</a:t>
            </a:r>
            <a:r>
              <a:rPr kumimoji="1" lang="en-US" altLang="ja-JP" sz="3200" dirty="0"/>
              <a:t>)</a:t>
            </a:r>
          </a:p>
          <a:p>
            <a:r>
              <a:rPr kumimoji="1" lang="ja-JP" altLang="en-US" sz="3200" dirty="0"/>
              <a:t>古典派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レンブラント、ヴァンダイク</a:t>
            </a:r>
            <a:r>
              <a:rPr kumimoji="1"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3AD935-2E91-4BB6-8F46-6EF1FACA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C8EB8A10-A202-46E8-B412-A962CE3CF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142777"/>
              </p:ext>
            </p:extLst>
          </p:nvPr>
        </p:nvGraphicFramePr>
        <p:xfrm>
          <a:off x="1111171" y="1701486"/>
          <a:ext cx="10764454" cy="4386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794A1E37-7697-4466-986A-76358625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C6EAF4-4C59-4624-BA52-42C7A6D4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2CA69DE-AD57-4EDE-8AC7-1D8A13201B6D}"/>
              </a:ext>
            </a:extLst>
          </p:cNvPr>
          <p:cNvCxnSpPr/>
          <p:nvPr/>
        </p:nvCxnSpPr>
        <p:spPr>
          <a:xfrm>
            <a:off x="1794075" y="2824223"/>
            <a:ext cx="10000527" cy="0"/>
          </a:xfrm>
          <a:prstGeom prst="line">
            <a:avLst/>
          </a:prstGeom>
          <a:ln w="19050">
            <a:solidFill>
              <a:srgbClr val="D1C1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7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3E5600-2EBD-40C4-8CD2-FC2A3F8E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解析した画像について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4577D0-89EF-4776-BAED-C21AD152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/>
              <a:t>モネ　写実主義から印象派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1872</a:t>
            </a:r>
            <a:r>
              <a:rPr lang="ja-JP" altLang="en-US" sz="3200" dirty="0"/>
              <a:t>年に印象派になった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前後</a:t>
            </a:r>
            <a:r>
              <a:rPr lang="en-US" altLang="ja-JP" sz="3200" dirty="0"/>
              <a:t>15</a:t>
            </a:r>
            <a:r>
              <a:rPr lang="ja-JP" altLang="en-US" sz="3200" dirty="0"/>
              <a:t>作品ずつ解析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r>
              <a:rPr lang="ja-JP" altLang="en-US" sz="3200" dirty="0"/>
              <a:t>マネ　写実主義から印象派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1872</a:t>
            </a:r>
            <a:r>
              <a:rPr lang="ja-JP" altLang="en-US" sz="3200" dirty="0"/>
              <a:t>年以降、印象派になった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前後</a:t>
            </a:r>
            <a:r>
              <a:rPr lang="en-US" altLang="ja-JP" sz="3200" dirty="0"/>
              <a:t>10</a:t>
            </a:r>
            <a:r>
              <a:rPr lang="ja-JP" altLang="en-US" sz="3200" dirty="0"/>
              <a:t>作品ずつ解析</a:t>
            </a:r>
            <a:endParaRPr lang="en-US" altLang="ja-JP" sz="3200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F72070-A839-4F74-A1CC-733818C6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1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9686C-E949-4621-B0CF-33909695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ED1BBF04-DA40-4B4D-A1C1-87EBD7A5F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266703"/>
              </p:ext>
            </p:extLst>
          </p:nvPr>
        </p:nvGraphicFramePr>
        <p:xfrm>
          <a:off x="3298785" y="2430684"/>
          <a:ext cx="5081286" cy="2092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3762">
                  <a:extLst>
                    <a:ext uri="{9D8B030D-6E8A-4147-A177-3AD203B41FA5}">
                      <a16:colId xmlns:a16="http://schemas.microsoft.com/office/drawing/2014/main" val="2302444433"/>
                    </a:ext>
                  </a:extLst>
                </a:gridCol>
                <a:gridCol w="1693762">
                  <a:extLst>
                    <a:ext uri="{9D8B030D-6E8A-4147-A177-3AD203B41FA5}">
                      <a16:colId xmlns:a16="http://schemas.microsoft.com/office/drawing/2014/main" val="3075546413"/>
                    </a:ext>
                  </a:extLst>
                </a:gridCol>
                <a:gridCol w="1693762">
                  <a:extLst>
                    <a:ext uri="{9D8B030D-6E8A-4147-A177-3AD203B41FA5}">
                      <a16:colId xmlns:a16="http://schemas.microsoft.com/office/drawing/2014/main" val="354244394"/>
                    </a:ext>
                  </a:extLst>
                </a:gridCol>
              </a:tblGrid>
              <a:tr h="697632">
                <a:tc>
                  <a:txBody>
                    <a:bodyPr/>
                    <a:lstStyle/>
                    <a:p>
                      <a:pPr algn="l" fontAlgn="ctr"/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1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写実主義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1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印象派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55541"/>
                  </a:ext>
                </a:extLst>
              </a:tr>
              <a:tr h="69763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モネ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1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7.285007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>
                          <a:effectLst/>
                        </a:rPr>
                        <a:t>7.548447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03044"/>
                  </a:ext>
                </a:extLst>
              </a:tr>
              <a:tr h="69763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 dirty="0">
                          <a:effectLst/>
                        </a:rPr>
                        <a:t>マネ</a:t>
                      </a:r>
                      <a:endParaRPr lang="ja-JP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1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>
                          <a:effectLst/>
                        </a:rPr>
                        <a:t>7.379252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2800" u="none" strike="noStrike" dirty="0">
                          <a:effectLst/>
                        </a:rPr>
                        <a:t>7.524218</a:t>
                      </a:r>
                      <a:endParaRPr lang="en-US" altLang="ja-JP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279120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C4900-6420-4691-8797-08FA5DE6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44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AE88F-9C2F-4D6F-8DE6-2994212B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7168D0-A05D-44D9-9C87-629033D3D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3200" dirty="0"/>
              <a:t>モネ年代別</a:t>
            </a:r>
          </a:p>
          <a:p>
            <a:endParaRPr kumimoji="1" lang="ja-JP" altLang="en-US" dirty="0"/>
          </a:p>
        </p:txBody>
      </p:sp>
      <p:graphicFrame>
        <p:nvGraphicFramePr>
          <p:cNvPr id="13" name="コンテンツ プレースホルダー 12">
            <a:extLst>
              <a:ext uri="{FF2B5EF4-FFF2-40B4-BE49-F238E27FC236}">
                <a16:creationId xmlns:a16="http://schemas.microsoft.com/office/drawing/2014/main" id="{63A65950-B2D3-4A81-BA27-F5D09B7E43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721032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EFB9FE-375D-4506-8202-2CF52DFEB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sz="3200" dirty="0"/>
              <a:t>マネ年代別</a:t>
            </a:r>
          </a:p>
          <a:p>
            <a:endParaRPr kumimoji="1" lang="ja-JP" altLang="en-US" dirty="0"/>
          </a:p>
        </p:txBody>
      </p:sp>
      <p:graphicFrame>
        <p:nvGraphicFramePr>
          <p:cNvPr id="17" name="コンテンツ プレースホルダー 16">
            <a:extLst>
              <a:ext uri="{FF2B5EF4-FFF2-40B4-BE49-F238E27FC236}">
                <a16:creationId xmlns:a16="http://schemas.microsoft.com/office/drawing/2014/main" id="{CD40DDA0-9996-48AE-9DAF-9432FB1995E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16529344"/>
              </p:ext>
            </p:extLst>
          </p:nvPr>
        </p:nvGraphicFramePr>
        <p:xfrm>
          <a:off x="6327775" y="2510632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D359F598-14C9-4AFC-AD5A-4B7AB21C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14</a:t>
            </a:fld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A0AC5F5-FCA3-443F-957B-AD03E71F88E1}"/>
              </a:ext>
            </a:extLst>
          </p:cNvPr>
          <p:cNvCxnSpPr>
            <a:cxnSpLocks/>
          </p:cNvCxnSpPr>
          <p:nvPr/>
        </p:nvCxnSpPr>
        <p:spPr>
          <a:xfrm flipV="1">
            <a:off x="2639028" y="2777924"/>
            <a:ext cx="0" cy="2777924"/>
          </a:xfrm>
          <a:prstGeom prst="line">
            <a:avLst/>
          </a:prstGeom>
          <a:ln w="12700">
            <a:solidFill>
              <a:srgbClr val="D1C1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21F2212-4E56-432F-B415-C9A0CAE8354F}"/>
              </a:ext>
            </a:extLst>
          </p:cNvPr>
          <p:cNvCxnSpPr>
            <a:cxnSpLocks/>
          </p:cNvCxnSpPr>
          <p:nvPr/>
        </p:nvCxnSpPr>
        <p:spPr>
          <a:xfrm flipV="1">
            <a:off x="9620494" y="2777924"/>
            <a:ext cx="0" cy="2777924"/>
          </a:xfrm>
          <a:prstGeom prst="line">
            <a:avLst/>
          </a:prstGeom>
          <a:ln w="12700">
            <a:solidFill>
              <a:srgbClr val="D1C1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34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63A32-E3E7-4D12-8BA6-AB55ECC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後期の目標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8845C1-91EB-4145-A671-E2D5AA3E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Zipf</a:t>
            </a:r>
            <a:r>
              <a:rPr kumimoji="1" lang="ja-JP" altLang="en-US" dirty="0"/>
              <a:t>法則のプログラムを作成する</a:t>
            </a:r>
            <a:endParaRPr kumimoji="1" lang="en-US" altLang="ja-JP" dirty="0"/>
          </a:p>
          <a:p>
            <a:r>
              <a:rPr kumimoji="1" lang="ja-JP" altLang="en-US" dirty="0"/>
              <a:t>解析する画像を増す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意外とすぐ終わりそうなので、何か付け足してみるのがいいかも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考えておきます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02B939-4EE3-497C-979B-1FA484E3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84508-381F-4E10-A018-8334B349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D8FD5-F3CF-43AC-ABA2-C4684F8D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カイ二乗</a:t>
            </a:r>
            <a:r>
              <a:rPr lang="ja-JP" altLang="en-US" dirty="0"/>
              <a:t>適合度検定</a:t>
            </a:r>
            <a:r>
              <a:rPr kumimoji="1" lang="ja-JP" altLang="en-US" dirty="0"/>
              <a:t>で平均何色使われているか、解析する</a:t>
            </a:r>
            <a:endParaRPr kumimoji="1" lang="en-US" altLang="ja-JP" dirty="0"/>
          </a:p>
          <a:p>
            <a:r>
              <a:rPr lang="ja-JP" altLang="en-US" dirty="0"/>
              <a:t>サイクル</a:t>
            </a:r>
            <a:r>
              <a:rPr lang="en-US" altLang="ja-JP" dirty="0"/>
              <a:t>GAN</a:t>
            </a:r>
            <a:r>
              <a:rPr lang="ja-JP" altLang="en-US" dirty="0"/>
              <a:t>で印象派の絵を描く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D180CB-B8C5-4513-BF1B-3D16D001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55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5DF48-F4B3-44E5-8316-4CDCCE15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やりたいこと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1160E4-15BD-450A-BBA6-6EC3CF0A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0"/>
            <a:ext cx="4173638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写真の数値は、印象派と比べて小さい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写真を印象派のような色に変換する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0C9AC3-B4F4-4FDB-96A0-8090656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0E9EE07F-D35C-4966-9459-A6FB4EA904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6302628"/>
              </p:ext>
            </p:extLst>
          </p:nvPr>
        </p:nvGraphicFramePr>
        <p:xfrm>
          <a:off x="5227335" y="2005009"/>
          <a:ext cx="6407552" cy="4026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0A8B267-2002-4EAA-A232-BC3EA5829B94}"/>
              </a:ext>
            </a:extLst>
          </p:cNvPr>
          <p:cNvCxnSpPr>
            <a:cxnSpLocks/>
          </p:cNvCxnSpPr>
          <p:nvPr/>
        </p:nvCxnSpPr>
        <p:spPr>
          <a:xfrm>
            <a:off x="5860973" y="2210765"/>
            <a:ext cx="5629620" cy="0"/>
          </a:xfrm>
          <a:prstGeom prst="line">
            <a:avLst/>
          </a:prstGeom>
          <a:ln w="19050">
            <a:solidFill>
              <a:srgbClr val="D1C1F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76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F0DD4-7072-44AC-8B60-C87F7AA6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b="1" dirty="0"/>
              <a:t>おしまい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CC3B0-7073-4CBD-A2A7-9C84AF2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092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5627A-6EE0-49FE-8665-D0C60692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画像を小さくしたとき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75129-CDED-4C38-AD23-A501D29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066E05-AEF5-40B2-A059-1E4EF04D89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95" y="2060717"/>
            <a:ext cx="3528483" cy="279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510750-6087-4C09-8384-EBC75E75E8C9}"/>
              </a:ext>
            </a:extLst>
          </p:cNvPr>
          <p:cNvSpPr txBox="1"/>
          <p:nvPr/>
        </p:nvSpPr>
        <p:spPr>
          <a:xfrm>
            <a:off x="1903257" y="4972305"/>
            <a:ext cx="404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i="0" u="none" strike="noStrike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7.70941</a:t>
            </a:r>
            <a:r>
              <a:rPr lang="ja-JP" altLang="en-US" sz="3200" b="1" dirty="0"/>
              <a:t> </a:t>
            </a:r>
            <a:endParaRPr kumimoji="1" lang="ja-JP" altLang="en-US" sz="3200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A865ADF-5F94-49CC-AC30-9F70B010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511" y="2410257"/>
            <a:ext cx="2718657" cy="21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00261B-794F-40D1-AFEC-087027876FE6}"/>
              </a:ext>
            </a:extLst>
          </p:cNvPr>
          <p:cNvSpPr txBox="1"/>
          <p:nvPr/>
        </p:nvSpPr>
        <p:spPr>
          <a:xfrm>
            <a:off x="8091482" y="4865799"/>
            <a:ext cx="304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 </a:t>
            </a:r>
            <a:r>
              <a:rPr kumimoji="1" lang="en-US" altLang="ja-JP" sz="3200" b="1" dirty="0"/>
              <a:t>7.7712</a:t>
            </a:r>
            <a:endParaRPr kumimoji="1" lang="ja-JP" altLang="en-US" sz="3200" b="1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4ABD93CE-9B1D-401D-9EED-03CB6626242F}"/>
              </a:ext>
            </a:extLst>
          </p:cNvPr>
          <p:cNvSpPr/>
          <p:nvPr/>
        </p:nvSpPr>
        <p:spPr>
          <a:xfrm>
            <a:off x="5392461" y="2922224"/>
            <a:ext cx="1605767" cy="1013552"/>
          </a:xfrm>
          <a:prstGeom prst="rightArrow">
            <a:avLst/>
          </a:prstGeom>
          <a:solidFill>
            <a:srgbClr val="6A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3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BC91B-B17E-4D6F-BF99-96187119E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6095"/>
            <a:ext cx="9464233" cy="2387600"/>
          </a:xfrm>
        </p:spPr>
        <p:txBody>
          <a:bodyPr>
            <a:normAutofit/>
          </a:bodyPr>
          <a:lstStyle/>
          <a:p>
            <a:r>
              <a:rPr lang="ja-JP" altLang="en-US" b="1" dirty="0"/>
              <a:t>後期印象派絵画の色彩情報について解析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DBB919-2AE8-47BD-ABF7-DC84BB15A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1956"/>
            <a:ext cx="9144000" cy="2683016"/>
          </a:xfrm>
        </p:spPr>
        <p:txBody>
          <a:bodyPr>
            <a:normAutofit/>
          </a:bodyPr>
          <a:lstStyle/>
          <a:p>
            <a:pPr defTabSz="890588"/>
            <a:r>
              <a:rPr lang="ja-JP" altLang="en-US" sz="2800" dirty="0"/>
              <a:t>車　妍　望月　茂徳　蔡　東生 </a:t>
            </a:r>
            <a:br>
              <a:rPr lang="en-US" altLang="ja-JP" sz="2800" dirty="0"/>
            </a:br>
            <a:r>
              <a:rPr lang="ja-JP" altLang="en-US" sz="2800" dirty="0"/>
              <a:t>筑波大学システム情報工学研究科</a:t>
            </a:r>
            <a:endParaRPr lang="en-US" altLang="ja-JP" sz="2800" dirty="0"/>
          </a:p>
          <a:p>
            <a:pPr defTabSz="890588"/>
            <a:r>
              <a:rPr kumimoji="1" lang="ja-JP" altLang="en-US" sz="2800" dirty="0"/>
              <a:t>情報処理学会研究報告グラフィクスと</a:t>
            </a:r>
            <a:r>
              <a:rPr kumimoji="1" lang="en-US" altLang="ja-JP" sz="2800" dirty="0"/>
              <a:t>CAD</a:t>
            </a:r>
            <a:r>
              <a:rPr kumimoji="1" lang="ja-JP" altLang="en-US" sz="2800" dirty="0"/>
              <a:t>（</a:t>
            </a:r>
            <a:r>
              <a:rPr kumimoji="1" lang="en-US" altLang="ja-JP" sz="2800" dirty="0"/>
              <a:t>CG</a:t>
            </a:r>
            <a:r>
              <a:rPr kumimoji="1" lang="ja-JP" altLang="en-US" sz="2800" dirty="0"/>
              <a:t>）</a:t>
            </a:r>
            <a:br>
              <a:rPr kumimoji="1" lang="en-US" altLang="ja-JP" sz="2800" dirty="0"/>
            </a:br>
            <a:r>
              <a:rPr kumimoji="1" lang="ja-JP" altLang="en-US" sz="2800" dirty="0"/>
              <a:t>第１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号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77233B-7E97-4162-9AA9-D9EC641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000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6A0F3-2076-4015-A806-6E3CF7A9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再現する論文について</a:t>
            </a: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5E3A40A-2B06-4805-BCC7-79E74EB9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05C088-5535-4967-81D1-DA559D0068F8}"/>
              </a:ext>
            </a:extLst>
          </p:cNvPr>
          <p:cNvSpPr txBox="1"/>
          <p:nvPr/>
        </p:nvSpPr>
        <p:spPr>
          <a:xfrm>
            <a:off x="838200" y="1821300"/>
            <a:ext cx="51410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情報のエントロピー</a:t>
            </a:r>
            <a:endParaRPr kumimoji="1" lang="en-US" altLang="ja-JP" sz="3200" b="1" dirty="0"/>
          </a:p>
          <a:p>
            <a:pPr>
              <a:lnSpc>
                <a:spcPct val="200000"/>
              </a:lnSpc>
            </a:pPr>
            <a:r>
              <a:rPr lang="ja-JP" altLang="en-US" sz="3200" dirty="0"/>
              <a:t>絵画の色彩が複雑なのか</a:t>
            </a:r>
            <a:endParaRPr lang="en-US" altLang="ja-JP" sz="3200" dirty="0"/>
          </a:p>
          <a:p>
            <a:r>
              <a:rPr lang="en-US" altLang="ja-JP" sz="3200" dirty="0"/>
              <a:t>0(</a:t>
            </a:r>
            <a:r>
              <a:rPr lang="ja-JP" altLang="en-US" sz="3200" dirty="0"/>
              <a:t>単調</a:t>
            </a:r>
            <a:r>
              <a:rPr lang="en-US" altLang="ja-JP" sz="3200" dirty="0"/>
              <a:t>)&lt;N&lt;8(</a:t>
            </a:r>
            <a:r>
              <a:rPr lang="ja-JP" altLang="en-US" sz="3200" dirty="0"/>
              <a:t>複雑</a:t>
            </a:r>
            <a:r>
              <a:rPr lang="en-US" altLang="ja-JP" sz="3200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C1ED9-32DF-452D-AC07-D9E01D04E0E2}"/>
              </a:ext>
            </a:extLst>
          </p:cNvPr>
          <p:cNvSpPr txBox="1"/>
          <p:nvPr/>
        </p:nvSpPr>
        <p:spPr>
          <a:xfrm>
            <a:off x="6531982" y="1851860"/>
            <a:ext cx="51410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latin typeface="+mn-ea"/>
              </a:rPr>
              <a:t>Zipf</a:t>
            </a:r>
            <a:r>
              <a:rPr lang="ja-JP" altLang="en-US" sz="3200" b="1" dirty="0">
                <a:latin typeface="+mn-ea"/>
              </a:rPr>
              <a:t>法則</a:t>
            </a:r>
            <a:endParaRPr kumimoji="1" lang="en-US" altLang="ja-JP" sz="3200" b="1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3200" dirty="0">
                <a:latin typeface="+mn-ea"/>
              </a:rPr>
              <a:t>絵画の色彩が規則的なのか</a:t>
            </a:r>
            <a:endParaRPr lang="en-US" altLang="ja-JP" sz="3200" dirty="0">
              <a:latin typeface="+mn-ea"/>
            </a:endParaRPr>
          </a:p>
          <a:p>
            <a:r>
              <a:rPr lang="ja-JP" altLang="en-US" sz="3200" dirty="0">
                <a:latin typeface="+mn-ea"/>
              </a:rPr>
              <a:t>直線的だと、成り立つ</a:t>
            </a:r>
            <a:endParaRPr lang="en-US" altLang="ja-JP" sz="3200" dirty="0">
              <a:latin typeface="+mn-ea"/>
            </a:endParaRPr>
          </a:p>
          <a:p>
            <a:endParaRPr lang="en-US" altLang="ja-JP" sz="3200" dirty="0">
              <a:latin typeface="+mn-ea"/>
            </a:endParaRPr>
          </a:p>
          <a:p>
            <a:endParaRPr kumimoji="1" lang="en-US" altLang="ja-JP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02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A6A0F3-2076-4015-A806-6E3CF7A9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再現する論文について</a:t>
            </a: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5E3A40A-2B06-4805-BCC7-79E74EB9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05C088-5535-4967-81D1-DA559D0068F8}"/>
              </a:ext>
            </a:extLst>
          </p:cNvPr>
          <p:cNvSpPr txBox="1"/>
          <p:nvPr/>
        </p:nvSpPr>
        <p:spPr>
          <a:xfrm>
            <a:off x="838200" y="1836257"/>
            <a:ext cx="51410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/>
              <a:t>情報のエントロピー</a:t>
            </a:r>
            <a:endParaRPr lang="en-US" altLang="ja-JP" sz="3200" b="1" dirty="0"/>
          </a:p>
          <a:p>
            <a:r>
              <a:rPr kumimoji="1" lang="en-US" altLang="ja-JP" sz="3200" b="1" dirty="0"/>
              <a:t>7.8824</a:t>
            </a:r>
            <a:endParaRPr kumimoji="1" lang="ja-JP" altLang="en-US" sz="3200" b="1" dirty="0"/>
          </a:p>
          <a:p>
            <a:endParaRPr kumimoji="1" lang="en-US" altLang="ja-JP" sz="3200" b="1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C1ED9-32DF-452D-AC07-D9E01D04E0E2}"/>
              </a:ext>
            </a:extLst>
          </p:cNvPr>
          <p:cNvSpPr txBox="1"/>
          <p:nvPr/>
        </p:nvSpPr>
        <p:spPr>
          <a:xfrm>
            <a:off x="838199" y="4116451"/>
            <a:ext cx="57585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latin typeface="+mn-ea"/>
              </a:rPr>
              <a:t>Zipf</a:t>
            </a:r>
            <a:r>
              <a:rPr lang="ja-JP" altLang="en-US" sz="3200" b="1" dirty="0">
                <a:latin typeface="+mn-ea"/>
              </a:rPr>
              <a:t>法則</a:t>
            </a:r>
            <a:endParaRPr lang="en-US" altLang="ja-JP" sz="3200" b="1" dirty="0">
              <a:latin typeface="+mn-ea"/>
            </a:endParaRPr>
          </a:p>
          <a:p>
            <a:r>
              <a:rPr kumimoji="1" lang="ja-JP" altLang="en-US" sz="3200" b="1" dirty="0">
                <a:latin typeface="+mn-ea"/>
              </a:rPr>
              <a:t>回帰直線の傾き</a:t>
            </a:r>
            <a:r>
              <a:rPr kumimoji="1" lang="en-US" altLang="ja-JP" sz="3200" b="1" dirty="0">
                <a:latin typeface="+mn-ea"/>
              </a:rPr>
              <a:t>:0.25</a:t>
            </a:r>
          </a:p>
          <a:p>
            <a:r>
              <a:rPr kumimoji="1" lang="ja-JP" altLang="en-US" sz="3200" b="1" dirty="0">
                <a:latin typeface="+mn-ea"/>
              </a:rPr>
              <a:t>モデルにフィットしているか</a:t>
            </a:r>
            <a:endParaRPr kumimoji="1" lang="en-US" altLang="ja-JP" sz="3200" b="1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ja-JP" sz="3200" b="1" dirty="0">
              <a:latin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124C76E-9772-44F0-8A07-19F60A67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208" y="3429000"/>
            <a:ext cx="3773884" cy="301910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C0B0EF-63F4-4210-8A5C-970CA1FD6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68" y="1226771"/>
            <a:ext cx="3303572" cy="215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FC75FF-CAD1-4DC5-A215-7F2B5981D790}"/>
              </a:ext>
            </a:extLst>
          </p:cNvPr>
          <p:cNvSpPr txBox="1"/>
          <p:nvPr/>
        </p:nvSpPr>
        <p:spPr>
          <a:xfrm>
            <a:off x="8128305" y="703551"/>
            <a:ext cx="253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使用した画像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81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23B5E-E0E7-4F1F-ADB4-4F7E9786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再現する論文について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D48F2-991B-490F-A08D-5A84695D5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ja-JP" altLang="en-US" sz="3200" b="1" dirty="0"/>
              <a:t>この解析をしてわかること</a:t>
            </a:r>
            <a:endParaRPr kumimoji="1" lang="en-US" altLang="ja-JP" sz="3200" b="1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kumimoji="1" lang="ja-JP" altLang="en-US" sz="3200" dirty="0"/>
              <a:t>情報のエントロピーが大きいほど、たくさん色を使っている</a:t>
            </a:r>
            <a:endParaRPr kumimoji="1" lang="en-US" altLang="ja-JP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200" dirty="0" err="1"/>
              <a:t>Zipf</a:t>
            </a:r>
            <a:r>
              <a:rPr lang="ja-JP" altLang="en-US" sz="3200" dirty="0"/>
              <a:t>法則が成り立つと、色の割合が法則的である</a:t>
            </a:r>
            <a:endParaRPr kumimoji="1" lang="en-US" altLang="ja-JP" sz="32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3200" dirty="0"/>
              <a:t>情報のエントロピーが大きく</a:t>
            </a:r>
            <a:r>
              <a:rPr lang="en-US" altLang="ja-JP" sz="3200" dirty="0" err="1"/>
              <a:t>Zipf</a:t>
            </a:r>
            <a:r>
              <a:rPr lang="ja-JP" altLang="en-US" sz="3200" dirty="0"/>
              <a:t>の法則が成り立つと</a:t>
            </a:r>
            <a:endParaRPr lang="en-US" altLang="ja-JP" sz="32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dirty="0"/>
              <a:t>複雑性の中に調和がとれた色彩だとわかる</a:t>
            </a:r>
            <a:endParaRPr lang="en-US" altLang="ja-JP" sz="32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3200" b="1" dirty="0">
                <a:solidFill>
                  <a:srgbClr val="6A56B2"/>
                </a:solidFill>
              </a:rPr>
              <a:t>印象派の絵はこの傾向が高いはずだ</a:t>
            </a:r>
            <a:endParaRPr lang="en-US" altLang="ja-JP" sz="3200" b="1" dirty="0">
              <a:solidFill>
                <a:srgbClr val="6A56B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EB9F0C-2EF4-48F5-A04E-B0C4193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7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39781-684C-4BB3-BC94-C0FF080A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61A774-5D6E-4DAF-A8A4-B94EB391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色彩情報を取得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絵画をダウンロード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3200" dirty="0"/>
              <a:t>24bit</a:t>
            </a:r>
            <a:r>
              <a:rPr lang="ja-JP" altLang="en-US" sz="3200" dirty="0"/>
              <a:t>カラーを</a:t>
            </a:r>
            <a:r>
              <a:rPr lang="en-US" altLang="ja-JP" sz="3200" dirty="0"/>
              <a:t>8bit</a:t>
            </a:r>
            <a:r>
              <a:rPr lang="ja-JP" altLang="en-US" sz="3200" dirty="0"/>
              <a:t>カラーにする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色彩情報とその数を取得する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情報のエントロピー</a:t>
            </a:r>
            <a:endParaRPr kumimoji="1"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dirty="0"/>
              <a:t>解析する</a:t>
            </a:r>
            <a:endParaRPr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05A80-95BB-4FC5-A714-6064A683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23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C82E9-2DBB-40A2-B70B-CA6DE42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C1E70-709E-4185-9E81-6B1FA2F3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dirty="0"/>
              <a:t>1.</a:t>
            </a:r>
            <a:r>
              <a:rPr lang="ja-JP" altLang="en-US" dirty="0"/>
              <a:t>　</a:t>
            </a:r>
            <a:r>
              <a:rPr kumimoji="1" lang="ja-JP" altLang="en-US" dirty="0"/>
              <a:t>絵画をダウンロード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/>
              <a:t>Wikiart</a:t>
            </a:r>
            <a:r>
              <a:rPr kumimoji="1" lang="ja-JP" altLang="en-US" dirty="0"/>
              <a:t>から画像を取得する</a:t>
            </a:r>
            <a:r>
              <a:rPr kumimoji="1" lang="en-US" altLang="ja-JP" dirty="0"/>
              <a:t>(</a:t>
            </a:r>
            <a:r>
              <a:rPr lang="en-US" altLang="ja-JP" u="sng" dirty="0">
                <a:solidFill>
                  <a:srgbClr val="954F72"/>
                </a:solidFill>
              </a:rPr>
              <a:t>https://www.wikiart.org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pPr>
              <a:lnSpc>
                <a:spcPct val="150000"/>
              </a:lnSpc>
            </a:pPr>
            <a:r>
              <a:rPr kumimoji="1" lang="ja-JP" altLang="en-US" dirty="0"/>
              <a:t>画像の大きさはそのまま</a:t>
            </a:r>
          </a:p>
          <a:p>
            <a:pPr marL="0" indent="0">
              <a:buNone/>
            </a:pPr>
            <a:r>
              <a:rPr kumimoji="1" lang="ja-JP" altLang="en-US" dirty="0"/>
              <a:t>実行結果から、画像の大きさに変化が少ない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 dirty="0"/>
              <a:t>2.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24bit</a:t>
            </a:r>
            <a:r>
              <a:rPr kumimoji="1" lang="ja-JP" altLang="en-US" dirty="0"/>
              <a:t>フルカラーを</a:t>
            </a:r>
            <a:r>
              <a:rPr kumimoji="1" lang="en-US" altLang="ja-JP" dirty="0"/>
              <a:t>8bit</a:t>
            </a:r>
            <a:r>
              <a:rPr kumimoji="1" lang="ja-JP" altLang="en-US" dirty="0"/>
              <a:t>にする</a:t>
            </a:r>
          </a:p>
          <a:p>
            <a:r>
              <a:rPr kumimoji="1" lang="en-US" altLang="ja-JP" dirty="0"/>
              <a:t>GIMP</a:t>
            </a:r>
            <a:r>
              <a:rPr kumimoji="1" lang="ja-JP" altLang="en-US" dirty="0"/>
              <a:t>を使い</a:t>
            </a:r>
            <a:r>
              <a:rPr kumimoji="1" lang="en-US" altLang="ja-JP" dirty="0"/>
              <a:t>8bit</a:t>
            </a:r>
            <a:r>
              <a:rPr kumimoji="1" lang="ja-JP" altLang="en-US" dirty="0"/>
              <a:t>変換した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49C87-A3A1-477F-95F1-8C9D3AB2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8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80F244-10A0-423B-87E0-255E8F24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技術調査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804C7-C684-473C-91D1-C9376A30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3.</a:t>
            </a:r>
            <a:r>
              <a:rPr kumimoji="1" lang="ja-JP" altLang="en-US" dirty="0"/>
              <a:t>　色彩情報とその数を取得する</a:t>
            </a:r>
          </a:p>
          <a:p>
            <a:pPr marL="0" indent="0">
              <a:buNone/>
            </a:pPr>
            <a:r>
              <a:rPr kumimoji="1" lang="en-US" altLang="ja-JP" dirty="0"/>
              <a:t>BGR</a:t>
            </a:r>
            <a:r>
              <a:rPr kumimoji="1" lang="ja-JP" altLang="en-US" dirty="0"/>
              <a:t>をまとめてソートをすることで、色彩ごとにソートできる</a:t>
            </a:r>
          </a:p>
          <a:p>
            <a:pPr marL="0" indent="0">
              <a:buNone/>
            </a:pPr>
            <a:r>
              <a:rPr kumimoji="1" lang="ja-JP" altLang="en-US" dirty="0"/>
              <a:t>色彩の数を数えた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38A2F-E695-48A6-8E3B-58A0C1E1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D405628-FDF6-4CB4-A9E8-0B19DF4D3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70241"/>
              </p:ext>
            </p:extLst>
          </p:nvPr>
        </p:nvGraphicFramePr>
        <p:xfrm>
          <a:off x="1963997" y="3655971"/>
          <a:ext cx="1817226" cy="2694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226">
                  <a:extLst>
                    <a:ext uri="{9D8B030D-6E8A-4147-A177-3AD203B41FA5}">
                      <a16:colId xmlns:a16="http://schemas.microsoft.com/office/drawing/2014/main" val="1012739338"/>
                    </a:ext>
                  </a:extLst>
                </a:gridCol>
              </a:tblGrid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BGR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07184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ff00ff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88348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ffffff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42852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ff00ff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1930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ffffff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35831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000000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88262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30460D8-A1C5-4184-BED6-2F0A0F5C9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48189"/>
              </p:ext>
            </p:extLst>
          </p:nvPr>
        </p:nvGraphicFramePr>
        <p:xfrm>
          <a:off x="8410776" y="3655971"/>
          <a:ext cx="1817226" cy="2694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7226">
                  <a:extLst>
                    <a:ext uri="{9D8B030D-6E8A-4147-A177-3AD203B41FA5}">
                      <a16:colId xmlns:a16="http://schemas.microsoft.com/office/drawing/2014/main" val="441703059"/>
                    </a:ext>
                  </a:extLst>
                </a:gridCol>
              </a:tblGrid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BGR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C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3308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000000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79700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ff00ff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49157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ff00ff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79261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ffffff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14670"/>
                  </a:ext>
                </a:extLst>
              </a:tr>
              <a:tr h="4490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ffffff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A56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95402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DC62A53D-CAD4-494B-A992-81582C170B0E}"/>
              </a:ext>
            </a:extLst>
          </p:cNvPr>
          <p:cNvSpPr/>
          <p:nvPr/>
        </p:nvSpPr>
        <p:spPr>
          <a:xfrm>
            <a:off x="5187387" y="4479402"/>
            <a:ext cx="1817225" cy="821802"/>
          </a:xfrm>
          <a:prstGeom prst="rightArrow">
            <a:avLst/>
          </a:prstGeom>
          <a:solidFill>
            <a:srgbClr val="6A56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67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C781C-285B-44B2-99CA-5ED02750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技術調査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756860-98AA-4D08-BAC4-82D36169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D06E-62FC-43BE-9A87-F934B3D4013E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D8DE9F1-DD5E-4EBE-A36F-57970C8AC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5010"/>
                <a:ext cx="10515600" cy="4351338"/>
              </a:xfrm>
            </p:spPr>
            <p:txBody>
              <a:bodyPr/>
              <a:lstStyle/>
              <a:p>
                <a:pPr marL="514350" indent="-514350">
                  <a:buAutoNum type="arabicPeriod"/>
                </a:pPr>
                <a:r>
                  <a:rPr kumimoji="1" lang="ja-JP" altLang="en-US" dirty="0"/>
                  <a:t>解析する</a:t>
                </a:r>
                <a:endParaRPr kumimoji="1"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情報のエントロピー</a:t>
                </a: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ja-JP" altLang="en-US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en-US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ja-JP" alt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dirty="0"/>
                  <a:t>は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つの色の存在する割合</a:t>
                </a:r>
                <a:endParaRPr kumimoji="1" lang="en-US" altLang="ja-JP" dirty="0"/>
              </a:p>
              <a:p>
                <a:pPr marL="514350" indent="-514350">
                  <a:buAutoNum type="arabicPeriod"/>
                </a:pPr>
                <a:endParaRPr kumimoji="1" lang="ja-JP" altLang="en-US" dirty="0"/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FD8DE9F1-DD5E-4EBE-A36F-57970C8AC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5010"/>
                <a:ext cx="10515600" cy="4351338"/>
              </a:xfrm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6B1AFB-9F13-4A12-94CA-D61104F3A7BE}"/>
                  </a:ext>
                </a:extLst>
              </p:cNvPr>
              <p:cNvSpPr txBox="1"/>
              <p:nvPr/>
            </p:nvSpPr>
            <p:spPr>
              <a:xfrm>
                <a:off x="2995431" y="3122248"/>
                <a:ext cx="6502078" cy="1058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ja-JP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ja-JP" altLang="en-US" sz="3200" i="0">
                          <a:latin typeface="Cambria Math" panose="020405030504060302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ja-JP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ja-JP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ja-JP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ja-JP" altLang="en-US" sz="32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ja-JP" altLang="en-US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ctrlPr>
                                <a:rPr lang="ja-JP" altLang="en-US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ja-JP" altLang="en-US" sz="3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ja-JP" alt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6B1AFB-9F13-4A12-94CA-D61104F3A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431" y="3122248"/>
                <a:ext cx="6502078" cy="1058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86018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ポートテンプレー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レポートテンプレート</Template>
  <TotalTime>2887</TotalTime>
  <Words>528</Words>
  <Application>Microsoft Office PowerPoint</Application>
  <PresentationFormat>ワイド画面</PresentationFormat>
  <Paragraphs>132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レポートテンプレート</vt:lpstr>
      <vt:lpstr>情報のエントロピーを再現</vt:lpstr>
      <vt:lpstr>後期印象派絵画の色彩情報について解析</vt:lpstr>
      <vt:lpstr>再現する論文について</vt:lpstr>
      <vt:lpstr>再現する論文について</vt:lpstr>
      <vt:lpstr>再現する論文について</vt:lpstr>
      <vt:lpstr>設計</vt:lpstr>
      <vt:lpstr>技術調査</vt:lpstr>
      <vt:lpstr>技術調査</vt:lpstr>
      <vt:lpstr>技術調査</vt:lpstr>
      <vt:lpstr>解析した画像について</vt:lpstr>
      <vt:lpstr>結果</vt:lpstr>
      <vt:lpstr>解析した画像について</vt:lpstr>
      <vt:lpstr>結果</vt:lpstr>
      <vt:lpstr>結果</vt:lpstr>
      <vt:lpstr>後期の目標</vt:lpstr>
      <vt:lpstr>やりたいこと</vt:lpstr>
      <vt:lpstr>やりたいこと</vt:lpstr>
      <vt:lpstr>おしまい</vt:lpstr>
      <vt:lpstr>画像を小さくしたとき</vt:lpstr>
    </vt:vector>
  </TitlesOfParts>
  <Company>Suwa University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情報のエントロピーを 再現</dc:title>
  <dc:creator>T122115</dc:creator>
  <cp:lastModifiedBy>T122115</cp:lastModifiedBy>
  <cp:revision>40</cp:revision>
  <dcterms:created xsi:type="dcterms:W3CDTF">2024-07-06T10:12:47Z</dcterms:created>
  <dcterms:modified xsi:type="dcterms:W3CDTF">2025-01-15T23:50:45Z</dcterms:modified>
</cp:coreProperties>
</file>