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19"/>
  </p:notesMasterIdLst>
  <p:sldIdLst>
    <p:sldId id="256" r:id="rId2"/>
    <p:sldId id="260" r:id="rId3"/>
    <p:sldId id="257" r:id="rId4"/>
    <p:sldId id="272" r:id="rId5"/>
    <p:sldId id="274" r:id="rId6"/>
    <p:sldId id="273" r:id="rId7"/>
    <p:sldId id="259" r:id="rId8"/>
    <p:sldId id="261" r:id="rId9"/>
    <p:sldId id="276" r:id="rId10"/>
    <p:sldId id="262" r:id="rId11"/>
    <p:sldId id="263" r:id="rId12"/>
    <p:sldId id="264" r:id="rId13"/>
    <p:sldId id="277" r:id="rId14"/>
    <p:sldId id="265" r:id="rId15"/>
    <p:sldId id="278" r:id="rId16"/>
    <p:sldId id="280" r:id="rId17"/>
    <p:sldId id="279" r:id="rId1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71CE"/>
    <a:srgbClr val="768E31"/>
    <a:srgbClr val="AD9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淡色スタイル 1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122115\Desktop\&#35299;&#26512;&#12487;&#12540;&#12479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122115\Desktop\&#35299;&#26512;&#12487;&#12540;&#12479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122115\Desktop\&#35299;&#26512;&#12487;&#12540;&#12479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122115\Desktop\&#35299;&#26512;&#12487;&#12540;&#12479;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122115\Desktop\&#35299;&#26512;&#12487;&#12540;&#12479;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122115\Desktop\&#35299;&#26512;&#12487;&#12540;&#12479;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122115\Desktop\&#35299;&#26512;&#12487;&#12540;&#12479;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122115\Desktop\&#35299;&#26512;&#12487;&#12540;&#12479;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 sz="1800" dirty="0"/>
              <a:t>傾きの平均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8971CE"/>
            </a:solidFill>
            <a:ln>
              <a:noFill/>
            </a:ln>
            <a:effectLst/>
          </c:spPr>
          <c:invertIfNegative val="0"/>
          <c:cat>
            <c:strRef>
              <c:f>派ごとのjipf!$W$53:$W$58</c:f>
              <c:strCache>
                <c:ptCount val="6"/>
                <c:pt idx="0">
                  <c:v>自然派</c:v>
                </c:pt>
                <c:pt idx="1">
                  <c:v>ロマン派</c:v>
                </c:pt>
                <c:pt idx="2">
                  <c:v>写実主義</c:v>
                </c:pt>
                <c:pt idx="3">
                  <c:v>印象派</c:v>
                </c:pt>
                <c:pt idx="4">
                  <c:v>後期印象派</c:v>
                </c:pt>
                <c:pt idx="5">
                  <c:v>古典派</c:v>
                </c:pt>
              </c:strCache>
            </c:strRef>
          </c:cat>
          <c:val>
            <c:numRef>
              <c:f>派ごとのjipf!$X$53:$X$58</c:f>
              <c:numCache>
                <c:formatCode>General</c:formatCode>
                <c:ptCount val="6"/>
                <c:pt idx="0">
                  <c:v>0.2067167</c:v>
                </c:pt>
                <c:pt idx="1">
                  <c:v>0.27807066666666663</c:v>
                </c:pt>
                <c:pt idx="2">
                  <c:v>0.36671716666666665</c:v>
                </c:pt>
                <c:pt idx="3">
                  <c:v>0.16935588333333332</c:v>
                </c:pt>
                <c:pt idx="4">
                  <c:v>0.21465283333333329</c:v>
                </c:pt>
                <c:pt idx="5">
                  <c:v>0.49410300000000001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D0-4B77-B4B2-5D8E32D862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3999312"/>
        <c:axId val="163989744"/>
      </c:barChart>
      <c:catAx>
        <c:axId val="163999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63989744"/>
        <c:crosses val="autoZero"/>
        <c:auto val="1"/>
        <c:lblAlgn val="ctr"/>
        <c:lblOffset val="100"/>
        <c:noMultiLvlLbl val="0"/>
      </c:catAx>
      <c:valAx>
        <c:axId val="163989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639993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 sz="1800" dirty="0"/>
              <a:t>傾きのスコアリング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8971CE"/>
            </a:solidFill>
            <a:ln>
              <a:noFill/>
            </a:ln>
            <a:effectLst/>
          </c:spPr>
          <c:invertIfNegative val="0"/>
          <c:cat>
            <c:strRef>
              <c:f>派ごとのjipf!$N$53:$N$58</c:f>
              <c:strCache>
                <c:ptCount val="6"/>
                <c:pt idx="0">
                  <c:v>自然派</c:v>
                </c:pt>
                <c:pt idx="1">
                  <c:v>ロマン派</c:v>
                </c:pt>
                <c:pt idx="2">
                  <c:v>写実主義</c:v>
                </c:pt>
                <c:pt idx="3">
                  <c:v>印象派</c:v>
                </c:pt>
                <c:pt idx="4">
                  <c:v>後期印象派</c:v>
                </c:pt>
                <c:pt idx="5">
                  <c:v>古典派</c:v>
                </c:pt>
              </c:strCache>
            </c:strRef>
          </c:cat>
          <c:val>
            <c:numRef>
              <c:f>派ごとのjipf!$O$53:$O$58</c:f>
              <c:numCache>
                <c:formatCode>General</c:formatCode>
                <c:ptCount val="6"/>
                <c:pt idx="0">
                  <c:v>12</c:v>
                </c:pt>
                <c:pt idx="1">
                  <c:v>7</c:v>
                </c:pt>
                <c:pt idx="2">
                  <c:v>6</c:v>
                </c:pt>
                <c:pt idx="3">
                  <c:v>14</c:v>
                </c:pt>
                <c:pt idx="4">
                  <c:v>12</c:v>
                </c:pt>
                <c:pt idx="5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358-4D10-B4CF-C7B3B8AB7D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64725472"/>
        <c:axId val="364725888"/>
      </c:barChart>
      <c:catAx>
        <c:axId val="3647254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64725888"/>
        <c:crosses val="autoZero"/>
        <c:auto val="1"/>
        <c:lblAlgn val="ctr"/>
        <c:lblOffset val="100"/>
        <c:noMultiLvlLbl val="0"/>
      </c:catAx>
      <c:valAx>
        <c:axId val="3647258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647254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 sz="1800"/>
              <a:t>MAPE</a:t>
            </a:r>
            <a:r>
              <a:rPr lang="ja-JP" altLang="en-US" sz="1800"/>
              <a:t>の平均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8971CE"/>
            </a:solidFill>
            <a:ln>
              <a:noFill/>
            </a:ln>
            <a:effectLst/>
          </c:spPr>
          <c:invertIfNegative val="0"/>
          <c:cat>
            <c:strRef>
              <c:f>派ごとのjipf!$Z$53:$Z$58</c:f>
              <c:strCache>
                <c:ptCount val="6"/>
                <c:pt idx="0">
                  <c:v>自然派</c:v>
                </c:pt>
                <c:pt idx="1">
                  <c:v>ロマン派</c:v>
                </c:pt>
                <c:pt idx="2">
                  <c:v>写実主義</c:v>
                </c:pt>
                <c:pt idx="3">
                  <c:v>印象派</c:v>
                </c:pt>
                <c:pt idx="4">
                  <c:v>後期印象派</c:v>
                </c:pt>
                <c:pt idx="5">
                  <c:v>古典派</c:v>
                </c:pt>
              </c:strCache>
            </c:strRef>
          </c:cat>
          <c:val>
            <c:numRef>
              <c:f>派ごとのjipf!$AA$53:$AA$58</c:f>
              <c:numCache>
                <c:formatCode>General</c:formatCode>
                <c:ptCount val="6"/>
                <c:pt idx="0">
                  <c:v>52.525683333333326</c:v>
                </c:pt>
                <c:pt idx="1">
                  <c:v>42.132516666666668</c:v>
                </c:pt>
                <c:pt idx="2">
                  <c:v>133.28156666666666</c:v>
                </c:pt>
                <c:pt idx="3">
                  <c:v>45.094450000000002</c:v>
                </c:pt>
                <c:pt idx="4">
                  <c:v>20.502333333333336</c:v>
                </c:pt>
                <c:pt idx="5">
                  <c:v>27.179450000000003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D69-4626-B26F-C5967D8094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78944864"/>
        <c:axId val="788260896"/>
      </c:barChart>
      <c:catAx>
        <c:axId val="7789448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788260896"/>
        <c:crosses val="autoZero"/>
        <c:auto val="1"/>
        <c:lblAlgn val="ctr"/>
        <c:lblOffset val="100"/>
        <c:noMultiLvlLbl val="0"/>
      </c:catAx>
      <c:valAx>
        <c:axId val="7882608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7789448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 sz="1800"/>
              <a:t>MAPE</a:t>
            </a:r>
            <a:r>
              <a:rPr lang="ja-JP" altLang="en-US" sz="1800"/>
              <a:t>のスコアリング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8971CE"/>
            </a:solidFill>
            <a:ln>
              <a:noFill/>
            </a:ln>
            <a:effectLst/>
          </c:spPr>
          <c:invertIfNegative val="0"/>
          <c:cat>
            <c:strRef>
              <c:f>派ごとのjipf!$P$53:$P$58</c:f>
              <c:strCache>
                <c:ptCount val="6"/>
                <c:pt idx="0">
                  <c:v>自然派</c:v>
                </c:pt>
                <c:pt idx="1">
                  <c:v>ロマン派</c:v>
                </c:pt>
                <c:pt idx="2">
                  <c:v>写実主義</c:v>
                </c:pt>
                <c:pt idx="3">
                  <c:v>印象派</c:v>
                </c:pt>
                <c:pt idx="4">
                  <c:v>後期印象派</c:v>
                </c:pt>
                <c:pt idx="5">
                  <c:v>古典派</c:v>
                </c:pt>
              </c:strCache>
            </c:strRef>
          </c:cat>
          <c:val>
            <c:numRef>
              <c:f>派ごとのjipf!$Q$53:$Q$58</c:f>
              <c:numCache>
                <c:formatCode>General</c:formatCode>
                <c:ptCount val="6"/>
                <c:pt idx="0">
                  <c:v>3</c:v>
                </c:pt>
                <c:pt idx="1">
                  <c:v>10</c:v>
                </c:pt>
                <c:pt idx="2">
                  <c:v>3</c:v>
                </c:pt>
                <c:pt idx="3">
                  <c:v>9</c:v>
                </c:pt>
                <c:pt idx="4">
                  <c:v>16</c:v>
                </c:pt>
                <c:pt idx="5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A2B-4AC2-9BEA-93FD4F6F82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66238944"/>
        <c:axId val="966239776"/>
      </c:barChart>
      <c:catAx>
        <c:axId val="966238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66239776"/>
        <c:crosses val="autoZero"/>
        <c:auto val="1"/>
        <c:lblAlgn val="ctr"/>
        <c:lblOffset val="100"/>
        <c:noMultiLvlLbl val="0"/>
      </c:catAx>
      <c:valAx>
        <c:axId val="9662397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662389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 sz="1800" dirty="0"/>
              <a:t>モネ</a:t>
            </a:r>
            <a:r>
              <a:rPr lang="en-US" sz="1800" dirty="0"/>
              <a:t>MAPE</a:t>
            </a:r>
            <a:r>
              <a:rPr lang="ja-JP" sz="1800" dirty="0"/>
              <a:t>の分布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Sheet1!$X$26</c:f>
              <c:strCache>
                <c:ptCount val="1"/>
                <c:pt idx="0">
                  <c:v>写実主義</c:v>
                </c:pt>
              </c:strCache>
            </c:strRef>
          </c:tx>
          <c:spPr>
            <a:ln w="25400" cap="rnd">
              <a:solidFill>
                <a:srgbClr val="8971CE"/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rgbClr val="8971CE"/>
              </a:solidFill>
              <a:ln w="9525">
                <a:solidFill>
                  <a:srgbClr val="8971CE"/>
                </a:solidFill>
              </a:ln>
              <a:effectLst/>
            </c:spPr>
          </c:marker>
          <c:xVal>
            <c:numRef>
              <c:f>Sheet1!$W$27:$W$30</c:f>
              <c:numCache>
                <c:formatCode>0%</c:formatCode>
                <c:ptCount val="4"/>
                <c:pt idx="0">
                  <c:v>0.25</c:v>
                </c:pt>
                <c:pt idx="1">
                  <c:v>0.5</c:v>
                </c:pt>
                <c:pt idx="2">
                  <c:v>0.75</c:v>
                </c:pt>
                <c:pt idx="3">
                  <c:v>1</c:v>
                </c:pt>
              </c:numCache>
            </c:numRef>
          </c:xVal>
          <c:yVal>
            <c:numRef>
              <c:f>Sheet1!$X$27:$X$30</c:f>
              <c:numCache>
                <c:formatCode>General</c:formatCode>
                <c:ptCount val="4"/>
                <c:pt idx="0">
                  <c:v>1</c:v>
                </c:pt>
                <c:pt idx="1">
                  <c:v>5</c:v>
                </c:pt>
                <c:pt idx="2">
                  <c:v>5</c:v>
                </c:pt>
                <c:pt idx="3">
                  <c:v>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2EC-47C0-8612-34A5D4360E35}"/>
            </c:ext>
          </c:extLst>
        </c:ser>
        <c:ser>
          <c:idx val="1"/>
          <c:order val="1"/>
          <c:tx>
            <c:strRef>
              <c:f>Sheet1!$Y$26</c:f>
              <c:strCache>
                <c:ptCount val="1"/>
                <c:pt idx="0">
                  <c:v>印象派</c:v>
                </c:pt>
              </c:strCache>
            </c:strRef>
          </c:tx>
          <c:spPr>
            <a:ln w="254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Sheet1!$W$27:$W$30</c:f>
              <c:numCache>
                <c:formatCode>0%</c:formatCode>
                <c:ptCount val="4"/>
                <c:pt idx="0">
                  <c:v>0.25</c:v>
                </c:pt>
                <c:pt idx="1">
                  <c:v>0.5</c:v>
                </c:pt>
                <c:pt idx="2">
                  <c:v>0.75</c:v>
                </c:pt>
                <c:pt idx="3">
                  <c:v>1</c:v>
                </c:pt>
              </c:numCache>
            </c:numRef>
          </c:xVal>
          <c:yVal>
            <c:numRef>
              <c:f>Sheet1!$Y$27:$Y$30</c:f>
              <c:numCache>
                <c:formatCode>General</c:formatCode>
                <c:ptCount val="4"/>
                <c:pt idx="0">
                  <c:v>6</c:v>
                </c:pt>
                <c:pt idx="1">
                  <c:v>1</c:v>
                </c:pt>
                <c:pt idx="2">
                  <c:v>2</c:v>
                </c:pt>
                <c:pt idx="3">
                  <c:v>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2EC-47C0-8612-34A5D4360E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46616336"/>
        <c:axId val="2046616752"/>
      </c:scatterChart>
      <c:valAx>
        <c:axId val="2046616336"/>
        <c:scaling>
          <c:orientation val="minMax"/>
          <c:max val="1"/>
          <c:min val="0.2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046616752"/>
        <c:crosses val="autoZero"/>
        <c:crossBetween val="midCat"/>
        <c:majorUnit val="0.25"/>
      </c:valAx>
      <c:valAx>
        <c:axId val="2046616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04661633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ja-JP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 sz="1800" dirty="0"/>
              <a:t>モネ傾きの分布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Sheet1!$T$26</c:f>
              <c:strCache>
                <c:ptCount val="1"/>
                <c:pt idx="0">
                  <c:v>写実主義</c:v>
                </c:pt>
              </c:strCache>
            </c:strRef>
          </c:tx>
          <c:spPr>
            <a:ln w="25400" cap="rnd">
              <a:solidFill>
                <a:srgbClr val="8971CE"/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rgbClr val="8971CE"/>
              </a:solidFill>
              <a:ln w="9525">
                <a:solidFill>
                  <a:srgbClr val="8971CE"/>
                </a:solidFill>
              </a:ln>
              <a:effectLst/>
            </c:spPr>
          </c:marker>
          <c:xVal>
            <c:numRef>
              <c:f>Sheet1!$S$27:$S$30</c:f>
              <c:numCache>
                <c:formatCode>0%</c:formatCode>
                <c:ptCount val="4"/>
                <c:pt idx="0">
                  <c:v>0.25</c:v>
                </c:pt>
                <c:pt idx="1">
                  <c:v>0.5</c:v>
                </c:pt>
                <c:pt idx="2">
                  <c:v>0.75</c:v>
                </c:pt>
                <c:pt idx="3">
                  <c:v>1</c:v>
                </c:pt>
              </c:numCache>
            </c:numRef>
          </c:xVal>
          <c:yVal>
            <c:numRef>
              <c:f>Sheet1!$T$27:$T$30</c:f>
              <c:numCache>
                <c:formatCode>General</c:formatCode>
                <c:ptCount val="4"/>
                <c:pt idx="0">
                  <c:v>0</c:v>
                </c:pt>
                <c:pt idx="1">
                  <c:v>3</c:v>
                </c:pt>
                <c:pt idx="2">
                  <c:v>5</c:v>
                </c:pt>
                <c:pt idx="3">
                  <c:v>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9C1-482E-9350-DE6A327BD8D7}"/>
            </c:ext>
          </c:extLst>
        </c:ser>
        <c:ser>
          <c:idx val="1"/>
          <c:order val="1"/>
          <c:tx>
            <c:strRef>
              <c:f>Sheet1!$U$26</c:f>
              <c:strCache>
                <c:ptCount val="1"/>
                <c:pt idx="0">
                  <c:v>印象派</c:v>
                </c:pt>
              </c:strCache>
            </c:strRef>
          </c:tx>
          <c:spPr>
            <a:ln w="254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Sheet1!$S$27:$S$30</c:f>
              <c:numCache>
                <c:formatCode>0%</c:formatCode>
                <c:ptCount val="4"/>
                <c:pt idx="0">
                  <c:v>0.25</c:v>
                </c:pt>
                <c:pt idx="1">
                  <c:v>0.5</c:v>
                </c:pt>
                <c:pt idx="2">
                  <c:v>0.75</c:v>
                </c:pt>
                <c:pt idx="3">
                  <c:v>1</c:v>
                </c:pt>
              </c:numCache>
            </c:numRef>
          </c:xVal>
          <c:yVal>
            <c:numRef>
              <c:f>Sheet1!$U$27:$U$30</c:f>
              <c:numCache>
                <c:formatCode>General</c:formatCode>
                <c:ptCount val="4"/>
                <c:pt idx="0">
                  <c:v>7</c:v>
                </c:pt>
                <c:pt idx="1">
                  <c:v>6</c:v>
                </c:pt>
                <c:pt idx="2">
                  <c:v>0</c:v>
                </c:pt>
                <c:pt idx="3">
                  <c:v>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9C1-482E-9350-DE6A327BD8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69684688"/>
        <c:axId val="969687600"/>
      </c:scatterChart>
      <c:valAx>
        <c:axId val="969684688"/>
        <c:scaling>
          <c:orientation val="minMax"/>
          <c:max val="1"/>
          <c:min val="0.2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69687600"/>
        <c:crosses val="autoZero"/>
        <c:crossBetween val="midCat"/>
        <c:majorUnit val="0.25"/>
      </c:valAx>
      <c:valAx>
        <c:axId val="969687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6968468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sz="1800"/>
              <a:t>マネ</a:t>
            </a:r>
            <a:r>
              <a:rPr lang="en-US" sz="1800"/>
              <a:t>MAPE</a:t>
            </a:r>
            <a:r>
              <a:rPr lang="ja-JP" sz="1800"/>
              <a:t>の分布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Sheet1!$X$55</c:f>
              <c:strCache>
                <c:ptCount val="1"/>
                <c:pt idx="0">
                  <c:v>写実主義</c:v>
                </c:pt>
              </c:strCache>
            </c:strRef>
          </c:tx>
          <c:spPr>
            <a:ln w="25400" cap="rnd">
              <a:solidFill>
                <a:srgbClr val="8971CE"/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rgbClr val="8971CE"/>
              </a:solidFill>
              <a:ln w="9525">
                <a:solidFill>
                  <a:srgbClr val="8971CE"/>
                </a:solidFill>
              </a:ln>
              <a:effectLst/>
            </c:spPr>
          </c:marker>
          <c:xVal>
            <c:numRef>
              <c:f>Sheet1!$W$56:$W$59</c:f>
              <c:numCache>
                <c:formatCode>0%</c:formatCode>
                <c:ptCount val="4"/>
                <c:pt idx="0">
                  <c:v>0.25</c:v>
                </c:pt>
                <c:pt idx="1">
                  <c:v>0.5</c:v>
                </c:pt>
                <c:pt idx="2">
                  <c:v>0.75</c:v>
                </c:pt>
                <c:pt idx="3">
                  <c:v>1</c:v>
                </c:pt>
              </c:numCache>
            </c:numRef>
          </c:xVal>
          <c:yVal>
            <c:numRef>
              <c:f>Sheet1!$X$56:$X$59</c:f>
              <c:numCache>
                <c:formatCode>General</c:formatCode>
                <c:ptCount val="4"/>
                <c:pt idx="0">
                  <c:v>1</c:v>
                </c:pt>
                <c:pt idx="1">
                  <c:v>5</c:v>
                </c:pt>
                <c:pt idx="2">
                  <c:v>1</c:v>
                </c:pt>
                <c:pt idx="3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D7F-41F7-A4D9-3A222CDC734B}"/>
            </c:ext>
          </c:extLst>
        </c:ser>
        <c:ser>
          <c:idx val="1"/>
          <c:order val="1"/>
          <c:tx>
            <c:strRef>
              <c:f>Sheet1!$Y$55</c:f>
              <c:strCache>
                <c:ptCount val="1"/>
                <c:pt idx="0">
                  <c:v>印象派</c:v>
                </c:pt>
              </c:strCache>
            </c:strRef>
          </c:tx>
          <c:spPr>
            <a:ln w="254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Sheet1!$W$56:$W$59</c:f>
              <c:numCache>
                <c:formatCode>0%</c:formatCode>
                <c:ptCount val="4"/>
                <c:pt idx="0">
                  <c:v>0.25</c:v>
                </c:pt>
                <c:pt idx="1">
                  <c:v>0.5</c:v>
                </c:pt>
                <c:pt idx="2">
                  <c:v>0.75</c:v>
                </c:pt>
                <c:pt idx="3">
                  <c:v>1</c:v>
                </c:pt>
              </c:numCache>
            </c:numRef>
          </c:xVal>
          <c:yVal>
            <c:numRef>
              <c:f>Sheet1!$Y$56:$Y$59</c:f>
              <c:numCache>
                <c:formatCode>General</c:formatCode>
                <c:ptCount val="4"/>
                <c:pt idx="0">
                  <c:v>4</c:v>
                </c:pt>
                <c:pt idx="1">
                  <c:v>2</c:v>
                </c:pt>
                <c:pt idx="2">
                  <c:v>3</c:v>
                </c:pt>
                <c:pt idx="3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5D7F-41F7-A4D9-3A222CDC73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5406384"/>
        <c:axId val="325399728"/>
      </c:scatterChart>
      <c:valAx>
        <c:axId val="325406384"/>
        <c:scaling>
          <c:orientation val="minMax"/>
          <c:max val="1"/>
          <c:min val="0.2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25399728"/>
        <c:crosses val="autoZero"/>
        <c:crossBetween val="midCat"/>
        <c:majorUnit val="0.25"/>
      </c:valAx>
      <c:valAx>
        <c:axId val="3253997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2540638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ja-JP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sz="1800"/>
              <a:t>マネ傾きの分布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Sheet1!$T$55</c:f>
              <c:strCache>
                <c:ptCount val="1"/>
                <c:pt idx="0">
                  <c:v>写実主義</c:v>
                </c:pt>
              </c:strCache>
            </c:strRef>
          </c:tx>
          <c:spPr>
            <a:ln w="25400" cap="rnd">
              <a:solidFill>
                <a:srgbClr val="8971CE"/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rgbClr val="8971CE"/>
              </a:solidFill>
              <a:ln w="9525">
                <a:solidFill>
                  <a:srgbClr val="8971CE"/>
                </a:solidFill>
              </a:ln>
              <a:effectLst/>
            </c:spPr>
          </c:marker>
          <c:xVal>
            <c:numRef>
              <c:f>Sheet1!$S$56:$S$59</c:f>
              <c:numCache>
                <c:formatCode>0%</c:formatCode>
                <c:ptCount val="4"/>
                <c:pt idx="0">
                  <c:v>0.25</c:v>
                </c:pt>
                <c:pt idx="1">
                  <c:v>0.5</c:v>
                </c:pt>
                <c:pt idx="2">
                  <c:v>0.75</c:v>
                </c:pt>
                <c:pt idx="3">
                  <c:v>1</c:v>
                </c:pt>
              </c:numCache>
            </c:numRef>
          </c:xVal>
          <c:yVal>
            <c:numRef>
              <c:f>Sheet1!$T$56:$T$59</c:f>
              <c:numCache>
                <c:formatCode>General</c:formatCode>
                <c:ptCount val="4"/>
                <c:pt idx="0">
                  <c:v>3</c:v>
                </c:pt>
                <c:pt idx="1">
                  <c:v>3</c:v>
                </c:pt>
                <c:pt idx="2">
                  <c:v>1</c:v>
                </c:pt>
                <c:pt idx="3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EFC-44F8-8CF8-C995B2D3CB42}"/>
            </c:ext>
          </c:extLst>
        </c:ser>
        <c:ser>
          <c:idx val="1"/>
          <c:order val="1"/>
          <c:tx>
            <c:strRef>
              <c:f>Sheet1!$U$55</c:f>
              <c:strCache>
                <c:ptCount val="1"/>
                <c:pt idx="0">
                  <c:v>印象派</c:v>
                </c:pt>
              </c:strCache>
            </c:strRef>
          </c:tx>
          <c:spPr>
            <a:ln w="254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Sheet1!$S$56:$S$59</c:f>
              <c:numCache>
                <c:formatCode>0%</c:formatCode>
                <c:ptCount val="4"/>
                <c:pt idx="0">
                  <c:v>0.25</c:v>
                </c:pt>
                <c:pt idx="1">
                  <c:v>0.5</c:v>
                </c:pt>
                <c:pt idx="2">
                  <c:v>0.75</c:v>
                </c:pt>
                <c:pt idx="3">
                  <c:v>1</c:v>
                </c:pt>
              </c:numCache>
            </c:numRef>
          </c:xVal>
          <c:yVal>
            <c:numRef>
              <c:f>Sheet1!$U$56:$U$59</c:f>
              <c:numCache>
                <c:formatCode>General</c:formatCode>
                <c:ptCount val="4"/>
                <c:pt idx="0">
                  <c:v>3</c:v>
                </c:pt>
                <c:pt idx="1">
                  <c:v>2</c:v>
                </c:pt>
                <c:pt idx="2">
                  <c:v>3</c:v>
                </c:pt>
                <c:pt idx="3">
                  <c:v>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EFC-44F8-8CF8-C995B2D3CB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69681360"/>
        <c:axId val="969687184"/>
      </c:scatterChart>
      <c:valAx>
        <c:axId val="969681360"/>
        <c:scaling>
          <c:orientation val="minMax"/>
          <c:max val="1"/>
          <c:min val="0.2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69687184"/>
        <c:crosses val="autoZero"/>
        <c:crossBetween val="midCat"/>
        <c:majorUnit val="0.25"/>
      </c:valAx>
      <c:valAx>
        <c:axId val="9696871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69681360"/>
        <c:crosses val="autoZero"/>
        <c:crossBetween val="midCat"/>
        <c:majorUnit val="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13ACE8-65AF-47A0-B226-E87FCADD3E5B}" type="datetimeFigureOut">
              <a:rPr kumimoji="1" lang="ja-JP" altLang="en-US" smtClean="0"/>
              <a:t>2025/1/16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15EB76-9D3C-4F00-881F-49E9407FF4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7314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A970A7-B5E3-4DD8-B7DC-E47A5ADD16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F9ABA9D-DA30-410B-A65F-1AD4D50693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8929152-2BCF-4495-85C7-619493A67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E12EC-E4E5-4E06-AFA5-8755727EFEA4}" type="datetime1">
              <a:rPr kumimoji="1" lang="ja-JP" altLang="en-US" smtClean="0"/>
              <a:t>2025/1/16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664527C-371B-475D-8DA9-4FF406AEB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D14AAC2-B825-49C7-A543-B1A354C3E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9D3DA-888E-47B6-9BC8-D5809415093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D740D48-5156-4C9E-BBB0-14BD96E5E6A6}"/>
              </a:ext>
            </a:extLst>
          </p:cNvPr>
          <p:cNvSpPr/>
          <p:nvPr/>
        </p:nvSpPr>
        <p:spPr>
          <a:xfrm flipV="1">
            <a:off x="0" y="-22861"/>
            <a:ext cx="12192000" cy="1145224"/>
          </a:xfrm>
          <a:prstGeom prst="rect">
            <a:avLst/>
          </a:prstGeom>
          <a:gradFill flip="none" rotWithShape="1">
            <a:gsLst>
              <a:gs pos="0">
                <a:srgbClr val="9789C9">
                  <a:tint val="66000"/>
                  <a:satMod val="160000"/>
                </a:srgbClr>
              </a:gs>
              <a:gs pos="41000">
                <a:srgbClr val="E9DDEF">
                  <a:alpha val="83000"/>
                  <a:lumMod val="96000"/>
                </a:srgbClr>
              </a:gs>
              <a:gs pos="76432">
                <a:srgbClr val="98A4D8">
                  <a:alpha val="70000"/>
                </a:srgbClr>
              </a:gs>
              <a:gs pos="100000">
                <a:srgbClr val="5389B5">
                  <a:alpha val="7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6A56B2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D7BE326F-239B-4EDE-87AD-83F88635A95E}"/>
              </a:ext>
            </a:extLst>
          </p:cNvPr>
          <p:cNvSpPr/>
          <p:nvPr/>
        </p:nvSpPr>
        <p:spPr>
          <a:xfrm>
            <a:off x="0" y="6000750"/>
            <a:ext cx="12192000" cy="857250"/>
          </a:xfrm>
          <a:prstGeom prst="rect">
            <a:avLst/>
          </a:prstGeom>
          <a:gradFill flip="none" rotWithShape="1">
            <a:gsLst>
              <a:gs pos="0">
                <a:srgbClr val="9789C9">
                  <a:tint val="66000"/>
                  <a:satMod val="160000"/>
                </a:srgbClr>
              </a:gs>
              <a:gs pos="41000">
                <a:srgbClr val="E9DDEF">
                  <a:alpha val="83000"/>
                  <a:lumMod val="96000"/>
                </a:srgbClr>
              </a:gs>
              <a:gs pos="76432">
                <a:srgbClr val="98A4D8">
                  <a:alpha val="70000"/>
                </a:srgbClr>
              </a:gs>
              <a:gs pos="100000">
                <a:srgbClr val="5389B5">
                  <a:alpha val="7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6A56B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125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28EB37-0EA1-420F-B66A-D1DCB60D9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A861B9D-13BC-443F-9F62-0CBF0391D6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A4DA312-ED0C-4188-9FB4-F3D8F3A12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E0DA5-75AC-45C8-A622-3FD74E68AA9F}" type="datetime1">
              <a:rPr kumimoji="1" lang="ja-JP" altLang="en-US" smtClean="0"/>
              <a:t>2025/1/16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891700C-0128-4F73-B554-D6E9D095E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BB09CFE-E98B-49B3-A81A-48640FD19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9D3DA-888E-47B6-9BC8-D580941509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6224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D8E6BF5-F2EC-4069-BC7C-3A00427963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685800"/>
            <a:ext cx="2628900" cy="5491162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387894D-0520-4A25-8685-ABF1D55691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685799"/>
            <a:ext cx="7734300" cy="5491163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715921E-896D-48FF-B07B-C5B54B1B5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FA435-82FC-4506-904E-55B9996F19F6}" type="datetime1">
              <a:rPr kumimoji="1" lang="ja-JP" altLang="en-US" smtClean="0"/>
              <a:t>2025/1/16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41D3D9F-CF78-4417-B76E-FBE66729E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38BC1DC-942C-4648-BDAB-E9A9E5ABD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9D3DA-888E-47B6-9BC8-D580941509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1450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0430AA-03EE-4C23-8CC0-47A9B96F7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8B19AEA-3349-4D53-B116-51D5256E2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57185B8-9CAB-4136-96E8-094D2C478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53F63-D0E7-4C4A-8EAF-8298F204DFF9}" type="datetime1">
              <a:rPr kumimoji="1" lang="ja-JP" altLang="en-US" smtClean="0"/>
              <a:t>2025/1/16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59C302F-1B1C-41D4-BFFA-FD90F1154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299106D-CBED-41CD-A20D-272A06EEC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9D3DA-888E-47B6-9BC8-D580941509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674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DEA4DE-9C74-4C68-8D40-0C22069E3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2973207-00D0-47F4-AFDE-CD5286F449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EBF8AA4-4215-4489-88E9-CCA1302D3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9A8C5-7961-4E75-B7E2-DDC6879802D7}" type="datetime1">
              <a:rPr kumimoji="1" lang="ja-JP" altLang="en-US" smtClean="0"/>
              <a:t>2025/1/16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29B82DE-B4CD-4624-8830-933CD0E0C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86BB18B-036B-4FEB-A63A-1AC3F8AF3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9D3DA-888E-47B6-9BC8-D580941509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8292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F506AF-657C-4DBC-9E16-EB6BFBB1C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E462BBC-3E71-47A6-83F9-D2F14A8075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B29989A-000B-4051-B0CF-2B0B1320BF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53AE3C7-EA9C-42C7-8C64-98F2B232A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763F2-3BCF-414F-B841-5FA177F83FC2}" type="datetime1">
              <a:rPr kumimoji="1" lang="ja-JP" altLang="en-US" smtClean="0"/>
              <a:t>2025/1/16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639B557-6F44-425E-9E92-5005C32D2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4D6F0A6-5562-4DD8-8542-F5103AB2B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9D3DA-888E-47B6-9BC8-D580941509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6532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02BF31-D38E-4EBF-B0D6-9F79517A8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8337"/>
            <a:ext cx="10515600" cy="1022351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3AE3E7B-784B-4D10-85A1-BFCE9A1FF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A3A3EC1-12CB-49CF-A65B-A339C95192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F866B79-5EBE-441E-9193-82D3D16775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95DA2DA-C7EB-4DBC-8A1D-B53B36D5F6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F99FC97-6345-430F-83AC-8667A4C96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A2145-DEDF-40CF-93DC-63C065DD2F4D}" type="datetime1">
              <a:rPr kumimoji="1" lang="ja-JP" altLang="en-US" smtClean="0"/>
              <a:t>2025/1/16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09F4003-3705-4455-AE75-6169B39D3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DB76623-C289-4653-9917-A94A67EF2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9D3DA-888E-47B6-9BC8-D580941509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3238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022177-22DE-4371-853D-7346DE153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B8BC3FA-C308-4974-ACCA-57C454A59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898DF-68DE-4FCF-990E-251019C8E14E}" type="datetime1">
              <a:rPr kumimoji="1" lang="ja-JP" altLang="en-US" smtClean="0"/>
              <a:t>2025/1/16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A6552FD-8C54-44AA-8269-79A1A4029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C08F094-7C2B-4D4C-B82D-7BEE3331D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9D3DA-888E-47B6-9BC8-D580941509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9071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8BA148E-2D52-4AEF-8C1E-39C67C360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72C29-8301-4427-8BC8-F1FEE5DF4D15}" type="datetime1">
              <a:rPr kumimoji="1" lang="ja-JP" altLang="en-US" smtClean="0"/>
              <a:t>2025/1/16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E7FC3EF-FB09-458E-9261-256406756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D6D93B1-06DB-4C68-B81A-9FA94682F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9D3DA-888E-47B6-9BC8-D580941509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4877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8947E8-2018-4874-906F-0E42F6040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97230"/>
            <a:ext cx="3932237" cy="136017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91ED6F3-9AED-41C8-8B6F-16992C96F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14A37B9-F74D-4DAD-9500-6824B78367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F112F4F-221A-41C9-ACD6-E11BC5A40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087F-99C8-409C-9EFD-802A0809F596}" type="datetime1">
              <a:rPr kumimoji="1" lang="ja-JP" altLang="en-US" smtClean="0"/>
              <a:t>2025/1/16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F912FED-3113-47FA-9AA5-3FA168324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4EC41AF-3257-4457-9B48-46066296D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9D3DA-888E-47B6-9BC8-D580941509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5256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1D4E83-26D5-466B-965B-40915E735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190961B-E478-4907-BE02-9AAA3753DE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423B947-B3AC-4485-B3AB-AAEE834BCB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DE5BAB9-FF2B-43E9-9C76-A6D3AC5B8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3595B-CF97-4801-8F83-C74DC2B02D47}" type="datetime1">
              <a:rPr kumimoji="1" lang="ja-JP" altLang="en-US" smtClean="0"/>
              <a:t>2025/1/16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C779DCA-1D1B-4501-80C9-172EA7A40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686592F-FCC2-4ED8-8F15-09DCAA712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9D3DA-888E-47B6-9BC8-D580941509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3470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06C7D58-5023-44CF-9325-6B2693281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94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C32FA2E-2B44-4DB8-8830-9926D0ACC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0501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84807F9-7A26-4B26-B798-0D9E836B8E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4810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12268-96B2-4577-A178-5A53101D9F81}" type="datetime1">
              <a:rPr kumimoji="1" lang="ja-JP" altLang="en-US" smtClean="0"/>
              <a:t>2025/1/16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FAF5A9A-144E-463F-A663-4990B73A01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4810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5555410-51B7-451A-B325-6C3D9284F2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4810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/>
                </a:solidFill>
              </a:defRPr>
            </a:lvl1pPr>
          </a:lstStyle>
          <a:p>
            <a:fld id="{3669D3DA-888E-47B6-9BC8-D5809415093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5242789C-F146-489F-B9D3-26E9B1E35A5D}"/>
              </a:ext>
            </a:extLst>
          </p:cNvPr>
          <p:cNvSpPr/>
          <p:nvPr/>
        </p:nvSpPr>
        <p:spPr>
          <a:xfrm flipV="1">
            <a:off x="0" y="-22860"/>
            <a:ext cx="12192000" cy="409892"/>
          </a:xfrm>
          <a:prstGeom prst="rect">
            <a:avLst/>
          </a:prstGeom>
          <a:gradFill flip="none" rotWithShape="1">
            <a:gsLst>
              <a:gs pos="0">
                <a:srgbClr val="9789C9">
                  <a:tint val="66000"/>
                  <a:satMod val="160000"/>
                </a:srgbClr>
              </a:gs>
              <a:gs pos="41000">
                <a:srgbClr val="E9DDEF">
                  <a:alpha val="83000"/>
                  <a:lumMod val="96000"/>
                </a:srgbClr>
              </a:gs>
              <a:gs pos="76432">
                <a:srgbClr val="98A4D8">
                  <a:alpha val="70000"/>
                </a:srgbClr>
              </a:gs>
              <a:gs pos="100000">
                <a:srgbClr val="5389B5">
                  <a:alpha val="7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6A56B2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598A969-9AF7-48CA-B87C-0DB1FAC06229}"/>
              </a:ext>
            </a:extLst>
          </p:cNvPr>
          <p:cNvSpPr/>
          <p:nvPr/>
        </p:nvSpPr>
        <p:spPr>
          <a:xfrm>
            <a:off x="0" y="6448108"/>
            <a:ext cx="12192000" cy="409892"/>
          </a:xfrm>
          <a:prstGeom prst="rect">
            <a:avLst/>
          </a:prstGeom>
          <a:gradFill flip="none" rotWithShape="1">
            <a:gsLst>
              <a:gs pos="0">
                <a:srgbClr val="9789C9">
                  <a:tint val="66000"/>
                  <a:satMod val="160000"/>
                </a:srgbClr>
              </a:gs>
              <a:gs pos="41000">
                <a:srgbClr val="E9DDEF">
                  <a:alpha val="83000"/>
                  <a:lumMod val="96000"/>
                </a:srgbClr>
              </a:gs>
              <a:gs pos="76432">
                <a:srgbClr val="98A4D8">
                  <a:alpha val="70000"/>
                </a:srgbClr>
              </a:gs>
              <a:gs pos="100000">
                <a:srgbClr val="5389B5">
                  <a:alpha val="7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6A56B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25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B76020-83BE-4E10-8ED5-9ABA1DCBF1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sz="5400" dirty="0" err="1"/>
              <a:t>Zipf</a:t>
            </a:r>
            <a:r>
              <a:rPr lang="ja-JP" altLang="en-US" sz="5400" dirty="0"/>
              <a:t>法則の再現</a:t>
            </a:r>
            <a:endParaRPr kumimoji="1" lang="ja-JP" altLang="en-US" sz="5400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57DFF66-F153-4920-AF5F-5F94B4E595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sz="2400" dirty="0"/>
              <a:t>T122115  </a:t>
            </a:r>
            <a:r>
              <a:rPr kumimoji="1" lang="ja-JP" altLang="en-US" sz="2000" dirty="0"/>
              <a:t>野口 </a:t>
            </a:r>
            <a:r>
              <a:rPr kumimoji="1" lang="ja-JP" altLang="en-US" sz="2400" dirty="0"/>
              <a:t>泰生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7B3B06A-4FA9-4DF3-9C7F-337FDD2FE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9D3DA-888E-47B6-9BC8-D58094150938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24378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DD3BE2-1490-405E-87EF-0382D0843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解析した画像について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4532011-7083-4E16-8313-34C5F1712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ja-JP" altLang="en-US" sz="2800" dirty="0"/>
              <a:t>モネ　写実主義から印象派</a:t>
            </a:r>
            <a:endParaRPr lang="en-US" altLang="ja-JP" sz="2800" dirty="0"/>
          </a:p>
          <a:p>
            <a:r>
              <a:rPr lang="en-US" altLang="ja-JP" sz="2800" dirty="0"/>
              <a:t>1872</a:t>
            </a:r>
            <a:r>
              <a:rPr lang="ja-JP" altLang="en-US" sz="2800" dirty="0"/>
              <a:t>年に印象派になった</a:t>
            </a:r>
            <a:endParaRPr lang="en-US" altLang="ja-JP" sz="2800" dirty="0"/>
          </a:p>
          <a:p>
            <a:r>
              <a:rPr lang="ja-JP" altLang="en-US" sz="2800" dirty="0"/>
              <a:t>前後</a:t>
            </a:r>
            <a:r>
              <a:rPr lang="en-US" altLang="ja-JP" sz="2800" dirty="0"/>
              <a:t>15</a:t>
            </a:r>
            <a:r>
              <a:rPr lang="ja-JP" altLang="en-US" sz="2800" dirty="0"/>
              <a:t>作品ずつ解析</a:t>
            </a:r>
            <a:endParaRPr lang="en-US" altLang="ja-JP" sz="2800" dirty="0"/>
          </a:p>
          <a:p>
            <a:pPr marL="457200" indent="-457200">
              <a:buFont typeface="Wingdings" panose="05000000000000000000" pitchFamily="2" charset="2"/>
              <a:buChar char="l"/>
            </a:pPr>
            <a:endParaRPr lang="en-US" altLang="ja-JP" sz="2800" dirty="0"/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ja-JP" altLang="en-US" sz="2800" dirty="0"/>
              <a:t>マネ　写実主義から印象派</a:t>
            </a:r>
            <a:endParaRPr lang="en-US" altLang="ja-JP" sz="2800" dirty="0"/>
          </a:p>
          <a:p>
            <a:r>
              <a:rPr lang="en-US" altLang="ja-JP" sz="2800" dirty="0"/>
              <a:t>1872</a:t>
            </a:r>
            <a:r>
              <a:rPr lang="ja-JP" altLang="en-US" sz="2800" dirty="0"/>
              <a:t>年以降、印象派になった</a:t>
            </a:r>
            <a:endParaRPr lang="en-US" altLang="ja-JP" sz="2800" dirty="0"/>
          </a:p>
          <a:p>
            <a:r>
              <a:rPr lang="ja-JP" altLang="en-US" sz="2800" dirty="0"/>
              <a:t>前後</a:t>
            </a:r>
            <a:r>
              <a:rPr lang="en-US" altLang="ja-JP" sz="2800" dirty="0"/>
              <a:t>10</a:t>
            </a:r>
            <a:r>
              <a:rPr lang="ja-JP" altLang="en-US" sz="2800" dirty="0"/>
              <a:t>作品ずつ解析</a:t>
            </a:r>
            <a:endParaRPr lang="en-US" altLang="ja-JP" sz="28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C1E46C4-8609-47E0-9BA2-CA45BFB5E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9D3DA-888E-47B6-9BC8-D58094150938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3539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DABBCD-E42B-472F-BA64-738B4AF26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結果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AC82819-7143-44C5-BB72-052F1EC75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9D3DA-888E-47B6-9BC8-D58094150938}" type="slidenum">
              <a:rPr kumimoji="1" lang="ja-JP" altLang="en-US" smtClean="0"/>
              <a:t>11</a:t>
            </a:fld>
            <a:endParaRPr kumimoji="1" lang="ja-JP" altLang="en-US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32E6F364-9F4F-4B07-8236-063DB7DA5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2977" y="2005009"/>
            <a:ext cx="4426045" cy="1563328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487A3760-F2F8-4F73-B939-2C61A1016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2977" y="4615226"/>
            <a:ext cx="4426045" cy="1563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817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DABBCD-E42B-472F-BA64-738B4AF26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結果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53999DC-2C1E-457D-AFED-CB32A8BE6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9D3DA-888E-47B6-9BC8-D58094150938}" type="slidenum">
              <a:rPr kumimoji="1" lang="ja-JP" altLang="en-US" smtClean="0"/>
              <a:t>12</a:t>
            </a:fld>
            <a:endParaRPr kumimoji="1" lang="ja-JP" altLang="en-US"/>
          </a:p>
        </p:txBody>
      </p:sp>
      <p:graphicFrame>
        <p:nvGraphicFramePr>
          <p:cNvPr id="10" name="グラフ 9">
            <a:extLst>
              <a:ext uri="{FF2B5EF4-FFF2-40B4-BE49-F238E27FC236}">
                <a16:creationId xmlns:a16="http://schemas.microsoft.com/office/drawing/2014/main" id="{79B9FC66-00CE-4601-B041-92C8FF712B7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7352883"/>
              </p:ext>
            </p:extLst>
          </p:nvPr>
        </p:nvGraphicFramePr>
        <p:xfrm>
          <a:off x="6302478" y="2005009"/>
          <a:ext cx="5486398" cy="38107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グラフ 12">
            <a:extLst>
              <a:ext uri="{FF2B5EF4-FFF2-40B4-BE49-F238E27FC236}">
                <a16:creationId xmlns:a16="http://schemas.microsoft.com/office/drawing/2014/main" id="{A9DF2F8E-9783-45D3-A5BF-1A2412EFE9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1809127"/>
              </p:ext>
            </p:extLst>
          </p:nvPr>
        </p:nvGraphicFramePr>
        <p:xfrm>
          <a:off x="403124" y="2005008"/>
          <a:ext cx="5486400" cy="38107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063033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DABBCD-E42B-472F-BA64-738B4AF26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結果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53999DC-2C1E-457D-AFED-CB32A8BE6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9D3DA-888E-47B6-9BC8-D58094150938}" type="slidenum">
              <a:rPr kumimoji="1" lang="ja-JP" altLang="en-US" smtClean="0"/>
              <a:t>13</a:t>
            </a:fld>
            <a:endParaRPr kumimoji="1" lang="ja-JP" altLang="en-US"/>
          </a:p>
        </p:txBody>
      </p:sp>
      <p:graphicFrame>
        <p:nvGraphicFramePr>
          <p:cNvPr id="6" name="グラフ 5">
            <a:extLst>
              <a:ext uri="{FF2B5EF4-FFF2-40B4-BE49-F238E27FC236}">
                <a16:creationId xmlns:a16="http://schemas.microsoft.com/office/drawing/2014/main" id="{E7CB277F-4092-4F58-815A-9BDE2616055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7425031"/>
              </p:ext>
            </p:extLst>
          </p:nvPr>
        </p:nvGraphicFramePr>
        <p:xfrm>
          <a:off x="6327817" y="2005008"/>
          <a:ext cx="5461059" cy="38107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グラフ 6">
            <a:extLst>
              <a:ext uri="{FF2B5EF4-FFF2-40B4-BE49-F238E27FC236}">
                <a16:creationId xmlns:a16="http://schemas.microsoft.com/office/drawing/2014/main" id="{61BA560C-0BAA-45B4-86C5-AB3D9F58191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4028017"/>
              </p:ext>
            </p:extLst>
          </p:nvPr>
        </p:nvGraphicFramePr>
        <p:xfrm>
          <a:off x="403124" y="2005009"/>
          <a:ext cx="5486398" cy="38107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402278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0E8F8F47-B08A-4EDD-84E5-32E0C00FA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考察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BBAE4E5-BA98-43F1-A63D-F2145DAC2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情報のエントロピーが</a:t>
            </a:r>
            <a:r>
              <a:rPr kumimoji="1" lang="en-US" altLang="ja-JP" dirty="0"/>
              <a:t>7.5</a:t>
            </a:r>
            <a:r>
              <a:rPr kumimoji="1" lang="ja-JP" altLang="en-US" dirty="0"/>
              <a:t>以上で複雑性が高いかつ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 err="1"/>
              <a:t>Zipf</a:t>
            </a:r>
            <a:r>
              <a:rPr lang="ja-JP" altLang="en-US" dirty="0"/>
              <a:t>法則の</a:t>
            </a:r>
            <a:r>
              <a:rPr lang="en-US" altLang="ja-JP" dirty="0"/>
              <a:t>MAPE</a:t>
            </a:r>
            <a:r>
              <a:rPr lang="ja-JP" altLang="en-US" dirty="0"/>
              <a:t>が高いもの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 algn="l">
              <a:buNone/>
            </a:pPr>
            <a:r>
              <a:rPr lang="ja-JP" altLang="en-US" b="0" i="0" dirty="0">
                <a:solidFill>
                  <a:srgbClr val="1F1F1F"/>
                </a:solidFill>
                <a:effectLst/>
                <a:latin typeface="Arial" panose="020B0604020202020204" pitchFamily="34" charset="0"/>
              </a:rPr>
              <a:t>ポール・セザンヌ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「</a:t>
            </a:r>
            <a:r>
              <a:rPr lang="ja-JP" altLang="en-US" b="0" i="0" dirty="0">
                <a:solidFill>
                  <a:srgbClr val="1F1F1F"/>
                </a:solidFill>
                <a:effectLst/>
                <a:latin typeface="Arial" panose="020B0604020202020204" pitchFamily="34" charset="0"/>
              </a:rPr>
              <a:t>リンゴの籠のある静物</a:t>
            </a:r>
            <a:r>
              <a:rPr lang="ja-JP" altLang="en-US" dirty="0"/>
              <a:t>」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8FE10A0B-3A75-400A-9864-CDE667696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9D3DA-888E-47B6-9BC8-D58094150938}" type="slidenum">
              <a:rPr kumimoji="1" lang="ja-JP" altLang="en-US" smtClean="0"/>
              <a:t>14</a:t>
            </a:fld>
            <a:endParaRPr kumimoji="1" lang="ja-JP" altLang="en-US"/>
          </a:p>
        </p:txBody>
      </p:sp>
      <p:pic>
        <p:nvPicPr>
          <p:cNvPr id="7" name="図 6" descr="テーブルの上にあるいろんな果物&#10;&#10;自動的に生成された説明">
            <a:extLst>
              <a:ext uri="{FF2B5EF4-FFF2-40B4-BE49-F238E27FC236}">
                <a16:creationId xmlns:a16="http://schemas.microsoft.com/office/drawing/2014/main" id="{5D5932B2-C325-4923-9390-1CCB9A83EF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959" y="2650959"/>
            <a:ext cx="4469082" cy="3527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6818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B67B2F-9F31-4294-8E3C-CD4976EED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考察</a:t>
            </a:r>
          </a:p>
        </p:txBody>
      </p:sp>
      <p:pic>
        <p:nvPicPr>
          <p:cNvPr id="6" name="コンテンツ プレースホルダー 5">
            <a:extLst>
              <a:ext uri="{FF2B5EF4-FFF2-40B4-BE49-F238E27FC236}">
                <a16:creationId xmlns:a16="http://schemas.microsoft.com/office/drawing/2014/main" id="{7D0CED55-34BF-4089-B0E9-56DF365FF3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92919" y="5049638"/>
            <a:ext cx="4206162" cy="9725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51A94E3-EFD2-4121-9134-37BF8E8B8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9D3DA-888E-47B6-9BC8-D58094150938}" type="slidenum">
              <a:rPr kumimoji="1" lang="ja-JP" altLang="en-US" smtClean="0"/>
              <a:t>15</a:t>
            </a:fld>
            <a:endParaRPr kumimoji="1" lang="ja-JP" altLang="en-US"/>
          </a:p>
        </p:txBody>
      </p:sp>
      <p:pic>
        <p:nvPicPr>
          <p:cNvPr id="8" name="図 7" descr="時計台のある建物&#10;&#10;自動的に生成された説明">
            <a:extLst>
              <a:ext uri="{FF2B5EF4-FFF2-40B4-BE49-F238E27FC236}">
                <a16:creationId xmlns:a16="http://schemas.microsoft.com/office/drawing/2014/main" id="{96DB7BEB-3D05-46BF-86F5-157833A43C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057" y="1669165"/>
            <a:ext cx="3060152" cy="3060152"/>
          </a:xfrm>
          <a:prstGeom prst="rect">
            <a:avLst/>
          </a:prstGeom>
        </p:spPr>
      </p:pic>
      <p:pic>
        <p:nvPicPr>
          <p:cNvPr id="10" name="図 9" descr="時計台のある教会&#10;&#10;自動的に生成された説明">
            <a:extLst>
              <a:ext uri="{FF2B5EF4-FFF2-40B4-BE49-F238E27FC236}">
                <a16:creationId xmlns:a16="http://schemas.microsoft.com/office/drawing/2014/main" id="{687022E8-A437-430D-BE50-BF32C9782C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508" y="1669165"/>
            <a:ext cx="3060151" cy="3060151"/>
          </a:xfrm>
          <a:prstGeom prst="rect">
            <a:avLst/>
          </a:prstGeom>
        </p:spPr>
      </p:pic>
      <p:sp>
        <p:nvSpPr>
          <p:cNvPr id="11" name="矢印: 右 10">
            <a:extLst>
              <a:ext uri="{FF2B5EF4-FFF2-40B4-BE49-F238E27FC236}">
                <a16:creationId xmlns:a16="http://schemas.microsoft.com/office/drawing/2014/main" id="{DB379FF9-C826-45B2-93EC-AC5215793CB6}"/>
              </a:ext>
            </a:extLst>
          </p:cNvPr>
          <p:cNvSpPr/>
          <p:nvPr/>
        </p:nvSpPr>
        <p:spPr>
          <a:xfrm>
            <a:off x="6164826" y="2438400"/>
            <a:ext cx="1130709" cy="373626"/>
          </a:xfrm>
          <a:prstGeom prst="rightArrow">
            <a:avLst/>
          </a:prstGeom>
          <a:solidFill>
            <a:srgbClr val="8971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5B2714DB-A1F2-48F4-A6CB-43EE5BC8CEC3}"/>
              </a:ext>
            </a:extLst>
          </p:cNvPr>
          <p:cNvSpPr/>
          <p:nvPr/>
        </p:nvSpPr>
        <p:spPr>
          <a:xfrm flipH="1">
            <a:off x="6164825" y="3767945"/>
            <a:ext cx="1130709" cy="373626"/>
          </a:xfrm>
          <a:prstGeom prst="rightArrow">
            <a:avLst/>
          </a:prstGeom>
          <a:solidFill>
            <a:srgbClr val="8971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B93F5951-F7F1-470B-A86A-D2614B5C529B}"/>
              </a:ext>
            </a:extLst>
          </p:cNvPr>
          <p:cNvSpPr txBox="1"/>
          <p:nvPr/>
        </p:nvSpPr>
        <p:spPr>
          <a:xfrm>
            <a:off x="8533615" y="5909762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https://arxiv.org/pdf/1703.10593</a:t>
            </a:r>
          </a:p>
        </p:txBody>
      </p:sp>
    </p:spTree>
    <p:extLst>
      <p:ext uri="{BB962C8B-B14F-4D97-AF65-F5344CB8AC3E}">
        <p14:creationId xmlns:p14="http://schemas.microsoft.com/office/powerpoint/2010/main" val="29038466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1891EA-6ECD-4BE4-BFA8-243244FA5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考察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65EF6B0-75B6-4A86-8AF2-7AA7D1582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MAPE</a:t>
            </a:r>
            <a:r>
              <a:rPr kumimoji="1" lang="ja-JP" altLang="en-US" dirty="0"/>
              <a:t>は失敗だったが、他の解析はうまくいった</a:t>
            </a:r>
            <a:endParaRPr kumimoji="1" lang="en-US" altLang="ja-JP" dirty="0"/>
          </a:p>
          <a:p>
            <a:r>
              <a:rPr lang="ja-JP" altLang="en-US" dirty="0"/>
              <a:t>自己組織化が起きている可能性があるとわかったが、実際に起きているのかなどわかればいいな</a:t>
            </a:r>
            <a:endParaRPr lang="en-US" altLang="ja-JP" dirty="0"/>
          </a:p>
          <a:p>
            <a:r>
              <a:rPr kumimoji="1" lang="en-US" altLang="ja-JP" dirty="0" err="1"/>
              <a:t>Cy</a:t>
            </a:r>
            <a:r>
              <a:rPr lang="en-US" altLang="ja-JP" dirty="0" err="1"/>
              <a:t>cleGAN</a:t>
            </a:r>
            <a:r>
              <a:rPr lang="ja-JP" altLang="en-US" dirty="0"/>
              <a:t>の生成した画像に対して、画像の判断する指標の一つになるかもしれないよね</a:t>
            </a: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26271A6-D3A1-4DC7-B74F-464BE7C05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9D3DA-888E-47B6-9BC8-D58094150938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48578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C53D4D-8714-48C6-88A2-C65BA1D130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おわり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299FCA5-8610-4CB3-9768-DBB69E468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9D3DA-888E-47B6-9BC8-D58094150938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0210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BCF677-4793-46FF-B3A7-EE76CDAFF1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ja-JP" altLang="en-US" sz="5400" b="1" dirty="0"/>
              <a:t>後期印象派絵画の色彩情報について解析</a:t>
            </a:r>
            <a:endParaRPr kumimoji="1" lang="ja-JP" altLang="en-US" sz="5400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317DC4A-5D13-421B-8D1F-3595E251C9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defTabSz="890588"/>
            <a:r>
              <a:rPr lang="ja-JP" altLang="en-US" sz="2400" dirty="0"/>
              <a:t>車　妍　望月　茂徳　蔡　東生 </a:t>
            </a:r>
            <a:br>
              <a:rPr lang="en-US" altLang="ja-JP" sz="2400" dirty="0"/>
            </a:br>
            <a:r>
              <a:rPr lang="ja-JP" altLang="en-US" sz="2400" dirty="0"/>
              <a:t>筑波大学システム情報工学研究科</a:t>
            </a:r>
            <a:endParaRPr lang="en-US" altLang="ja-JP" sz="2400" dirty="0"/>
          </a:p>
          <a:p>
            <a:pPr defTabSz="890588"/>
            <a:r>
              <a:rPr kumimoji="1" lang="ja-JP" altLang="en-US" sz="2400" dirty="0"/>
              <a:t>情報処理学会研究報告グラフィクスと</a:t>
            </a:r>
            <a:r>
              <a:rPr kumimoji="1" lang="en-US" altLang="ja-JP" sz="2400" dirty="0"/>
              <a:t>CAD</a:t>
            </a:r>
            <a:r>
              <a:rPr kumimoji="1" lang="ja-JP" altLang="en-US" sz="2400" dirty="0"/>
              <a:t>（</a:t>
            </a:r>
            <a:r>
              <a:rPr kumimoji="1" lang="en-US" altLang="ja-JP" sz="2400" dirty="0"/>
              <a:t>CG</a:t>
            </a:r>
            <a:r>
              <a:rPr kumimoji="1" lang="ja-JP" altLang="en-US" sz="2400" dirty="0"/>
              <a:t>）</a:t>
            </a:r>
            <a:br>
              <a:rPr kumimoji="1" lang="en-US" altLang="ja-JP" sz="2400" dirty="0"/>
            </a:br>
            <a:r>
              <a:rPr kumimoji="1" lang="ja-JP" altLang="en-US" sz="2400" dirty="0"/>
              <a:t>第１</a:t>
            </a:r>
            <a:r>
              <a:rPr kumimoji="1" lang="en-US" altLang="ja-JP" sz="2400" dirty="0"/>
              <a:t>3</a:t>
            </a:r>
            <a:r>
              <a:rPr kumimoji="1" lang="ja-JP" altLang="en-US" sz="2400" dirty="0"/>
              <a:t>号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B5A282B-FA78-4E1D-BE75-314F1FB24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9D3DA-888E-47B6-9BC8-D58094150938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2553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8ED2CF-35A6-4DBF-A3DA-F71925806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再現する論文について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F1F0661-2C1F-4C16-BC8C-0C3BF68CDCBE}"/>
              </a:ext>
            </a:extLst>
          </p:cNvPr>
          <p:cNvSpPr txBox="1"/>
          <p:nvPr/>
        </p:nvSpPr>
        <p:spPr>
          <a:xfrm>
            <a:off x="838200" y="1821300"/>
            <a:ext cx="514108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/>
              <a:t>情報のエントロピー</a:t>
            </a:r>
            <a:endParaRPr kumimoji="1" lang="en-US" altLang="ja-JP" sz="3200" b="1" dirty="0"/>
          </a:p>
          <a:p>
            <a:pPr>
              <a:lnSpc>
                <a:spcPct val="200000"/>
              </a:lnSpc>
            </a:pPr>
            <a:r>
              <a:rPr lang="ja-JP" altLang="en-US" sz="3200" dirty="0"/>
              <a:t>絵画の色彩が複雑なのか</a:t>
            </a:r>
            <a:endParaRPr lang="en-US" altLang="ja-JP" sz="3200" dirty="0"/>
          </a:p>
          <a:p>
            <a:r>
              <a:rPr lang="en-US" altLang="ja-JP" sz="3200" dirty="0"/>
              <a:t>0(</a:t>
            </a:r>
            <a:r>
              <a:rPr lang="ja-JP" altLang="en-US" sz="3200" dirty="0"/>
              <a:t>単調</a:t>
            </a:r>
            <a:r>
              <a:rPr lang="en-US" altLang="ja-JP" sz="3200" dirty="0"/>
              <a:t>)&lt;N&lt;8(</a:t>
            </a:r>
            <a:r>
              <a:rPr lang="ja-JP" altLang="en-US" sz="3200" dirty="0"/>
              <a:t>複雑</a:t>
            </a:r>
            <a:r>
              <a:rPr lang="en-US" altLang="ja-JP" sz="3200" dirty="0"/>
              <a:t>)</a:t>
            </a:r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27BC05F-7AF4-41AF-9532-048F424A1186}"/>
              </a:ext>
            </a:extLst>
          </p:cNvPr>
          <p:cNvSpPr txBox="1"/>
          <p:nvPr/>
        </p:nvSpPr>
        <p:spPr>
          <a:xfrm>
            <a:off x="5476973" y="1851860"/>
            <a:ext cx="6715027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err="1">
                <a:latin typeface="+mn-ea"/>
              </a:rPr>
              <a:t>Zipf</a:t>
            </a:r>
            <a:r>
              <a:rPr lang="ja-JP" altLang="en-US" sz="3200" b="1" dirty="0">
                <a:latin typeface="+mn-ea"/>
              </a:rPr>
              <a:t>法則</a:t>
            </a:r>
            <a:endParaRPr kumimoji="1" lang="en-US" altLang="ja-JP" sz="3200" b="1" dirty="0">
              <a:latin typeface="+mn-ea"/>
            </a:endParaRPr>
          </a:p>
          <a:p>
            <a:pPr>
              <a:lnSpc>
                <a:spcPct val="200000"/>
              </a:lnSpc>
            </a:pPr>
            <a:r>
              <a:rPr kumimoji="1" lang="ja-JP" altLang="en-US" sz="3200" dirty="0">
                <a:latin typeface="+mn-ea"/>
              </a:rPr>
              <a:t>絵画の色彩が秩序的なのか判断する</a:t>
            </a:r>
            <a:endParaRPr kumimoji="1" lang="en-US" altLang="ja-JP" sz="3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ja-JP" altLang="en-US" sz="3200" dirty="0">
                <a:latin typeface="+mn-ea"/>
              </a:rPr>
              <a:t>自己組織化がある可能性がある</a:t>
            </a:r>
            <a:endParaRPr lang="en-US" altLang="ja-JP" sz="3200" dirty="0">
              <a:latin typeface="+mn-ea"/>
            </a:endParaRPr>
          </a:p>
          <a:p>
            <a:endParaRPr lang="en-US" altLang="ja-JP" sz="3200" dirty="0">
              <a:latin typeface="+mn-ea"/>
            </a:endParaRPr>
          </a:p>
          <a:p>
            <a:endParaRPr kumimoji="1" lang="en-US" altLang="ja-JP" sz="3200" dirty="0">
              <a:latin typeface="+mn-ea"/>
            </a:endParaRP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B8E1634-5E8E-4DA4-A671-764F541F4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9D3DA-888E-47B6-9BC8-D58094150938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47A8D0C-24B0-4918-9BD7-44A6621FE449}"/>
              </a:ext>
            </a:extLst>
          </p:cNvPr>
          <p:cNvSpPr txBox="1"/>
          <p:nvPr/>
        </p:nvSpPr>
        <p:spPr>
          <a:xfrm>
            <a:off x="3206064" y="4286594"/>
            <a:ext cx="42514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/>
              <a:t>複雑性が高く、秩序的な絵</a:t>
            </a:r>
            <a:endParaRPr kumimoji="1" lang="en-US" altLang="ja-JP" sz="2400" dirty="0"/>
          </a:p>
          <a:p>
            <a:pPr algn="ctr"/>
            <a:endParaRPr lang="en-US" altLang="ja-JP" sz="2400" dirty="0"/>
          </a:p>
          <a:p>
            <a:pPr algn="ctr"/>
            <a:endParaRPr kumimoji="1" lang="en-US" altLang="ja-JP" sz="2400" dirty="0"/>
          </a:p>
          <a:p>
            <a:pPr algn="ctr"/>
            <a:r>
              <a:rPr lang="ja-JP" altLang="en-US" sz="2400" dirty="0"/>
              <a:t>美しい</a:t>
            </a:r>
            <a:endParaRPr kumimoji="1" lang="ja-JP" altLang="en-US" sz="2400" dirty="0"/>
          </a:p>
        </p:txBody>
      </p:sp>
      <p:sp>
        <p:nvSpPr>
          <p:cNvPr id="6" name="矢印: 下 5">
            <a:extLst>
              <a:ext uri="{FF2B5EF4-FFF2-40B4-BE49-F238E27FC236}">
                <a16:creationId xmlns:a16="http://schemas.microsoft.com/office/drawing/2014/main" id="{F767D323-29E3-4835-AE69-2695A06D4868}"/>
              </a:ext>
            </a:extLst>
          </p:cNvPr>
          <p:cNvSpPr/>
          <p:nvPr/>
        </p:nvSpPr>
        <p:spPr>
          <a:xfrm>
            <a:off x="4929943" y="4825066"/>
            <a:ext cx="552694" cy="565608"/>
          </a:xfrm>
          <a:prstGeom prst="downArrow">
            <a:avLst/>
          </a:prstGeom>
          <a:solidFill>
            <a:srgbClr val="8971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6832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A6A0F3-2076-4015-A806-6E3CF7A95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再現する論文について</a:t>
            </a:r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85E3A40A-2B06-4805-BCC7-79E74EB99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AD06E-62FC-43BE-9A87-F934B3D4013E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D05C088-5535-4967-81D1-DA559D0068F8}"/>
              </a:ext>
            </a:extLst>
          </p:cNvPr>
          <p:cNvSpPr txBox="1"/>
          <p:nvPr/>
        </p:nvSpPr>
        <p:spPr>
          <a:xfrm>
            <a:off x="838200" y="1836257"/>
            <a:ext cx="514108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/>
              <a:t>情報のエントロピー</a:t>
            </a:r>
            <a:endParaRPr lang="en-US" altLang="ja-JP" sz="3200" b="1" dirty="0"/>
          </a:p>
          <a:p>
            <a:r>
              <a:rPr kumimoji="1" lang="en-US" altLang="ja-JP" sz="3200" b="1" dirty="0"/>
              <a:t>7.8824</a:t>
            </a:r>
            <a:endParaRPr kumimoji="1" lang="ja-JP" altLang="en-US" sz="3200" b="1" dirty="0"/>
          </a:p>
          <a:p>
            <a:endParaRPr kumimoji="1" lang="en-US" altLang="ja-JP" sz="3200" b="1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58C1ED9-32DF-452D-AC07-D9E01D04E0E2}"/>
              </a:ext>
            </a:extLst>
          </p:cNvPr>
          <p:cNvSpPr txBox="1"/>
          <p:nvPr/>
        </p:nvSpPr>
        <p:spPr>
          <a:xfrm>
            <a:off x="838199" y="4116451"/>
            <a:ext cx="575854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err="1">
                <a:latin typeface="+mn-ea"/>
              </a:rPr>
              <a:t>Zipf</a:t>
            </a:r>
            <a:r>
              <a:rPr lang="ja-JP" altLang="en-US" sz="3200" b="1" dirty="0">
                <a:latin typeface="+mn-ea"/>
              </a:rPr>
              <a:t>法則</a:t>
            </a:r>
            <a:endParaRPr lang="en-US" altLang="ja-JP" sz="3200" b="1" dirty="0">
              <a:latin typeface="+mn-ea"/>
            </a:endParaRPr>
          </a:p>
          <a:p>
            <a:r>
              <a:rPr kumimoji="1" lang="ja-JP" altLang="en-US" sz="3200" b="1" dirty="0">
                <a:latin typeface="+mn-ea"/>
              </a:rPr>
              <a:t>傾き</a:t>
            </a:r>
            <a:r>
              <a:rPr kumimoji="1" lang="en-US" altLang="ja-JP" sz="3200" b="1" dirty="0">
                <a:latin typeface="+mn-ea"/>
              </a:rPr>
              <a:t>:0.25</a:t>
            </a:r>
          </a:p>
          <a:p>
            <a:r>
              <a:rPr kumimoji="1" lang="ja-JP" altLang="en-US" sz="3200" b="1" dirty="0">
                <a:latin typeface="+mn-ea"/>
              </a:rPr>
              <a:t>モデルにフィットしているか</a:t>
            </a:r>
            <a:endParaRPr kumimoji="1" lang="en-US" altLang="ja-JP" sz="3200" b="1" dirty="0">
              <a:latin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kumimoji="1" lang="en-US" altLang="ja-JP" sz="3200" b="1" dirty="0">
              <a:latin typeface="+mn-ea"/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9124C76E-9772-44F0-8A07-19F60A67C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8208" y="3429000"/>
            <a:ext cx="3773884" cy="3019108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FCC0B0EF-63F4-4210-8A5C-970CA1FD6D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8268" y="1226771"/>
            <a:ext cx="3303572" cy="2157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1FC75FF-CAD1-4DC5-A215-7F2B5981D790}"/>
              </a:ext>
            </a:extLst>
          </p:cNvPr>
          <p:cNvSpPr txBox="1"/>
          <p:nvPr/>
        </p:nvSpPr>
        <p:spPr>
          <a:xfrm>
            <a:off x="8128305" y="703551"/>
            <a:ext cx="2536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使用した画像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22815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981423-BC76-4339-AB5E-CF8D8A5AF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解析方法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F69EC51-488D-47D4-B321-D2C4D7359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モデルフィッティングをして、数値を予測する</a:t>
            </a:r>
            <a:endParaRPr kumimoji="1" lang="en-US" altLang="ja-JP" dirty="0"/>
          </a:p>
          <a:p>
            <a:r>
              <a:rPr lang="ja-JP" altLang="en-US" dirty="0"/>
              <a:t>今回は、網羅的に探索をした</a:t>
            </a:r>
            <a:endParaRPr lang="en-US" altLang="ja-JP" dirty="0"/>
          </a:p>
          <a:p>
            <a:r>
              <a:rPr lang="ja-JP" altLang="en-US" dirty="0"/>
              <a:t>探索回数を複数にし、結果から探索範囲を決めることで、細かい数値まで探索することができた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63ACC5AD-A6CE-43FC-B4E0-B07EC33FD8F5}"/>
                  </a:ext>
                </a:extLst>
              </p:cNvPr>
              <p:cNvSpPr txBox="1"/>
              <p:nvPr/>
            </p:nvSpPr>
            <p:spPr>
              <a:xfrm>
                <a:off x="3411794" y="4365523"/>
                <a:ext cx="5102941" cy="9019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m:rPr>
                          <m:sty m:val="p"/>
                        </m:rPr>
                        <a:rPr kumimoji="1" lang="el-GR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(1−</m:t>
                      </m:r>
                      <m:r>
                        <a:rPr kumimoji="1" lang="ja-JP" alt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kumimoji="1" lang="el-GR" altLang="ja-JP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Τ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63ACC5AD-A6CE-43FC-B4E0-B07EC33FD8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1794" y="4365523"/>
                <a:ext cx="5102941" cy="90191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FB81DF7-FE4E-43D9-96AC-A70802168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9D3DA-888E-47B6-9BC8-D58094150938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2270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 descr="グラフ, 散布図&#10;&#10;自動的に生成された説明">
            <a:extLst>
              <a:ext uri="{FF2B5EF4-FFF2-40B4-BE49-F238E27FC236}">
                <a16:creationId xmlns:a16="http://schemas.microsoft.com/office/drawing/2014/main" id="{50D658EE-E018-42F5-AC77-996614FD71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414" y="571500"/>
            <a:ext cx="11430000" cy="5715000"/>
          </a:xfrm>
          <a:prstGeom prst="rect">
            <a:avLst/>
          </a:prstGeom>
        </p:spPr>
      </p:pic>
      <p:pic>
        <p:nvPicPr>
          <p:cNvPr id="14" name="図 13" descr="グラフ&#10;&#10;中程度の精度で自動的に生成された説明">
            <a:extLst>
              <a:ext uri="{FF2B5EF4-FFF2-40B4-BE49-F238E27FC236}">
                <a16:creationId xmlns:a16="http://schemas.microsoft.com/office/drawing/2014/main" id="{EAE11F24-04CD-4D9F-8052-56D4EE7456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415" y="571500"/>
            <a:ext cx="11430000" cy="5715000"/>
          </a:xfrm>
          <a:prstGeom prst="rect">
            <a:avLst/>
          </a:prstGeom>
        </p:spPr>
      </p:pic>
      <p:sp>
        <p:nvSpPr>
          <p:cNvPr id="15" name="スライド番号プレースホルダー 14">
            <a:extLst>
              <a:ext uri="{FF2B5EF4-FFF2-40B4-BE49-F238E27FC236}">
                <a16:creationId xmlns:a16="http://schemas.microsoft.com/office/drawing/2014/main" id="{F4FE5DEE-2CCF-421B-A0F9-4E436C437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9D3DA-888E-47B6-9BC8-D58094150938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5379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DD3BE2-1490-405E-87EF-0382D0843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解析した画像について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4532011-7083-4E16-8313-34C5F1712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kumimoji="1" lang="ja-JP" altLang="en-US" dirty="0"/>
              <a:t>自然派 </a:t>
            </a:r>
            <a:r>
              <a:rPr kumimoji="1" lang="en-US" altLang="ja-JP" dirty="0"/>
              <a:t>(</a:t>
            </a:r>
            <a:r>
              <a:rPr kumimoji="1" lang="ja-JP" altLang="en-US" dirty="0"/>
              <a:t>ミレー、コロー</a:t>
            </a:r>
            <a:r>
              <a:rPr kumimoji="1" lang="en-US" altLang="ja-JP" dirty="0"/>
              <a:t>)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kumimoji="1" lang="ja-JP" altLang="en-US" dirty="0"/>
              <a:t>ロマン派</a:t>
            </a:r>
            <a:r>
              <a:rPr kumimoji="1" lang="en-US" altLang="ja-JP" dirty="0"/>
              <a:t>(</a:t>
            </a:r>
            <a:r>
              <a:rPr kumimoji="1" lang="ja-JP" altLang="en-US" dirty="0"/>
              <a:t>ドラクロワ、ターナー</a:t>
            </a:r>
            <a:r>
              <a:rPr kumimoji="1" lang="en-US" altLang="ja-JP" dirty="0"/>
              <a:t>)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kumimoji="1" lang="ja-JP" altLang="en-US" dirty="0"/>
              <a:t>写実主義</a:t>
            </a:r>
            <a:r>
              <a:rPr kumimoji="1" lang="en-US" altLang="ja-JP" dirty="0"/>
              <a:t>(</a:t>
            </a:r>
            <a:r>
              <a:rPr kumimoji="1" lang="ja-JP" altLang="en-US" dirty="0"/>
              <a:t>クールベ、マネ</a:t>
            </a:r>
            <a:r>
              <a:rPr kumimoji="1" lang="en-US" altLang="ja-JP" dirty="0"/>
              <a:t>)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kumimoji="1" lang="ja-JP" altLang="en-US" dirty="0"/>
              <a:t>印象派</a:t>
            </a:r>
            <a:r>
              <a:rPr kumimoji="1" lang="en-US" altLang="ja-JP" dirty="0"/>
              <a:t>(</a:t>
            </a:r>
            <a:r>
              <a:rPr kumimoji="1" lang="ja-JP" altLang="en-US" dirty="0"/>
              <a:t>モネ、ルノアール</a:t>
            </a:r>
            <a:r>
              <a:rPr kumimoji="1" lang="en-US" altLang="ja-JP" dirty="0"/>
              <a:t>)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kumimoji="1" lang="ja-JP" altLang="en-US" dirty="0"/>
              <a:t>後期印象派</a:t>
            </a:r>
            <a:r>
              <a:rPr kumimoji="1" lang="en-US" altLang="ja-JP" dirty="0"/>
              <a:t>(</a:t>
            </a:r>
            <a:r>
              <a:rPr kumimoji="1" lang="ja-JP" altLang="en-US" dirty="0"/>
              <a:t>ゴッホ、セザンヌ</a:t>
            </a:r>
            <a:r>
              <a:rPr kumimoji="1" lang="en-US" altLang="ja-JP" dirty="0"/>
              <a:t>)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kumimoji="1" lang="ja-JP" altLang="en-US" dirty="0"/>
              <a:t>古典派</a:t>
            </a:r>
            <a:r>
              <a:rPr kumimoji="1" lang="en-US" altLang="ja-JP" dirty="0"/>
              <a:t>(</a:t>
            </a:r>
            <a:r>
              <a:rPr kumimoji="1" lang="ja-JP" altLang="en-US" dirty="0"/>
              <a:t>レンブラント、ヴァンダイク</a:t>
            </a:r>
            <a:r>
              <a:rPr kumimoji="1" lang="en-US" altLang="ja-JP" dirty="0"/>
              <a:t>)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44467A9-CC30-480E-9763-9F6474637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9D3DA-888E-47B6-9BC8-D58094150938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3128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DABBCD-E42B-472F-BA64-738B4AF26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結果</a:t>
            </a:r>
            <a:endParaRPr kumimoji="1" lang="ja-JP" altLang="en-US" dirty="0"/>
          </a:p>
        </p:txBody>
      </p:sp>
      <p:graphicFrame>
        <p:nvGraphicFramePr>
          <p:cNvPr id="5" name="コンテンツ プレースホルダー 4">
            <a:extLst>
              <a:ext uri="{FF2B5EF4-FFF2-40B4-BE49-F238E27FC236}">
                <a16:creationId xmlns:a16="http://schemas.microsoft.com/office/drawing/2014/main" id="{0EB8F68F-E05F-4E02-AC6C-BE72306652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4419220"/>
              </p:ext>
            </p:extLst>
          </p:nvPr>
        </p:nvGraphicFramePr>
        <p:xfrm>
          <a:off x="550606" y="2172929"/>
          <a:ext cx="5447071" cy="41834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グラフ 8">
            <a:extLst>
              <a:ext uri="{FF2B5EF4-FFF2-40B4-BE49-F238E27FC236}">
                <a16:creationId xmlns:a16="http://schemas.microsoft.com/office/drawing/2014/main" id="{23982340-0C16-4E4B-A90F-A30940A9B9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53239644"/>
              </p:ext>
            </p:extLst>
          </p:nvPr>
        </p:nvGraphicFramePr>
        <p:xfrm>
          <a:off x="6194326" y="2172929"/>
          <a:ext cx="5447068" cy="41834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8A9950F-C210-4964-ADEE-DE32A48C1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9D3DA-888E-47B6-9BC8-D58094150938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5478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DABBCD-E42B-472F-BA64-738B4AF26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結果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8A9950F-C210-4964-ADEE-DE32A48C1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9D3DA-888E-47B6-9BC8-D58094150938}" type="slidenum">
              <a:rPr kumimoji="1" lang="ja-JP" altLang="en-US" smtClean="0"/>
              <a:t>9</a:t>
            </a:fld>
            <a:endParaRPr kumimoji="1" lang="ja-JP" altLang="en-US"/>
          </a:p>
        </p:txBody>
      </p:sp>
      <p:graphicFrame>
        <p:nvGraphicFramePr>
          <p:cNvPr id="7" name="グラフ 6">
            <a:extLst>
              <a:ext uri="{FF2B5EF4-FFF2-40B4-BE49-F238E27FC236}">
                <a16:creationId xmlns:a16="http://schemas.microsoft.com/office/drawing/2014/main" id="{54022463-CB4A-4A96-BC7A-BB1F2966BB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2151999"/>
              </p:ext>
            </p:extLst>
          </p:nvPr>
        </p:nvGraphicFramePr>
        <p:xfrm>
          <a:off x="550606" y="2172929"/>
          <a:ext cx="5447068" cy="4005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グラフ 9">
            <a:extLst>
              <a:ext uri="{FF2B5EF4-FFF2-40B4-BE49-F238E27FC236}">
                <a16:creationId xmlns:a16="http://schemas.microsoft.com/office/drawing/2014/main" id="{5461F6E2-EB5F-48D3-A746-FFEED3317AB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1711860"/>
              </p:ext>
            </p:extLst>
          </p:nvPr>
        </p:nvGraphicFramePr>
        <p:xfrm>
          <a:off x="6194328" y="2166575"/>
          <a:ext cx="5447066" cy="4005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8A8C3B7-C8A5-4B83-AECD-7CDFB2F01C1F}"/>
              </a:ext>
            </a:extLst>
          </p:cNvPr>
          <p:cNvSpPr txBox="1"/>
          <p:nvPr/>
        </p:nvSpPr>
        <p:spPr>
          <a:xfrm>
            <a:off x="4986779" y="1157561"/>
            <a:ext cx="3695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i="0" dirty="0">
                <a:solidFill>
                  <a:srgbClr val="000000"/>
                </a:solidFill>
                <a:effectLst/>
                <a:latin typeface="Meiryo" panose="020B0604030504040204" pitchFamily="50" charset="-128"/>
                <a:ea typeface="Meiryo" panose="020B0604030504040204" pitchFamily="50" charset="-128"/>
              </a:rPr>
              <a:t>MAPE:</a:t>
            </a:r>
            <a:r>
              <a:rPr lang="ja-JP" altLang="en-US" b="1" i="0" dirty="0">
                <a:solidFill>
                  <a:srgbClr val="000000"/>
                </a:solidFill>
                <a:effectLst/>
                <a:latin typeface="Meiryo" panose="020B0604030504040204" pitchFamily="50" charset="-128"/>
                <a:ea typeface="Meiryo" panose="020B0604030504040204" pitchFamily="50" charset="-128"/>
              </a:rPr>
              <a:t>平均絶対パーセント誤差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85826686"/>
      </p:ext>
    </p:extLst>
  </p:cSld>
  <p:clrMapOvr>
    <a:masterClrMapping/>
  </p:clrMapOvr>
</p:sld>
</file>

<file path=ppt/theme/theme1.xml><?xml version="1.0" encoding="utf-8"?>
<a:theme xmlns:a="http://schemas.openxmlformats.org/drawingml/2006/main" name="レポートテンプレー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ゼミ研中間発表_T122115</Template>
  <TotalTime>715</TotalTime>
  <Words>412</Words>
  <Application>Microsoft Office PowerPoint</Application>
  <PresentationFormat>ワイド画面</PresentationFormat>
  <Paragraphs>91</Paragraphs>
  <Slides>17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4" baseType="lpstr">
      <vt:lpstr>Meiryo</vt:lpstr>
      <vt:lpstr>游ゴシック</vt:lpstr>
      <vt:lpstr>游ゴシック Light</vt:lpstr>
      <vt:lpstr>Arial</vt:lpstr>
      <vt:lpstr>Cambria Math</vt:lpstr>
      <vt:lpstr>Wingdings</vt:lpstr>
      <vt:lpstr>レポートテンプレート</vt:lpstr>
      <vt:lpstr>Zipf法則の再現</vt:lpstr>
      <vt:lpstr>後期印象派絵画の色彩情報について解析</vt:lpstr>
      <vt:lpstr>再現する論文について</vt:lpstr>
      <vt:lpstr>再現する論文について</vt:lpstr>
      <vt:lpstr>解析方法</vt:lpstr>
      <vt:lpstr>PowerPoint プレゼンテーション</vt:lpstr>
      <vt:lpstr>解析した画像について</vt:lpstr>
      <vt:lpstr>結果</vt:lpstr>
      <vt:lpstr>結果</vt:lpstr>
      <vt:lpstr>解析した画像について</vt:lpstr>
      <vt:lpstr>結果</vt:lpstr>
      <vt:lpstr>結果</vt:lpstr>
      <vt:lpstr>結果</vt:lpstr>
      <vt:lpstr>考察</vt:lpstr>
      <vt:lpstr>考察</vt:lpstr>
      <vt:lpstr>考察</vt:lpstr>
      <vt:lpstr>おわり</vt:lpstr>
    </vt:vector>
  </TitlesOfParts>
  <Company>Suwa University of Science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情報のエントロピーを再現</dc:title>
  <dc:creator>T122115</dc:creator>
  <cp:lastModifiedBy>T122115</cp:lastModifiedBy>
  <cp:revision>18</cp:revision>
  <dcterms:created xsi:type="dcterms:W3CDTF">2025-01-09T02:40:41Z</dcterms:created>
  <dcterms:modified xsi:type="dcterms:W3CDTF">2025-01-16T03:37:05Z</dcterms:modified>
</cp:coreProperties>
</file>