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6" r:id="rId11"/>
    <p:sldId id="259" r:id="rId12"/>
    <p:sldId id="269" r:id="rId13"/>
    <p:sldId id="270" r:id="rId14"/>
    <p:sldId id="271" r:id="rId15"/>
    <p:sldId id="268" r:id="rId16"/>
    <p:sldId id="273" r:id="rId17"/>
    <p:sldId id="274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718"/>
  </p:normalViewPr>
  <p:slideViewPr>
    <p:cSldViewPr snapToGrid="0">
      <p:cViewPr varScale="1">
        <p:scale>
          <a:sx n="112" d="100"/>
          <a:sy n="112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2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5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6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8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66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4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8DF9F-6994-4CA9-93D1-0DA11FCBD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703" r="-1" b="57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8BD45B-1705-434A-B501-08AFF9BD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0545859" cy="2736390"/>
          </a:xfrm>
        </p:spPr>
        <p:txBody>
          <a:bodyPr anchor="t">
            <a:normAutofit/>
          </a:bodyPr>
          <a:lstStyle/>
          <a:p>
            <a:pPr algn="dist">
              <a:lnSpc>
                <a:spcPct val="100000"/>
              </a:lnSpc>
            </a:pPr>
            <a:r>
              <a:rPr kumimoji="1" lang="ja-JP" altLang="en-US" sz="8000">
                <a:solidFill>
                  <a:srgbClr val="FFFFFF"/>
                </a:solidFill>
              </a:rPr>
              <a:t>プログラミング超入門</a:t>
            </a:r>
            <a:endParaRPr kumimoji="1" lang="ja-JP" altLang="en-US" sz="8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字幕 5">
            <a:extLst>
              <a:ext uri="{FF2B5EF4-FFF2-40B4-BE49-F238E27FC236}">
                <a16:creationId xmlns:a16="http://schemas.microsoft.com/office/drawing/2014/main" id="{D9FE983F-9B7B-5D4C-3CE1-A2D81EDD2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131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24789"/>
            <a:ext cx="66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Google Colaboratory</a:t>
            </a:r>
            <a:r>
              <a:rPr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の準備</a:t>
            </a:r>
            <a:endParaRPr kumimoji="1" lang="ja-JP" altLang="en-US" sz="3600" u="sng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DE9477-9E44-794F-B924-FB52F14063D8}"/>
              </a:ext>
            </a:extLst>
          </p:cNvPr>
          <p:cNvSpPr txBox="1"/>
          <p:nvPr/>
        </p:nvSpPr>
        <p:spPr>
          <a:xfrm>
            <a:off x="675861" y="1323191"/>
            <a:ext cx="1003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自分のドライブにコピーする</a:t>
            </a:r>
            <a:endParaRPr kumimoji="1" lang="ja-JP" altLang="en-US" sz="2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52400F-ED9F-1A4E-BFA2-93A8C987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75" y="2291706"/>
            <a:ext cx="7447878" cy="3954259"/>
          </a:xfrm>
          <a:prstGeom prst="rect">
            <a:avLst/>
          </a:prstGeom>
        </p:spPr>
      </p:pic>
      <p:sp>
        <p:nvSpPr>
          <p:cNvPr id="5" name="吹き出し: 円形 10">
            <a:extLst>
              <a:ext uri="{FF2B5EF4-FFF2-40B4-BE49-F238E27FC236}">
                <a16:creationId xmlns:a16="http://schemas.microsoft.com/office/drawing/2014/main" id="{DBCF1A28-19B1-3D49-938E-602C9D823905}"/>
              </a:ext>
            </a:extLst>
          </p:cNvPr>
          <p:cNvSpPr/>
          <p:nvPr/>
        </p:nvSpPr>
        <p:spPr>
          <a:xfrm>
            <a:off x="5272381" y="2840603"/>
            <a:ext cx="4196955" cy="1176793"/>
          </a:xfrm>
          <a:prstGeom prst="wedgeEllipseCallout">
            <a:avLst>
              <a:gd name="adj1" fmla="val -93171"/>
              <a:gd name="adj2" fmla="val 252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“</a:t>
            </a:r>
            <a:r>
              <a:rPr kumimoji="1" lang="ja-JP" altLang="en-US">
                <a:solidFill>
                  <a:schemeClr val="tx1"/>
                </a:solidFill>
              </a:rPr>
              <a:t>ドライブにコピーを保存</a:t>
            </a:r>
            <a:r>
              <a:rPr kumimoji="1" lang="en-US" altLang="ja-JP" dirty="0">
                <a:solidFill>
                  <a:schemeClr val="tx1"/>
                </a:solidFill>
              </a:rPr>
              <a:t>”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を</a:t>
            </a:r>
            <a:r>
              <a:rPr kumimoji="1" lang="ja-JP" altLang="en-US" dirty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333819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16838"/>
            <a:ext cx="551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プログラミングとは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DB2511-3F79-412C-966C-5D11853A95AD}"/>
              </a:ext>
            </a:extLst>
          </p:cNvPr>
          <p:cNvSpPr txBox="1"/>
          <p:nvPr/>
        </p:nvSpPr>
        <p:spPr>
          <a:xfrm>
            <a:off x="397564" y="1443747"/>
            <a:ext cx="175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たとえば</a:t>
            </a:r>
            <a:r>
              <a:rPr kumimoji="1" lang="en-US" altLang="ja-JP" sz="24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...</a:t>
            </a:r>
            <a:endParaRPr kumimoji="1" lang="ja-JP" altLang="en-US" sz="2400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2D2047-0106-456A-A297-78CF0DF903EC}"/>
              </a:ext>
            </a:extLst>
          </p:cNvPr>
          <p:cNvSpPr txBox="1"/>
          <p:nvPr/>
        </p:nvSpPr>
        <p:spPr>
          <a:xfrm>
            <a:off x="675861" y="2108113"/>
            <a:ext cx="1092774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花子</a:t>
            </a:r>
            <a:r>
              <a:rPr kumimoji="1" lang="ja-JP" altLang="en-US" sz="2000" dirty="0"/>
              <a:t>が</a:t>
            </a:r>
            <a:r>
              <a:rPr lang="ja-JP" altLang="en-US" sz="2000" dirty="0"/>
              <a:t>太郎</a:t>
            </a:r>
            <a:r>
              <a:rPr kumimoji="1" lang="ja-JP" altLang="en-US" sz="2000" dirty="0"/>
              <a:t>にリンゴを取ってほしいと思っている時、</a:t>
            </a:r>
            <a:r>
              <a:rPr lang="ja-JP" altLang="en-US" sz="2000" dirty="0"/>
              <a:t>花子</a:t>
            </a:r>
            <a:r>
              <a:rPr kumimoji="1" lang="ja-JP" altLang="en-US" sz="2000" dirty="0"/>
              <a:t>は</a:t>
            </a:r>
            <a:r>
              <a:rPr lang="ja-JP" altLang="en-US" sz="2000" dirty="0"/>
              <a:t>太郎</a:t>
            </a:r>
            <a:r>
              <a:rPr kumimoji="1" lang="ja-JP" altLang="en-US" sz="2000" dirty="0"/>
              <a:t>に「リンゴを取って」と言う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D914B6A-1AFB-43CC-AF86-58F6CAE85A5D}"/>
              </a:ext>
            </a:extLst>
          </p:cNvPr>
          <p:cNvGrpSpPr/>
          <p:nvPr/>
        </p:nvGrpSpPr>
        <p:grpSpPr>
          <a:xfrm>
            <a:off x="6952942" y="2785502"/>
            <a:ext cx="3327250" cy="3552637"/>
            <a:chOff x="6778859" y="2687647"/>
            <a:chExt cx="3327250" cy="3552637"/>
          </a:xfrm>
        </p:grpSpPr>
        <p:pic>
          <p:nvPicPr>
            <p:cNvPr id="6" name="図 5" descr="白いバックグラウンドの前に座っている人形&#10;&#10;低い精度で自動的に生成された説明">
              <a:extLst>
                <a:ext uri="{FF2B5EF4-FFF2-40B4-BE49-F238E27FC236}">
                  <a16:creationId xmlns:a16="http://schemas.microsoft.com/office/drawing/2014/main" id="{941E5885-F2B3-4B08-8C4D-4B349145F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859" y="2687647"/>
              <a:ext cx="2039137" cy="3032174"/>
            </a:xfrm>
            <a:prstGeom prst="rect">
              <a:avLst/>
            </a:prstGeom>
          </p:spPr>
        </p:pic>
        <p:pic>
          <p:nvPicPr>
            <p:cNvPr id="8" name="図 7" descr="テーブル, 椅子, コーヒー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B5437155-AACF-427B-9A09-13F26F42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0905" y="3894856"/>
              <a:ext cx="2515204" cy="2345428"/>
            </a:xfrm>
            <a:prstGeom prst="rect">
              <a:avLst/>
            </a:prstGeom>
          </p:spPr>
        </p:pic>
        <p:pic>
          <p:nvPicPr>
            <p:cNvPr id="10" name="図 9" descr="オレンジ が含まれている画像&#10;&#10;自動的に生成された説明">
              <a:extLst>
                <a:ext uri="{FF2B5EF4-FFF2-40B4-BE49-F238E27FC236}">
                  <a16:creationId xmlns:a16="http://schemas.microsoft.com/office/drawing/2014/main" id="{7155BD3A-6C37-4623-927A-924EF28B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899" y="4076369"/>
              <a:ext cx="571831" cy="571831"/>
            </a:xfrm>
            <a:prstGeom prst="rect">
              <a:avLst/>
            </a:prstGeom>
          </p:spPr>
        </p:pic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52DAA55-3FC7-4F6F-BCF8-94488EB7B743}"/>
              </a:ext>
            </a:extLst>
          </p:cNvPr>
          <p:cNvGrpSpPr/>
          <p:nvPr/>
        </p:nvGrpSpPr>
        <p:grpSpPr>
          <a:xfrm>
            <a:off x="1523999" y="2852956"/>
            <a:ext cx="4992465" cy="3050462"/>
            <a:chOff x="1174142" y="2837053"/>
            <a:chExt cx="4992465" cy="3050462"/>
          </a:xfrm>
        </p:grpSpPr>
        <p:pic>
          <p:nvPicPr>
            <p:cNvPr id="12" name="図 11" descr="黒いバックグラウンドの前に座っている人形&#10;&#10;低い精度で自動的に生成された説明">
              <a:extLst>
                <a:ext uri="{FF2B5EF4-FFF2-40B4-BE49-F238E27FC236}">
                  <a16:creationId xmlns:a16="http://schemas.microsoft.com/office/drawing/2014/main" id="{C70B7A95-D97D-4B31-BC4E-A8DE6D0E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142" y="2837053"/>
              <a:ext cx="2051436" cy="3050462"/>
            </a:xfrm>
            <a:prstGeom prst="rect">
              <a:avLst/>
            </a:prstGeom>
          </p:spPr>
        </p:pic>
        <p:sp>
          <p:nvSpPr>
            <p:cNvPr id="14" name="吹き出し: 円形 13">
              <a:extLst>
                <a:ext uri="{FF2B5EF4-FFF2-40B4-BE49-F238E27FC236}">
                  <a16:creationId xmlns:a16="http://schemas.microsoft.com/office/drawing/2014/main" id="{F9BD67C4-8A84-4E89-86C6-AC8439B2AFEF}"/>
                </a:ext>
              </a:extLst>
            </p:cNvPr>
            <p:cNvSpPr/>
            <p:nvPr/>
          </p:nvSpPr>
          <p:spPr>
            <a:xfrm>
              <a:off x="3225578" y="3085374"/>
              <a:ext cx="2941029" cy="922351"/>
            </a:xfrm>
            <a:prstGeom prst="wedgeEllipseCallout">
              <a:avLst>
                <a:gd name="adj1" fmla="val -63009"/>
                <a:gd name="adj2" fmla="val 56466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リンゴを取って！</a:t>
              </a: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E18157-7ED4-4F5E-A574-6EF1309BA974}"/>
              </a:ext>
            </a:extLst>
          </p:cNvPr>
          <p:cNvSpPr txBox="1"/>
          <p:nvPr/>
        </p:nvSpPr>
        <p:spPr>
          <a:xfrm>
            <a:off x="1391479" y="3002064"/>
            <a:ext cx="6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花子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497EC1-50EB-4365-9E20-5BD5F40F4696}"/>
              </a:ext>
            </a:extLst>
          </p:cNvPr>
          <p:cNvSpPr txBox="1"/>
          <p:nvPr/>
        </p:nvSpPr>
        <p:spPr>
          <a:xfrm>
            <a:off x="8539521" y="3011514"/>
            <a:ext cx="6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太郎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E0C2C7BB-3393-444B-92C7-29728F58600F}"/>
              </a:ext>
            </a:extLst>
          </p:cNvPr>
          <p:cNvSpPr/>
          <p:nvPr/>
        </p:nvSpPr>
        <p:spPr>
          <a:xfrm>
            <a:off x="9271303" y="2710924"/>
            <a:ext cx="2793395" cy="1197393"/>
          </a:xfrm>
          <a:prstGeom prst="cloudCallout">
            <a:avLst>
              <a:gd name="adj1" fmla="val -71215"/>
              <a:gd name="adj2" fmla="val 2000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リンゴを</a:t>
            </a:r>
            <a:r>
              <a:rPr lang="ja-JP" altLang="en-US" dirty="0">
                <a:solidFill>
                  <a:schemeClr val="tx1"/>
                </a:solidFill>
              </a:rPr>
              <a:t>取って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ほしいんだな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7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16838"/>
            <a:ext cx="551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プログラミングとは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DB2511-3F79-412C-966C-5D11853A95AD}"/>
              </a:ext>
            </a:extLst>
          </p:cNvPr>
          <p:cNvSpPr txBox="1"/>
          <p:nvPr/>
        </p:nvSpPr>
        <p:spPr>
          <a:xfrm>
            <a:off x="437321" y="1395809"/>
            <a:ext cx="120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一方</a:t>
            </a:r>
            <a:r>
              <a:rPr kumimoji="1" lang="en-US" altLang="ja-JP" sz="24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...</a:t>
            </a:r>
            <a:endParaRPr kumimoji="1" lang="ja-JP" altLang="en-US" sz="2400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2D2047-0106-456A-A297-78CF0DF903EC}"/>
              </a:ext>
            </a:extLst>
          </p:cNvPr>
          <p:cNvSpPr txBox="1"/>
          <p:nvPr/>
        </p:nvSpPr>
        <p:spPr>
          <a:xfrm>
            <a:off x="675861" y="2057069"/>
            <a:ext cx="1071835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コンピュータに何かをお願いしたい時、日本語でお願いしてもコンピュータは理解できない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70F526C-FC63-47CE-B2A5-6B1E1DA2D1FB}"/>
              </a:ext>
            </a:extLst>
          </p:cNvPr>
          <p:cNvGrpSpPr/>
          <p:nvPr/>
        </p:nvGrpSpPr>
        <p:grpSpPr>
          <a:xfrm>
            <a:off x="1932167" y="2875591"/>
            <a:ext cx="4102873" cy="3050462"/>
            <a:chOff x="1174142" y="2837053"/>
            <a:chExt cx="4102873" cy="3050462"/>
          </a:xfrm>
        </p:grpSpPr>
        <p:pic>
          <p:nvPicPr>
            <p:cNvPr id="19" name="図 18" descr="黒いバックグラウンドの前に座っている人形&#10;&#10;低い精度で自動的に生成された説明">
              <a:extLst>
                <a:ext uri="{FF2B5EF4-FFF2-40B4-BE49-F238E27FC236}">
                  <a16:creationId xmlns:a16="http://schemas.microsoft.com/office/drawing/2014/main" id="{F13CB504-19B0-44BD-BE55-014C287CF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142" y="2837053"/>
              <a:ext cx="2051436" cy="3050462"/>
            </a:xfrm>
            <a:prstGeom prst="rect">
              <a:avLst/>
            </a:prstGeom>
          </p:spPr>
        </p:pic>
        <p:sp>
          <p:nvSpPr>
            <p:cNvPr id="20" name="吹き出し: 円形 19">
              <a:extLst>
                <a:ext uri="{FF2B5EF4-FFF2-40B4-BE49-F238E27FC236}">
                  <a16:creationId xmlns:a16="http://schemas.microsoft.com/office/drawing/2014/main" id="{D5F3277B-0579-4734-AFFA-ED266B1069F0}"/>
                </a:ext>
              </a:extLst>
            </p:cNvPr>
            <p:cNvSpPr/>
            <p:nvPr/>
          </p:nvSpPr>
          <p:spPr>
            <a:xfrm>
              <a:off x="3225579" y="3085374"/>
              <a:ext cx="2051436" cy="922351"/>
            </a:xfrm>
            <a:prstGeom prst="wedgeEllipseCallout">
              <a:avLst>
                <a:gd name="adj1" fmla="val -63009"/>
                <a:gd name="adj2" fmla="val 56466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計算して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！</a:t>
              </a:r>
            </a:p>
          </p:txBody>
        </p:sp>
      </p:grpSp>
      <p:pic>
        <p:nvPicPr>
          <p:cNvPr id="7" name="図 6" descr="文字の書かれた紙&#10;&#10;自動的に生成された説明">
            <a:extLst>
              <a:ext uri="{FF2B5EF4-FFF2-40B4-BE49-F238E27FC236}">
                <a16:creationId xmlns:a16="http://schemas.microsoft.com/office/drawing/2014/main" id="{845B9F00-0E0C-4870-AA1F-B1F369AEF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61" y="3769360"/>
            <a:ext cx="2306624" cy="2156693"/>
          </a:xfrm>
          <a:prstGeom prst="rect">
            <a:avLst/>
          </a:prstGeom>
        </p:spPr>
      </p:pic>
      <p:sp>
        <p:nvSpPr>
          <p:cNvPr id="9" name="思考の吹き出し: 雲形 8">
            <a:extLst>
              <a:ext uri="{FF2B5EF4-FFF2-40B4-BE49-F238E27FC236}">
                <a16:creationId xmlns:a16="http://schemas.microsoft.com/office/drawing/2014/main" id="{54BD31E0-CEB7-406F-BE67-61464DFBD2FB}"/>
              </a:ext>
            </a:extLst>
          </p:cNvPr>
          <p:cNvSpPr/>
          <p:nvPr/>
        </p:nvSpPr>
        <p:spPr>
          <a:xfrm>
            <a:off x="9199659" y="2875591"/>
            <a:ext cx="2790908" cy="1170672"/>
          </a:xfrm>
          <a:prstGeom prst="cloudCallout">
            <a:avLst>
              <a:gd name="adj1" fmla="val -54410"/>
              <a:gd name="adj2" fmla="val 7472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何を言って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いるんだろう？</a:t>
            </a:r>
          </a:p>
        </p:txBody>
      </p:sp>
    </p:spTree>
    <p:extLst>
      <p:ext uri="{BB962C8B-B14F-4D97-AF65-F5344CB8AC3E}">
        <p14:creationId xmlns:p14="http://schemas.microsoft.com/office/powerpoint/2010/main" val="23480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16838"/>
            <a:ext cx="551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プログラミングとは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DB2511-3F79-412C-966C-5D11853A95AD}"/>
              </a:ext>
            </a:extLst>
          </p:cNvPr>
          <p:cNvSpPr txBox="1"/>
          <p:nvPr/>
        </p:nvSpPr>
        <p:spPr>
          <a:xfrm>
            <a:off x="405516" y="1395809"/>
            <a:ext cx="175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そんな時！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2D2047-0106-456A-A297-78CF0DF903EC}"/>
              </a:ext>
            </a:extLst>
          </p:cNvPr>
          <p:cNvSpPr txBox="1"/>
          <p:nvPr/>
        </p:nvSpPr>
        <p:spPr>
          <a:xfrm>
            <a:off x="2103946" y="2075253"/>
            <a:ext cx="798410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日本語ではなく、コンピュータが理解できる言葉を使う必要がある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00A540CA-092B-4A29-A761-AF35BB522D7E}"/>
              </a:ext>
            </a:extLst>
          </p:cNvPr>
          <p:cNvSpPr/>
          <p:nvPr/>
        </p:nvSpPr>
        <p:spPr>
          <a:xfrm>
            <a:off x="5812403" y="2901184"/>
            <a:ext cx="747423" cy="8507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38AD8D8-755A-4BF2-BBC6-FC52670CAD0B}"/>
              </a:ext>
            </a:extLst>
          </p:cNvPr>
          <p:cNvGrpSpPr/>
          <p:nvPr/>
        </p:nvGrpSpPr>
        <p:grpSpPr>
          <a:xfrm>
            <a:off x="3367376" y="3987758"/>
            <a:ext cx="5637475" cy="1891550"/>
            <a:chOff x="985962" y="4337615"/>
            <a:chExt cx="5637475" cy="1891550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454588D-0C78-470B-8452-3B181D1A3006}"/>
                </a:ext>
              </a:extLst>
            </p:cNvPr>
            <p:cNvSpPr txBox="1"/>
            <p:nvPr/>
          </p:nvSpPr>
          <p:spPr>
            <a:xfrm>
              <a:off x="1873522" y="5068955"/>
              <a:ext cx="3480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それが　</a:t>
              </a:r>
              <a:r>
                <a:rPr lang="ja-JP" altLang="en-US" sz="2000" dirty="0">
                  <a:solidFill>
                    <a:srgbClr val="FF000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「プログラミング言語」</a:t>
              </a:r>
              <a:endParaRPr kumimoji="1" lang="ja-JP" altLang="en-US" sz="20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6" name="爆発: 14 pt 5">
              <a:extLst>
                <a:ext uri="{FF2B5EF4-FFF2-40B4-BE49-F238E27FC236}">
                  <a16:creationId xmlns:a16="http://schemas.microsoft.com/office/drawing/2014/main" id="{31106C20-F650-4A62-B567-99D6B8A276A5}"/>
                </a:ext>
              </a:extLst>
            </p:cNvPr>
            <p:cNvSpPr/>
            <p:nvPr/>
          </p:nvSpPr>
          <p:spPr>
            <a:xfrm rot="477041">
              <a:off x="985962" y="4337615"/>
              <a:ext cx="5637475" cy="1891550"/>
            </a:xfrm>
            <a:prstGeom prst="irregularSeal2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37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16838"/>
            <a:ext cx="551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プログラミングとは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59BC51B-62C6-424E-BE4B-46DB8865B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58247"/>
              </p:ext>
            </p:extLst>
          </p:nvPr>
        </p:nvGraphicFramePr>
        <p:xfrm>
          <a:off x="3570137" y="2054899"/>
          <a:ext cx="4905955" cy="21672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5983">
                  <a:extLst>
                    <a:ext uri="{9D8B030D-6E8A-4147-A177-3AD203B41FA5}">
                      <a16:colId xmlns:a16="http://schemas.microsoft.com/office/drawing/2014/main" val="2196348917"/>
                    </a:ext>
                  </a:extLst>
                </a:gridCol>
                <a:gridCol w="2979972">
                  <a:extLst>
                    <a:ext uri="{9D8B030D-6E8A-4147-A177-3AD203B41FA5}">
                      <a16:colId xmlns:a16="http://schemas.microsoft.com/office/drawing/2014/main" val="2194965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対人間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対コンピュータ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981345"/>
                  </a:ext>
                </a:extLst>
              </a:tr>
              <a:tr h="5434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言語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プログラミング言語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950773"/>
                  </a:ext>
                </a:extLst>
              </a:tr>
              <a:tr h="6361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文章を書く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プログラミング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952889"/>
                  </a:ext>
                </a:extLst>
              </a:tr>
              <a:tr h="616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文章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プログラム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968301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723D0E-4A6D-4348-AB52-60C849E8D21A}"/>
              </a:ext>
            </a:extLst>
          </p:cNvPr>
          <p:cNvSpPr txBox="1"/>
          <p:nvPr/>
        </p:nvSpPr>
        <p:spPr>
          <a:xfrm>
            <a:off x="437321" y="1395809"/>
            <a:ext cx="285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人間と比較すると</a:t>
            </a:r>
            <a:r>
              <a:rPr kumimoji="1" lang="en-US" altLang="ja-JP" sz="24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...</a:t>
            </a:r>
            <a:endParaRPr kumimoji="1" lang="ja-JP" altLang="en-US" sz="2400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904888-87C4-4807-970E-67DD6B3A9FD3}"/>
              </a:ext>
            </a:extLst>
          </p:cNvPr>
          <p:cNvSpPr txBox="1"/>
          <p:nvPr/>
        </p:nvSpPr>
        <p:spPr>
          <a:xfrm>
            <a:off x="675861" y="5183408"/>
            <a:ext cx="9318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人間の言語にも日本語だけではなく、英語や中国語があるように</a:t>
            </a:r>
            <a:endParaRPr kumimoji="1" lang="en-US" altLang="ja-JP" sz="2400" dirty="0"/>
          </a:p>
          <a:p>
            <a:r>
              <a:rPr kumimoji="1" lang="ja-JP" altLang="en-US" sz="2400" dirty="0"/>
              <a:t>プログラミング言語にもいろいろな言語がある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E58546D-7A84-4AE4-8981-E69BD247FA85}"/>
              </a:ext>
            </a:extLst>
          </p:cNvPr>
          <p:cNvSpPr/>
          <p:nvPr/>
        </p:nvSpPr>
        <p:spPr>
          <a:xfrm>
            <a:off x="9008827" y="3489779"/>
            <a:ext cx="3045349" cy="13994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今回使うのは、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「</a:t>
            </a:r>
            <a:r>
              <a:rPr lang="en-US" altLang="ja-JP" dirty="0">
                <a:solidFill>
                  <a:schemeClr val="tx1"/>
                </a:solidFill>
              </a:rPr>
              <a:t>Python</a:t>
            </a:r>
            <a:r>
              <a:rPr lang="ja-JP" altLang="en-US" dirty="0">
                <a:solidFill>
                  <a:schemeClr val="tx1"/>
                </a:solidFill>
              </a:rPr>
              <a:t>」という言語！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24789"/>
            <a:ext cx="66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変数とは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C0A9A4-65E7-438E-A12D-845623761676}"/>
              </a:ext>
            </a:extLst>
          </p:cNvPr>
          <p:cNvSpPr txBox="1"/>
          <p:nvPr/>
        </p:nvSpPr>
        <p:spPr>
          <a:xfrm>
            <a:off x="1291424" y="1370357"/>
            <a:ext cx="9609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3">
                    <a:lumMod val="75000"/>
                  </a:schemeClr>
                </a:solidFill>
              </a:rPr>
              <a:t>変数</a:t>
            </a:r>
            <a:r>
              <a:rPr kumimoji="1" lang="ja-JP" altLang="en-US" sz="2400" dirty="0"/>
              <a:t>とは、何かを入れる箱のようなもの</a:t>
            </a:r>
            <a:endParaRPr kumimoji="1" lang="en-US" altLang="ja-JP" sz="2400" dirty="0"/>
          </a:p>
          <a:p>
            <a:r>
              <a:rPr lang="ja-JP" altLang="en-US" sz="2400" dirty="0"/>
              <a:t>変数につける名前の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</a:rPr>
              <a:t>変数名</a:t>
            </a:r>
            <a:r>
              <a:rPr lang="ja-JP" altLang="en-US" sz="2400" dirty="0"/>
              <a:t>とは、箱の名前で中に何が入っているか</a:t>
            </a:r>
            <a:endParaRPr lang="en-US" altLang="ja-JP" sz="2400" dirty="0"/>
          </a:p>
          <a:p>
            <a:r>
              <a:rPr lang="ja-JP" altLang="en-US" sz="2400" dirty="0"/>
              <a:t>わかるようになっている</a:t>
            </a:r>
            <a:endParaRPr kumimoji="1" lang="ja-JP" altLang="en-US" sz="24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7888A90-2AEC-42B4-A75F-36AAEC7BD916}"/>
              </a:ext>
            </a:extLst>
          </p:cNvPr>
          <p:cNvGrpSpPr/>
          <p:nvPr/>
        </p:nvGrpSpPr>
        <p:grpSpPr>
          <a:xfrm>
            <a:off x="532738" y="2697517"/>
            <a:ext cx="5968778" cy="3503692"/>
            <a:chOff x="1693628" y="2721371"/>
            <a:chExt cx="5968778" cy="3503692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9DBE831-608C-4C54-9DC5-4430F1BA393F}"/>
                </a:ext>
              </a:extLst>
            </p:cNvPr>
            <p:cNvGrpSpPr/>
            <p:nvPr/>
          </p:nvGrpSpPr>
          <p:grpSpPr>
            <a:xfrm>
              <a:off x="3766267" y="3243360"/>
              <a:ext cx="3896139" cy="2981703"/>
              <a:chOff x="3766267" y="3243360"/>
              <a:chExt cx="3896139" cy="2981703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50D886C1-FB3D-41E1-B1A7-8C2695ED8D6C}"/>
                  </a:ext>
                </a:extLst>
              </p:cNvPr>
              <p:cNvGrpSpPr/>
              <p:nvPr/>
            </p:nvGrpSpPr>
            <p:grpSpPr>
              <a:xfrm>
                <a:off x="3766267" y="3248107"/>
                <a:ext cx="3896139" cy="2976956"/>
                <a:chOff x="4147930" y="2930055"/>
                <a:chExt cx="3896139" cy="2976956"/>
              </a:xfrm>
            </p:grpSpPr>
            <p:sp>
              <p:nvSpPr>
                <p:cNvPr id="4" name="直方体 3">
                  <a:extLst>
                    <a:ext uri="{FF2B5EF4-FFF2-40B4-BE49-F238E27FC236}">
                      <a16:creationId xmlns:a16="http://schemas.microsoft.com/office/drawing/2014/main" id="{B4299C18-5D55-4168-ADFC-6FC2663BACD5}"/>
                    </a:ext>
                  </a:extLst>
                </p:cNvPr>
                <p:cNvSpPr/>
                <p:nvPr/>
              </p:nvSpPr>
              <p:spPr>
                <a:xfrm>
                  <a:off x="4147930" y="2930055"/>
                  <a:ext cx="3896139" cy="2608028"/>
                </a:xfrm>
                <a:prstGeom prst="cube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820F123-CCC6-4B1A-8163-A8E3F644FBFF}"/>
                    </a:ext>
                  </a:extLst>
                </p:cNvPr>
                <p:cNvSpPr txBox="1"/>
                <p:nvPr/>
              </p:nvSpPr>
              <p:spPr>
                <a:xfrm>
                  <a:off x="5454594" y="5537679"/>
                  <a:ext cx="64405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3">
                          <a:lumMod val="75000"/>
                        </a:schemeClr>
                      </a:solidFill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変数</a:t>
                  </a:r>
                </a:p>
              </p:txBody>
            </p:sp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1A313F98-C157-405F-A06D-D4AFD568643B}"/>
                    </a:ext>
                  </a:extLst>
                </p:cNvPr>
                <p:cNvSpPr/>
                <p:nvPr/>
              </p:nvSpPr>
              <p:spPr>
                <a:xfrm>
                  <a:off x="4826442" y="4166483"/>
                  <a:ext cx="1900361" cy="51683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変数名（</a:t>
                  </a:r>
                  <a:r>
                    <a:rPr kumimoji="1" lang="en-US" altLang="ja-JP" b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my_name</a:t>
                  </a:r>
                  <a:r>
                    <a:rPr kumimoji="1" lang="ja-JP" alt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）</a:t>
                  </a:r>
                </a:p>
              </p:txBody>
            </p:sp>
          </p:grp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A17ADFB0-DD72-41FB-B6FE-43D0ED00DACE}"/>
                  </a:ext>
                </a:extLst>
              </p:cNvPr>
              <p:cNvCxnSpPr/>
              <p:nvPr/>
            </p:nvCxnSpPr>
            <p:spPr>
              <a:xfrm>
                <a:off x="4420923" y="3243360"/>
                <a:ext cx="0" cy="64958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矢印: 下カーブ 10">
              <a:extLst>
                <a:ext uri="{FF2B5EF4-FFF2-40B4-BE49-F238E27FC236}">
                  <a16:creationId xmlns:a16="http://schemas.microsoft.com/office/drawing/2014/main" id="{2892D4EB-C915-4020-A5C0-C1DE93464843}"/>
                </a:ext>
              </a:extLst>
            </p:cNvPr>
            <p:cNvSpPr/>
            <p:nvPr/>
          </p:nvSpPr>
          <p:spPr>
            <a:xfrm>
              <a:off x="2782958" y="2721371"/>
              <a:ext cx="2099141" cy="904024"/>
            </a:xfrm>
            <a:prstGeom prst="curvedDownArrow">
              <a:avLst>
                <a:gd name="adj1" fmla="val 14611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E1B9033F-6304-4754-9A03-3365759A780B}"/>
                </a:ext>
              </a:extLst>
            </p:cNvPr>
            <p:cNvSpPr/>
            <p:nvPr/>
          </p:nvSpPr>
          <p:spPr>
            <a:xfrm>
              <a:off x="1693628" y="3625395"/>
              <a:ext cx="1410029" cy="10817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花子</a:t>
              </a:r>
              <a:endParaRPr kumimoji="1" lang="ja-JP" altLang="en-US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E09B99-B272-4E1D-8290-4F6CABAFE154}"/>
              </a:ext>
            </a:extLst>
          </p:cNvPr>
          <p:cNvSpPr txBox="1"/>
          <p:nvPr/>
        </p:nvSpPr>
        <p:spPr>
          <a:xfrm>
            <a:off x="7549763" y="3499757"/>
            <a:ext cx="37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左の図をプログラミングにすると</a:t>
            </a:r>
            <a:r>
              <a:rPr kumimoji="1" lang="en-US" altLang="ja-JP" b="1" dirty="0"/>
              <a:t>...</a:t>
            </a:r>
            <a:endParaRPr kumimoji="1" lang="ja-JP" altLang="en-US" b="1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AD98235-A352-5145-B2FC-345E16A0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748" y="4221866"/>
            <a:ext cx="2374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3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24789"/>
            <a:ext cx="66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関数</a:t>
            </a:r>
            <a:r>
              <a:rPr kumimoji="1"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とは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3DD42E-2404-421F-A195-AD143AE9C31D}"/>
              </a:ext>
            </a:extLst>
          </p:cNvPr>
          <p:cNvSpPr txBox="1"/>
          <p:nvPr/>
        </p:nvSpPr>
        <p:spPr>
          <a:xfrm>
            <a:off x="421418" y="1706062"/>
            <a:ext cx="175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例えば</a:t>
            </a:r>
            <a:r>
              <a:rPr lang="en-US" altLang="ja-JP" sz="24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...</a:t>
            </a:r>
            <a:endParaRPr kumimoji="1" lang="ja-JP" altLang="en-US" sz="2400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171720-2490-47D7-803F-26AD99077671}"/>
              </a:ext>
            </a:extLst>
          </p:cNvPr>
          <p:cNvSpPr txBox="1"/>
          <p:nvPr/>
        </p:nvSpPr>
        <p:spPr>
          <a:xfrm>
            <a:off x="896509" y="2230563"/>
            <a:ext cx="51365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＜最大値を求めたい場合＞</a:t>
            </a:r>
            <a:endParaRPr kumimoji="1" lang="en-US" altLang="ja-JP" sz="2000" b="1" dirty="0"/>
          </a:p>
          <a:p>
            <a:endParaRPr kumimoji="1" lang="en-US" altLang="ja-JP" dirty="0"/>
          </a:p>
          <a:p>
            <a:r>
              <a:rPr lang="ja-JP" altLang="en-US" dirty="0"/>
              <a:t>・最大値を求めるために必要な命令①をする</a:t>
            </a:r>
            <a:endParaRPr lang="en-US" altLang="ja-JP" dirty="0"/>
          </a:p>
          <a:p>
            <a:r>
              <a:rPr lang="ja-JP" altLang="en-US" dirty="0"/>
              <a:t>・最大値を求めるために必要な命令②をする</a:t>
            </a:r>
            <a:endParaRPr lang="en-US" altLang="ja-JP" dirty="0"/>
          </a:p>
          <a:p>
            <a:r>
              <a:rPr lang="ja-JP" altLang="en-US" dirty="0"/>
              <a:t>・最大値を求めるために必要な命令③をする</a:t>
            </a:r>
            <a:endParaRPr lang="en-US" altLang="ja-JP" dirty="0"/>
          </a:p>
          <a:p>
            <a:pPr algn="ctr"/>
            <a:r>
              <a:rPr kumimoji="1" lang="ja-JP" altLang="en-US" dirty="0"/>
              <a:t>：</a:t>
            </a:r>
            <a:endParaRPr kumimoji="1" lang="en-US" altLang="ja-JP" dirty="0"/>
          </a:p>
          <a:p>
            <a:pPr algn="ctr"/>
            <a:r>
              <a:rPr lang="ja-JP" altLang="en-US" dirty="0"/>
              <a:t>：</a:t>
            </a:r>
            <a:endParaRPr kumimoji="1" lang="ja-JP" altLang="en-US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1BD6B562-3328-46D1-8B03-55A4B54C8362}"/>
              </a:ext>
            </a:extLst>
          </p:cNvPr>
          <p:cNvSpPr/>
          <p:nvPr/>
        </p:nvSpPr>
        <p:spPr>
          <a:xfrm>
            <a:off x="2951921" y="4315562"/>
            <a:ext cx="1025718" cy="667910"/>
          </a:xfrm>
          <a:prstGeom prst="downArrow">
            <a:avLst>
              <a:gd name="adj1" fmla="val 23653"/>
              <a:gd name="adj2" fmla="val 384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8C21F1-B450-4C52-9A43-6481B41020C4}"/>
              </a:ext>
            </a:extLst>
          </p:cNvPr>
          <p:cNvSpPr txBox="1"/>
          <p:nvPr/>
        </p:nvSpPr>
        <p:spPr>
          <a:xfrm>
            <a:off x="569844" y="5176224"/>
            <a:ext cx="5750784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必要な命令を</a:t>
            </a:r>
            <a:r>
              <a:rPr kumimoji="1" lang="ja-JP" altLang="en-US" sz="2000" dirty="0"/>
              <a:t>バラバラに命令すると、</a:t>
            </a:r>
            <a:endParaRPr kumimoji="1" lang="en-US" altLang="ja-JP" sz="2000" dirty="0"/>
          </a:p>
          <a:p>
            <a:r>
              <a:rPr kumimoji="1" lang="ja-JP" altLang="en-US" sz="2000" b="1" dirty="0">
                <a:solidFill>
                  <a:schemeClr val="accent2">
                    <a:lumMod val="50000"/>
                  </a:schemeClr>
                </a:solidFill>
              </a:rPr>
              <a:t>何回も最大値を求めたい時にその都度①②③</a:t>
            </a:r>
            <a:r>
              <a:rPr lang="en-US" altLang="ja-JP" sz="2000" b="1" dirty="0">
                <a:solidFill>
                  <a:schemeClr val="accent2">
                    <a:lumMod val="50000"/>
                  </a:schemeClr>
                </a:solidFill>
              </a:rPr>
              <a:t>…</a:t>
            </a:r>
            <a:r>
              <a:rPr lang="ja-JP" altLang="en-US" sz="2000" b="1" dirty="0">
                <a:solidFill>
                  <a:schemeClr val="accent2">
                    <a:lumMod val="50000"/>
                  </a:schemeClr>
                </a:solidFill>
              </a:rPr>
              <a:t>と</a:t>
            </a:r>
            <a:endParaRPr lang="en-US" altLang="ja-JP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ja-JP" altLang="en-US" sz="2000" b="1" dirty="0">
                <a:solidFill>
                  <a:schemeClr val="accent2">
                    <a:lumMod val="50000"/>
                  </a:schemeClr>
                </a:solidFill>
              </a:rPr>
              <a:t>命令しないといけないので不便</a:t>
            </a:r>
            <a:endParaRPr kumimoji="1" lang="ja-JP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1148D53-CFFD-4125-B4B6-786C76CBD22B}"/>
              </a:ext>
            </a:extLst>
          </p:cNvPr>
          <p:cNvGrpSpPr/>
          <p:nvPr/>
        </p:nvGrpSpPr>
        <p:grpSpPr>
          <a:xfrm>
            <a:off x="2099144" y="1233956"/>
            <a:ext cx="8133566" cy="461665"/>
            <a:chOff x="2099144" y="1233956"/>
            <a:chExt cx="8133566" cy="461665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D1C0A9A4-65E7-438E-A12D-845623761676}"/>
                </a:ext>
              </a:extLst>
            </p:cNvPr>
            <p:cNvSpPr txBox="1"/>
            <p:nvPr/>
          </p:nvSpPr>
          <p:spPr>
            <a:xfrm>
              <a:off x="2418522" y="1233956"/>
              <a:ext cx="7521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関数とは</a:t>
              </a:r>
              <a:r>
                <a:rPr kumimoji="1" lang="ja-JP" altLang="en-US" sz="2400" b="1" dirty="0">
                  <a:solidFill>
                    <a:schemeClr val="accent3">
                      <a:lumMod val="75000"/>
                    </a:schemeClr>
                  </a:solidFill>
                </a:rPr>
                <a:t>再利用するために複数の命令をまとめたもの</a:t>
              </a:r>
              <a:endParaRPr kumimoji="1" lang="ja-JP" altLang="en-US" sz="2400" dirty="0"/>
            </a:p>
          </p:txBody>
        </p:sp>
        <p:sp>
          <p:nvSpPr>
            <p:cNvPr id="19" name="星: 5 pt 18">
              <a:extLst>
                <a:ext uri="{FF2B5EF4-FFF2-40B4-BE49-F238E27FC236}">
                  <a16:creationId xmlns:a16="http://schemas.microsoft.com/office/drawing/2014/main" id="{31079BC5-EB02-48E4-BF92-CDB4E920B913}"/>
                </a:ext>
              </a:extLst>
            </p:cNvPr>
            <p:cNvSpPr/>
            <p:nvPr/>
          </p:nvSpPr>
          <p:spPr>
            <a:xfrm>
              <a:off x="2099144" y="1265760"/>
              <a:ext cx="327329" cy="33245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星: 5 pt 19">
              <a:extLst>
                <a:ext uri="{FF2B5EF4-FFF2-40B4-BE49-F238E27FC236}">
                  <a16:creationId xmlns:a16="http://schemas.microsoft.com/office/drawing/2014/main" id="{D97DC9CE-7DE0-436E-B5B1-121CAC9ABEB4}"/>
                </a:ext>
              </a:extLst>
            </p:cNvPr>
            <p:cNvSpPr/>
            <p:nvPr/>
          </p:nvSpPr>
          <p:spPr>
            <a:xfrm>
              <a:off x="9905381" y="1265760"/>
              <a:ext cx="327329" cy="33245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EE2C48FE-8CC8-463D-B379-7AFBF27F9558}"/>
              </a:ext>
            </a:extLst>
          </p:cNvPr>
          <p:cNvSpPr/>
          <p:nvPr/>
        </p:nvSpPr>
        <p:spPr>
          <a:xfrm>
            <a:off x="5899868" y="2699848"/>
            <a:ext cx="795130" cy="1123531"/>
          </a:xfrm>
          <a:prstGeom prst="rightBrace">
            <a:avLst>
              <a:gd name="adj1" fmla="val 2480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D013F16-E0DA-4F69-A5A4-AE4B49521ACF}"/>
              </a:ext>
            </a:extLst>
          </p:cNvPr>
          <p:cNvSpPr txBox="1"/>
          <p:nvPr/>
        </p:nvSpPr>
        <p:spPr>
          <a:xfrm>
            <a:off x="7195932" y="2938447"/>
            <a:ext cx="3840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「</a:t>
            </a:r>
            <a:r>
              <a:rPr kumimoji="1" lang="ja-JP" altLang="en-US" sz="2000" dirty="0"/>
              <a:t>最大値を求める命令」として</a:t>
            </a:r>
            <a:endParaRPr kumimoji="1" lang="en-US" altLang="ja-JP" sz="2000" dirty="0"/>
          </a:p>
          <a:p>
            <a:pPr algn="ctr"/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命令①②③</a:t>
            </a:r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...</a:t>
            </a:r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をまとめる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4C8D4F2C-5F79-42E5-AED9-084092D98565}"/>
              </a:ext>
            </a:extLst>
          </p:cNvPr>
          <p:cNvSpPr/>
          <p:nvPr/>
        </p:nvSpPr>
        <p:spPr>
          <a:xfrm>
            <a:off x="8603312" y="3727375"/>
            <a:ext cx="1025718" cy="667910"/>
          </a:xfrm>
          <a:prstGeom prst="downArrow">
            <a:avLst>
              <a:gd name="adj1" fmla="val 23653"/>
              <a:gd name="adj2" fmla="val 384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281452B-0CDD-44F6-85E5-ADF0890512D3}"/>
              </a:ext>
            </a:extLst>
          </p:cNvPr>
          <p:cNvSpPr txBox="1"/>
          <p:nvPr/>
        </p:nvSpPr>
        <p:spPr>
          <a:xfrm>
            <a:off x="6639339" y="4468338"/>
            <a:ext cx="4953663" cy="707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「最大値を求める命令」を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回出すだけで最大値が求められるので</a:t>
            </a:r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再利用しやすい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8DC1523-D4C8-4637-99D8-875D7A328785}"/>
              </a:ext>
            </a:extLst>
          </p:cNvPr>
          <p:cNvSpPr/>
          <p:nvPr/>
        </p:nvSpPr>
        <p:spPr>
          <a:xfrm>
            <a:off x="7068709" y="5398935"/>
            <a:ext cx="4094922" cy="657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「最大値を求める命令」が関数</a:t>
            </a:r>
          </a:p>
        </p:txBody>
      </p:sp>
    </p:spTree>
    <p:extLst>
      <p:ext uri="{BB962C8B-B14F-4D97-AF65-F5344CB8AC3E}">
        <p14:creationId xmlns:p14="http://schemas.microsoft.com/office/powerpoint/2010/main" val="56986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24789"/>
            <a:ext cx="66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関数</a:t>
            </a:r>
            <a:r>
              <a:rPr kumimoji="1"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とは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8619751-2486-4307-9DAD-6CD81CC2129A}"/>
              </a:ext>
            </a:extLst>
          </p:cNvPr>
          <p:cNvSpPr/>
          <p:nvPr/>
        </p:nvSpPr>
        <p:spPr>
          <a:xfrm>
            <a:off x="1025715" y="2623930"/>
            <a:ext cx="4222143" cy="29181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</a:rPr>
              <a:t>p</a:t>
            </a:r>
            <a:r>
              <a:rPr kumimoji="1" lang="en-US" altLang="ja-JP" sz="2000" dirty="0">
                <a:solidFill>
                  <a:schemeClr val="tx1"/>
                </a:solidFill>
              </a:rPr>
              <a:t>rint…</a:t>
            </a:r>
            <a:r>
              <a:rPr lang="ja-JP" altLang="en-US" sz="2000" dirty="0">
                <a:solidFill>
                  <a:schemeClr val="tx1"/>
                </a:solidFill>
              </a:rPr>
              <a:t>文字や値を表示する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m</a:t>
            </a:r>
            <a:r>
              <a:rPr kumimoji="1" lang="en-US" altLang="ja-JP" sz="2000" dirty="0">
                <a:solidFill>
                  <a:schemeClr val="tx1"/>
                </a:solidFill>
              </a:rPr>
              <a:t>ax…</a:t>
            </a:r>
            <a:r>
              <a:rPr kumimoji="1" lang="ja-JP" altLang="en-US" sz="2000" dirty="0">
                <a:solidFill>
                  <a:schemeClr val="tx1"/>
                </a:solidFill>
              </a:rPr>
              <a:t>最大値を求める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min…</a:t>
            </a:r>
            <a:r>
              <a:rPr lang="ja-JP" altLang="en-US" sz="2000" dirty="0">
                <a:solidFill>
                  <a:schemeClr val="tx1"/>
                </a:solidFill>
              </a:rPr>
              <a:t>最小値を求める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i</a:t>
            </a:r>
            <a:r>
              <a:rPr kumimoji="1" lang="en-US" altLang="ja-JP" sz="2000" dirty="0">
                <a:solidFill>
                  <a:schemeClr val="tx1"/>
                </a:solidFill>
              </a:rPr>
              <a:t>nt…</a:t>
            </a:r>
            <a:r>
              <a:rPr kumimoji="1" lang="ja-JP" altLang="en-US" sz="2000" dirty="0">
                <a:solidFill>
                  <a:schemeClr val="tx1"/>
                </a:solidFill>
              </a:rPr>
              <a:t>文字列や小数を整数にする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FB54A2-7035-432B-82A5-88C206F6E691}"/>
              </a:ext>
            </a:extLst>
          </p:cNvPr>
          <p:cNvSpPr txBox="1"/>
          <p:nvPr/>
        </p:nvSpPr>
        <p:spPr>
          <a:xfrm>
            <a:off x="1494840" y="1876507"/>
            <a:ext cx="328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＊</a:t>
            </a:r>
            <a:r>
              <a:rPr kumimoji="1" lang="en-US" altLang="ja-JP" sz="2400" b="1" dirty="0"/>
              <a:t>python</a:t>
            </a:r>
            <a:r>
              <a:rPr kumimoji="1" lang="ja-JP" altLang="en-US" sz="2400" b="1" dirty="0"/>
              <a:t>の関数の例＊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B76F4D-092E-4647-8A96-3ACFCAA6EB9A}"/>
              </a:ext>
            </a:extLst>
          </p:cNvPr>
          <p:cNvSpPr txBox="1"/>
          <p:nvPr/>
        </p:nvSpPr>
        <p:spPr>
          <a:xfrm>
            <a:off x="5979378" y="2183209"/>
            <a:ext cx="5438694" cy="101566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最大値と最小値を求めて、</a:t>
            </a:r>
            <a:endParaRPr kumimoji="1" lang="en-US" altLang="ja-JP" sz="2000" dirty="0"/>
          </a:p>
          <a:p>
            <a:r>
              <a:rPr lang="ja-JP" altLang="en-US" sz="2000" dirty="0"/>
              <a:t>求めた最大値と最小値を表示する</a:t>
            </a:r>
            <a:endParaRPr lang="en-US" altLang="ja-JP" sz="2000" dirty="0"/>
          </a:p>
          <a:p>
            <a:r>
              <a:rPr lang="ja-JP" altLang="en-US" sz="2000" dirty="0"/>
              <a:t>ということが一気にできる関数があればなぁ</a:t>
            </a:r>
            <a:r>
              <a:rPr lang="en-US" altLang="ja-JP" sz="2000" dirty="0"/>
              <a:t>...</a:t>
            </a:r>
            <a:endParaRPr kumimoji="1" lang="ja-JP" altLang="en-US" sz="2000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B1E010A-9794-43B2-9E59-5030EBD3E517}"/>
              </a:ext>
            </a:extLst>
          </p:cNvPr>
          <p:cNvSpPr/>
          <p:nvPr/>
        </p:nvSpPr>
        <p:spPr>
          <a:xfrm>
            <a:off x="8412478" y="3482671"/>
            <a:ext cx="572494" cy="6520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爆発: 14 pt 9">
            <a:extLst>
              <a:ext uri="{FF2B5EF4-FFF2-40B4-BE49-F238E27FC236}">
                <a16:creationId xmlns:a16="http://schemas.microsoft.com/office/drawing/2014/main" id="{623C5B95-BD35-447A-A0BF-7850D18BF842}"/>
              </a:ext>
            </a:extLst>
          </p:cNvPr>
          <p:cNvSpPr/>
          <p:nvPr/>
        </p:nvSpPr>
        <p:spPr>
          <a:xfrm>
            <a:off x="5796499" y="4134678"/>
            <a:ext cx="6329240" cy="1677726"/>
          </a:xfrm>
          <a:prstGeom prst="irregularSeal2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関数は自分で作ることもできる！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1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24789"/>
            <a:ext cx="66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Google Colaboratory</a:t>
            </a:r>
            <a:r>
              <a:rPr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の準備</a:t>
            </a:r>
            <a:endParaRPr kumimoji="1" lang="ja-JP" altLang="en-US" sz="3600" u="sng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C13714-6254-4C4D-A033-2C403965E09B}"/>
              </a:ext>
            </a:extLst>
          </p:cNvPr>
          <p:cNvSpPr txBox="1"/>
          <p:nvPr/>
        </p:nvSpPr>
        <p:spPr>
          <a:xfrm>
            <a:off x="906449" y="1167722"/>
            <a:ext cx="8134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+mn-ea"/>
              </a:rPr>
              <a:t>① </a:t>
            </a:r>
            <a:r>
              <a:rPr lang="en-US" altLang="ja-JP" sz="2400" dirty="0">
                <a:latin typeface="+mn-ea"/>
              </a:rPr>
              <a:t>Google Chrome</a:t>
            </a:r>
            <a:r>
              <a:rPr lang="ja-JP" altLang="en-US" sz="2400" dirty="0">
                <a:latin typeface="+mn-ea"/>
              </a:rPr>
              <a:t>から「</a:t>
            </a:r>
            <a:r>
              <a:rPr lang="en-US" altLang="ja-JP" sz="2400" dirty="0">
                <a:latin typeface="+mn-ea"/>
              </a:rPr>
              <a:t>Google Colaboratory</a:t>
            </a:r>
            <a:r>
              <a:rPr lang="ja-JP" altLang="en-US" sz="2400" dirty="0">
                <a:latin typeface="+mn-ea"/>
              </a:rPr>
              <a:t>」と検索し、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　</a:t>
            </a:r>
            <a:r>
              <a:rPr lang="en-US" altLang="ja-JP" sz="2400" dirty="0">
                <a:latin typeface="+mn-ea"/>
              </a:rPr>
              <a:t>”Google </a:t>
            </a:r>
            <a:r>
              <a:rPr lang="en-US" altLang="ja-JP" sz="2400" dirty="0" err="1">
                <a:latin typeface="+mn-ea"/>
              </a:rPr>
              <a:t>Colab</a:t>
            </a:r>
            <a:r>
              <a:rPr lang="en-US" altLang="ja-JP" sz="2400" dirty="0">
                <a:latin typeface="+mn-ea"/>
              </a:rPr>
              <a:t>”</a:t>
            </a:r>
            <a:r>
              <a:rPr lang="ja-JP" altLang="en-US" sz="2400" dirty="0">
                <a:latin typeface="+mn-ea"/>
              </a:rPr>
              <a:t>を選択</a:t>
            </a:r>
            <a:endParaRPr lang="en-US" altLang="ja-JP" sz="2400" dirty="0">
              <a:latin typeface="+mn-ea"/>
            </a:endParaRPr>
          </a:p>
        </p:txBody>
      </p:sp>
      <p:pic>
        <p:nvPicPr>
          <p:cNvPr id="7" name="図 6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E013637C-9E44-42D1-B4C5-A0464986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38" y="882469"/>
            <a:ext cx="1401501" cy="1401501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FEC60BF-37B1-4F56-A36E-FC35CD74AD3C}"/>
              </a:ext>
            </a:extLst>
          </p:cNvPr>
          <p:cNvGrpSpPr/>
          <p:nvPr/>
        </p:nvGrpSpPr>
        <p:grpSpPr>
          <a:xfrm>
            <a:off x="516835" y="1998719"/>
            <a:ext cx="8982902" cy="4334492"/>
            <a:chOff x="516835" y="1998719"/>
            <a:chExt cx="8982902" cy="4334492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2C22539-F280-4720-BB37-DB940379B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5969" y="1998719"/>
              <a:ext cx="7723768" cy="4334492"/>
            </a:xfrm>
            <a:prstGeom prst="rect">
              <a:avLst/>
            </a:prstGeom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4E968D4-F37B-4D3D-A691-1A1569B144B1}"/>
                </a:ext>
              </a:extLst>
            </p:cNvPr>
            <p:cNvSpPr/>
            <p:nvPr/>
          </p:nvSpPr>
          <p:spPr>
            <a:xfrm>
              <a:off x="3124862" y="3665552"/>
              <a:ext cx="1319916" cy="3498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吹き出し: 円形 11">
              <a:extLst>
                <a:ext uri="{FF2B5EF4-FFF2-40B4-BE49-F238E27FC236}">
                  <a16:creationId xmlns:a16="http://schemas.microsoft.com/office/drawing/2014/main" id="{335B30E9-4135-42B9-BE12-40ED5CB6537D}"/>
                </a:ext>
              </a:extLst>
            </p:cNvPr>
            <p:cNvSpPr/>
            <p:nvPr/>
          </p:nvSpPr>
          <p:spPr>
            <a:xfrm>
              <a:off x="516835" y="3132814"/>
              <a:ext cx="2385391" cy="830997"/>
            </a:xfrm>
            <a:prstGeom prst="wedgeEllipseCallout">
              <a:avLst>
                <a:gd name="adj1" fmla="val 56482"/>
                <a:gd name="adj2" fmla="val 3762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ここをクリック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!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10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24789"/>
            <a:ext cx="66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Google Colaboratory</a:t>
            </a:r>
            <a:r>
              <a:rPr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の準備</a:t>
            </a:r>
            <a:endParaRPr kumimoji="1" lang="ja-JP" altLang="en-US" sz="3600" u="sng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528BBB3-7854-4540-A435-98A3C0D62536}"/>
              </a:ext>
            </a:extLst>
          </p:cNvPr>
          <p:cNvGrpSpPr/>
          <p:nvPr/>
        </p:nvGrpSpPr>
        <p:grpSpPr>
          <a:xfrm>
            <a:off x="252821" y="1250152"/>
            <a:ext cx="9510291" cy="4963835"/>
            <a:chOff x="252821" y="1250152"/>
            <a:chExt cx="9510291" cy="496383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25E9365-9959-4D41-8A0C-275CC8B26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21" y="1250152"/>
              <a:ext cx="9510291" cy="4963835"/>
            </a:xfrm>
            <a:prstGeom prst="rect">
              <a:avLst/>
            </a:prstGeom>
          </p:spPr>
        </p:pic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DFBDEF4-A77A-4781-90E0-B7FD07A7F3FF}"/>
                </a:ext>
              </a:extLst>
            </p:cNvPr>
            <p:cNvSpPr/>
            <p:nvPr/>
          </p:nvSpPr>
          <p:spPr>
            <a:xfrm>
              <a:off x="9103154" y="1250152"/>
              <a:ext cx="659958" cy="3498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35E9CD77-C404-4610-B254-56E0DF9C7069}"/>
              </a:ext>
            </a:extLst>
          </p:cNvPr>
          <p:cNvSpPr/>
          <p:nvPr/>
        </p:nvSpPr>
        <p:spPr>
          <a:xfrm>
            <a:off x="9163835" y="2019631"/>
            <a:ext cx="2861187" cy="1264257"/>
          </a:xfrm>
          <a:prstGeom prst="wedgeEllipseCallout">
            <a:avLst>
              <a:gd name="adj1" fmla="val -30569"/>
              <a:gd name="adj2" fmla="val -8718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ここまで来た人は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ここをクリック！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A3479D-9F77-4FE4-BD4E-B1F5B9E3C473}"/>
              </a:ext>
            </a:extLst>
          </p:cNvPr>
          <p:cNvSpPr txBox="1"/>
          <p:nvPr/>
        </p:nvSpPr>
        <p:spPr>
          <a:xfrm>
            <a:off x="8830564" y="5065836"/>
            <a:ext cx="2861187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このような画面に</a:t>
            </a:r>
            <a:endParaRPr lang="en-US" altLang="ja-JP" sz="2400" dirty="0"/>
          </a:p>
          <a:p>
            <a:r>
              <a:rPr lang="ja-JP" altLang="en-US" sz="2400" dirty="0"/>
              <a:t>なっていれば</a:t>
            </a:r>
            <a:r>
              <a:rPr lang="en-US" altLang="ja-JP" sz="2400" dirty="0"/>
              <a:t>OK</a:t>
            </a:r>
            <a:r>
              <a:rPr lang="ja-JP" altLang="en-US" sz="2400" dirty="0"/>
              <a:t>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232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24789"/>
            <a:ext cx="66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Google Colaboratory</a:t>
            </a:r>
            <a:r>
              <a:rPr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の準備</a:t>
            </a:r>
            <a:endParaRPr kumimoji="1" lang="ja-JP" altLang="en-US" sz="3600" u="sng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8FB649-D815-4D18-AE39-A09CD8BAD068}"/>
              </a:ext>
            </a:extLst>
          </p:cNvPr>
          <p:cNvSpPr txBox="1"/>
          <p:nvPr/>
        </p:nvSpPr>
        <p:spPr>
          <a:xfrm>
            <a:off x="906449" y="1167722"/>
            <a:ext cx="684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+mn-ea"/>
              </a:rPr>
              <a:t>② 自分の</a:t>
            </a:r>
            <a:r>
              <a:rPr lang="en-US" altLang="ja-JP" sz="2400" dirty="0">
                <a:latin typeface="+mn-ea"/>
              </a:rPr>
              <a:t>Google</a:t>
            </a:r>
            <a:r>
              <a:rPr lang="ja-JP" altLang="en-US" sz="2400" dirty="0">
                <a:latin typeface="+mn-ea"/>
              </a:rPr>
              <a:t>アカウントでログイン</a:t>
            </a:r>
            <a:endParaRPr lang="en-US" altLang="ja-JP" sz="2400" dirty="0">
              <a:latin typeface="+mn-ea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839581E-C8C1-4F5F-91A3-9C9DD59F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47" y="1629387"/>
            <a:ext cx="3766675" cy="4604436"/>
          </a:xfrm>
          <a:prstGeom prst="rect">
            <a:avLst/>
          </a:prstGeom>
        </p:spPr>
      </p:pic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0345BECF-F9CD-447F-ACC8-8A8D586F63E0}"/>
              </a:ext>
            </a:extLst>
          </p:cNvPr>
          <p:cNvSpPr/>
          <p:nvPr/>
        </p:nvSpPr>
        <p:spPr>
          <a:xfrm>
            <a:off x="6758609" y="2934031"/>
            <a:ext cx="4532243" cy="1160891"/>
          </a:xfrm>
          <a:prstGeom prst="wedgeEllipseCallout">
            <a:avLst>
              <a:gd name="adj1" fmla="val -93216"/>
              <a:gd name="adj2" fmla="val -804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“@gmail.com”</a:t>
            </a:r>
            <a:r>
              <a:rPr kumimoji="1" lang="ja-JP" altLang="en-US" dirty="0">
                <a:solidFill>
                  <a:schemeClr val="tx1"/>
                </a:solidFill>
              </a:rPr>
              <a:t>で終わる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メールアドレス</a:t>
            </a:r>
          </a:p>
        </p:txBody>
      </p:sp>
    </p:spTree>
    <p:extLst>
      <p:ext uri="{BB962C8B-B14F-4D97-AF65-F5344CB8AC3E}">
        <p14:creationId xmlns:p14="http://schemas.microsoft.com/office/powerpoint/2010/main" val="138161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24789"/>
            <a:ext cx="66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Google Colaboratory</a:t>
            </a:r>
            <a:r>
              <a:rPr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の準備</a:t>
            </a:r>
            <a:endParaRPr kumimoji="1" lang="ja-JP" altLang="en-US" sz="3600" u="sng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8FB649-D815-4D18-AE39-A09CD8BAD068}"/>
              </a:ext>
            </a:extLst>
          </p:cNvPr>
          <p:cNvSpPr txBox="1"/>
          <p:nvPr/>
        </p:nvSpPr>
        <p:spPr>
          <a:xfrm>
            <a:off x="906449" y="1167722"/>
            <a:ext cx="684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+mn-ea"/>
              </a:rPr>
              <a:t>② パスワードの入力</a:t>
            </a:r>
            <a:endParaRPr lang="en-US" altLang="ja-JP" sz="2400" dirty="0">
              <a:latin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CB50C72-AED6-4BD4-B666-71B0D99F6ED8}"/>
              </a:ext>
            </a:extLst>
          </p:cNvPr>
          <p:cNvGrpSpPr/>
          <p:nvPr/>
        </p:nvGrpSpPr>
        <p:grpSpPr>
          <a:xfrm>
            <a:off x="4968698" y="1573730"/>
            <a:ext cx="3920863" cy="4627797"/>
            <a:chOff x="1812028" y="1629387"/>
            <a:chExt cx="3920863" cy="462779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A39A7A4-3F76-43FF-BFCF-BB8960BB9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028" y="1629387"/>
              <a:ext cx="3920863" cy="4627797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ACAE8E4-556E-4F63-A051-0F63751ED7A8}"/>
                </a:ext>
              </a:extLst>
            </p:cNvPr>
            <p:cNvSpPr/>
            <p:nvPr/>
          </p:nvSpPr>
          <p:spPr>
            <a:xfrm>
              <a:off x="2926080" y="2751151"/>
              <a:ext cx="938254" cy="230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71F5DCDE-BA34-42EF-9E9D-A3E0F9A1E3DA}"/>
              </a:ext>
            </a:extLst>
          </p:cNvPr>
          <p:cNvSpPr/>
          <p:nvPr/>
        </p:nvSpPr>
        <p:spPr>
          <a:xfrm>
            <a:off x="214685" y="2242268"/>
            <a:ext cx="5128592" cy="962108"/>
          </a:xfrm>
          <a:prstGeom prst="wedgeEllipseCallout">
            <a:avLst>
              <a:gd name="adj1" fmla="val 58777"/>
              <a:gd name="adj2" fmla="val 84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自分の入力したメールアドレスが表示されている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B9AF27A0-0451-4A8B-BC81-082985B6D23B}"/>
              </a:ext>
            </a:extLst>
          </p:cNvPr>
          <p:cNvSpPr/>
          <p:nvPr/>
        </p:nvSpPr>
        <p:spPr>
          <a:xfrm>
            <a:off x="9509759" y="3721210"/>
            <a:ext cx="2250219" cy="1423284"/>
          </a:xfrm>
          <a:prstGeom prst="wedgeEllipseCallout">
            <a:avLst>
              <a:gd name="adj1" fmla="val -113254"/>
              <a:gd name="adj2" fmla="val -5932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パスワードの入力</a:t>
            </a:r>
          </a:p>
        </p:txBody>
      </p:sp>
    </p:spTree>
    <p:extLst>
      <p:ext uri="{BB962C8B-B14F-4D97-AF65-F5344CB8AC3E}">
        <p14:creationId xmlns:p14="http://schemas.microsoft.com/office/powerpoint/2010/main" val="25670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24789"/>
            <a:ext cx="66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Google Colaboratory</a:t>
            </a:r>
            <a:r>
              <a:rPr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の準備</a:t>
            </a:r>
            <a:endParaRPr kumimoji="1" lang="ja-JP" altLang="en-US" sz="3600" u="sng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A7264E-0716-49C4-9CB6-9F9606DAF949}"/>
              </a:ext>
            </a:extLst>
          </p:cNvPr>
          <p:cNvGrpSpPr/>
          <p:nvPr/>
        </p:nvGrpSpPr>
        <p:grpSpPr>
          <a:xfrm>
            <a:off x="5355161" y="1258584"/>
            <a:ext cx="4223676" cy="4840066"/>
            <a:chOff x="5355161" y="1258584"/>
            <a:chExt cx="4223676" cy="48400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E028127-5DEB-4A8E-B834-59BCE21C4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5161" y="1258584"/>
              <a:ext cx="4223676" cy="4840066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569F8AE-1F22-4D8B-AEFC-66EA4D5305D2}"/>
                </a:ext>
              </a:extLst>
            </p:cNvPr>
            <p:cNvSpPr/>
            <p:nvPr/>
          </p:nvSpPr>
          <p:spPr>
            <a:xfrm>
              <a:off x="5828305" y="5208104"/>
              <a:ext cx="628153" cy="284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DFE2B2E8-3B04-4E49-9022-DE484C50A2EF}"/>
              </a:ext>
            </a:extLst>
          </p:cNvPr>
          <p:cNvSpPr/>
          <p:nvPr/>
        </p:nvSpPr>
        <p:spPr>
          <a:xfrm>
            <a:off x="1065475" y="3832529"/>
            <a:ext cx="3832530" cy="1643931"/>
          </a:xfrm>
          <a:prstGeom prst="wedgeEllipseCallout">
            <a:avLst>
              <a:gd name="adj1" fmla="val 72735"/>
              <a:gd name="adj2" fmla="val 4121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もし、このような表示が出た場合は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「後で行う」をクリック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3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24789"/>
            <a:ext cx="66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Google Colaboratory</a:t>
            </a:r>
            <a:r>
              <a:rPr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の準備</a:t>
            </a:r>
            <a:endParaRPr kumimoji="1" lang="ja-JP" altLang="en-US" sz="3600" u="sng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D5C8222-0411-4676-8F56-7BBA7549C2C7}"/>
              </a:ext>
            </a:extLst>
          </p:cNvPr>
          <p:cNvGrpSpPr/>
          <p:nvPr/>
        </p:nvGrpSpPr>
        <p:grpSpPr>
          <a:xfrm>
            <a:off x="2994660" y="1327189"/>
            <a:ext cx="8752397" cy="4770264"/>
            <a:chOff x="2994660" y="1327189"/>
            <a:chExt cx="8752397" cy="477026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AF06083-4BF8-463A-A1DD-B876FACC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4660" y="1327189"/>
              <a:ext cx="8752397" cy="4770264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ECF3B93-FA41-4091-ADFC-664B47422B28}"/>
                </a:ext>
              </a:extLst>
            </p:cNvPr>
            <p:cNvSpPr/>
            <p:nvPr/>
          </p:nvSpPr>
          <p:spPr>
            <a:xfrm>
              <a:off x="3283888" y="1447137"/>
              <a:ext cx="421420" cy="2226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689AB3EE-9F20-42D9-B6E1-A8FEA0DD156A}"/>
              </a:ext>
            </a:extLst>
          </p:cNvPr>
          <p:cNvSpPr/>
          <p:nvPr/>
        </p:nvSpPr>
        <p:spPr>
          <a:xfrm>
            <a:off x="112268" y="1964061"/>
            <a:ext cx="2882392" cy="1264257"/>
          </a:xfrm>
          <a:prstGeom prst="wedgeEllipseCallout">
            <a:avLst>
              <a:gd name="adj1" fmla="val 60027"/>
              <a:gd name="adj2" fmla="val -7586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ここまで来た人は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ここをクリック！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87F41F-3056-4AC4-900A-0945A27DEE32}"/>
              </a:ext>
            </a:extLst>
          </p:cNvPr>
          <p:cNvSpPr txBox="1"/>
          <p:nvPr/>
        </p:nvSpPr>
        <p:spPr>
          <a:xfrm>
            <a:off x="1316582" y="5010177"/>
            <a:ext cx="2861187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このような画面に</a:t>
            </a:r>
            <a:endParaRPr lang="en-US" altLang="ja-JP" sz="2400" dirty="0"/>
          </a:p>
          <a:p>
            <a:r>
              <a:rPr lang="ja-JP" altLang="en-US" sz="2400" dirty="0"/>
              <a:t>なっていれば</a:t>
            </a:r>
            <a:r>
              <a:rPr lang="en-US" altLang="ja-JP" sz="2400" dirty="0"/>
              <a:t>OK</a:t>
            </a:r>
            <a:r>
              <a:rPr lang="ja-JP" altLang="en-US" sz="2400" dirty="0"/>
              <a:t>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812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24789"/>
            <a:ext cx="66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Google Colaboratory</a:t>
            </a:r>
            <a:r>
              <a:rPr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の準備</a:t>
            </a:r>
            <a:endParaRPr kumimoji="1" lang="ja-JP" altLang="en-US" sz="3600" u="sng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00358A2-F4E5-4F8C-9C01-E094EEB213D1}"/>
              </a:ext>
            </a:extLst>
          </p:cNvPr>
          <p:cNvGrpSpPr/>
          <p:nvPr/>
        </p:nvGrpSpPr>
        <p:grpSpPr>
          <a:xfrm>
            <a:off x="4785352" y="1171120"/>
            <a:ext cx="5967534" cy="5077595"/>
            <a:chOff x="4785352" y="1171120"/>
            <a:chExt cx="5967534" cy="5077595"/>
          </a:xfrm>
        </p:grpSpPr>
        <p:pic>
          <p:nvPicPr>
            <p:cNvPr id="5" name="図 4" descr="グラフィカル ユーザー インターフェイス, テキスト, アプリケーション, メール&#10;&#10;自動的に生成された説明">
              <a:extLst>
                <a:ext uri="{FF2B5EF4-FFF2-40B4-BE49-F238E27FC236}">
                  <a16:creationId xmlns:a16="http://schemas.microsoft.com/office/drawing/2014/main" id="{06E3AABD-C8DA-4EEC-9C29-2BF042E81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352" y="1171120"/>
              <a:ext cx="5967534" cy="5077595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EBD1A1B-9899-49DF-8C41-9BD679812B2A}"/>
                </a:ext>
              </a:extLst>
            </p:cNvPr>
            <p:cNvSpPr/>
            <p:nvPr/>
          </p:nvSpPr>
          <p:spPr>
            <a:xfrm>
              <a:off x="5216055" y="1533193"/>
              <a:ext cx="1033670" cy="192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AE3ADFB8-DFA6-48B9-B892-C580C9F65869}"/>
              </a:ext>
            </a:extLst>
          </p:cNvPr>
          <p:cNvSpPr/>
          <p:nvPr/>
        </p:nvSpPr>
        <p:spPr>
          <a:xfrm>
            <a:off x="486363" y="2533124"/>
            <a:ext cx="4196955" cy="1176793"/>
          </a:xfrm>
          <a:prstGeom prst="wedgeEllipseCallout">
            <a:avLst>
              <a:gd name="adj1" fmla="val 61390"/>
              <a:gd name="adj2" fmla="val -1246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“</a:t>
            </a:r>
            <a:r>
              <a:rPr kumimoji="1" lang="ja-JP" altLang="en-US" dirty="0">
                <a:solidFill>
                  <a:schemeClr val="tx1"/>
                </a:solidFill>
              </a:rPr>
              <a:t>ノートブックを新規作成</a:t>
            </a:r>
            <a:r>
              <a:rPr kumimoji="1" lang="en-US" altLang="ja-JP" dirty="0">
                <a:solidFill>
                  <a:schemeClr val="tx1"/>
                </a:solidFill>
              </a:rPr>
              <a:t>”</a:t>
            </a:r>
            <a:r>
              <a:rPr kumimoji="1" lang="ja-JP" altLang="en-US" dirty="0">
                <a:solidFill>
                  <a:schemeClr val="tx1"/>
                </a:solidFill>
              </a:rPr>
              <a:t>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406708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B797C-FAFD-4169-AD2E-9232A64C7D50}"/>
              </a:ext>
            </a:extLst>
          </p:cNvPr>
          <p:cNvSpPr txBox="1"/>
          <p:nvPr/>
        </p:nvSpPr>
        <p:spPr>
          <a:xfrm>
            <a:off x="675861" y="524789"/>
            <a:ext cx="66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Google Colaboratory</a:t>
            </a:r>
            <a:r>
              <a:rPr lang="ja-JP" altLang="en-US" sz="3600" u="sng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の準備</a:t>
            </a:r>
            <a:endParaRPr kumimoji="1" lang="ja-JP" altLang="en-US" sz="3600" u="sng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DE9477-9E44-794F-B924-FB52F14063D8}"/>
              </a:ext>
            </a:extLst>
          </p:cNvPr>
          <p:cNvSpPr txBox="1"/>
          <p:nvPr/>
        </p:nvSpPr>
        <p:spPr>
          <a:xfrm>
            <a:off x="675861" y="1323191"/>
            <a:ext cx="1003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https://</a:t>
            </a:r>
            <a:r>
              <a:rPr lang="en-US" altLang="ja-JP" sz="2800" dirty="0" err="1"/>
              <a:t>github.com</a:t>
            </a:r>
            <a:r>
              <a:rPr lang="en-US" altLang="ja-JP" sz="2800" dirty="0"/>
              <a:t>/</a:t>
            </a:r>
            <a:r>
              <a:rPr lang="en-US" altLang="ja-JP" sz="2800" dirty="0" err="1"/>
              <a:t>taikis</a:t>
            </a:r>
            <a:r>
              <a:rPr lang="en-US" altLang="ja-JP" sz="2800" dirty="0"/>
              <a:t>/</a:t>
            </a:r>
            <a:r>
              <a:rPr lang="en-US" altLang="ja-JP" sz="2800" dirty="0" err="1"/>
              <a:t>introducting</a:t>
            </a:r>
            <a:r>
              <a:rPr lang="en-US" altLang="ja-JP" sz="2800" dirty="0"/>
              <a:t>-python </a:t>
            </a:r>
            <a:r>
              <a:rPr lang="ja-JP" altLang="en-US" sz="2800"/>
              <a:t>にアクセス</a:t>
            </a:r>
            <a:endParaRPr kumimoji="1" lang="ja-JP" altLang="en-US" sz="28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6756DD-6B72-824B-9C6D-2C1925B2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998482"/>
            <a:ext cx="8620461" cy="4576811"/>
          </a:xfrm>
          <a:prstGeom prst="rect">
            <a:avLst/>
          </a:prstGeom>
        </p:spPr>
      </p:pic>
      <p:sp>
        <p:nvSpPr>
          <p:cNvPr id="5" name="吹き出し: 円形 10">
            <a:extLst>
              <a:ext uri="{FF2B5EF4-FFF2-40B4-BE49-F238E27FC236}">
                <a16:creationId xmlns:a16="http://schemas.microsoft.com/office/drawing/2014/main" id="{DBCF1A28-19B1-3D49-938E-602C9D823905}"/>
              </a:ext>
            </a:extLst>
          </p:cNvPr>
          <p:cNvSpPr/>
          <p:nvPr/>
        </p:nvSpPr>
        <p:spPr>
          <a:xfrm>
            <a:off x="4305327" y="2920399"/>
            <a:ext cx="4196955" cy="1176793"/>
          </a:xfrm>
          <a:prstGeom prst="wedgeEllipseCallout">
            <a:avLst>
              <a:gd name="adj1" fmla="val -75741"/>
              <a:gd name="adj2" fmla="val 17883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“</a:t>
            </a:r>
            <a:r>
              <a:rPr kumimoji="1" lang="ja-JP" altLang="en-US">
                <a:solidFill>
                  <a:schemeClr val="tx1"/>
                </a:solidFill>
              </a:rPr>
              <a:t>生徒用資料はこちら</a:t>
            </a:r>
            <a:r>
              <a:rPr kumimoji="1" lang="en-US" altLang="ja-JP" dirty="0">
                <a:solidFill>
                  <a:schemeClr val="tx1"/>
                </a:solidFill>
              </a:rPr>
              <a:t>”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を</a:t>
            </a:r>
            <a:r>
              <a:rPr kumimoji="1" lang="ja-JP" altLang="en-US" dirty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93133559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_2SEEDS">
      <a:dk1>
        <a:srgbClr val="000000"/>
      </a:dk1>
      <a:lt1>
        <a:srgbClr val="FFFFFF"/>
      </a:lt1>
      <a:dk2>
        <a:srgbClr val="41242C"/>
      </a:dk2>
      <a:lt2>
        <a:srgbClr val="E2E8E6"/>
      </a:lt2>
      <a:accent1>
        <a:srgbClr val="C87089"/>
      </a:accent1>
      <a:accent2>
        <a:srgbClr val="D28ABC"/>
      </a:accent2>
      <a:accent3>
        <a:srgbClr val="D2948A"/>
      </a:accent3>
      <a:accent4>
        <a:srgbClr val="64B27F"/>
      </a:accent4>
      <a:accent5>
        <a:srgbClr val="72AEA0"/>
      </a:accent5>
      <a:accent6>
        <a:srgbClr val="66AEBF"/>
      </a:accent6>
      <a:hlink>
        <a:srgbClr val="568F7F"/>
      </a:hlink>
      <a:folHlink>
        <a:srgbClr val="7F7F7F"/>
      </a:folHlink>
    </a:clrScheme>
    <a:fontScheme name="Seaford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7967</TotalTime>
  <Words>611</Words>
  <Application>Microsoft Macintosh PowerPoint</Application>
  <PresentationFormat>ワイド画面</PresentationFormat>
  <Paragraphs>104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HGP創英角ｺﾞｼｯｸUB</vt:lpstr>
      <vt:lpstr>HGS創英角ﾎﾟｯﾌﾟ体</vt:lpstr>
      <vt:lpstr>HG創英角ｺﾞｼｯｸUB</vt:lpstr>
      <vt:lpstr>Yu Gothic Medium</vt:lpstr>
      <vt:lpstr>Yu Mincho Demibold</vt:lpstr>
      <vt:lpstr>Arial</vt:lpstr>
      <vt:lpstr>LevelVTI</vt:lpstr>
      <vt:lpstr>プログラミング超入門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プログラミング入門A</dc:title>
  <dc:creator>安井　眞琴</dc:creator>
  <cp:lastModifiedBy>菅原　太樹</cp:lastModifiedBy>
  <cp:revision>146</cp:revision>
  <dcterms:created xsi:type="dcterms:W3CDTF">2022-02-04T04:36:20Z</dcterms:created>
  <dcterms:modified xsi:type="dcterms:W3CDTF">2023-01-17T08:09:19Z</dcterms:modified>
</cp:coreProperties>
</file>